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sldIdLst>
    <p:sldId id="262" r:id="rId2"/>
    <p:sldId id="265" r:id="rId3"/>
    <p:sldId id="272" r:id="rId4"/>
    <p:sldId id="263" r:id="rId5"/>
    <p:sldId id="273" r:id="rId6"/>
    <p:sldId id="264" r:id="rId7"/>
    <p:sldId id="274" r:id="rId8"/>
    <p:sldId id="266" r:id="rId9"/>
    <p:sldId id="275" r:id="rId10"/>
    <p:sldId id="276" r:id="rId11"/>
    <p:sldId id="267" r:id="rId12"/>
    <p:sldId id="277" r:id="rId13"/>
    <p:sldId id="268" r:id="rId14"/>
    <p:sldId id="269" r:id="rId15"/>
    <p:sldId id="278" r:id="rId16"/>
    <p:sldId id="270" r:id="rId17"/>
    <p:sldId id="271" r:id="rId18"/>
    <p:sldId id="279" r:id="rId19"/>
    <p:sldId id="256" r:id="rId20"/>
    <p:sldId id="283" r:id="rId21"/>
    <p:sldId id="259" r:id="rId22"/>
    <p:sldId id="284" r:id="rId23"/>
    <p:sldId id="261" r:id="rId24"/>
    <p:sldId id="282"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3" d="100"/>
          <a:sy n="113" d="100"/>
        </p:scale>
        <p:origin x="4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8A87A34-81AB-432B-8DAE-1953F412C126}" type="datetimeFigureOut">
              <a:rPr lang="en-US" smtClean="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635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34764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735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587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3/4/24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92474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3/4/24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95031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3/4/24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986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3516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3/4/24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345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359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3/4/24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58009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8A87A34-81AB-432B-8DAE-1953F412C126}" type="datetimeFigureOut">
              <a:rPr lang="en-US" smtClean="0"/>
              <a:pPr/>
              <a:t>3/4/24</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D22F896-40B5-4ADD-8801-0D06FADFA095}" type="slidenum">
              <a:rPr lang="en-US" smtClean="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8713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Research paper review</a:t>
            </a:r>
          </a:p>
        </p:txBody>
      </p:sp>
      <p:sp>
        <p:nvSpPr>
          <p:cNvPr id="5" name="Subtitle 4"/>
          <p:cNvSpPr>
            <a:spLocks noGrp="1"/>
          </p:cNvSpPr>
          <p:nvPr>
            <p:ph type="subTitle" idx="1"/>
          </p:nvPr>
        </p:nvSpPr>
        <p:spPr>
          <a:xfrm>
            <a:off x="1293223" y="4742544"/>
            <a:ext cx="9448800" cy="685800"/>
          </a:xfrm>
        </p:spPr>
        <p:txBody>
          <a:bodyPr>
            <a:normAutofit fontScale="85000" lnSpcReduction="10000"/>
          </a:bodyPr>
          <a:lstStyle/>
          <a:p>
            <a:r>
              <a:rPr lang="en-GB" b="1" dirty="0"/>
              <a:t>Decker, E.S. &amp; </a:t>
            </a:r>
            <a:r>
              <a:rPr lang="en-GB" b="1" dirty="0" err="1"/>
              <a:t>Ekkekakis</a:t>
            </a:r>
            <a:r>
              <a:rPr lang="en-GB" b="1" dirty="0"/>
              <a:t>, P. (2017). More efficient, perhaps, but at what price? Pleasure and enjoyment responses to high-intensity interval exercise in low-active women with obesity. </a:t>
            </a:r>
            <a:r>
              <a:rPr lang="en-GB" b="1" i="1" dirty="0"/>
              <a:t>Psychology of Sport and Exercise, 28</a:t>
            </a:r>
            <a:r>
              <a:rPr lang="en-GB" b="1" dirty="0"/>
              <a:t>, 1-10.</a:t>
            </a:r>
            <a:endParaRPr lang="en-GB" dirty="0"/>
          </a:p>
          <a:p>
            <a:endParaRPr lang="en-GB" dirty="0"/>
          </a:p>
        </p:txBody>
      </p:sp>
    </p:spTree>
    <p:extLst>
      <p:ext uri="{BB962C8B-B14F-4D97-AF65-F5344CB8AC3E}">
        <p14:creationId xmlns:p14="http://schemas.microsoft.com/office/powerpoint/2010/main" val="287774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a:xfrm>
            <a:off x="685800" y="2462349"/>
            <a:ext cx="10820400" cy="4024125"/>
          </a:xfrm>
        </p:spPr>
        <p:txBody>
          <a:bodyPr/>
          <a:lstStyle/>
          <a:p>
            <a:pPr marL="457200" indent="-457200">
              <a:buAutoNum type="arabicPeriod"/>
            </a:pPr>
            <a:r>
              <a:rPr lang="en-GB" dirty="0"/>
              <a:t>Give two reasons why women with obesity were identified as an important population segment to investigate in this study?</a:t>
            </a:r>
          </a:p>
          <a:p>
            <a:pPr marL="0" indent="0">
              <a:buNone/>
            </a:pPr>
            <a:r>
              <a:rPr lang="en-GB" dirty="0"/>
              <a:t>Page 1</a:t>
            </a:r>
          </a:p>
        </p:txBody>
      </p:sp>
    </p:spTree>
    <p:extLst>
      <p:ext uri="{BB962C8B-B14F-4D97-AF65-F5344CB8AC3E}">
        <p14:creationId xmlns:p14="http://schemas.microsoft.com/office/powerpoint/2010/main" val="907754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755" y="831865"/>
            <a:ext cx="11160034" cy="1293028"/>
          </a:xfrm>
        </p:spPr>
        <p:txBody>
          <a:bodyPr>
            <a:normAutofit fontScale="90000"/>
          </a:bodyPr>
          <a:lstStyle/>
          <a:p>
            <a:r>
              <a:rPr lang="en-GB" dirty="0"/>
              <a:t>1. Give two reasons why women with obesity were identified as an important population segment to investigate in this study?</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lvl="0"/>
            <a:r>
              <a:rPr lang="en-GB" dirty="0"/>
              <a:t>Women with obesity, a segment of the population now estimated to comprise 36% of adult women (</a:t>
            </a:r>
            <a:r>
              <a:rPr lang="en-GB" dirty="0" err="1"/>
              <a:t>Flegal</a:t>
            </a:r>
            <a:r>
              <a:rPr lang="en-GB" dirty="0"/>
              <a:t>, Carroll, Kit, &amp; Ogden, 2012) and projected to comprise 45-52% by 2030 (Wang, McPherson, Marsh, </a:t>
            </a:r>
            <a:r>
              <a:rPr lang="en-GB" dirty="0" err="1"/>
              <a:t>Gortmaker</a:t>
            </a:r>
            <a:r>
              <a:rPr lang="en-GB" dirty="0"/>
              <a:t>, &amp; Brown, 2011), exhibit the lowest levels of physical activity. Page 1.</a:t>
            </a:r>
          </a:p>
          <a:p>
            <a:pPr marL="0" indent="0">
              <a:buNone/>
            </a:pPr>
            <a:endParaRPr lang="en-GB" dirty="0"/>
          </a:p>
          <a:p>
            <a:pPr lvl="0"/>
            <a:r>
              <a:rPr lang="en-GB" dirty="0"/>
              <a:t>Fewer than 1.5% of women with obesity do the minimum amount of physical activity recommended for health promotion (Tudor-Locke et al., 2010). On average, women with obesity are estimated to perform only 13.8 min of moderate- and 10.8 s of vigorous-intensity physical activity daily (Archer et al., 2013). Page 1</a:t>
            </a:r>
          </a:p>
          <a:p>
            <a:pPr marL="0" indent="0">
              <a:buNone/>
            </a:pPr>
            <a:endParaRPr lang="en-GB" dirty="0"/>
          </a:p>
          <a:p>
            <a:pPr lvl="0"/>
            <a:r>
              <a:rPr lang="en-GB" dirty="0"/>
              <a:t>The aetiology of this extremely low level of physical activity is unknown and there is presently no evidence base to support practice guidelines for addressing the problem (</a:t>
            </a:r>
            <a:r>
              <a:rPr lang="en-GB" dirty="0" err="1"/>
              <a:t>Ekkekakis</a:t>
            </a:r>
            <a:r>
              <a:rPr lang="en-GB" dirty="0"/>
              <a:t>, </a:t>
            </a:r>
            <a:r>
              <a:rPr lang="en-GB" dirty="0" err="1"/>
              <a:t>Vazou</a:t>
            </a:r>
            <a:r>
              <a:rPr lang="en-GB" dirty="0"/>
              <a:t>, Bixby, &amp; </a:t>
            </a:r>
            <a:r>
              <a:rPr lang="en-GB" dirty="0" err="1"/>
              <a:t>Georgiadis</a:t>
            </a:r>
            <a:r>
              <a:rPr lang="en-GB" dirty="0"/>
              <a:t>, 2016). </a:t>
            </a:r>
          </a:p>
          <a:p>
            <a:pPr lvl="0"/>
            <a:r>
              <a:rPr lang="en-GB" dirty="0"/>
              <a:t>The dearth of information is reflected in position statements by American (Donnelly et al., 2009) and European (</a:t>
            </a:r>
            <a:r>
              <a:rPr lang="en-GB" dirty="0" err="1"/>
              <a:t>Fogelholm</a:t>
            </a:r>
            <a:r>
              <a:rPr lang="en-GB" dirty="0"/>
              <a:t>, </a:t>
            </a:r>
            <a:r>
              <a:rPr lang="en-GB" dirty="0" err="1"/>
              <a:t>Stallknecht</a:t>
            </a:r>
            <a:r>
              <a:rPr lang="en-GB" dirty="0"/>
              <a:t>, &amp; Van </a:t>
            </a:r>
            <a:r>
              <a:rPr lang="en-GB" dirty="0" err="1"/>
              <a:t>Baak</a:t>
            </a:r>
            <a:r>
              <a:rPr lang="en-GB" dirty="0"/>
              <a:t>, 2006) organizations, which detail how much physical activity adults with obesity should be doing and why but contain no guidance on methods of promotion and implementation that can encourage sustained participation. Page 1.</a:t>
            </a:r>
          </a:p>
          <a:p>
            <a:endParaRPr lang="en-GB" dirty="0"/>
          </a:p>
        </p:txBody>
      </p:sp>
    </p:spTree>
    <p:extLst>
      <p:ext uri="{BB962C8B-B14F-4D97-AF65-F5344CB8AC3E}">
        <p14:creationId xmlns:p14="http://schemas.microsoft.com/office/powerpoint/2010/main" val="2547421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dirty="0"/>
              <a:t>2. Identify two advantages &amp; two dis-advantages of a MICE based approach to exercise participation </a:t>
            </a:r>
          </a:p>
          <a:p>
            <a:pPr marL="0" indent="0">
              <a:buNone/>
            </a:pPr>
            <a:endParaRPr lang="en-GB" dirty="0"/>
          </a:p>
          <a:p>
            <a:pPr marL="0" indent="0">
              <a:buNone/>
            </a:pPr>
            <a:r>
              <a:rPr lang="en-GB" dirty="0"/>
              <a:t>Page 2</a:t>
            </a:r>
          </a:p>
        </p:txBody>
      </p:sp>
    </p:spTree>
    <p:extLst>
      <p:ext uri="{BB962C8B-B14F-4D97-AF65-F5344CB8AC3E}">
        <p14:creationId xmlns:p14="http://schemas.microsoft.com/office/powerpoint/2010/main" val="122436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692527"/>
            <a:ext cx="11049000" cy="1293028"/>
          </a:xfrm>
        </p:spPr>
        <p:txBody>
          <a:bodyPr>
            <a:normAutofit fontScale="90000"/>
          </a:bodyPr>
          <a:lstStyle/>
          <a:p>
            <a:r>
              <a:rPr lang="en-GB" dirty="0"/>
              <a:t>2. Identify two advantages &amp; two dis-advantages of a MICE based approach to exercise participation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u="sng" dirty="0"/>
              <a:t>Two advantages:</a:t>
            </a:r>
            <a:endParaRPr lang="en-GB" dirty="0"/>
          </a:p>
          <a:p>
            <a:pPr lvl="0"/>
            <a:r>
              <a:rPr lang="en-GB" dirty="0"/>
              <a:t>it provides an adequate stimulus for clinically meaningful adaptations in </a:t>
            </a:r>
            <a:r>
              <a:rPr lang="en-GB" dirty="0" err="1"/>
              <a:t>cardiometabolic</a:t>
            </a:r>
            <a:r>
              <a:rPr lang="en-GB" dirty="0"/>
              <a:t> parameters,</a:t>
            </a:r>
          </a:p>
          <a:p>
            <a:pPr lvl="0"/>
            <a:r>
              <a:rPr lang="en-GB" dirty="0"/>
              <a:t>it entails low risk of injury and other adverse events, and </a:t>
            </a:r>
          </a:p>
          <a:p>
            <a:pPr lvl="0"/>
            <a:r>
              <a:rPr lang="en-GB" dirty="0"/>
              <a:t>it is presumed to be tolerable for most individuals. Thus, this approach is presently advocated by most scientific bodies. (Page 2)</a:t>
            </a:r>
          </a:p>
          <a:p>
            <a:r>
              <a:rPr lang="en-GB" b="1" u="sng" dirty="0"/>
              <a:t>Two dis-advantages:</a:t>
            </a:r>
            <a:endParaRPr lang="en-GB" dirty="0"/>
          </a:p>
          <a:p>
            <a:r>
              <a:rPr lang="en-GB" dirty="0"/>
              <a:t>Two characteristics of MICE may contribute to the low participation among adults with obesity. </a:t>
            </a:r>
          </a:p>
          <a:p>
            <a:pPr lvl="0"/>
            <a:r>
              <a:rPr lang="en-GB" dirty="0"/>
              <a:t>First, critics have noted that “moderate activity provides little metabolic stress and, as a result, confers little improvement in aerobic fitness and minimal weight loss,” thus causing frustration and making dropout “a rational decision” (O'Donovan &amp; Shave, 2007, p. 434). </a:t>
            </a:r>
          </a:p>
          <a:p>
            <a:pPr lvl="0"/>
            <a:r>
              <a:rPr lang="en-GB" dirty="0"/>
              <a:t>Second, since, like most adults, adults with obesity cite “lack of time” as the primary reason for their low activity (e.g., Andersen &amp; </a:t>
            </a:r>
            <a:r>
              <a:rPr lang="en-GB" dirty="0" err="1"/>
              <a:t>Jakicic</a:t>
            </a:r>
            <a:r>
              <a:rPr lang="en-GB" dirty="0"/>
              <a:t>, 2009), authors have noted that recommendations requiring a minimum daily investment of 30-60 min are “totally unrealistic and largely unattainable for the majority of the populace” (Bird &amp; Hawley, 2012, p. 314). Page 2</a:t>
            </a:r>
          </a:p>
          <a:p>
            <a:endParaRPr lang="en-GB" dirty="0"/>
          </a:p>
        </p:txBody>
      </p:sp>
    </p:spTree>
    <p:extLst>
      <p:ext uri="{BB962C8B-B14F-4D97-AF65-F5344CB8AC3E}">
        <p14:creationId xmlns:p14="http://schemas.microsoft.com/office/powerpoint/2010/main" val="3671761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3. Investigations of affect and enjoyment in response to HIIE sessions among healthy adults have been contradictory. </a:t>
            </a:r>
          </a:p>
          <a:p>
            <a:endParaRPr lang="en-GB" dirty="0"/>
          </a:p>
          <a:p>
            <a:r>
              <a:rPr lang="en-GB" dirty="0"/>
              <a:t>The authors suggest that this apparent inconsistency of experimental results may be due to methodological differences. </a:t>
            </a:r>
          </a:p>
          <a:p>
            <a:r>
              <a:rPr lang="en-GB" dirty="0"/>
              <a:t>Briefly Identify and explain (</a:t>
            </a:r>
            <a:r>
              <a:rPr lang="en-GB" u="sng" dirty="0"/>
              <a:t>in your own words</a:t>
            </a:r>
            <a:r>
              <a:rPr lang="en-GB" dirty="0"/>
              <a:t>) 2 of the 4 reasons cited.</a:t>
            </a:r>
          </a:p>
          <a:p>
            <a:pPr marL="0" indent="0">
              <a:buNone/>
            </a:pPr>
            <a:r>
              <a:rPr lang="en-GB" dirty="0"/>
              <a:t>Page 3 </a:t>
            </a:r>
          </a:p>
        </p:txBody>
      </p:sp>
    </p:spTree>
    <p:extLst>
      <p:ext uri="{BB962C8B-B14F-4D97-AF65-F5344CB8AC3E}">
        <p14:creationId xmlns:p14="http://schemas.microsoft.com/office/powerpoint/2010/main" val="801804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211" y="908064"/>
            <a:ext cx="11382103" cy="1293028"/>
          </a:xfrm>
        </p:spPr>
        <p:txBody>
          <a:bodyPr>
            <a:normAutofit fontScale="90000"/>
          </a:bodyPr>
          <a:lstStyle/>
          <a:p>
            <a:r>
              <a:rPr lang="en-GB" sz="2200" dirty="0"/>
              <a:t>3. Investigations of affect and enjoyment in response to HIIE sessions among healthy adults have been contradictory.</a:t>
            </a:r>
            <a:br>
              <a:rPr lang="en-GB" sz="2200" dirty="0"/>
            </a:br>
            <a:r>
              <a:rPr lang="en-GB" sz="2200" dirty="0"/>
              <a:t>Briefly Identify and explain (</a:t>
            </a:r>
            <a:r>
              <a:rPr lang="en-GB" sz="2200" u="sng" dirty="0"/>
              <a:t>in your own words</a:t>
            </a:r>
            <a:r>
              <a:rPr lang="en-GB" sz="2200" dirty="0"/>
              <a:t>) 2 of the 4 reasons cited.  </a:t>
            </a:r>
            <a:br>
              <a:rPr lang="en-GB" dirty="0"/>
            </a:br>
            <a:r>
              <a:rPr lang="en-GB" dirty="0"/>
              <a:t> </a:t>
            </a:r>
            <a:br>
              <a:rPr lang="en-GB" dirty="0"/>
            </a:br>
            <a:endParaRPr lang="en-GB" dirty="0"/>
          </a:p>
        </p:txBody>
      </p:sp>
      <p:sp>
        <p:nvSpPr>
          <p:cNvPr id="3" name="Content Placeholder 2"/>
          <p:cNvSpPr>
            <a:spLocks noGrp="1"/>
          </p:cNvSpPr>
          <p:nvPr>
            <p:ph idx="1"/>
          </p:nvPr>
        </p:nvSpPr>
        <p:spPr>
          <a:xfrm>
            <a:off x="685800" y="2037806"/>
            <a:ext cx="10820400" cy="4180879"/>
          </a:xfrm>
        </p:spPr>
        <p:txBody>
          <a:bodyPr>
            <a:normAutofit fontScale="92500" lnSpcReduction="20000"/>
          </a:bodyPr>
          <a:lstStyle/>
          <a:p>
            <a:r>
              <a:rPr lang="en-GB" b="1" dirty="0"/>
              <a:t>Most studies have involved young, healthy, and active college students so findings can not be generalized to obese and sedentary individuals.</a:t>
            </a:r>
            <a:endParaRPr lang="en-GB" dirty="0"/>
          </a:p>
          <a:p>
            <a:endParaRPr lang="en-GB" dirty="0"/>
          </a:p>
          <a:p>
            <a:r>
              <a:rPr lang="en-GB" b="1" dirty="0"/>
              <a:t>Studies were not set at a consistent and accurate ‘moderate intensity’ so a correct comparison was not established.</a:t>
            </a:r>
            <a:endParaRPr lang="en-GB" dirty="0"/>
          </a:p>
          <a:p>
            <a:pPr marL="0" indent="0">
              <a:buNone/>
            </a:pPr>
            <a:endParaRPr lang="en-GB" dirty="0"/>
          </a:p>
          <a:p>
            <a:r>
              <a:rPr lang="en-GB" b="1" dirty="0"/>
              <a:t>Inconsistencies in duration of HIIE vs. MICE with some HIIE sessions equal in time or longer than the MICE.</a:t>
            </a:r>
          </a:p>
          <a:p>
            <a:endParaRPr lang="en-GB" dirty="0"/>
          </a:p>
          <a:p>
            <a:r>
              <a:rPr lang="en-GB" b="1" dirty="0"/>
              <a:t>The method and timing of assessing affect (pleasure-displeasure). Ratings should be obtained from participants at the highest point of the “peaks” and the lowest point of the “valleys”.    Studies measured ratings at the mid-point, only after the high-intensity intervals, rating scales asking ‘how much you are enjoying the exercise’ were biased.</a:t>
            </a:r>
            <a:endParaRPr lang="en-GB" dirty="0"/>
          </a:p>
          <a:p>
            <a:endParaRPr lang="en-GB" dirty="0"/>
          </a:p>
        </p:txBody>
      </p:sp>
    </p:spTree>
    <p:extLst>
      <p:ext uri="{BB962C8B-B14F-4D97-AF65-F5344CB8AC3E}">
        <p14:creationId xmlns:p14="http://schemas.microsoft.com/office/powerpoint/2010/main" val="1706583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4. Identify what impact this has on how the study was designed.</a:t>
            </a:r>
          </a:p>
          <a:p>
            <a:endParaRPr lang="en-GB" dirty="0"/>
          </a:p>
          <a:p>
            <a:r>
              <a:rPr lang="en-GB" dirty="0"/>
              <a:t>Also…</a:t>
            </a:r>
          </a:p>
          <a:p>
            <a:endParaRPr lang="en-GB" dirty="0"/>
          </a:p>
          <a:p>
            <a:pPr marL="0" indent="0">
              <a:buNone/>
            </a:pPr>
            <a:r>
              <a:rPr lang="en-GB" dirty="0"/>
              <a:t>5. What impact does using a within-subject design have on the measurement of the two psychological outcome measures used?</a:t>
            </a:r>
          </a:p>
        </p:txBody>
      </p:sp>
    </p:spTree>
    <p:extLst>
      <p:ext uri="{BB962C8B-B14F-4D97-AF65-F5344CB8AC3E}">
        <p14:creationId xmlns:p14="http://schemas.microsoft.com/office/powerpoint/2010/main" val="3554390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7320" y="764373"/>
            <a:ext cx="10088880" cy="1293028"/>
          </a:xfrm>
        </p:spPr>
        <p:txBody>
          <a:bodyPr>
            <a:normAutofit fontScale="90000"/>
          </a:bodyPr>
          <a:lstStyle/>
          <a:p>
            <a:r>
              <a:rPr lang="en-GB" dirty="0"/>
              <a:t>The study uses a within subjects design. </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dirty="0"/>
              <a:t>4. Identify what impact this has on how the study was designed.</a:t>
            </a:r>
          </a:p>
          <a:p>
            <a:pPr marL="0" indent="0">
              <a:buNone/>
            </a:pPr>
            <a:endParaRPr lang="en-GB" dirty="0"/>
          </a:p>
          <a:p>
            <a:pPr lvl="0"/>
            <a:r>
              <a:rPr lang="en-GB" dirty="0"/>
              <a:t>Participants have to complete both conditions. However to remove any potential for an order effect, a participants allocation to MICE or HIIE first was randomly counterbalanced assignment. </a:t>
            </a:r>
          </a:p>
          <a:p>
            <a:pPr lvl="0"/>
            <a:r>
              <a:rPr lang="en-GB" dirty="0"/>
              <a:t>In addition, the repeat measures nature of the study means less people have to be recruited to the overall study while maintaining the studies power to detect difference.</a:t>
            </a:r>
          </a:p>
          <a:p>
            <a:pPr marL="0" indent="0">
              <a:buNone/>
            </a:pPr>
            <a:r>
              <a:rPr lang="en-GB" dirty="0"/>
              <a:t>Method page 4+5</a:t>
            </a:r>
          </a:p>
          <a:p>
            <a:endParaRPr lang="en-GB" dirty="0"/>
          </a:p>
        </p:txBody>
      </p:sp>
    </p:spTree>
    <p:extLst>
      <p:ext uri="{BB962C8B-B14F-4D97-AF65-F5344CB8AC3E}">
        <p14:creationId xmlns:p14="http://schemas.microsoft.com/office/powerpoint/2010/main" val="16613746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024128" y="875211"/>
            <a:ext cx="9720073" cy="5434149"/>
          </a:xfrm>
        </p:spPr>
        <p:txBody>
          <a:bodyPr>
            <a:normAutofit/>
          </a:bodyPr>
          <a:lstStyle/>
          <a:p>
            <a:r>
              <a:rPr lang="en-GB" dirty="0"/>
              <a:t>5. What impact does using a within-subject design have on the measurement of the two psychological outcome measures used?</a:t>
            </a:r>
          </a:p>
          <a:p>
            <a:endParaRPr lang="en-GB" dirty="0"/>
          </a:p>
          <a:p>
            <a:pPr lvl="0"/>
            <a:r>
              <a:rPr lang="en-GB" b="1" dirty="0"/>
              <a:t>It controls for individual differences (such as exercise experience)</a:t>
            </a:r>
            <a:endParaRPr lang="en-GB" dirty="0"/>
          </a:p>
          <a:p>
            <a:pPr lvl="0"/>
            <a:r>
              <a:rPr lang="en-GB" b="1" dirty="0"/>
              <a:t>Provides lower level in the variability of the psychological responses between conditions</a:t>
            </a:r>
            <a:r>
              <a:rPr lang="en-GB" dirty="0"/>
              <a:t>. </a:t>
            </a:r>
          </a:p>
          <a:p>
            <a:pPr lvl="0"/>
            <a:endParaRPr lang="en-GB" dirty="0"/>
          </a:p>
          <a:p>
            <a:pPr lvl="0"/>
            <a:r>
              <a:rPr lang="en-GB" dirty="0"/>
              <a:t>Using a within subjects design, where the same people complete both MICE and HIIE, increases the possibility that there is a lower level in the variability of the psychological responses between conditions. </a:t>
            </a:r>
          </a:p>
          <a:p>
            <a:pPr lvl="0"/>
            <a:r>
              <a:rPr lang="en-GB" dirty="0"/>
              <a:t>It controls for individual differences in psychology and other external variables such as exercise experience etc. In a between subjects design, there is potential for larger variability of psychological responses due to individual differences.</a:t>
            </a:r>
          </a:p>
          <a:p>
            <a:endParaRPr lang="en-GB" dirty="0"/>
          </a:p>
        </p:txBody>
      </p:sp>
    </p:spTree>
    <p:extLst>
      <p:ext uri="{BB962C8B-B14F-4D97-AF65-F5344CB8AC3E}">
        <p14:creationId xmlns:p14="http://schemas.microsoft.com/office/powerpoint/2010/main" val="2145295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61288" y="1156063"/>
            <a:ext cx="9720073" cy="4023360"/>
          </a:xfrm>
        </p:spPr>
        <p:txBody>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r>
              <a:rPr lang="en-GB" dirty="0"/>
              <a:t>Page 7</a:t>
            </a:r>
          </a:p>
        </p:txBody>
      </p:sp>
    </p:spTree>
    <p:extLst>
      <p:ext uri="{BB962C8B-B14F-4D97-AF65-F5344CB8AC3E}">
        <p14:creationId xmlns:p14="http://schemas.microsoft.com/office/powerpoint/2010/main" val="564430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24128" y="960119"/>
            <a:ext cx="10820400" cy="5284691"/>
          </a:xfrm>
        </p:spPr>
        <p:txBody>
          <a:bodyPr>
            <a:normAutofit fontScale="92500" lnSpcReduction="10000"/>
          </a:bodyPr>
          <a:lstStyle/>
          <a:p>
            <a:pPr marL="0" indent="0">
              <a:buNone/>
            </a:pPr>
            <a:r>
              <a:rPr lang="en-GB" dirty="0"/>
              <a:t>6. The transition of feelings state and RPE data during the MICE and HIIT exercise bouts show different patterns over time. </a:t>
            </a:r>
          </a:p>
          <a:p>
            <a:endParaRPr lang="en-GB" b="1" dirty="0"/>
          </a:p>
          <a:p>
            <a:r>
              <a:rPr lang="en-GB" b="1" dirty="0"/>
              <a:t>Using Figure 2A &amp; 2B,</a:t>
            </a:r>
            <a:r>
              <a:rPr lang="en-GB" dirty="0"/>
              <a:t> briefly compare and contrast them </a:t>
            </a:r>
          </a:p>
          <a:p>
            <a:pPr lvl="0"/>
            <a:r>
              <a:rPr lang="en-GB" b="1" dirty="0"/>
              <a:t>Feeling State</a:t>
            </a:r>
            <a:r>
              <a:rPr lang="en-GB" dirty="0"/>
              <a:t> ratings declined during the bouts in both conditions but the decrease was larger during HIIE/AIT (_3.46 ± 2.04 units) than MICE (_2.25 ± 1.62 units), t (23) ¼ 2.37, p ¼ 0.026. (Fig. 2A</a:t>
            </a:r>
            <a:r>
              <a:rPr lang="en-GB" b="1" dirty="0"/>
              <a:t>)</a:t>
            </a:r>
            <a:endParaRPr lang="en-GB" dirty="0"/>
          </a:p>
          <a:p>
            <a:pPr lvl="0"/>
            <a:r>
              <a:rPr lang="en-GB" b="1" dirty="0"/>
              <a:t>Feeling states</a:t>
            </a:r>
            <a:r>
              <a:rPr lang="en-GB" dirty="0"/>
              <a:t> significantly lower during HIIE/AIT than MICE at the end of each high-intensity interval.</a:t>
            </a:r>
          </a:p>
          <a:p>
            <a:pPr lvl="0"/>
            <a:r>
              <a:rPr lang="en-GB" b="1" dirty="0"/>
              <a:t>Feeling State</a:t>
            </a:r>
            <a:r>
              <a:rPr lang="en-GB" dirty="0"/>
              <a:t> in both conditions trend downwards over the total session and recovered to pre exercise levels 30 minutes post exercise.</a:t>
            </a:r>
          </a:p>
          <a:p>
            <a:pPr lvl="0"/>
            <a:r>
              <a:rPr lang="en-GB" dirty="0"/>
              <a:t>The HIIE/ AIT bout was experienced as significantly harder, less pleasant, and less enjoyable than MICE.</a:t>
            </a:r>
          </a:p>
          <a:p>
            <a:pPr lvl="0"/>
            <a:r>
              <a:rPr lang="en-GB" dirty="0"/>
              <a:t>Increased levels of perceived exertion and diminishing levels of pleasure were reported in both conditions, but the slopes of change over time were steeper for HIIE/AIT than for MICE, (Fig 2B)</a:t>
            </a:r>
          </a:p>
          <a:p>
            <a:pPr lvl="0"/>
            <a:r>
              <a:rPr lang="en-GB" dirty="0"/>
              <a:t>In each of these important features of the affective experience of exercise, the HIIE/AIT bout yielded more negative results than the MICE bout.</a:t>
            </a:r>
          </a:p>
          <a:p>
            <a:endParaRPr lang="en-GB" dirty="0"/>
          </a:p>
        </p:txBody>
      </p:sp>
    </p:spTree>
    <p:extLst>
      <p:ext uri="{BB962C8B-B14F-4D97-AF65-F5344CB8AC3E}">
        <p14:creationId xmlns:p14="http://schemas.microsoft.com/office/powerpoint/2010/main" val="27258428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38051" y="85725"/>
            <a:ext cx="9771017" cy="6686550"/>
          </a:xfrm>
          <a:prstGeom prst="rect">
            <a:avLst/>
          </a:prstGeom>
        </p:spPr>
      </p:pic>
    </p:spTree>
    <p:extLst>
      <p:ext uri="{BB962C8B-B14F-4D97-AF65-F5344CB8AC3E}">
        <p14:creationId xmlns:p14="http://schemas.microsoft.com/office/powerpoint/2010/main" val="2166807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 </a:t>
            </a:r>
          </a:p>
        </p:txBody>
      </p:sp>
    </p:spTree>
    <p:extLst>
      <p:ext uri="{BB962C8B-B14F-4D97-AF65-F5344CB8AC3E}">
        <p14:creationId xmlns:p14="http://schemas.microsoft.com/office/powerpoint/2010/main" val="78015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06732"/>
            <a:ext cx="10820400" cy="4611954"/>
          </a:xfrm>
        </p:spPr>
        <p:txBody>
          <a:bodyPr>
            <a:normAutofit/>
          </a:bodyPr>
          <a:lstStyle/>
          <a:p>
            <a:pPr marL="0" indent="0">
              <a:buNone/>
            </a:pPr>
            <a:r>
              <a:rPr lang="en-GB" dirty="0"/>
              <a:t>7. Given the pattern of Feeling Scales follows and the response of enjoyment to HIIE and MICE, discuss how Decker and </a:t>
            </a:r>
            <a:r>
              <a:rPr lang="en-GB" dirty="0" err="1"/>
              <a:t>Ekkekakis</a:t>
            </a:r>
            <a:r>
              <a:rPr lang="en-GB" dirty="0"/>
              <a:t> (2017) justify which are the important times of the exercise bouts with regards the impact on women’s intentions to do more physical activity.</a:t>
            </a:r>
          </a:p>
          <a:p>
            <a:pPr marL="0" indent="0">
              <a:buNone/>
            </a:pPr>
            <a:endParaRPr lang="en-GB" dirty="0"/>
          </a:p>
          <a:p>
            <a:pPr lvl="0"/>
            <a:r>
              <a:rPr lang="en-GB" b="1" dirty="0"/>
              <a:t>The important times of the exercise bouts with regards the impact on women’s intentions to do more physical activity are feeling states during exercise.</a:t>
            </a:r>
            <a:endParaRPr lang="en-GB" dirty="0"/>
          </a:p>
          <a:p>
            <a:pPr lvl="0"/>
            <a:r>
              <a:rPr lang="en-GB" b="1" dirty="0"/>
              <a:t>D&amp;E argue that it is the during affect experienced that impacts intentions to exercise and not the 30 minute post exercise affect.</a:t>
            </a:r>
            <a:endParaRPr lang="en-GB" dirty="0"/>
          </a:p>
          <a:p>
            <a:pPr lvl="0"/>
            <a:r>
              <a:rPr lang="en-GB" b="1" dirty="0"/>
              <a:t>Enjoyment and Higher FS ratings during exercise translate to additional moderate-intensity physical activity.</a:t>
            </a:r>
            <a:endParaRPr lang="en-GB" dirty="0"/>
          </a:p>
          <a:p>
            <a:pPr marL="0" indent="0">
              <a:buNone/>
            </a:pPr>
            <a:endParaRPr lang="en-GB" dirty="0"/>
          </a:p>
        </p:txBody>
      </p:sp>
    </p:spTree>
    <p:extLst>
      <p:ext uri="{BB962C8B-B14F-4D97-AF65-F5344CB8AC3E}">
        <p14:creationId xmlns:p14="http://schemas.microsoft.com/office/powerpoint/2010/main" val="345402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1645920"/>
            <a:ext cx="10820400" cy="4572765"/>
          </a:xfrm>
        </p:spPr>
        <p:txBody>
          <a:bodyPr/>
          <a:lstStyle/>
          <a:p>
            <a:pPr marL="0" indent="0">
              <a:buNone/>
            </a:pPr>
            <a:r>
              <a:rPr lang="en-GB" dirty="0"/>
              <a:t>8. Highlight what, if any impact this study could have on how intensity is prescribed for individuals who are similar to the sample used in this study.</a:t>
            </a:r>
          </a:p>
          <a:p>
            <a:pPr marL="0" indent="0">
              <a:buNone/>
            </a:pPr>
            <a:endParaRPr lang="en-GB" dirty="0"/>
          </a:p>
          <a:p>
            <a:pPr lvl="0"/>
            <a:r>
              <a:rPr lang="en-GB" b="1" dirty="0"/>
              <a:t>Difficult or a major challenge to prescribe an exercise program that these participants could do and gain health benefits from, as their ability to maintain %VO2-at-VT steady rate was very poor.</a:t>
            </a:r>
            <a:endParaRPr lang="en-GB" dirty="0"/>
          </a:p>
          <a:p>
            <a:pPr lvl="0"/>
            <a:r>
              <a:rPr lang="en-GB" b="1" dirty="0"/>
              <a:t>Difficult or a challenge to prescribe or find exercise or physical activity opportunities that would allow intensities to remain moderate and likely to yield pleasant (or at least non-unpleasant) experiences and still have health benefits.</a:t>
            </a:r>
            <a:endParaRPr lang="en-GB" dirty="0"/>
          </a:p>
          <a:p>
            <a:pPr marL="0" indent="0">
              <a:buNone/>
            </a:pPr>
            <a:endParaRPr lang="en-GB" dirty="0"/>
          </a:p>
        </p:txBody>
      </p:sp>
    </p:spTree>
    <p:extLst>
      <p:ext uri="{BB962C8B-B14F-4D97-AF65-F5344CB8AC3E}">
        <p14:creationId xmlns:p14="http://schemas.microsoft.com/office/powerpoint/2010/main" val="726247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5029" y="2495006"/>
            <a:ext cx="10820400" cy="4024125"/>
          </a:xfrm>
        </p:spPr>
        <p:txBody>
          <a:bodyPr/>
          <a:lstStyle/>
          <a:p>
            <a:pPr marL="0" indent="0">
              <a:buNone/>
            </a:pPr>
            <a:r>
              <a:rPr lang="en-GB" dirty="0"/>
              <a:t>9. What additional factors may need to be considered when working with similar aged obese women using HIIE?</a:t>
            </a:r>
          </a:p>
          <a:p>
            <a:pPr marL="0" indent="0">
              <a:buNone/>
            </a:pPr>
            <a:endParaRPr lang="en-GB" dirty="0"/>
          </a:p>
          <a:p>
            <a:pPr marL="0" indent="0">
              <a:buNone/>
            </a:pPr>
            <a:r>
              <a:rPr lang="en-GB" dirty="0"/>
              <a:t>Limitations – page 8</a:t>
            </a:r>
          </a:p>
        </p:txBody>
      </p:sp>
    </p:spTree>
    <p:extLst>
      <p:ext uri="{BB962C8B-B14F-4D97-AF65-F5344CB8AC3E}">
        <p14:creationId xmlns:p14="http://schemas.microsoft.com/office/powerpoint/2010/main" val="3693888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88275" y="973183"/>
            <a:ext cx="10820400" cy="5114107"/>
          </a:xfrm>
        </p:spPr>
        <p:txBody>
          <a:bodyPr>
            <a:normAutofit fontScale="92500" lnSpcReduction="10000"/>
          </a:bodyPr>
          <a:lstStyle/>
          <a:p>
            <a:pPr marL="0" indent="0">
              <a:buNone/>
            </a:pPr>
            <a:r>
              <a:rPr lang="en-GB" dirty="0"/>
              <a:t>9. What additional factors may need to be considered when working with similar aged obese women using HIIE?</a:t>
            </a:r>
          </a:p>
          <a:p>
            <a:pPr marL="0" indent="0">
              <a:buNone/>
            </a:pPr>
            <a:endParaRPr lang="en-GB" dirty="0"/>
          </a:p>
          <a:p>
            <a:pPr lvl="0"/>
            <a:r>
              <a:rPr lang="en-GB" b="1" dirty="0"/>
              <a:t>Not generalizable to all obese women as many will have additional conditions</a:t>
            </a:r>
          </a:p>
          <a:p>
            <a:pPr lvl="1"/>
            <a:r>
              <a:rPr lang="en-GB" dirty="0"/>
              <a:t>The participants represent a select sample of adult women who, despite their obesity and low activity levels, were free of chronic diseases and medication. Women with obesity encountered in clinical practice may have more than two risk factors and, thus, may exhibit even less tolerance to both HIIE and MICE.’</a:t>
            </a:r>
          </a:p>
          <a:p>
            <a:pPr lvl="1"/>
            <a:endParaRPr lang="en-GB" dirty="0"/>
          </a:p>
          <a:p>
            <a:pPr lvl="0"/>
            <a:r>
              <a:rPr lang="en-GB" b="1" dirty="0"/>
              <a:t>Other HIIE protocols may yield different results</a:t>
            </a:r>
          </a:p>
          <a:p>
            <a:pPr lvl="1"/>
            <a:r>
              <a:rPr lang="en-GB" dirty="0"/>
              <a:t>Other combinations of intervals and recovery periods may yield different results. In particular, if keeping energy expenditure equal to MICE is not required, so-called “low-volume” HIIE, with shorter high-intensity intervals and longer and/or lower intensity recovery periods, warrants attention. </a:t>
            </a:r>
          </a:p>
          <a:p>
            <a:pPr lvl="0"/>
            <a:endParaRPr lang="en-GB" dirty="0"/>
          </a:p>
          <a:p>
            <a:pPr lvl="0"/>
            <a:r>
              <a:rPr lang="en-GB" b="1" dirty="0"/>
              <a:t>Future studies should consider males &amp; long term interventions</a:t>
            </a:r>
          </a:p>
          <a:p>
            <a:pPr lvl="1"/>
            <a:r>
              <a:rPr lang="en-GB" dirty="0"/>
              <a:t>Future studies should also expand the scope of the present investigation to samples of men, adults with different health and fitness profiles, and, importantly, intervention programs with long-term monitoring of adherence and dropout patterns</a:t>
            </a:r>
          </a:p>
          <a:p>
            <a:endParaRPr lang="en-GB" dirty="0"/>
          </a:p>
          <a:p>
            <a:pPr lvl="0"/>
            <a:endParaRPr lang="en-GB" dirty="0"/>
          </a:p>
          <a:p>
            <a:pPr marL="0" indent="0">
              <a:buNone/>
            </a:pPr>
            <a:endParaRPr lang="en-GB" dirty="0"/>
          </a:p>
        </p:txBody>
      </p:sp>
    </p:spTree>
    <p:extLst>
      <p:ext uri="{BB962C8B-B14F-4D97-AF65-F5344CB8AC3E}">
        <p14:creationId xmlns:p14="http://schemas.microsoft.com/office/powerpoint/2010/main" val="2741792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Case study - Interview</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593695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Applying what we know…</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574440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497" y="738248"/>
            <a:ext cx="8610600" cy="1293028"/>
          </a:xfrm>
        </p:spPr>
        <p:txBody>
          <a:bodyPr>
            <a:normAutofit fontScale="90000"/>
          </a:bodyPr>
          <a:lstStyle/>
          <a:p>
            <a:r>
              <a:rPr lang="en-GB" dirty="0"/>
              <a:t>Read the case study interview transcript and make notes in relation to important / relevant pieces of information…</a:t>
            </a:r>
          </a:p>
        </p:txBody>
      </p:sp>
      <p:sp>
        <p:nvSpPr>
          <p:cNvPr id="3" name="Content Placeholder 2"/>
          <p:cNvSpPr>
            <a:spLocks noGrp="1"/>
          </p:cNvSpPr>
          <p:nvPr>
            <p:ph idx="1"/>
          </p:nvPr>
        </p:nvSpPr>
        <p:spPr/>
        <p:txBody>
          <a:bodyPr>
            <a:normAutofit/>
          </a:bodyPr>
          <a:lstStyle/>
          <a:p>
            <a:r>
              <a:rPr lang="en-GB" dirty="0"/>
              <a:t>The aim of this task is to suggest appropriate interventions / strategies that are likely to encourage the participant to start and adhere to a regular exercise / physical activity programme. </a:t>
            </a:r>
          </a:p>
          <a:p>
            <a:endParaRPr lang="en-GB" dirty="0"/>
          </a:p>
          <a:p>
            <a:r>
              <a:rPr lang="en-GB" dirty="0"/>
              <a:t>Approaches to consider:</a:t>
            </a:r>
          </a:p>
          <a:p>
            <a:pPr lvl="1"/>
            <a:r>
              <a:rPr lang="en-GB" dirty="0"/>
              <a:t>Structured exercise</a:t>
            </a:r>
          </a:p>
          <a:p>
            <a:pPr lvl="2"/>
            <a:r>
              <a:rPr lang="en-GB" dirty="0"/>
              <a:t>Plus</a:t>
            </a:r>
          </a:p>
          <a:p>
            <a:pPr lvl="1"/>
            <a:r>
              <a:rPr lang="en-GB" dirty="0"/>
              <a:t>Increased general daily physical activity</a:t>
            </a:r>
          </a:p>
          <a:p>
            <a:pPr marL="457200" lvl="1" indent="0">
              <a:buNone/>
            </a:pPr>
            <a:endParaRPr lang="en-GB" dirty="0"/>
          </a:p>
          <a:p>
            <a:pPr lvl="1"/>
            <a:r>
              <a:rPr lang="en-GB" dirty="0"/>
              <a:t>Basic needs theory – Competence / Relatedness / Autonomy</a:t>
            </a:r>
          </a:p>
          <a:p>
            <a:pPr lvl="1"/>
            <a:endParaRPr lang="en-GB" dirty="0"/>
          </a:p>
          <a:p>
            <a:pPr lvl="1"/>
            <a:endParaRPr lang="en-GB" dirty="0"/>
          </a:p>
        </p:txBody>
      </p:sp>
    </p:spTree>
    <p:extLst>
      <p:ext uri="{BB962C8B-B14F-4D97-AF65-F5344CB8AC3E}">
        <p14:creationId xmlns:p14="http://schemas.microsoft.com/office/powerpoint/2010/main" val="4216912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Aspects to consider</a:t>
            </a:r>
          </a:p>
        </p:txBody>
      </p:sp>
      <p:sp>
        <p:nvSpPr>
          <p:cNvPr id="3" name="Content Placeholder 2"/>
          <p:cNvSpPr>
            <a:spLocks noGrp="1"/>
          </p:cNvSpPr>
          <p:nvPr>
            <p:ph idx="1"/>
          </p:nvPr>
        </p:nvSpPr>
        <p:spPr/>
        <p:txBody>
          <a:bodyPr>
            <a:normAutofit/>
          </a:bodyPr>
          <a:lstStyle/>
          <a:p>
            <a:r>
              <a:rPr lang="en-GB" dirty="0"/>
              <a:t>Background / demographics (if provided)</a:t>
            </a:r>
          </a:p>
          <a:p>
            <a:pPr lvl="1"/>
            <a:r>
              <a:rPr lang="en-GB" dirty="0"/>
              <a:t>Age / exercise history / location (home / work) / funds to allocate to exercise / family and friends interests / access to different exercise facilities or green space / time demands / commitments / interests (hobbies) / beliefs and attitude to exercise and physical activity</a:t>
            </a:r>
          </a:p>
          <a:p>
            <a:pPr marL="457200" lvl="1" indent="0">
              <a:buNone/>
            </a:pPr>
            <a:endParaRPr lang="en-GB" dirty="0"/>
          </a:p>
          <a:p>
            <a:r>
              <a:rPr lang="en-GB" dirty="0"/>
              <a:t>Motivation to exercise</a:t>
            </a:r>
          </a:p>
          <a:p>
            <a:pPr lvl="1"/>
            <a:r>
              <a:rPr lang="en-GB" dirty="0"/>
              <a:t>Establish</a:t>
            </a:r>
          </a:p>
          <a:p>
            <a:pPr marL="457200" lvl="1" indent="0">
              <a:buNone/>
            </a:pPr>
            <a:endParaRPr lang="en-GB" dirty="0"/>
          </a:p>
          <a:p>
            <a:r>
              <a:rPr lang="en-GB" dirty="0"/>
              <a:t>Barriers to exercise </a:t>
            </a:r>
          </a:p>
          <a:p>
            <a:pPr lvl="1"/>
            <a:r>
              <a:rPr lang="en-GB" dirty="0"/>
              <a:t>Establish</a:t>
            </a:r>
          </a:p>
          <a:p>
            <a:pPr lvl="1"/>
            <a:endParaRPr lang="en-GB" dirty="0"/>
          </a:p>
          <a:p>
            <a:pPr lvl="1"/>
            <a:endParaRPr lang="en-GB" dirty="0"/>
          </a:p>
          <a:p>
            <a:pPr marL="457200" lvl="1" indent="0">
              <a:buNone/>
            </a:pPr>
            <a:endParaRPr lang="en-GB" dirty="0"/>
          </a:p>
        </p:txBody>
      </p:sp>
    </p:spTree>
    <p:extLst>
      <p:ext uri="{BB962C8B-B14F-4D97-AF65-F5344CB8AC3E}">
        <p14:creationId xmlns:p14="http://schemas.microsoft.com/office/powerpoint/2010/main" val="4196610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week:</a:t>
            </a:r>
          </a:p>
        </p:txBody>
      </p:sp>
      <p:sp>
        <p:nvSpPr>
          <p:cNvPr id="3" name="Content Placeholder 2"/>
          <p:cNvSpPr>
            <a:spLocks noGrp="1"/>
          </p:cNvSpPr>
          <p:nvPr>
            <p:ph idx="1"/>
          </p:nvPr>
        </p:nvSpPr>
        <p:spPr/>
        <p:txBody>
          <a:bodyPr/>
          <a:lstStyle/>
          <a:p>
            <a:r>
              <a:rPr lang="en-GB" dirty="0"/>
              <a:t>Work through the interview either individually or in pairs. </a:t>
            </a:r>
          </a:p>
          <a:p>
            <a:pPr marL="0" indent="0">
              <a:buNone/>
            </a:pPr>
            <a:endParaRPr lang="en-GB" dirty="0"/>
          </a:p>
          <a:p>
            <a:r>
              <a:rPr lang="en-GB" dirty="0"/>
              <a:t>We will discuss the case studies and possible interventions during the lecture on Tuesday. </a:t>
            </a:r>
          </a:p>
          <a:p>
            <a:endParaRPr lang="en-GB" dirty="0"/>
          </a:p>
        </p:txBody>
      </p:sp>
    </p:spTree>
    <p:extLst>
      <p:ext uri="{BB962C8B-B14F-4D97-AF65-F5344CB8AC3E}">
        <p14:creationId xmlns:p14="http://schemas.microsoft.com/office/powerpoint/2010/main" val="273013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Further Task: Strategies </a:t>
            </a:r>
            <a:r>
              <a:rPr lang="en-GB" dirty="0"/>
              <a:t>and Interventions</a:t>
            </a:r>
          </a:p>
        </p:txBody>
      </p:sp>
      <p:sp>
        <p:nvSpPr>
          <p:cNvPr id="3" name="Content Placeholder 2"/>
          <p:cNvSpPr>
            <a:spLocks noGrp="1"/>
          </p:cNvSpPr>
          <p:nvPr>
            <p:ph idx="1"/>
          </p:nvPr>
        </p:nvSpPr>
        <p:spPr/>
        <p:txBody>
          <a:bodyPr>
            <a:normAutofit/>
          </a:bodyPr>
          <a:lstStyle/>
          <a:p>
            <a:r>
              <a:rPr lang="en-GB" sz="2400" b="1" dirty="0"/>
              <a:t>Questions:</a:t>
            </a:r>
            <a:endParaRPr lang="en-GB" sz="2000" dirty="0"/>
          </a:p>
          <a:p>
            <a:r>
              <a:rPr lang="en-GB" sz="2400" dirty="0"/>
              <a:t>1. Be prepared to describe and discuss:</a:t>
            </a:r>
            <a:endParaRPr lang="en-GB" sz="2000" dirty="0"/>
          </a:p>
          <a:p>
            <a:pPr lvl="0"/>
            <a:r>
              <a:rPr lang="en-GB" sz="2400" dirty="0"/>
              <a:t>An intervention / strategy that have been proposed to increase physical activity for one of the following groups: </a:t>
            </a:r>
            <a:endParaRPr lang="en-GB" sz="2000" dirty="0"/>
          </a:p>
          <a:p>
            <a:pPr lvl="1"/>
            <a:r>
              <a:rPr lang="en-GB" sz="2200" dirty="0"/>
              <a:t>Older adults with chronic disease</a:t>
            </a:r>
          </a:p>
          <a:p>
            <a:pPr lvl="1"/>
            <a:r>
              <a:rPr lang="en-GB" sz="2200" dirty="0"/>
              <a:t>Older adults generally – 65yrs +</a:t>
            </a:r>
          </a:p>
          <a:p>
            <a:pPr lvl="1"/>
            <a:r>
              <a:rPr lang="en-GB" sz="2200" dirty="0"/>
              <a:t>Parents with young children</a:t>
            </a:r>
          </a:p>
          <a:p>
            <a:pPr lvl="1"/>
            <a:r>
              <a:rPr lang="en-GB" sz="2200" dirty="0"/>
              <a:t>Working mothers</a:t>
            </a:r>
          </a:p>
          <a:p>
            <a:pPr lvl="1"/>
            <a:r>
              <a:rPr lang="en-GB" sz="2200" dirty="0"/>
              <a:t>Workplace interventions using lunchtime</a:t>
            </a:r>
          </a:p>
          <a:p>
            <a:pPr marL="457200" lvl="1" indent="0">
              <a:buNone/>
            </a:pPr>
            <a:endParaRPr lang="en-GB" sz="2200" dirty="0"/>
          </a:p>
        </p:txBody>
      </p:sp>
    </p:spTree>
    <p:extLst>
      <p:ext uri="{BB962C8B-B14F-4D97-AF65-F5344CB8AC3E}">
        <p14:creationId xmlns:p14="http://schemas.microsoft.com/office/powerpoint/2010/main" val="41665398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1583</TotalTime>
  <Words>1988</Words>
  <Application>Microsoft Macintosh PowerPoint</Application>
  <PresentationFormat>Widescreen</PresentationFormat>
  <Paragraphs>126</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Tw Cen MT</vt:lpstr>
      <vt:lpstr>Tw Cen MT Condensed</vt:lpstr>
      <vt:lpstr>Wingdings 3</vt:lpstr>
      <vt:lpstr>Integral</vt:lpstr>
      <vt:lpstr>Research paper review</vt:lpstr>
      <vt:lpstr>PowerPoint Presentation</vt:lpstr>
      <vt:lpstr>1. Give two reasons why women with obesity were identified as an important population segment to investigate in this study? </vt:lpstr>
      <vt:lpstr>PowerPoint Presentation</vt:lpstr>
      <vt:lpstr>2. Identify two advantages &amp; two dis-advantages of a MICE based approach to exercise participation  </vt:lpstr>
      <vt:lpstr>PowerPoint Presentation</vt:lpstr>
      <vt:lpstr>3. Investigations of affect and enjoyment in response to HIIE sessions among healthy adults have been contradictory. Briefly Identify and explain (in your own words) 2 of the 4 reasons cited.     </vt:lpstr>
      <vt:lpstr>The study uses a within subjects design.  </vt:lpstr>
      <vt:lpstr>The study uses a within subjects design.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 - Interview</vt:lpstr>
      <vt:lpstr>Applying what we know…</vt:lpstr>
      <vt:lpstr>Read the case study interview transcript and make notes in relation to important / relevant pieces of information…</vt:lpstr>
      <vt:lpstr>Aspects to consider</vt:lpstr>
      <vt:lpstr>Task for next week:</vt:lpstr>
      <vt:lpstr>Further Task: Strategies and Interventions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Administrator</dc:creator>
  <cp:lastModifiedBy>Alison Connaughton</cp:lastModifiedBy>
  <cp:revision>35</cp:revision>
  <dcterms:created xsi:type="dcterms:W3CDTF">2021-04-07T14:15:05Z</dcterms:created>
  <dcterms:modified xsi:type="dcterms:W3CDTF">2024-03-04T20:32:56Z</dcterms:modified>
</cp:coreProperties>
</file>