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Arial Narrow" panose="020B0606020202030204" pitchFamily="34" charset="0"/>
      <p:regular r:id="rId13"/>
      <p:bold r:id="rId14"/>
      <p:italic r:id="rId15"/>
      <p:boldItalic r:id="rId16"/>
    </p:embeddedFon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Open Sauce" pitchFamily="2" charset="0"/>
      <p:regular r:id="rId21"/>
    </p:embeddedFont>
    <p:embeddedFont>
      <p:font typeface="Open Sauce Bold" pitchFamily="2" charset="0"/>
      <p:regular r:id="rId22"/>
    </p:embeddedFont>
    <p:embeddedFont>
      <p:font typeface="Poppins" pitchFamily="2" charset="0"/>
      <p:regular r:id="rId23"/>
    </p:embeddedFont>
    <p:embeddedFont>
      <p:font typeface="Poppins Bold" pitchFamily="2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434" autoAdjust="0"/>
  </p:normalViewPr>
  <p:slideViewPr>
    <p:cSldViewPr>
      <p:cViewPr varScale="1">
        <p:scale>
          <a:sx n="47" d="100"/>
          <a:sy n="47" d="100"/>
        </p:scale>
        <p:origin x="69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font" Target="fonts/font1.fntdata" /><Relationship Id="rId18" Type="http://schemas.openxmlformats.org/officeDocument/2006/relationships/font" Target="fonts/font6.fntdata" /><Relationship Id="rId26" Type="http://schemas.openxmlformats.org/officeDocument/2006/relationships/viewProps" Target="viewProps.xml" /><Relationship Id="rId3" Type="http://schemas.openxmlformats.org/officeDocument/2006/relationships/slide" Target="slides/slide2.xml" /><Relationship Id="rId21" Type="http://schemas.openxmlformats.org/officeDocument/2006/relationships/font" Target="fonts/font9.fntdata" /><Relationship Id="rId7" Type="http://schemas.openxmlformats.org/officeDocument/2006/relationships/slide" Target="slides/slide6.xml" /><Relationship Id="rId12" Type="http://schemas.openxmlformats.org/officeDocument/2006/relationships/notesMaster" Target="notesMasters/notesMaster1.xml" /><Relationship Id="rId17" Type="http://schemas.openxmlformats.org/officeDocument/2006/relationships/font" Target="fonts/font5.fntdata" /><Relationship Id="rId25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font" Target="fonts/font4.fntdata" /><Relationship Id="rId20" Type="http://schemas.openxmlformats.org/officeDocument/2006/relationships/font" Target="fonts/font8.fntdata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font" Target="fonts/font12.fntdata" /><Relationship Id="rId5" Type="http://schemas.openxmlformats.org/officeDocument/2006/relationships/slide" Target="slides/slide4.xml" /><Relationship Id="rId15" Type="http://schemas.openxmlformats.org/officeDocument/2006/relationships/font" Target="fonts/font3.fntdata" /><Relationship Id="rId23" Type="http://schemas.openxmlformats.org/officeDocument/2006/relationships/font" Target="fonts/font11.fntdata" /><Relationship Id="rId28" Type="http://schemas.openxmlformats.org/officeDocument/2006/relationships/tableStyles" Target="tableStyles.xml" /><Relationship Id="rId10" Type="http://schemas.openxmlformats.org/officeDocument/2006/relationships/slide" Target="slides/slide9.xml" /><Relationship Id="rId19" Type="http://schemas.openxmlformats.org/officeDocument/2006/relationships/font" Target="fonts/font7.fntdata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font" Target="fonts/font2.fntdata" /><Relationship Id="rId22" Type="http://schemas.openxmlformats.org/officeDocument/2006/relationships/font" Target="fonts/font10.fntdata" /><Relationship Id="rId27" Type="http://schemas.openxmlformats.org/officeDocument/2006/relationships/theme" Target="theme/theme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4D0EC0-C8BB-47E4-8722-DF40A709696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846D-200C-4593-8797-F37406C10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400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56846D-200C-4593-8797-F37406C108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4862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56846D-200C-4593-8797-F37406C108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1374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56846D-200C-4593-8797-F37406C108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35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56846D-200C-4593-8797-F37406C108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1236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56846D-200C-4593-8797-F37406C108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0551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56846D-200C-4593-8797-F37406C108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2881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56846D-200C-4593-8797-F37406C108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1797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56846D-200C-4593-8797-F37406C108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3964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5.png" /><Relationship Id="rId5" Type="http://schemas.openxmlformats.org/officeDocument/2006/relationships/image" Target="../media/image4.svg" /><Relationship Id="rId4" Type="http://schemas.openxmlformats.org/officeDocument/2006/relationships/image" Target="../media/image3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9.svg" /><Relationship Id="rId5" Type="http://schemas.openxmlformats.org/officeDocument/2006/relationships/image" Target="../media/image8.png" /><Relationship Id="rId4" Type="http://schemas.openxmlformats.org/officeDocument/2006/relationships/image" Target="../media/image7.jpe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11.jpeg" /><Relationship Id="rId4" Type="http://schemas.openxmlformats.org/officeDocument/2006/relationships/image" Target="../media/image10.jpe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2.jpe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2.jpe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2.jpe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2.jpe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2.jpe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2.jpe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974764" y="-207071"/>
            <a:ext cx="3086100" cy="10494071"/>
            <a:chOff x="0" y="0"/>
            <a:chExt cx="812800" cy="297610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2976105"/>
            </a:xfrm>
            <a:custGeom>
              <a:avLst/>
              <a:gdLst/>
              <a:ahLst/>
              <a:cxnLst/>
              <a:rect l="l" t="t" r="r" b="b"/>
              <a:pathLst>
                <a:path w="812800" h="2976105">
                  <a:moveTo>
                    <a:pt x="0" y="0"/>
                  </a:moveTo>
                  <a:lnTo>
                    <a:pt x="812800" y="0"/>
                  </a:lnTo>
                  <a:lnTo>
                    <a:pt x="812800" y="2976105"/>
                  </a:lnTo>
                  <a:lnTo>
                    <a:pt x="0" y="2976105"/>
                  </a:lnTo>
                  <a:close/>
                </a:path>
              </a:pathLst>
            </a:custGeom>
            <a:solidFill>
              <a:srgbClr val="1C5739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812800" cy="29951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4481429" y="8203768"/>
            <a:ext cx="3806571" cy="2083232"/>
          </a:xfrm>
          <a:custGeom>
            <a:avLst/>
            <a:gdLst/>
            <a:ahLst/>
            <a:cxnLst/>
            <a:rect l="l" t="t" r="r" b="b"/>
            <a:pathLst>
              <a:path w="3806571" h="2083232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-1543050" y="0"/>
            <a:ext cx="3086100" cy="10287000"/>
            <a:chOff x="0" y="0"/>
            <a:chExt cx="812800" cy="297610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2976105"/>
            </a:xfrm>
            <a:custGeom>
              <a:avLst/>
              <a:gdLst/>
              <a:ahLst/>
              <a:cxnLst/>
              <a:rect l="l" t="t" r="r" b="b"/>
              <a:pathLst>
                <a:path w="812800" h="2976105">
                  <a:moveTo>
                    <a:pt x="0" y="0"/>
                  </a:moveTo>
                  <a:lnTo>
                    <a:pt x="812800" y="0"/>
                  </a:lnTo>
                  <a:lnTo>
                    <a:pt x="812800" y="2976105"/>
                  </a:lnTo>
                  <a:lnTo>
                    <a:pt x="0" y="2976105"/>
                  </a:lnTo>
                  <a:close/>
                </a:path>
              </a:pathLst>
            </a:custGeom>
            <a:solidFill>
              <a:srgbClr val="1C5739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812800" cy="29951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27773" y="4163622"/>
            <a:ext cx="110236" cy="2818996"/>
            <a:chOff x="0" y="0"/>
            <a:chExt cx="26312" cy="67285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6312" cy="672855"/>
            </a:xfrm>
            <a:custGeom>
              <a:avLst/>
              <a:gdLst/>
              <a:ahLst/>
              <a:cxnLst/>
              <a:rect l="l" t="t" r="r" b="b"/>
              <a:pathLst>
                <a:path w="26312" h="672855">
                  <a:moveTo>
                    <a:pt x="0" y="0"/>
                  </a:moveTo>
                  <a:lnTo>
                    <a:pt x="26312" y="0"/>
                  </a:lnTo>
                  <a:lnTo>
                    <a:pt x="26312" y="672855"/>
                  </a:lnTo>
                  <a:lnTo>
                    <a:pt x="0" y="672855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19050"/>
              <a:ext cx="26312" cy="6919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-1543050" y="170677"/>
            <a:ext cx="3806571" cy="2083232"/>
          </a:xfrm>
          <a:custGeom>
            <a:avLst/>
            <a:gdLst/>
            <a:ahLst/>
            <a:cxnLst/>
            <a:rect l="l" t="t" r="r" b="b"/>
            <a:pathLst>
              <a:path w="3806571" h="2083232">
                <a:moveTo>
                  <a:pt x="0" y="0"/>
                </a:moveTo>
                <a:lnTo>
                  <a:pt x="3806571" y="0"/>
                </a:lnTo>
                <a:lnTo>
                  <a:pt x="3806571" y="2083233"/>
                </a:lnTo>
                <a:lnTo>
                  <a:pt x="0" y="208323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2135988" y="2253909"/>
            <a:ext cx="9351162" cy="6631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ct val="150000"/>
              </a:lnSpc>
              <a:spcBef>
                <a:spcPct val="0"/>
              </a:spcBef>
            </a:pPr>
            <a:r>
              <a:rPr lang="en-US" sz="3600" b="1" spc="18" dirty="0">
                <a:solidFill>
                  <a:srgbClr val="1C5739"/>
                </a:solidFill>
                <a:latin typeface="Arial Narrow" panose="020B0606020202030204" pitchFamily="34" charset="0"/>
                <a:ea typeface="Poppins Bold"/>
                <a:cs typeface="Poppins Bold"/>
                <a:sym typeface="Poppins Bold"/>
              </a:rPr>
              <a:t>Module Title</a:t>
            </a:r>
            <a:r>
              <a:rPr lang="en-US" sz="3600" b="1" spc="18" dirty="0">
                <a:solidFill>
                  <a:srgbClr val="1C5739"/>
                </a:solidFill>
                <a:latin typeface="Arial Narrow" panose="020B0606020202030204" pitchFamily="34" charset="0"/>
                <a:ea typeface="Poppins"/>
                <a:cs typeface="Poppins"/>
                <a:sym typeface="Poppins"/>
              </a:rPr>
              <a:t>: </a:t>
            </a:r>
            <a:r>
              <a:rPr lang="en-US" sz="3600" b="1" u="none" strike="noStrike" spc="18" dirty="0">
                <a:solidFill>
                  <a:srgbClr val="1C5739"/>
                </a:solidFill>
                <a:latin typeface="Arial Narrow" panose="020B0606020202030204" pitchFamily="34" charset="0"/>
                <a:ea typeface="Poppins"/>
                <a:cs typeface="Poppins"/>
                <a:sym typeface="Poppins"/>
              </a:rPr>
              <a:t>Professional Career Development within H&amp;SC </a:t>
            </a:r>
          </a:p>
          <a:p>
            <a:pPr marL="0" lvl="0" indent="0">
              <a:lnSpc>
                <a:spcPct val="150000"/>
              </a:lnSpc>
              <a:spcBef>
                <a:spcPct val="0"/>
              </a:spcBef>
            </a:pPr>
            <a:r>
              <a:rPr lang="en-US" sz="3600" b="1" u="none" strike="noStrike" spc="18" dirty="0">
                <a:solidFill>
                  <a:srgbClr val="1C5739"/>
                </a:solidFill>
                <a:latin typeface="Arial Narrow" panose="020B0606020202030204" pitchFamily="34" charset="0"/>
                <a:ea typeface="Poppins Bold"/>
                <a:cs typeface="Poppins Bold"/>
                <a:sym typeface="Poppins Bold"/>
              </a:rPr>
              <a:t>Module Number :</a:t>
            </a:r>
            <a:r>
              <a:rPr lang="en-US" sz="3600" b="1" u="none" strike="noStrike" spc="18" dirty="0">
                <a:solidFill>
                  <a:srgbClr val="1C5739"/>
                </a:solidFill>
                <a:latin typeface="Arial Narrow" panose="020B0606020202030204" pitchFamily="34" charset="0"/>
                <a:ea typeface="Poppins"/>
                <a:cs typeface="Poppins"/>
                <a:sym typeface="Poppins"/>
              </a:rPr>
              <a:t> LCHS 4009 (LON) </a:t>
            </a:r>
          </a:p>
          <a:p>
            <a:pPr marL="0" lvl="0" indent="0">
              <a:lnSpc>
                <a:spcPct val="150000"/>
              </a:lnSpc>
              <a:spcBef>
                <a:spcPct val="0"/>
              </a:spcBef>
            </a:pPr>
            <a:r>
              <a:rPr lang="en-US" sz="3600" b="1" u="none" strike="noStrike" spc="18" dirty="0">
                <a:solidFill>
                  <a:srgbClr val="1C5739"/>
                </a:solidFill>
                <a:latin typeface="Arial Narrow" panose="020B0606020202030204" pitchFamily="34" charset="0"/>
                <a:ea typeface="Poppins Bold"/>
                <a:cs typeface="Poppins Bold"/>
                <a:sym typeface="Poppins Bold"/>
              </a:rPr>
              <a:t>Assignment No : </a:t>
            </a:r>
            <a:r>
              <a:rPr lang="en-US" sz="3600" b="1" u="none" strike="noStrike" spc="18" dirty="0">
                <a:solidFill>
                  <a:srgbClr val="1C5739"/>
                </a:solidFill>
                <a:latin typeface="Arial Narrow" panose="020B0606020202030204" pitchFamily="34" charset="0"/>
                <a:ea typeface="Poppins"/>
                <a:cs typeface="Poppins"/>
                <a:sym typeface="Poppins"/>
              </a:rPr>
              <a:t>ASSIGNMENT 1 </a:t>
            </a: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600" b="1" u="none" strike="noStrike" spc="18" dirty="0">
                <a:solidFill>
                  <a:srgbClr val="1C5739"/>
                </a:solidFill>
                <a:latin typeface="Arial Narrow" panose="020B0606020202030204" pitchFamily="34" charset="0"/>
                <a:ea typeface="Poppins Bold"/>
                <a:cs typeface="Poppins Bold"/>
                <a:sym typeface="Poppins Bold"/>
              </a:rPr>
              <a:t>Student Name </a:t>
            </a:r>
            <a:r>
              <a:rPr lang="en-US" sz="3600" b="1" spc="18" dirty="0">
                <a:solidFill>
                  <a:srgbClr val="1C5739"/>
                </a:solidFill>
                <a:latin typeface="Arial Narrow" panose="020B0606020202030204" pitchFamily="34" charset="0"/>
                <a:ea typeface="Poppins Bold"/>
                <a:cs typeface="Poppins Bold"/>
                <a:sym typeface="Poppins Bold"/>
              </a:rPr>
              <a:t>: Margaret Wilson </a:t>
            </a:r>
            <a:endParaRPr lang="en-US" sz="3600" b="1" u="none" strike="noStrike" spc="18" dirty="0">
              <a:solidFill>
                <a:srgbClr val="1C5739"/>
              </a:solidFill>
              <a:latin typeface="Arial Narrow" panose="020B0606020202030204" pitchFamily="34" charset="0"/>
              <a:ea typeface="Poppins Bold"/>
              <a:cs typeface="Poppins Bold"/>
              <a:sym typeface="Poppins Bold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600" b="1" u="none" strike="noStrike" spc="18" dirty="0">
                <a:solidFill>
                  <a:srgbClr val="1C5739"/>
                </a:solidFill>
                <a:latin typeface="Arial Narrow" panose="020B0606020202030204" pitchFamily="34" charset="0"/>
                <a:ea typeface="Poppins Bold"/>
                <a:cs typeface="Poppins Bold"/>
                <a:sym typeface="Poppins Bold"/>
              </a:rPr>
              <a:t>Student ID: </a:t>
            </a:r>
            <a:r>
              <a:rPr lang="en-US" sz="3600" b="1" spc="18" dirty="0">
                <a:solidFill>
                  <a:srgbClr val="1C5739"/>
                </a:solidFill>
                <a:latin typeface="Arial Narrow" panose="020B0606020202030204" pitchFamily="34" charset="0"/>
                <a:ea typeface="Poppins Bold"/>
                <a:cs typeface="Poppins Bold"/>
                <a:sym typeface="Poppins Bold"/>
              </a:rPr>
              <a:t>2416220</a:t>
            </a:r>
            <a:endParaRPr lang="en-US" sz="3600" b="1" u="none" strike="noStrike" spc="18" dirty="0">
              <a:solidFill>
                <a:srgbClr val="1C5739"/>
              </a:solidFill>
              <a:latin typeface="Arial Narrow" panose="020B0606020202030204" pitchFamily="34" charset="0"/>
              <a:ea typeface="Poppins Bold"/>
              <a:cs typeface="Poppins Bold"/>
              <a:sym typeface="Poppins Bold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</a:pPr>
            <a:r>
              <a:rPr lang="en-US" sz="3600" b="1" u="none" strike="noStrike" spc="18" dirty="0">
                <a:solidFill>
                  <a:srgbClr val="1C5739"/>
                </a:solidFill>
                <a:latin typeface="Arial Narrow" panose="020B0606020202030204" pitchFamily="34" charset="0"/>
                <a:ea typeface="Poppins Bold"/>
                <a:cs typeface="Poppins Bold"/>
                <a:sym typeface="Poppins Bold"/>
              </a:rPr>
              <a:t>Lecturer’s Name: </a:t>
            </a:r>
            <a:r>
              <a:rPr lang="en-US" sz="3600" b="1" spc="18" dirty="0">
                <a:solidFill>
                  <a:srgbClr val="1C5739"/>
                </a:solidFill>
                <a:latin typeface="Arial Narrow" panose="020B0606020202030204" pitchFamily="34" charset="0"/>
                <a:ea typeface="Poppins Bold"/>
                <a:cs typeface="Poppins Bold"/>
                <a:sym typeface="Poppins Bold"/>
              </a:rPr>
              <a:t>Lou Wells</a:t>
            </a:r>
            <a:endParaRPr lang="en-US" sz="3600" b="1" u="none" strike="noStrike" spc="18" dirty="0">
              <a:solidFill>
                <a:srgbClr val="1C5739"/>
              </a:solidFill>
              <a:latin typeface="Arial Narrow" panose="020B0606020202030204" pitchFamily="34" charset="0"/>
              <a:ea typeface="Poppins Bold"/>
              <a:cs typeface="Poppins Bold"/>
              <a:sym typeface="Poppins Bold"/>
            </a:endParaRPr>
          </a:p>
          <a:p>
            <a:pPr marL="0" lvl="0" indent="0" algn="l">
              <a:lnSpc>
                <a:spcPts val="5105"/>
              </a:lnSpc>
              <a:spcBef>
                <a:spcPct val="0"/>
              </a:spcBef>
            </a:pPr>
            <a:endParaRPr lang="en-US" sz="3699" b="1" u="none" strike="noStrike" spc="18" dirty="0">
              <a:solidFill>
                <a:srgbClr val="1C5739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01400" y="1828799"/>
            <a:ext cx="4703635" cy="705545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-988238" y="2667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3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8667121" y="2814211"/>
            <a:ext cx="9322085" cy="6463308"/>
          </a:xfrm>
          <a:custGeom>
            <a:avLst/>
            <a:gdLst/>
            <a:ahLst/>
            <a:cxnLst/>
            <a:rect l="l" t="t" r="r" b="b"/>
            <a:pathLst>
              <a:path w="9322085" h="5982617">
                <a:moveTo>
                  <a:pt x="0" y="0"/>
                </a:moveTo>
                <a:lnTo>
                  <a:pt x="9322085" y="0"/>
                </a:lnTo>
                <a:lnTo>
                  <a:pt x="9322085" y="5982618"/>
                </a:lnTo>
                <a:lnTo>
                  <a:pt x="0" y="598261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66066" b="-66066"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9105555" y="3510346"/>
            <a:ext cx="380297" cy="362766"/>
            <a:chOff x="0" y="0"/>
            <a:chExt cx="587326" cy="56025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87375" cy="560197"/>
            </a:xfrm>
            <a:custGeom>
              <a:avLst/>
              <a:gdLst/>
              <a:ahLst/>
              <a:cxnLst/>
              <a:rect l="l" t="t" r="r" b="b"/>
              <a:pathLst>
                <a:path w="587375" h="560197">
                  <a:moveTo>
                    <a:pt x="0" y="280162"/>
                  </a:moveTo>
                  <a:cubicBezTo>
                    <a:pt x="0" y="125476"/>
                    <a:pt x="131445" y="0"/>
                    <a:pt x="293624" y="0"/>
                  </a:cubicBezTo>
                  <a:cubicBezTo>
                    <a:pt x="455803" y="0"/>
                    <a:pt x="587375" y="125476"/>
                    <a:pt x="587375" y="280162"/>
                  </a:cubicBezTo>
                  <a:cubicBezTo>
                    <a:pt x="587375" y="434848"/>
                    <a:pt x="455803" y="560197"/>
                    <a:pt x="293624" y="560197"/>
                  </a:cubicBezTo>
                  <a:cubicBezTo>
                    <a:pt x="131445" y="560197"/>
                    <a:pt x="0" y="434848"/>
                    <a:pt x="0" y="280162"/>
                  </a:cubicBezTo>
                  <a:close/>
                </a:path>
              </a:pathLst>
            </a:custGeom>
            <a:solidFill>
              <a:srgbClr val="1C5739"/>
            </a:solidFill>
          </p:spPr>
        </p:sp>
      </p:grpSp>
      <p:grpSp>
        <p:nvGrpSpPr>
          <p:cNvPr id="6" name="Group 6"/>
          <p:cNvGrpSpPr/>
          <p:nvPr/>
        </p:nvGrpSpPr>
        <p:grpSpPr>
          <a:xfrm>
            <a:off x="11474751" y="3510346"/>
            <a:ext cx="380297" cy="362766"/>
            <a:chOff x="0" y="0"/>
            <a:chExt cx="587326" cy="56025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87375" cy="560197"/>
            </a:xfrm>
            <a:custGeom>
              <a:avLst/>
              <a:gdLst/>
              <a:ahLst/>
              <a:cxnLst/>
              <a:rect l="l" t="t" r="r" b="b"/>
              <a:pathLst>
                <a:path w="587375" h="560197">
                  <a:moveTo>
                    <a:pt x="0" y="280162"/>
                  </a:moveTo>
                  <a:cubicBezTo>
                    <a:pt x="0" y="125476"/>
                    <a:pt x="131445" y="0"/>
                    <a:pt x="293624" y="0"/>
                  </a:cubicBezTo>
                  <a:cubicBezTo>
                    <a:pt x="455803" y="0"/>
                    <a:pt x="587375" y="125476"/>
                    <a:pt x="587375" y="280162"/>
                  </a:cubicBezTo>
                  <a:cubicBezTo>
                    <a:pt x="587375" y="434848"/>
                    <a:pt x="455803" y="560197"/>
                    <a:pt x="293624" y="560197"/>
                  </a:cubicBezTo>
                  <a:cubicBezTo>
                    <a:pt x="131445" y="560197"/>
                    <a:pt x="0" y="434848"/>
                    <a:pt x="0" y="280162"/>
                  </a:cubicBezTo>
                  <a:close/>
                </a:path>
              </a:pathLst>
            </a:custGeom>
            <a:solidFill>
              <a:srgbClr val="1C5739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13842043" y="3510346"/>
            <a:ext cx="380297" cy="362766"/>
            <a:chOff x="0" y="0"/>
            <a:chExt cx="587326" cy="56025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87375" cy="560197"/>
            </a:xfrm>
            <a:custGeom>
              <a:avLst/>
              <a:gdLst/>
              <a:ahLst/>
              <a:cxnLst/>
              <a:rect l="l" t="t" r="r" b="b"/>
              <a:pathLst>
                <a:path w="587375" h="560197">
                  <a:moveTo>
                    <a:pt x="0" y="280162"/>
                  </a:moveTo>
                  <a:cubicBezTo>
                    <a:pt x="0" y="125476"/>
                    <a:pt x="131445" y="0"/>
                    <a:pt x="293624" y="0"/>
                  </a:cubicBezTo>
                  <a:cubicBezTo>
                    <a:pt x="455803" y="0"/>
                    <a:pt x="587375" y="125476"/>
                    <a:pt x="587375" y="280162"/>
                  </a:cubicBezTo>
                  <a:cubicBezTo>
                    <a:pt x="587375" y="434848"/>
                    <a:pt x="455803" y="560197"/>
                    <a:pt x="293624" y="560197"/>
                  </a:cubicBezTo>
                  <a:cubicBezTo>
                    <a:pt x="131445" y="560197"/>
                    <a:pt x="0" y="434848"/>
                    <a:pt x="0" y="280162"/>
                  </a:cubicBezTo>
                  <a:close/>
                </a:path>
              </a:pathLst>
            </a:custGeom>
            <a:solidFill>
              <a:srgbClr val="1C5739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16209335" y="3510346"/>
            <a:ext cx="380297" cy="362766"/>
            <a:chOff x="0" y="0"/>
            <a:chExt cx="587326" cy="56025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87375" cy="560197"/>
            </a:xfrm>
            <a:custGeom>
              <a:avLst/>
              <a:gdLst/>
              <a:ahLst/>
              <a:cxnLst/>
              <a:rect l="l" t="t" r="r" b="b"/>
              <a:pathLst>
                <a:path w="587375" h="560197">
                  <a:moveTo>
                    <a:pt x="0" y="280162"/>
                  </a:moveTo>
                  <a:cubicBezTo>
                    <a:pt x="0" y="125476"/>
                    <a:pt x="131445" y="0"/>
                    <a:pt x="293624" y="0"/>
                  </a:cubicBezTo>
                  <a:cubicBezTo>
                    <a:pt x="455803" y="0"/>
                    <a:pt x="587375" y="125476"/>
                    <a:pt x="587375" y="280162"/>
                  </a:cubicBezTo>
                  <a:cubicBezTo>
                    <a:pt x="587375" y="434848"/>
                    <a:pt x="455803" y="560197"/>
                    <a:pt x="293624" y="560197"/>
                  </a:cubicBezTo>
                  <a:cubicBezTo>
                    <a:pt x="131445" y="560197"/>
                    <a:pt x="0" y="434848"/>
                    <a:pt x="0" y="280162"/>
                  </a:cubicBezTo>
                  <a:close/>
                </a:path>
              </a:pathLst>
            </a:custGeom>
            <a:solidFill>
              <a:srgbClr val="1C5739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2596016" y="1434740"/>
            <a:ext cx="11684467" cy="7566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862"/>
              </a:lnSpc>
              <a:spcBef>
                <a:spcPct val="0"/>
              </a:spcBef>
            </a:pPr>
            <a:r>
              <a:rPr lang="en-US" sz="5921" b="1" spc="207" dirty="0">
                <a:solidFill>
                  <a:srgbClr val="040506"/>
                </a:solidFill>
                <a:latin typeface="Arial Narrow" panose="020B0606020202030204" pitchFamily="34" charset="0"/>
                <a:ea typeface="Poppins"/>
                <a:cs typeface="Poppins"/>
                <a:sym typeface="Poppins"/>
              </a:rPr>
              <a:t>ACKNOWLEDGE USE OF AI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52" y="2814211"/>
            <a:ext cx="8314205" cy="64633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66270" lvl="1" indent="-233135" algn="l">
              <a:buFont typeface="Arial"/>
              <a:buChar char="•"/>
            </a:pPr>
            <a:r>
              <a:rPr lang="en-US" sz="2800" spc="211" dirty="0">
                <a:solidFill>
                  <a:srgbClr val="231F20"/>
                </a:solidFill>
                <a:latin typeface="Arial Narrow" panose="020B0606020202030204" pitchFamily="34" charset="0"/>
                <a:ea typeface="Montserrat"/>
                <a:cs typeface="Montserrat"/>
                <a:sym typeface="Montserrat"/>
              </a:rPr>
              <a:t>Artificial Intelligence (AI) was used to help in slide design(Canva) and image generation used in the slide(</a:t>
            </a:r>
            <a:r>
              <a:rPr lang="en-US" sz="2800" spc="211" dirty="0" err="1">
                <a:solidFill>
                  <a:srgbClr val="231F20"/>
                </a:solidFill>
                <a:latin typeface="Arial Narrow" panose="020B0606020202030204" pitchFamily="34" charset="0"/>
                <a:ea typeface="Montserrat"/>
                <a:cs typeface="Montserrat"/>
                <a:sym typeface="Montserrat"/>
              </a:rPr>
              <a:t>Grok</a:t>
            </a:r>
            <a:r>
              <a:rPr lang="en-US" sz="2800" spc="211" dirty="0">
                <a:solidFill>
                  <a:srgbClr val="231F20"/>
                </a:solidFill>
                <a:latin typeface="Arial Narrow" panose="020B0606020202030204" pitchFamily="34" charset="0"/>
                <a:ea typeface="Montserrat"/>
                <a:cs typeface="Montserrat"/>
                <a:sym typeface="Montserrat"/>
              </a:rPr>
              <a:t>).</a:t>
            </a:r>
          </a:p>
          <a:p>
            <a:pPr marL="233135" lvl="1" algn="l"/>
            <a:endParaRPr lang="en-US" sz="2800" spc="211" dirty="0">
              <a:solidFill>
                <a:srgbClr val="231F20"/>
              </a:solidFill>
              <a:latin typeface="Arial Narrow" panose="020B0606020202030204" pitchFamily="34" charset="0"/>
              <a:ea typeface="Montserrat"/>
              <a:cs typeface="Montserrat"/>
              <a:sym typeface="Montserrat"/>
            </a:endParaRPr>
          </a:p>
          <a:p>
            <a:pPr marL="466270" lvl="1" indent="-233135" algn="l">
              <a:buFont typeface="Arial"/>
              <a:buChar char="•"/>
            </a:pPr>
            <a:r>
              <a:rPr lang="en-US" sz="2800" spc="211" dirty="0">
                <a:solidFill>
                  <a:srgbClr val="231F20"/>
                </a:solidFill>
                <a:latin typeface="Arial Narrow" panose="020B0606020202030204" pitchFamily="34" charset="0"/>
                <a:ea typeface="Montserrat"/>
                <a:cs typeface="Montserrat"/>
                <a:sym typeface="Montserrat"/>
              </a:rPr>
              <a:t>The AI assisted in structuring slides, improving clarity, and formatting the content visually and Generating images in relation to the slide.</a:t>
            </a:r>
          </a:p>
          <a:p>
            <a:pPr marL="233135" lvl="1" algn="l"/>
            <a:endParaRPr lang="en-US" sz="2800" spc="211" dirty="0">
              <a:solidFill>
                <a:srgbClr val="231F20"/>
              </a:solidFill>
              <a:latin typeface="Arial Narrow" panose="020B0606020202030204" pitchFamily="34" charset="0"/>
              <a:ea typeface="Montserrat"/>
              <a:cs typeface="Montserrat"/>
              <a:sym typeface="Montserrat"/>
            </a:endParaRPr>
          </a:p>
          <a:p>
            <a:pPr marL="423091" lvl="1" indent="-211545" algn="l">
              <a:buFont typeface="Arial"/>
              <a:buChar char="•"/>
            </a:pPr>
            <a:r>
              <a:rPr lang="en-US" sz="2800" spc="192" dirty="0">
                <a:solidFill>
                  <a:srgbClr val="231F20"/>
                </a:solidFill>
                <a:latin typeface="Arial Narrow" panose="020B0606020202030204" pitchFamily="34" charset="0"/>
                <a:ea typeface="Montserrat"/>
                <a:cs typeface="Montserrat"/>
                <a:sym typeface="Montserrat"/>
              </a:rPr>
              <a:t>However, all ideas, reflections, and examples presented are based on my personal understanding and professional development as a future Healthcare Assistant.</a:t>
            </a:r>
          </a:p>
          <a:p>
            <a:pPr algn="l"/>
            <a:endParaRPr lang="en-US" sz="2800" spc="192" dirty="0">
              <a:solidFill>
                <a:srgbClr val="231F20"/>
              </a:solidFill>
              <a:latin typeface="Arial Narrow" panose="020B0606020202030204" pitchFamily="34" charset="0"/>
              <a:ea typeface="Montserrat"/>
              <a:cs typeface="Montserrat"/>
              <a:sym typeface="Montserrat"/>
            </a:endParaRPr>
          </a:p>
          <a:p>
            <a:pPr algn="l"/>
            <a:r>
              <a:rPr lang="en-US" sz="2800" spc="211" dirty="0">
                <a:solidFill>
                  <a:srgbClr val="231F20"/>
                </a:solidFill>
                <a:latin typeface="Arial Narrow" panose="020B0606020202030204" pitchFamily="34" charset="0"/>
                <a:ea typeface="Montserrat"/>
                <a:cs typeface="Montserrat"/>
                <a:sym typeface="Montserrat"/>
              </a:rPr>
              <a:t>AI Source: Canva Magic Design (AI) and Grok (image generation)</a:t>
            </a:r>
          </a:p>
        </p:txBody>
      </p:sp>
      <p:sp>
        <p:nvSpPr>
          <p:cNvPr id="14" name="Freeform 14"/>
          <p:cNvSpPr/>
          <p:nvPr/>
        </p:nvSpPr>
        <p:spPr>
          <a:xfrm rot="-10800000">
            <a:off x="-305814" y="-323115"/>
            <a:ext cx="8744064" cy="2511931"/>
          </a:xfrm>
          <a:custGeom>
            <a:avLst/>
            <a:gdLst/>
            <a:ahLst/>
            <a:cxnLst/>
            <a:rect l="l" t="t" r="r" b="b"/>
            <a:pathLst>
              <a:path w="8744064" h="2511931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3"/>
            <a:stretch>
              <a:fillRect t="-38888" b="-38888"/>
            </a:stretch>
          </a:blipFill>
        </p:spPr>
      </p:sp>
      <p:grpSp>
        <p:nvGrpSpPr>
          <p:cNvPr id="3" name="Group 3"/>
          <p:cNvGrpSpPr>
            <a:grpSpLocks noChangeAspect="1"/>
          </p:cNvGrpSpPr>
          <p:nvPr/>
        </p:nvGrpSpPr>
        <p:grpSpPr>
          <a:xfrm>
            <a:off x="9684427" y="0"/>
            <a:ext cx="8603573" cy="10287000"/>
            <a:chOff x="0" y="0"/>
            <a:chExt cx="8603361" cy="10286746"/>
          </a:xfrm>
        </p:grpSpPr>
        <p:sp>
          <p:nvSpPr>
            <p:cNvPr id="4" name="Freeform 4"/>
            <p:cNvSpPr/>
            <p:nvPr/>
          </p:nvSpPr>
          <p:spPr>
            <a:xfrm>
              <a:off x="-2794" y="-128"/>
              <a:ext cx="8606155" cy="10286874"/>
            </a:xfrm>
            <a:custGeom>
              <a:avLst/>
              <a:gdLst/>
              <a:ahLst/>
              <a:cxnLst/>
              <a:rect l="l" t="t" r="r" b="b"/>
              <a:pathLst>
                <a:path w="8606155" h="10286874">
                  <a:moveTo>
                    <a:pt x="8606155" y="10251441"/>
                  </a:moveTo>
                  <a:cubicBezTo>
                    <a:pt x="8606155" y="10284588"/>
                    <a:pt x="8595487" y="10286874"/>
                    <a:pt x="8567674" y="10286874"/>
                  </a:cubicBezTo>
                  <a:cubicBezTo>
                    <a:pt x="5713094" y="10286239"/>
                    <a:pt x="2858643" y="10286239"/>
                    <a:pt x="4064" y="10286239"/>
                  </a:cubicBezTo>
                  <a:cubicBezTo>
                    <a:pt x="0" y="10272396"/>
                    <a:pt x="6350" y="10259823"/>
                    <a:pt x="9271" y="10246996"/>
                  </a:cubicBezTo>
                  <a:cubicBezTo>
                    <a:pt x="134747" y="9685402"/>
                    <a:pt x="260350" y="9123935"/>
                    <a:pt x="386207" y="8562467"/>
                  </a:cubicBezTo>
                  <a:cubicBezTo>
                    <a:pt x="565658" y="7761986"/>
                    <a:pt x="745490" y="6961633"/>
                    <a:pt x="924814" y="6161151"/>
                  </a:cubicBezTo>
                  <a:cubicBezTo>
                    <a:pt x="1146302" y="5172583"/>
                    <a:pt x="1367282" y="4184015"/>
                    <a:pt x="1588643" y="3195574"/>
                  </a:cubicBezTo>
                  <a:cubicBezTo>
                    <a:pt x="1813560" y="2191385"/>
                    <a:pt x="2038604" y="1187323"/>
                    <a:pt x="2264156" y="183261"/>
                  </a:cubicBezTo>
                  <a:cubicBezTo>
                    <a:pt x="2277872" y="122174"/>
                    <a:pt x="2286635" y="59690"/>
                    <a:pt x="2308860" y="635"/>
                  </a:cubicBezTo>
                  <a:cubicBezTo>
                    <a:pt x="4395216" y="635"/>
                    <a:pt x="6481572" y="635"/>
                    <a:pt x="8567928" y="0"/>
                  </a:cubicBezTo>
                  <a:cubicBezTo>
                    <a:pt x="8596249" y="0"/>
                    <a:pt x="8605901" y="3429"/>
                    <a:pt x="8605901" y="35814"/>
                  </a:cubicBezTo>
                  <a:cubicBezTo>
                    <a:pt x="8605139" y="3441066"/>
                    <a:pt x="8605139" y="6846317"/>
                    <a:pt x="8606155" y="10251441"/>
                  </a:cubicBezTo>
                  <a:close/>
                </a:path>
              </a:pathLst>
            </a:custGeom>
            <a:blipFill>
              <a:blip r:embed="rId4"/>
              <a:stretch>
                <a:fillRect t="-12329" b="-12329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-127264" y="1"/>
            <a:ext cx="3556167" cy="10287000"/>
            <a:chOff x="0" y="0"/>
            <a:chExt cx="5537802" cy="337960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537802" cy="3379601"/>
            </a:xfrm>
            <a:custGeom>
              <a:avLst/>
              <a:gdLst/>
              <a:ahLst/>
              <a:cxnLst/>
              <a:rect l="l" t="t" r="r" b="b"/>
              <a:pathLst>
                <a:path w="5537802" h="3379601">
                  <a:moveTo>
                    <a:pt x="0" y="0"/>
                  </a:moveTo>
                  <a:lnTo>
                    <a:pt x="5537802" y="0"/>
                  </a:lnTo>
                  <a:lnTo>
                    <a:pt x="5537802" y="3379601"/>
                  </a:lnTo>
                  <a:lnTo>
                    <a:pt x="0" y="3379601"/>
                  </a:lnTo>
                  <a:close/>
                </a:path>
              </a:pathLst>
            </a:custGeom>
            <a:solidFill>
              <a:srgbClr val="1C5739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5537802" cy="33986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773821">
            <a:off x="10613041" y="1876620"/>
            <a:ext cx="313833" cy="8482349"/>
            <a:chOff x="0" y="0"/>
            <a:chExt cx="82656" cy="223403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2656" cy="2234034"/>
            </a:xfrm>
            <a:custGeom>
              <a:avLst/>
              <a:gdLst/>
              <a:ahLst/>
              <a:cxnLst/>
              <a:rect l="l" t="t" r="r" b="b"/>
              <a:pathLst>
                <a:path w="82656" h="2234034">
                  <a:moveTo>
                    <a:pt x="0" y="0"/>
                  </a:moveTo>
                  <a:lnTo>
                    <a:pt x="82656" y="0"/>
                  </a:lnTo>
                  <a:lnTo>
                    <a:pt x="82656" y="2234034"/>
                  </a:lnTo>
                  <a:lnTo>
                    <a:pt x="0" y="2234034"/>
                  </a:lnTo>
                  <a:close/>
                </a:path>
              </a:pathLst>
            </a:custGeom>
            <a:solidFill>
              <a:srgbClr val="1C5739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82656" cy="22530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773821" flipH="1">
            <a:off x="2460006" y="-39755"/>
            <a:ext cx="312457" cy="5916260"/>
            <a:chOff x="0" y="0"/>
            <a:chExt cx="82656" cy="223403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2656" cy="2234034"/>
            </a:xfrm>
            <a:custGeom>
              <a:avLst/>
              <a:gdLst/>
              <a:ahLst/>
              <a:cxnLst/>
              <a:rect l="l" t="t" r="r" b="b"/>
              <a:pathLst>
                <a:path w="82656" h="2234034">
                  <a:moveTo>
                    <a:pt x="0" y="0"/>
                  </a:moveTo>
                  <a:lnTo>
                    <a:pt x="82656" y="0"/>
                  </a:lnTo>
                  <a:lnTo>
                    <a:pt x="82656" y="2234034"/>
                  </a:lnTo>
                  <a:lnTo>
                    <a:pt x="0" y="2234034"/>
                  </a:lnTo>
                  <a:close/>
                </a:path>
              </a:pathLst>
            </a:custGeom>
            <a:solidFill>
              <a:srgbClr val="397D5A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19050"/>
              <a:ext cx="82656" cy="22530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14" name="Group 14"/>
          <p:cNvGrpSpPr>
            <a:grpSpLocks noChangeAspect="1"/>
          </p:cNvGrpSpPr>
          <p:nvPr/>
        </p:nvGrpSpPr>
        <p:grpSpPr>
          <a:xfrm>
            <a:off x="841959" y="6036641"/>
            <a:ext cx="2801925" cy="2801925"/>
            <a:chOff x="0" y="0"/>
            <a:chExt cx="6350000" cy="6350000"/>
          </a:xfrm>
        </p:grpSpPr>
        <p:sp>
          <p:nvSpPr>
            <p:cNvPr id="15" name="Freeform 15"/>
            <p:cNvSpPr/>
            <p:nvPr/>
          </p:nvSpPr>
          <p:spPr>
            <a:xfrm>
              <a:off x="655320" y="655320"/>
              <a:ext cx="5039360" cy="5039360"/>
            </a:xfrm>
            <a:custGeom>
              <a:avLst/>
              <a:gdLst/>
              <a:ahLst/>
              <a:cxnLst/>
              <a:rect l="l" t="t" r="r" b="b"/>
              <a:pathLst>
                <a:path w="5039360" h="5039360">
                  <a:moveTo>
                    <a:pt x="2519680" y="0"/>
                  </a:moveTo>
                  <a:cubicBezTo>
                    <a:pt x="1127760" y="0"/>
                    <a:pt x="0" y="1127760"/>
                    <a:pt x="0" y="2519680"/>
                  </a:cubicBezTo>
                  <a:cubicBezTo>
                    <a:pt x="0" y="3911600"/>
                    <a:pt x="1127760" y="5039360"/>
                    <a:pt x="2519680" y="5039360"/>
                  </a:cubicBezTo>
                  <a:cubicBezTo>
                    <a:pt x="3911600" y="5039360"/>
                    <a:pt x="5039360" y="3911600"/>
                    <a:pt x="5039360" y="2519680"/>
                  </a:cubicBezTo>
                  <a:cubicBezTo>
                    <a:pt x="5039360" y="1127760"/>
                    <a:pt x="3911600" y="0"/>
                    <a:pt x="2519680" y="0"/>
                  </a:cubicBezTo>
                  <a:close/>
                </a:path>
              </a:pathLst>
            </a:custGeom>
            <a:blipFill>
              <a:blip r:embed="rId5"/>
              <a:stretch>
                <a:fillRect t="-24487" b="-24487"/>
              </a:stretch>
            </a:blipFill>
          </p:spPr>
        </p:sp>
        <p:sp>
          <p:nvSpPr>
            <p:cNvPr id="16" name="Freeform 16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3670" y="0"/>
                    <a:pt x="0" y="1424940"/>
                    <a:pt x="0" y="3175000"/>
                  </a:cubicBezTo>
                  <a:cubicBezTo>
                    <a:pt x="0" y="4925060"/>
                    <a:pt x="1423670" y="6350000"/>
                    <a:pt x="3175000" y="6350000"/>
                  </a:cubicBezTo>
                  <a:cubicBezTo>
                    <a:pt x="4925060" y="6350000"/>
                    <a:pt x="6350000" y="4926330"/>
                    <a:pt x="6350000" y="3175000"/>
                  </a:cubicBezTo>
                  <a:cubicBezTo>
                    <a:pt x="6350000" y="1424940"/>
                    <a:pt x="4926330" y="0"/>
                    <a:pt x="3175000" y="0"/>
                  </a:cubicBezTo>
                  <a:close/>
                  <a:moveTo>
                    <a:pt x="3175000" y="5833110"/>
                  </a:moveTo>
                  <a:cubicBezTo>
                    <a:pt x="1709420" y="5833110"/>
                    <a:pt x="516890" y="4640580"/>
                    <a:pt x="516890" y="3175000"/>
                  </a:cubicBezTo>
                  <a:cubicBezTo>
                    <a:pt x="516890" y="1709420"/>
                    <a:pt x="1709420" y="516890"/>
                    <a:pt x="3175000" y="516890"/>
                  </a:cubicBezTo>
                  <a:cubicBezTo>
                    <a:pt x="4640580" y="516890"/>
                    <a:pt x="5833110" y="1709420"/>
                    <a:pt x="5833110" y="3175000"/>
                  </a:cubicBezTo>
                  <a:cubicBezTo>
                    <a:pt x="5833110" y="4640580"/>
                    <a:pt x="4640580" y="5833110"/>
                    <a:pt x="3175000" y="5833110"/>
                  </a:cubicBezTo>
                  <a:close/>
                </a:path>
              </a:pathLst>
            </a:custGeom>
            <a:solidFill>
              <a:srgbClr val="397D5A"/>
            </a:solidFill>
          </p:spPr>
        </p:sp>
      </p:grpSp>
      <p:sp>
        <p:nvSpPr>
          <p:cNvPr id="17" name="TextBox 17"/>
          <p:cNvSpPr txBox="1"/>
          <p:nvPr/>
        </p:nvSpPr>
        <p:spPr>
          <a:xfrm>
            <a:off x="4250087" y="280019"/>
            <a:ext cx="4391620" cy="11669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099"/>
              </a:lnSpc>
              <a:spcBef>
                <a:spcPct val="0"/>
              </a:spcBef>
            </a:pPr>
            <a:r>
              <a:rPr lang="en-US" sz="4800" b="1" spc="207" dirty="0">
                <a:solidFill>
                  <a:srgbClr val="040506"/>
                </a:solidFill>
                <a:latin typeface="Arial Narrow" panose="020B0606020202030204" pitchFamily="34" charset="0"/>
                <a:ea typeface="Poppins"/>
                <a:cs typeface="Poppins"/>
                <a:sym typeface="Open Sauce Bold"/>
              </a:rPr>
              <a:t>OVERVIEW</a:t>
            </a:r>
            <a:r>
              <a:rPr lang="en-US" sz="6999" b="1" dirty="0">
                <a:solidFill>
                  <a:srgbClr val="000000"/>
                </a:solidFill>
                <a:latin typeface="Arial Narrow" panose="020B0606020202030204" pitchFamily="34" charset="0"/>
                <a:ea typeface="Open Sauce Bold"/>
                <a:cs typeface="Open Sauce Bold"/>
                <a:sym typeface="Open Sauce Bold"/>
              </a:rPr>
              <a:t>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32512" y="1666841"/>
            <a:ext cx="5951914" cy="78483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l">
              <a:lnSpc>
                <a:spcPts val="5061"/>
              </a:lnSpc>
              <a:buFont typeface="+mj-lt"/>
              <a:buAutoNum type="arabicPeriod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Georgia Pro"/>
                <a:cs typeface="Georgia Pro"/>
                <a:sym typeface="Georgia Pro"/>
              </a:rPr>
              <a:t>Introduction – My career goal and focus of the presentation</a:t>
            </a:r>
          </a:p>
          <a:p>
            <a:pPr marL="457200" indent="-457200" algn="l">
              <a:lnSpc>
                <a:spcPts val="5061"/>
              </a:lnSpc>
              <a:buFont typeface="+mj-lt"/>
              <a:buAutoNum type="arabicPeriod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Georgia Pro"/>
                <a:cs typeface="Georgia Pro"/>
                <a:sym typeface="Georgia Pro"/>
              </a:rPr>
              <a:t>What is a SWOT Analysis and its importance in health and social care</a:t>
            </a:r>
          </a:p>
          <a:p>
            <a:pPr marL="457200" indent="-457200" algn="l">
              <a:lnSpc>
                <a:spcPts val="5061"/>
              </a:lnSpc>
              <a:buFont typeface="+mj-lt"/>
              <a:buAutoNum type="arabicPeriod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Georgia Pro"/>
                <a:cs typeface="Georgia Pro"/>
                <a:sym typeface="Georgia Pro"/>
              </a:rPr>
              <a:t> My SWOT Analysis – Strengths, Weaknesses, Opportunities, Threats</a:t>
            </a:r>
          </a:p>
          <a:p>
            <a:pPr marL="457200" indent="-457200" algn="l">
              <a:lnSpc>
                <a:spcPts val="5061"/>
              </a:lnSpc>
              <a:buFont typeface="+mj-lt"/>
              <a:buAutoNum type="arabicPeriod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Georgia Pro"/>
                <a:cs typeface="Georgia Pro"/>
                <a:sym typeface="Georgia Pro"/>
              </a:rPr>
              <a:t> Using strengths to overcome weaknesses and minimise threats</a:t>
            </a:r>
          </a:p>
          <a:p>
            <a:pPr marL="457200" indent="-457200" algn="l">
              <a:lnSpc>
                <a:spcPts val="5061"/>
              </a:lnSpc>
              <a:buFont typeface="+mj-lt"/>
              <a:buAutoNum type="arabicPeriod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Georgia Pro"/>
                <a:cs typeface="Georgia Pro"/>
                <a:sym typeface="Georgia Pro"/>
              </a:rPr>
              <a:t> Exploring available opportunities and using them effectively</a:t>
            </a:r>
          </a:p>
          <a:p>
            <a:pPr marL="457200" indent="-457200" algn="l">
              <a:lnSpc>
                <a:spcPts val="5061"/>
              </a:lnSpc>
              <a:buFont typeface="+mj-lt"/>
              <a:buAutoNum type="arabicPeriod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Georgia Pro"/>
                <a:cs typeface="Georgia Pro"/>
                <a:sym typeface="Georgia Pro"/>
              </a:rPr>
              <a:t> Conclusion – Summary and action plan</a:t>
            </a:r>
          </a:p>
          <a:p>
            <a:pPr marL="457200" indent="-457200" algn="l">
              <a:lnSpc>
                <a:spcPts val="5061"/>
              </a:lnSpc>
              <a:buFont typeface="+mj-lt"/>
              <a:buAutoNum type="arabicPeriod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Georgia Pro"/>
                <a:cs typeface="Georgia Pro"/>
                <a:sym typeface="Georgia Pro"/>
              </a:rPr>
              <a:t> References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3"/>
            <a:stretch>
              <a:fillRect t="-38888" b="-38888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633448" y="374453"/>
            <a:ext cx="17021103" cy="3970203"/>
            <a:chOff x="0" y="0"/>
            <a:chExt cx="4482924" cy="104565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82924" cy="1045650"/>
            </a:xfrm>
            <a:custGeom>
              <a:avLst/>
              <a:gdLst/>
              <a:ahLst/>
              <a:cxnLst/>
              <a:rect l="l" t="t" r="r" b="b"/>
              <a:pathLst>
                <a:path w="4482924" h="1045650">
                  <a:moveTo>
                    <a:pt x="0" y="0"/>
                  </a:moveTo>
                  <a:lnTo>
                    <a:pt x="4482924" y="0"/>
                  </a:lnTo>
                  <a:lnTo>
                    <a:pt x="4482924" y="1045650"/>
                  </a:lnTo>
                  <a:lnTo>
                    <a:pt x="0" y="1045650"/>
                  </a:lnTo>
                  <a:close/>
                </a:path>
              </a:pathLst>
            </a:custGeom>
            <a:solidFill>
              <a:srgbClr val="1C5739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4482924" cy="106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667020" y="395051"/>
            <a:ext cx="16933642" cy="3949605"/>
          </a:xfrm>
          <a:custGeom>
            <a:avLst/>
            <a:gdLst/>
            <a:ahLst/>
            <a:cxnLst/>
            <a:rect l="l" t="t" r="r" b="b"/>
            <a:pathLst>
              <a:path w="16933642" h="3949605">
                <a:moveTo>
                  <a:pt x="0" y="0"/>
                </a:moveTo>
                <a:lnTo>
                  <a:pt x="16933643" y="0"/>
                </a:lnTo>
                <a:lnTo>
                  <a:pt x="16933643" y="3949605"/>
                </a:lnTo>
                <a:lnTo>
                  <a:pt x="0" y="394960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18000"/>
            </a:blip>
            <a:stretch>
              <a:fillRect t="-92914" b="-92914"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1595419" y="5067300"/>
            <a:ext cx="78105" cy="4343400"/>
            <a:chOff x="0" y="0"/>
            <a:chExt cx="12543" cy="122133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2543" cy="1221339"/>
            </a:xfrm>
            <a:custGeom>
              <a:avLst/>
              <a:gdLst/>
              <a:ahLst/>
              <a:cxnLst/>
              <a:rect l="l" t="t" r="r" b="b"/>
              <a:pathLst>
                <a:path w="12543" h="1221339">
                  <a:moveTo>
                    <a:pt x="0" y="0"/>
                  </a:moveTo>
                  <a:lnTo>
                    <a:pt x="12543" y="0"/>
                  </a:lnTo>
                  <a:lnTo>
                    <a:pt x="12543" y="1221339"/>
                  </a:lnTo>
                  <a:lnTo>
                    <a:pt x="0" y="1221339"/>
                  </a:lnTo>
                  <a:close/>
                </a:path>
              </a:pathLst>
            </a:custGeom>
            <a:solidFill>
              <a:srgbClr val="009245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2543" cy="12403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4375955" y="1374903"/>
            <a:ext cx="9515774" cy="13577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502"/>
              </a:lnSpc>
              <a:spcBef>
                <a:spcPct val="0"/>
              </a:spcBef>
            </a:pPr>
            <a:r>
              <a:rPr lang="en-US" sz="8800" b="1" spc="816" dirty="0">
                <a:solidFill>
                  <a:srgbClr val="FFFFFF"/>
                </a:solidFill>
                <a:latin typeface="Arial Narrow" panose="020B0606020202030204" pitchFamily="34" charset="0"/>
                <a:ea typeface="Poppins"/>
                <a:cs typeface="Poppins"/>
                <a:sym typeface="Poppins"/>
              </a:rPr>
              <a:t>INTRODUCTION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35242" y="2867433"/>
            <a:ext cx="6617517" cy="8655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461"/>
              </a:lnSpc>
              <a:spcBef>
                <a:spcPct val="0"/>
              </a:spcBef>
            </a:pPr>
            <a:r>
              <a:rPr lang="en-US" sz="2800" spc="245" dirty="0">
                <a:solidFill>
                  <a:srgbClr val="FFFFFF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 Tell us about yourself and your future career aspiration.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673524" y="4917080"/>
            <a:ext cx="16136441" cy="51691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I currently work as a Healthcare Assistant (HCA) within NHS London.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My role involves supporting nurses and delivering direct patient care.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I assist with daily living tasks, monitoring, and patient safety.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I enjoy working as part of a multidisciplinary healthcare team.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This role has strengthened my communication and empathy skills.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My career goal is to progress into nursing through ongoing training.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This presentation uses SWOT Analysis to reflect on my professional growth..</a:t>
            </a:r>
          </a:p>
          <a:p>
            <a:pPr algn="l">
              <a:lnSpc>
                <a:spcPct val="150000"/>
              </a:lnSpc>
            </a:pPr>
            <a:endParaRPr lang="en-US" sz="2799" dirty="0">
              <a:solidFill>
                <a:srgbClr val="000000"/>
              </a:solidFill>
              <a:latin typeface="Arial Narrow" panose="020B0606020202030204" pitchFamily="34" charset="0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3"/>
            <a:stretch>
              <a:fillRect t="-38888" b="-38888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633448" y="374453"/>
            <a:ext cx="17021103" cy="3970203"/>
            <a:chOff x="0" y="0"/>
            <a:chExt cx="4482924" cy="104565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82924" cy="1045650"/>
            </a:xfrm>
            <a:custGeom>
              <a:avLst/>
              <a:gdLst/>
              <a:ahLst/>
              <a:cxnLst/>
              <a:rect l="l" t="t" r="r" b="b"/>
              <a:pathLst>
                <a:path w="4482924" h="1045650">
                  <a:moveTo>
                    <a:pt x="0" y="0"/>
                  </a:moveTo>
                  <a:lnTo>
                    <a:pt x="4482924" y="0"/>
                  </a:lnTo>
                  <a:lnTo>
                    <a:pt x="4482924" y="1045650"/>
                  </a:lnTo>
                  <a:lnTo>
                    <a:pt x="0" y="1045650"/>
                  </a:lnTo>
                  <a:close/>
                </a:path>
              </a:pathLst>
            </a:custGeom>
            <a:solidFill>
              <a:srgbClr val="1C5739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4482924" cy="106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667020" y="395051"/>
            <a:ext cx="16933642" cy="3949605"/>
          </a:xfrm>
          <a:custGeom>
            <a:avLst/>
            <a:gdLst/>
            <a:ahLst/>
            <a:cxnLst/>
            <a:rect l="l" t="t" r="r" b="b"/>
            <a:pathLst>
              <a:path w="16933642" h="3949605">
                <a:moveTo>
                  <a:pt x="0" y="0"/>
                </a:moveTo>
                <a:lnTo>
                  <a:pt x="16933643" y="0"/>
                </a:lnTo>
                <a:lnTo>
                  <a:pt x="16933643" y="3949605"/>
                </a:lnTo>
                <a:lnTo>
                  <a:pt x="0" y="394960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18000"/>
            </a:blip>
            <a:stretch>
              <a:fillRect t="-92914" b="-92914"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1595419" y="4662337"/>
            <a:ext cx="45719" cy="5118435"/>
            <a:chOff x="0" y="0"/>
            <a:chExt cx="12543" cy="122133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2543" cy="1221339"/>
            </a:xfrm>
            <a:custGeom>
              <a:avLst/>
              <a:gdLst/>
              <a:ahLst/>
              <a:cxnLst/>
              <a:rect l="l" t="t" r="r" b="b"/>
              <a:pathLst>
                <a:path w="12543" h="1221339">
                  <a:moveTo>
                    <a:pt x="0" y="0"/>
                  </a:moveTo>
                  <a:lnTo>
                    <a:pt x="12543" y="0"/>
                  </a:lnTo>
                  <a:lnTo>
                    <a:pt x="12543" y="1221339"/>
                  </a:lnTo>
                  <a:lnTo>
                    <a:pt x="0" y="1221339"/>
                  </a:lnTo>
                  <a:close/>
                </a:path>
              </a:pathLst>
            </a:custGeom>
            <a:solidFill>
              <a:srgbClr val="009245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2543" cy="12403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633448" y="1374903"/>
            <a:ext cx="17021103" cy="13577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502"/>
              </a:lnSpc>
              <a:spcBef>
                <a:spcPct val="0"/>
              </a:spcBef>
            </a:pPr>
            <a:r>
              <a:rPr lang="en-US" sz="8800" b="1" spc="816" dirty="0">
                <a:solidFill>
                  <a:srgbClr val="FFFFFF"/>
                </a:solidFill>
                <a:latin typeface="Arial Narrow" panose="020B0606020202030204" pitchFamily="34" charset="0"/>
                <a:ea typeface="Poppins"/>
                <a:cs typeface="Poppins"/>
                <a:sym typeface="Poppins"/>
              </a:rPr>
              <a:t>SWOT ANALYSIS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334000" y="2870264"/>
            <a:ext cx="7620000" cy="13465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ctr">
              <a:lnSpc>
                <a:spcPts val="3461"/>
              </a:lnSpc>
              <a:spcBef>
                <a:spcPct val="0"/>
              </a:spcBef>
            </a:pPr>
            <a:r>
              <a:rPr lang="en-US" sz="2800" spc="245" dirty="0">
                <a:solidFill>
                  <a:srgbClr val="FFFFFF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What is a SWOT Analysis and why is it important to your personal and professional development?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5419" y="4496092"/>
            <a:ext cx="15660071" cy="60240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16" lvl="1" indent="-302258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SWOT refers to Strengths, Weaknesses, Opportunities, and Threats and is an important self-evaluation tool for career development (</a:t>
            </a:r>
            <a:r>
              <a:rPr lang="en-US" sz="2400" dirty="0" err="1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Puyt</a:t>
            </a:r>
            <a:r>
              <a:rPr lang="en-US" sz="24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 et al., 2020). </a:t>
            </a:r>
          </a:p>
          <a:p>
            <a:pPr marL="604516" lvl="1" indent="-302258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It enables me to discover my attributes, abilities, and development areas. </a:t>
            </a:r>
          </a:p>
          <a:p>
            <a:pPr marL="604516" lvl="1" indent="-302258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The framework encourages reflection, through awareness of how my actions and delivery of care will impact the patient. </a:t>
            </a:r>
          </a:p>
          <a:p>
            <a:pPr marL="604516" lvl="1" indent="-302258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In health and social care, it is useful for raising awareness and promoting reflective practice which promotes a culture of continuous learning and safe delivery of care. </a:t>
            </a:r>
          </a:p>
          <a:p>
            <a:pPr marL="604516" lvl="1" indent="-302258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Using the SWOT tool I can determine development needs and ensure I have a realistic and achievable professional development plan while working at the NHS(</a:t>
            </a:r>
            <a:r>
              <a:rPr lang="en-US" sz="2400" dirty="0" err="1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Benzaghta</a:t>
            </a:r>
            <a:r>
              <a:rPr lang="en-US" sz="24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 et al., 2021). </a:t>
            </a:r>
          </a:p>
          <a:p>
            <a:pPr marL="604516" lvl="1" indent="-302258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The SWOT tool also helps me to capture development opportunities through CPD and mentor opportunities.</a:t>
            </a:r>
          </a:p>
          <a:p>
            <a:pPr marL="604516" lvl="1" indent="-302258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Using SWOT allows me to maintain focus and increases my motivation to achieve the goal of developing my career as a nurse..</a:t>
            </a:r>
          </a:p>
          <a:p>
            <a:pPr algn="l">
              <a:lnSpc>
                <a:spcPct val="150000"/>
              </a:lnSpc>
            </a:pPr>
            <a:endParaRPr lang="en-US" sz="2400" dirty="0">
              <a:solidFill>
                <a:srgbClr val="000000"/>
              </a:solidFill>
              <a:latin typeface="Arial Narrow" panose="020B0606020202030204" pitchFamily="34" charset="0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3"/>
            <a:stretch>
              <a:fillRect t="-38888" b="-38888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633448" y="374453"/>
            <a:ext cx="17021103" cy="3587245"/>
            <a:chOff x="0" y="0"/>
            <a:chExt cx="4482924" cy="94478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82924" cy="944789"/>
            </a:xfrm>
            <a:custGeom>
              <a:avLst/>
              <a:gdLst/>
              <a:ahLst/>
              <a:cxnLst/>
              <a:rect l="l" t="t" r="r" b="b"/>
              <a:pathLst>
                <a:path w="4482924" h="944789">
                  <a:moveTo>
                    <a:pt x="0" y="0"/>
                  </a:moveTo>
                  <a:lnTo>
                    <a:pt x="4482924" y="0"/>
                  </a:lnTo>
                  <a:lnTo>
                    <a:pt x="4482924" y="944789"/>
                  </a:lnTo>
                  <a:lnTo>
                    <a:pt x="0" y="944789"/>
                  </a:lnTo>
                  <a:close/>
                </a:path>
              </a:pathLst>
            </a:custGeom>
            <a:solidFill>
              <a:srgbClr val="1C5739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4482924" cy="9638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633448" y="395051"/>
            <a:ext cx="17021103" cy="3566647"/>
          </a:xfrm>
          <a:custGeom>
            <a:avLst/>
            <a:gdLst/>
            <a:ahLst/>
            <a:cxnLst/>
            <a:rect l="l" t="t" r="r" b="b"/>
            <a:pathLst>
              <a:path w="17021103" h="3566647">
                <a:moveTo>
                  <a:pt x="0" y="0"/>
                </a:moveTo>
                <a:lnTo>
                  <a:pt x="17021104" y="0"/>
                </a:lnTo>
                <a:lnTo>
                  <a:pt x="17021104" y="3566648"/>
                </a:lnTo>
                <a:lnTo>
                  <a:pt x="0" y="35666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18000"/>
            </a:blip>
            <a:stretch>
              <a:fillRect l="-1851" t="-106525" b="-117517"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1566844" y="4457700"/>
            <a:ext cx="45719" cy="5323072"/>
            <a:chOff x="0" y="0"/>
            <a:chExt cx="20069" cy="178578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0069" cy="1785784"/>
            </a:xfrm>
            <a:custGeom>
              <a:avLst/>
              <a:gdLst/>
              <a:ahLst/>
              <a:cxnLst/>
              <a:rect l="l" t="t" r="r" b="b"/>
              <a:pathLst>
                <a:path w="20069" h="1785784">
                  <a:moveTo>
                    <a:pt x="0" y="0"/>
                  </a:moveTo>
                  <a:lnTo>
                    <a:pt x="20069" y="0"/>
                  </a:lnTo>
                  <a:lnTo>
                    <a:pt x="20069" y="1785784"/>
                  </a:lnTo>
                  <a:lnTo>
                    <a:pt x="0" y="1785784"/>
                  </a:lnTo>
                  <a:close/>
                </a:path>
              </a:pathLst>
            </a:custGeom>
            <a:solidFill>
              <a:srgbClr val="009245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20069" cy="18048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3733800" y="1247448"/>
            <a:ext cx="11430149" cy="13336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0398"/>
              </a:lnSpc>
              <a:spcBef>
                <a:spcPct val="0"/>
              </a:spcBef>
            </a:pPr>
            <a:r>
              <a:rPr lang="en-US" sz="8800" b="1" spc="738" dirty="0">
                <a:solidFill>
                  <a:srgbClr val="FFFFFF"/>
                </a:solidFill>
                <a:latin typeface="Arial Narrow" panose="020B0606020202030204" pitchFamily="34" charset="0"/>
                <a:ea typeface="Poppins"/>
                <a:cs typeface="Poppins"/>
                <a:sym typeface="Poppins"/>
              </a:rPr>
              <a:t>PERSONAL SWOT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9477" y="2617311"/>
            <a:ext cx="8769046" cy="89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461"/>
              </a:lnSpc>
              <a:spcBef>
                <a:spcPct val="0"/>
              </a:spcBef>
            </a:pPr>
            <a:r>
              <a:rPr lang="en-US" sz="2800" spc="245" dirty="0">
                <a:solidFill>
                  <a:srgbClr val="FFFFFF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Describe your own Strengths, Weaknesses, Opportunities, and Threats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E193D0F-2803-9880-069B-4D3EB8694D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8882651"/>
              </p:ext>
            </p:extLst>
          </p:nvPr>
        </p:nvGraphicFramePr>
        <p:xfrm>
          <a:off x="1981200" y="4740435"/>
          <a:ext cx="15544800" cy="2133600"/>
        </p:xfrm>
        <a:graphic>
          <a:graphicData uri="http://schemas.openxmlformats.org/drawingml/2006/table">
            <a:tbl>
              <a:tblPr/>
              <a:tblGrid>
                <a:gridCol w="7772400">
                  <a:extLst>
                    <a:ext uri="{9D8B030D-6E8A-4147-A177-3AD203B41FA5}">
                      <a16:colId xmlns:a16="http://schemas.microsoft.com/office/drawing/2014/main" val="785506557"/>
                    </a:ext>
                  </a:extLst>
                </a:gridCol>
                <a:gridCol w="7772400">
                  <a:extLst>
                    <a:ext uri="{9D8B030D-6E8A-4147-A177-3AD203B41FA5}">
                      <a16:colId xmlns:a16="http://schemas.microsoft.com/office/drawing/2014/main" val="136674295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GB" sz="2200" b="1" dirty="0"/>
                        <a:t>Strengths (Internal Positive)</a:t>
                      </a:r>
                      <a:endParaRPr lang="en-GB" sz="22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GB" sz="2200" b="1"/>
                        <a:t>Weaknesses (Internal Negative)</a:t>
                      </a:r>
                      <a:endParaRPr lang="en-GB" sz="2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173349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 dirty="0"/>
                        <a:t>• Empathy and compassion when supporting patients.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/>
                        <a:t>• Limited confidence in handling new or complex clinical tasks.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40716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 dirty="0"/>
                        <a:t>• Strong communication and teamwork with staff and patients.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 dirty="0"/>
                        <a:t>• Perfectionism can sometimes cause stress.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06892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/>
                        <a:t>• Reliable, punctual, and well-organised in daily duties.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/>
                        <a:t>• Overthinking situations can delay decision-making.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5709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 dirty="0"/>
                        <a:t>• Calm and professional under pressure.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 dirty="0"/>
                        <a:t>• Limited exposure to advanced clinical procedures.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4876281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15B7ACC2-E8E2-62A2-C738-A36CFADE54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6566990"/>
              </p:ext>
            </p:extLst>
          </p:nvPr>
        </p:nvGraphicFramePr>
        <p:xfrm>
          <a:off x="1981200" y="7429500"/>
          <a:ext cx="15544800" cy="2133600"/>
        </p:xfrm>
        <a:graphic>
          <a:graphicData uri="http://schemas.openxmlformats.org/drawingml/2006/table">
            <a:tbl>
              <a:tblPr/>
              <a:tblGrid>
                <a:gridCol w="7772400">
                  <a:extLst>
                    <a:ext uri="{9D8B030D-6E8A-4147-A177-3AD203B41FA5}">
                      <a16:colId xmlns:a16="http://schemas.microsoft.com/office/drawing/2014/main" val="3064039758"/>
                    </a:ext>
                  </a:extLst>
                </a:gridCol>
                <a:gridCol w="7772400">
                  <a:extLst>
                    <a:ext uri="{9D8B030D-6E8A-4147-A177-3AD203B41FA5}">
                      <a16:colId xmlns:a16="http://schemas.microsoft.com/office/drawing/2014/main" val="225059053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GB" sz="2200" b="1" dirty="0"/>
                        <a:t>Opportunities (External Positive)</a:t>
                      </a:r>
                      <a:endParaRPr lang="en-GB" sz="22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GB" sz="2200" b="1"/>
                        <a:t>Threats (External Negative)</a:t>
                      </a:r>
                      <a:endParaRPr lang="en-GB" sz="2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43866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 dirty="0"/>
                        <a:t>• Access to NHS training, CPD, and mentorship </a:t>
                      </a:r>
                      <a:r>
                        <a:rPr lang="en-US" sz="2200" dirty="0" err="1"/>
                        <a:t>programmes</a:t>
                      </a:r>
                      <a:r>
                        <a:rPr lang="en-US" sz="2200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/>
                        <a:t>• Work-related stress in fast-paced hospital environments.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9176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 dirty="0"/>
                        <a:t>• High demand for HCAs and career progression routes.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 dirty="0"/>
                        <a:t>• Time management challenges during busy shifts.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60355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 dirty="0"/>
                        <a:t>• Possibility to train as a nurse or senior HCA.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 dirty="0"/>
                        <a:t>• Burnout risk if self-care is neglected.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72112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/>
                        <a:t>• Opportunities to learn from experienced healthcare teams.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2200" dirty="0"/>
                        <a:t>• Competition for promotion and development opportunities.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173505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3"/>
            <a:stretch>
              <a:fillRect t="-38888" b="-38888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633448" y="374453"/>
            <a:ext cx="17021103" cy="3970203"/>
            <a:chOff x="0" y="0"/>
            <a:chExt cx="4482924" cy="104565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82924" cy="1045650"/>
            </a:xfrm>
            <a:custGeom>
              <a:avLst/>
              <a:gdLst/>
              <a:ahLst/>
              <a:cxnLst/>
              <a:rect l="l" t="t" r="r" b="b"/>
              <a:pathLst>
                <a:path w="4482924" h="1045650">
                  <a:moveTo>
                    <a:pt x="0" y="0"/>
                  </a:moveTo>
                  <a:lnTo>
                    <a:pt x="4482924" y="0"/>
                  </a:lnTo>
                  <a:lnTo>
                    <a:pt x="4482924" y="1045650"/>
                  </a:lnTo>
                  <a:lnTo>
                    <a:pt x="0" y="1045650"/>
                  </a:lnTo>
                  <a:close/>
                </a:path>
              </a:pathLst>
            </a:custGeom>
            <a:solidFill>
              <a:srgbClr val="1C5739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4482924" cy="106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667020" y="395051"/>
            <a:ext cx="16933642" cy="3949605"/>
          </a:xfrm>
          <a:custGeom>
            <a:avLst/>
            <a:gdLst/>
            <a:ahLst/>
            <a:cxnLst/>
            <a:rect l="l" t="t" r="r" b="b"/>
            <a:pathLst>
              <a:path w="16933642" h="3949605">
                <a:moveTo>
                  <a:pt x="0" y="0"/>
                </a:moveTo>
                <a:lnTo>
                  <a:pt x="16933643" y="0"/>
                </a:lnTo>
                <a:lnTo>
                  <a:pt x="16933643" y="3949605"/>
                </a:lnTo>
                <a:lnTo>
                  <a:pt x="0" y="394960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18000"/>
            </a:blip>
            <a:stretch>
              <a:fillRect t="-92914" b="-92914"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1595419" y="5143500"/>
            <a:ext cx="47625" cy="4637272"/>
            <a:chOff x="0" y="0"/>
            <a:chExt cx="12543" cy="122133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2543" cy="1221339"/>
            </a:xfrm>
            <a:custGeom>
              <a:avLst/>
              <a:gdLst/>
              <a:ahLst/>
              <a:cxnLst/>
              <a:rect l="l" t="t" r="r" b="b"/>
              <a:pathLst>
                <a:path w="12543" h="1221339">
                  <a:moveTo>
                    <a:pt x="0" y="0"/>
                  </a:moveTo>
                  <a:lnTo>
                    <a:pt x="12543" y="0"/>
                  </a:lnTo>
                  <a:lnTo>
                    <a:pt x="12543" y="1221339"/>
                  </a:lnTo>
                  <a:lnTo>
                    <a:pt x="0" y="1221339"/>
                  </a:lnTo>
                  <a:close/>
                </a:path>
              </a:pathLst>
            </a:custGeom>
            <a:solidFill>
              <a:srgbClr val="009245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2543" cy="12403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028700" y="1137742"/>
            <a:ext cx="16856232" cy="1100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570"/>
              </a:lnSpc>
              <a:spcBef>
                <a:spcPct val="0"/>
              </a:spcBef>
            </a:pPr>
            <a:r>
              <a:rPr lang="en-US" sz="6000" b="1" spc="679" dirty="0">
                <a:solidFill>
                  <a:srgbClr val="FFFFFF"/>
                </a:solidFill>
                <a:latin typeface="Open Sauce" panose="020B0604020202020204" charset="0"/>
                <a:ea typeface="Poppins"/>
                <a:cs typeface="Poppins"/>
                <a:sym typeface="Poppins"/>
              </a:rPr>
              <a:t>LEVERAGING MY STRENGTHS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30004" y="2532212"/>
            <a:ext cx="9453624" cy="854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461"/>
              </a:lnSpc>
              <a:spcBef>
                <a:spcPct val="0"/>
              </a:spcBef>
            </a:pPr>
            <a:r>
              <a:rPr lang="en-US" sz="2400" spc="245" dirty="0">
                <a:solidFill>
                  <a:srgbClr val="FFFFFF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Using examples: Explain how you could leverage your strengths to overcome your weaknesses and </a:t>
            </a:r>
            <a:r>
              <a:rPr lang="en-US" sz="2400" spc="245" dirty="0" err="1">
                <a:solidFill>
                  <a:srgbClr val="FFFFFF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minimise</a:t>
            </a:r>
            <a:r>
              <a:rPr lang="en-US" sz="2400" spc="245" dirty="0">
                <a:solidFill>
                  <a:srgbClr val="FFFFFF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 threats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828800" y="5043230"/>
            <a:ext cx="14907964" cy="51706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Use strong communication to seek feedback and guidance from senior staff (Byrne et al.,2023) 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Apply teamwork skills to build trust and confidence in clinical settings.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Use empathy and patience to manage stress and connect with patients effectively.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Stay organised and reliable to handle heavy workloads efficiently.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Reflect after each shift to identify areas for improvement and learning.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Use problem-solving skills to stay calm in emergencies or challenging tasks.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Turn perfectionism into motivation for continuous personal and professional growth.</a:t>
            </a:r>
          </a:p>
          <a:p>
            <a:pPr algn="l">
              <a:lnSpc>
                <a:spcPct val="150000"/>
              </a:lnSpc>
            </a:pPr>
            <a:endParaRPr lang="en-US" sz="2800" dirty="0">
              <a:solidFill>
                <a:srgbClr val="000000"/>
              </a:solidFill>
              <a:latin typeface="Arial Narrow" panose="020B0606020202030204" pitchFamily="34" charset="0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3"/>
            <a:stretch>
              <a:fillRect t="-38888" b="-38888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633448" y="374453"/>
            <a:ext cx="17021103" cy="3970203"/>
            <a:chOff x="0" y="0"/>
            <a:chExt cx="4482924" cy="104565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82924" cy="1045650"/>
            </a:xfrm>
            <a:custGeom>
              <a:avLst/>
              <a:gdLst/>
              <a:ahLst/>
              <a:cxnLst/>
              <a:rect l="l" t="t" r="r" b="b"/>
              <a:pathLst>
                <a:path w="4482924" h="1045650">
                  <a:moveTo>
                    <a:pt x="0" y="0"/>
                  </a:moveTo>
                  <a:lnTo>
                    <a:pt x="4482924" y="0"/>
                  </a:lnTo>
                  <a:lnTo>
                    <a:pt x="4482924" y="1045650"/>
                  </a:lnTo>
                  <a:lnTo>
                    <a:pt x="0" y="1045650"/>
                  </a:lnTo>
                  <a:close/>
                </a:path>
              </a:pathLst>
            </a:custGeom>
            <a:solidFill>
              <a:srgbClr val="1C5739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4482924" cy="106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667020" y="395051"/>
            <a:ext cx="16933642" cy="3949605"/>
          </a:xfrm>
          <a:custGeom>
            <a:avLst/>
            <a:gdLst/>
            <a:ahLst/>
            <a:cxnLst/>
            <a:rect l="l" t="t" r="r" b="b"/>
            <a:pathLst>
              <a:path w="16933642" h="3949605">
                <a:moveTo>
                  <a:pt x="0" y="0"/>
                </a:moveTo>
                <a:lnTo>
                  <a:pt x="16933643" y="0"/>
                </a:lnTo>
                <a:lnTo>
                  <a:pt x="16933643" y="3949605"/>
                </a:lnTo>
                <a:lnTo>
                  <a:pt x="0" y="394960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18000"/>
            </a:blip>
            <a:stretch>
              <a:fillRect t="-92914" b="-92914"/>
            </a:stretch>
          </a:blipFill>
        </p:spPr>
      </p:sp>
      <p:grpSp>
        <p:nvGrpSpPr>
          <p:cNvPr id="7" name="Group 7"/>
          <p:cNvGrpSpPr/>
          <p:nvPr/>
        </p:nvGrpSpPr>
        <p:grpSpPr>
          <a:xfrm flipH="1">
            <a:off x="1549700" y="4833280"/>
            <a:ext cx="45719" cy="4947492"/>
            <a:chOff x="0" y="0"/>
            <a:chExt cx="12543" cy="122133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2543" cy="1221339"/>
            </a:xfrm>
            <a:custGeom>
              <a:avLst/>
              <a:gdLst/>
              <a:ahLst/>
              <a:cxnLst/>
              <a:rect l="l" t="t" r="r" b="b"/>
              <a:pathLst>
                <a:path w="12543" h="1221339">
                  <a:moveTo>
                    <a:pt x="0" y="0"/>
                  </a:moveTo>
                  <a:lnTo>
                    <a:pt x="12543" y="0"/>
                  </a:lnTo>
                  <a:lnTo>
                    <a:pt x="12543" y="1221339"/>
                  </a:lnTo>
                  <a:lnTo>
                    <a:pt x="0" y="1221339"/>
                  </a:lnTo>
                  <a:close/>
                </a:path>
              </a:pathLst>
            </a:custGeom>
            <a:solidFill>
              <a:srgbClr val="009245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2543" cy="12403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667020" y="973415"/>
            <a:ext cx="17028898" cy="13327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502"/>
              </a:lnSpc>
              <a:spcBef>
                <a:spcPct val="0"/>
              </a:spcBef>
            </a:pPr>
            <a:r>
              <a:rPr lang="en-US" sz="8000" b="1" spc="816" dirty="0">
                <a:solidFill>
                  <a:srgbClr val="FFFFFF"/>
                </a:solidFill>
                <a:latin typeface="Arial Narrow" panose="020B0606020202030204" pitchFamily="34" charset="0"/>
                <a:ea typeface="Poppins"/>
                <a:cs typeface="Poppins"/>
                <a:sym typeface="Poppins"/>
              </a:rPr>
              <a:t>OPPORTUNITIES AVAILABLE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302590" y="2528603"/>
            <a:ext cx="10745464" cy="897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ctr">
              <a:lnSpc>
                <a:spcPts val="3461"/>
              </a:lnSpc>
              <a:spcBef>
                <a:spcPct val="0"/>
              </a:spcBef>
            </a:pPr>
            <a:r>
              <a:rPr lang="en-US" sz="2800" spc="245" dirty="0">
                <a:solidFill>
                  <a:srgbClr val="FFFFFF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What opportunities are available to you, and how do </a:t>
            </a:r>
          </a:p>
          <a:p>
            <a:pPr marL="0" lvl="1" indent="0" algn="ctr">
              <a:lnSpc>
                <a:spcPts val="3461"/>
              </a:lnSpc>
              <a:spcBef>
                <a:spcPct val="0"/>
              </a:spcBef>
            </a:pPr>
            <a:r>
              <a:rPr lang="en-US" sz="2800" spc="245" dirty="0">
                <a:solidFill>
                  <a:srgbClr val="FFFFFF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you </a:t>
            </a:r>
            <a:r>
              <a:rPr lang="en-US" sz="2800" spc="245" dirty="0" err="1">
                <a:solidFill>
                  <a:srgbClr val="FFFFFF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utilise</a:t>
            </a:r>
            <a:r>
              <a:rPr lang="en-US" sz="2800" spc="245" dirty="0">
                <a:solidFill>
                  <a:srgbClr val="FFFFFF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 them with your strengths.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88558" y="4772146"/>
            <a:ext cx="16041192" cy="58169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Take advantage of NHS training and development programmes to improve clinical skills.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Engage in Continuous Professional Development (CPD) to stay updated in healthcare practices (Weiner, J.S. and Cole, 2004). 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Participate in mentorship and shadowing opportunities to learn from experienced colleagues.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Build confidence and leadership skills through teamwork and communication.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Explore career progression routes, such as moving into nursing or senior HCA positions.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Network with healthcare professionals to gain insight and career guidance.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Maintain a growth mindset by setting new learning goals and reflecting on progress.</a:t>
            </a:r>
          </a:p>
          <a:p>
            <a:pPr algn="l">
              <a:lnSpc>
                <a:spcPct val="150000"/>
              </a:lnSpc>
            </a:pPr>
            <a:endParaRPr lang="en-US" sz="2800" dirty="0">
              <a:solidFill>
                <a:srgbClr val="000000"/>
              </a:solidFill>
              <a:latin typeface="Arial Narrow" panose="020B0606020202030204" pitchFamily="34" charset="0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3"/>
            <a:stretch>
              <a:fillRect t="-38888" b="-38888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633448" y="374453"/>
            <a:ext cx="17021103" cy="3970203"/>
            <a:chOff x="0" y="0"/>
            <a:chExt cx="4482924" cy="104565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82924" cy="1045650"/>
            </a:xfrm>
            <a:custGeom>
              <a:avLst/>
              <a:gdLst/>
              <a:ahLst/>
              <a:cxnLst/>
              <a:rect l="l" t="t" r="r" b="b"/>
              <a:pathLst>
                <a:path w="4482924" h="1045650">
                  <a:moveTo>
                    <a:pt x="0" y="0"/>
                  </a:moveTo>
                  <a:lnTo>
                    <a:pt x="4482924" y="0"/>
                  </a:lnTo>
                  <a:lnTo>
                    <a:pt x="4482924" y="1045650"/>
                  </a:lnTo>
                  <a:lnTo>
                    <a:pt x="0" y="1045650"/>
                  </a:lnTo>
                  <a:close/>
                </a:path>
              </a:pathLst>
            </a:custGeom>
            <a:solidFill>
              <a:srgbClr val="1C5739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4482924" cy="106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667020" y="395051"/>
            <a:ext cx="16933642" cy="3949605"/>
          </a:xfrm>
          <a:custGeom>
            <a:avLst/>
            <a:gdLst/>
            <a:ahLst/>
            <a:cxnLst/>
            <a:rect l="l" t="t" r="r" b="b"/>
            <a:pathLst>
              <a:path w="16933642" h="3949605">
                <a:moveTo>
                  <a:pt x="0" y="0"/>
                </a:moveTo>
                <a:lnTo>
                  <a:pt x="16933643" y="0"/>
                </a:lnTo>
                <a:lnTo>
                  <a:pt x="16933643" y="3949605"/>
                </a:lnTo>
                <a:lnTo>
                  <a:pt x="0" y="394960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18000"/>
            </a:blip>
            <a:stretch>
              <a:fillRect t="-92914" b="-92914"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1595419" y="5143500"/>
            <a:ext cx="47625" cy="4637272"/>
            <a:chOff x="0" y="0"/>
            <a:chExt cx="12543" cy="122133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2543" cy="1221339"/>
            </a:xfrm>
            <a:custGeom>
              <a:avLst/>
              <a:gdLst/>
              <a:ahLst/>
              <a:cxnLst/>
              <a:rect l="l" t="t" r="r" b="b"/>
              <a:pathLst>
                <a:path w="12543" h="1221339">
                  <a:moveTo>
                    <a:pt x="0" y="0"/>
                  </a:moveTo>
                  <a:lnTo>
                    <a:pt x="12543" y="0"/>
                  </a:lnTo>
                  <a:lnTo>
                    <a:pt x="12543" y="1221339"/>
                  </a:lnTo>
                  <a:lnTo>
                    <a:pt x="0" y="1221339"/>
                  </a:lnTo>
                  <a:close/>
                </a:path>
              </a:pathLst>
            </a:custGeom>
            <a:solidFill>
              <a:srgbClr val="009245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2543" cy="12403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4375955" y="1374903"/>
            <a:ext cx="9515774" cy="13553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502"/>
              </a:lnSpc>
              <a:spcBef>
                <a:spcPct val="0"/>
              </a:spcBef>
            </a:pPr>
            <a:r>
              <a:rPr lang="en-US" sz="8800" b="1" spc="816" dirty="0">
                <a:solidFill>
                  <a:srgbClr val="FFFFFF"/>
                </a:solidFill>
                <a:latin typeface="Arial Narrow" panose="020B0606020202030204" pitchFamily="34" charset="0"/>
                <a:ea typeface="Poppins"/>
                <a:cs typeface="Poppins"/>
                <a:sym typeface="Poppins"/>
              </a:rPr>
              <a:t>CONCLUSION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35242" y="2867433"/>
            <a:ext cx="6617517" cy="416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461"/>
              </a:lnSpc>
              <a:spcBef>
                <a:spcPct val="0"/>
              </a:spcBef>
            </a:pPr>
            <a:r>
              <a:rPr lang="en-US" sz="2400" spc="245" dirty="0">
                <a:solidFill>
                  <a:srgbClr val="FFFFFF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Short Summary of My Presentation.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650664" y="5168317"/>
            <a:ext cx="15397907" cy="4985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Self-awareness and reflection are essential for professional growth in healthcare.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SWOT Analysis helped me understand my strengths and areas for improvement.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Recognising my weaknesses allows me to plan strategies for personal growth.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Continuous learning and mentorship support my confidence and competence.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My strengths in empathy, organisation, and teamwork guide my daily practice.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I am committed to ongoing professional development within the NHS.</a:t>
            </a:r>
          </a:p>
          <a:p>
            <a:pPr marL="604516" lvl="1" indent="-302258" algn="l">
              <a:lnSpc>
                <a:spcPct val="15000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My goal is to progress into nursing while continuing to deliver high-quality patient care.</a:t>
            </a:r>
          </a:p>
          <a:p>
            <a:pPr algn="l">
              <a:lnSpc>
                <a:spcPts val="3639"/>
              </a:lnSpc>
            </a:pPr>
            <a:endParaRPr lang="en-US" sz="2800" dirty="0">
              <a:solidFill>
                <a:srgbClr val="000000"/>
              </a:solidFill>
              <a:latin typeface="Arial Narrow" panose="020B0606020202030204" pitchFamily="34" charset="0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633448" y="374453"/>
            <a:ext cx="17021103" cy="2483047"/>
            <a:chOff x="0" y="0"/>
            <a:chExt cx="4482924" cy="104565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82924" cy="1045650"/>
            </a:xfrm>
            <a:custGeom>
              <a:avLst/>
              <a:gdLst/>
              <a:ahLst/>
              <a:cxnLst/>
              <a:rect l="l" t="t" r="r" b="b"/>
              <a:pathLst>
                <a:path w="4482924" h="1045650">
                  <a:moveTo>
                    <a:pt x="0" y="0"/>
                  </a:moveTo>
                  <a:lnTo>
                    <a:pt x="4482924" y="0"/>
                  </a:lnTo>
                  <a:lnTo>
                    <a:pt x="4482924" y="1045650"/>
                  </a:lnTo>
                  <a:lnTo>
                    <a:pt x="0" y="1045650"/>
                  </a:lnTo>
                  <a:close/>
                </a:path>
              </a:pathLst>
            </a:custGeom>
            <a:solidFill>
              <a:srgbClr val="1C5739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4482924" cy="1064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667020" y="395051"/>
            <a:ext cx="16933642" cy="2462449"/>
          </a:xfrm>
          <a:custGeom>
            <a:avLst/>
            <a:gdLst/>
            <a:ahLst/>
            <a:cxnLst/>
            <a:rect l="l" t="t" r="r" b="b"/>
            <a:pathLst>
              <a:path w="16933642" h="3949605">
                <a:moveTo>
                  <a:pt x="0" y="0"/>
                </a:moveTo>
                <a:lnTo>
                  <a:pt x="16933643" y="0"/>
                </a:lnTo>
                <a:lnTo>
                  <a:pt x="16933643" y="3949605"/>
                </a:lnTo>
                <a:lnTo>
                  <a:pt x="0" y="394960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8000"/>
            </a:blip>
            <a:stretch>
              <a:fillRect t="-92914" b="-92914"/>
            </a:stretch>
          </a:blipFill>
        </p:spPr>
      </p:sp>
      <p:grpSp>
        <p:nvGrpSpPr>
          <p:cNvPr id="7" name="Group 7"/>
          <p:cNvGrpSpPr/>
          <p:nvPr/>
        </p:nvGrpSpPr>
        <p:grpSpPr>
          <a:xfrm flipH="1">
            <a:off x="1549698" y="3186716"/>
            <a:ext cx="50501" cy="6452584"/>
            <a:chOff x="0" y="0"/>
            <a:chExt cx="12543" cy="122133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2543" cy="1221339"/>
            </a:xfrm>
            <a:custGeom>
              <a:avLst/>
              <a:gdLst/>
              <a:ahLst/>
              <a:cxnLst/>
              <a:rect l="l" t="t" r="r" b="b"/>
              <a:pathLst>
                <a:path w="12543" h="1221339">
                  <a:moveTo>
                    <a:pt x="0" y="0"/>
                  </a:moveTo>
                  <a:lnTo>
                    <a:pt x="12543" y="0"/>
                  </a:lnTo>
                  <a:lnTo>
                    <a:pt x="12543" y="1221339"/>
                  </a:lnTo>
                  <a:lnTo>
                    <a:pt x="0" y="1221339"/>
                  </a:lnTo>
                  <a:close/>
                </a:path>
              </a:pathLst>
            </a:custGeom>
            <a:solidFill>
              <a:srgbClr val="009245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2543" cy="12403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4375954" y="579371"/>
            <a:ext cx="9515774" cy="13444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502"/>
              </a:lnSpc>
              <a:spcBef>
                <a:spcPct val="0"/>
              </a:spcBef>
            </a:pPr>
            <a:r>
              <a:rPr lang="en-US" sz="8335" b="1" spc="816" dirty="0">
                <a:solidFill>
                  <a:srgbClr val="FFFFFF"/>
                </a:solidFill>
                <a:latin typeface="Arial Narrow" panose="020B0606020202030204" pitchFamily="34" charset="0"/>
                <a:ea typeface="Poppins"/>
                <a:cs typeface="Poppins"/>
                <a:sym typeface="Poppins"/>
              </a:rPr>
              <a:t>REFERENCES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25082" y="2068589"/>
            <a:ext cx="6617517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461"/>
              </a:lnSpc>
              <a:spcBef>
                <a:spcPct val="0"/>
              </a:spcBef>
            </a:pPr>
            <a:r>
              <a:rPr lang="en-US" sz="2800" spc="245" dirty="0">
                <a:solidFill>
                  <a:srgbClr val="FFFFFF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List of References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610359" y="3181603"/>
            <a:ext cx="16026558" cy="74292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31801" lvl="1" indent="-215900" algn="l">
              <a:lnSpc>
                <a:spcPct val="150000"/>
              </a:lnSpc>
              <a:buFont typeface="Arial"/>
              <a:buChar char="•"/>
            </a:pPr>
            <a:r>
              <a:rPr lang="en-US" sz="25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Byrne, M., Eduardo, C., Daly, S., Lok, B. and Miles, A. (2023). The Current State of empathy, Compassion and person-centred Communication Training in healthcare: an Umbrella Review. Patient Education and Counseling, [online] 119(108063), pp.108063–108063. doi:https://doi.org/10.1016/j.pec.2023.108063.</a:t>
            </a:r>
          </a:p>
          <a:p>
            <a:pPr marL="431801" lvl="1" indent="-215900" algn="l">
              <a:lnSpc>
                <a:spcPct val="150000"/>
              </a:lnSpc>
              <a:buFont typeface="Arial"/>
              <a:buChar char="•"/>
            </a:pPr>
            <a:r>
              <a:rPr lang="en-US" sz="25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Lilly, C.M., Cucchi, E., Marshall, N. and Katz, A. (2019). Battling Intensivist Burnout. Chest, [online] 156(5), pp.1001–1007. doi:https://doi.org/10.1016/j.chest.2019.04.103.</a:t>
            </a:r>
          </a:p>
          <a:p>
            <a:pPr marL="431801" lvl="1" indent="-215900" algn="l">
              <a:lnSpc>
                <a:spcPct val="150000"/>
              </a:lnSpc>
              <a:buFont typeface="Arial"/>
              <a:buChar char="•"/>
            </a:pPr>
            <a:r>
              <a:rPr lang="en-US" sz="25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Weiner, J.S. and Cole, S.A. (2004). Three Principles to Improve Clinician Communication for Advance Care Planning: Overcoming Emotional, Cognitive, and Skill Barriers. Journal of Palliative Medicine, 7(6), pp.817–829. doi:https://doi.org/10.1089/jpm.2004.7.817.</a:t>
            </a:r>
          </a:p>
          <a:p>
            <a:pPr marL="431801" lvl="1" indent="-215900" algn="l">
              <a:lnSpc>
                <a:spcPct val="150000"/>
              </a:lnSpc>
              <a:buFont typeface="Arial"/>
              <a:buChar char="•"/>
            </a:pPr>
            <a:r>
              <a:rPr lang="en-US" sz="25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 </a:t>
            </a:r>
            <a:r>
              <a:rPr lang="en-US" sz="2500" dirty="0" err="1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Benzaghta</a:t>
            </a:r>
            <a:r>
              <a:rPr lang="en-US" sz="25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, M. A., </a:t>
            </a:r>
            <a:r>
              <a:rPr lang="en-US" sz="2500" dirty="0" err="1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Elwalda</a:t>
            </a:r>
            <a:r>
              <a:rPr lang="en-US" sz="25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, A., Mousa, M., Erkan, I. and Rahman, M. (2021) SWOT Analysis applications: an Integrative Literature Review, Journal of Global Business Insights, 6(1), pp. 54–72.</a:t>
            </a:r>
          </a:p>
          <a:p>
            <a:pPr marL="431801" lvl="1" indent="-215900" algn="l">
              <a:lnSpc>
                <a:spcPct val="150000"/>
              </a:lnSpc>
              <a:buFont typeface="Arial"/>
              <a:buChar char="•"/>
            </a:pPr>
            <a:r>
              <a:rPr lang="en-US" sz="2500" dirty="0" err="1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Puyt</a:t>
            </a:r>
            <a:r>
              <a:rPr lang="en-US" sz="25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, R., Lie, F. B., De Graaf, F. J. and </a:t>
            </a:r>
            <a:r>
              <a:rPr lang="en-US" sz="2500" dirty="0" err="1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Wilderom</a:t>
            </a:r>
            <a:r>
              <a:rPr lang="en-US" sz="2500" dirty="0">
                <a:solidFill>
                  <a:srgbClr val="000000"/>
                </a:solidFill>
                <a:latin typeface="Arial Narrow" panose="020B0606020202030204" pitchFamily="34" charset="0"/>
                <a:ea typeface="Open Sauce"/>
                <a:cs typeface="Open Sauce"/>
                <a:sym typeface="Open Sauce"/>
              </a:rPr>
              <a:t>, C. P. M. (2020) Origins of SWOT Analysis, Academy of Management Proceedings, 2020(1), [online] Available at: https://journals.aom.org/doi/abs/10.5465/AMBPP.2020.132.</a:t>
            </a:r>
          </a:p>
          <a:p>
            <a:pPr marL="431801" lvl="1" indent="-215900" algn="l">
              <a:lnSpc>
                <a:spcPct val="150000"/>
              </a:lnSpc>
              <a:buFont typeface="Arial"/>
              <a:buChar char="•"/>
            </a:pPr>
            <a:endParaRPr lang="en-US" sz="2500" dirty="0">
              <a:solidFill>
                <a:srgbClr val="000000"/>
              </a:solidFill>
              <a:latin typeface="Arial Narrow" panose="020B0606020202030204" pitchFamily="34" charset="0"/>
              <a:ea typeface="Open Sauce"/>
              <a:cs typeface="Open Sauce"/>
              <a:sym typeface="Open Sauce"/>
            </a:endParaRPr>
          </a:p>
          <a:p>
            <a:pPr algn="l">
              <a:lnSpc>
                <a:spcPct val="150000"/>
              </a:lnSpc>
            </a:pPr>
            <a:endParaRPr lang="en-US" sz="2500" dirty="0">
              <a:solidFill>
                <a:srgbClr val="000000"/>
              </a:solidFill>
              <a:latin typeface="Arial Narrow" panose="020B0606020202030204" pitchFamily="34" charset="0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1206</Words>
  <Application>Microsoft Office PowerPoint</Application>
  <PresentationFormat>Custom</PresentationFormat>
  <Paragraphs>105</Paragraphs>
  <Slides>10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Margaret Kesse</cp:lastModifiedBy>
  <cp:revision>2</cp:revision>
  <dcterms:created xsi:type="dcterms:W3CDTF">2025-11-10T13:33:47Z</dcterms:created>
  <dcterms:modified xsi:type="dcterms:W3CDTF">2025-11-10T14:10:52Z</dcterms:modified>
  <dc:identifier/>
</cp:coreProperties>
</file>