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8"/>
  </p:notesMasterIdLst>
  <p:handoutMasterIdLst>
    <p:handoutMasterId r:id="rId59"/>
  </p:handoutMasterIdLst>
  <p:sldIdLst>
    <p:sldId id="256" r:id="rId5"/>
    <p:sldId id="258" r:id="rId6"/>
    <p:sldId id="446" r:id="rId7"/>
    <p:sldId id="316" r:id="rId8"/>
    <p:sldId id="447" r:id="rId9"/>
    <p:sldId id="456" r:id="rId10"/>
    <p:sldId id="462" r:id="rId11"/>
    <p:sldId id="463" r:id="rId12"/>
    <p:sldId id="464" r:id="rId13"/>
    <p:sldId id="458" r:id="rId14"/>
    <p:sldId id="467" r:id="rId15"/>
    <p:sldId id="459" r:id="rId16"/>
    <p:sldId id="483" r:id="rId17"/>
    <p:sldId id="460" r:id="rId18"/>
    <p:sldId id="473" r:id="rId19"/>
    <p:sldId id="492" r:id="rId20"/>
    <p:sldId id="480" r:id="rId21"/>
    <p:sldId id="481" r:id="rId22"/>
    <p:sldId id="581" r:id="rId23"/>
    <p:sldId id="602" r:id="rId24"/>
    <p:sldId id="582" r:id="rId25"/>
    <p:sldId id="579" r:id="rId26"/>
    <p:sldId id="583" r:id="rId27"/>
    <p:sldId id="607" r:id="rId28"/>
    <p:sldId id="608" r:id="rId29"/>
    <p:sldId id="609" r:id="rId30"/>
    <p:sldId id="491" r:id="rId31"/>
    <p:sldId id="449" r:id="rId32"/>
    <p:sldId id="450" r:id="rId33"/>
    <p:sldId id="496" r:id="rId34"/>
    <p:sldId id="306" r:id="rId35"/>
    <p:sldId id="307" r:id="rId36"/>
    <p:sldId id="266" r:id="rId37"/>
    <p:sldId id="486" r:id="rId38"/>
    <p:sldId id="487" r:id="rId39"/>
    <p:sldId id="488" r:id="rId40"/>
    <p:sldId id="489" r:id="rId41"/>
    <p:sldId id="490" r:id="rId42"/>
    <p:sldId id="475" r:id="rId43"/>
    <p:sldId id="451" r:id="rId44"/>
    <p:sldId id="299" r:id="rId45"/>
    <p:sldId id="312" r:id="rId46"/>
    <p:sldId id="313" r:id="rId47"/>
    <p:sldId id="452" r:id="rId48"/>
    <p:sldId id="792" r:id="rId49"/>
    <p:sldId id="279" r:id="rId50"/>
    <p:sldId id="790" r:id="rId51"/>
    <p:sldId id="310" r:id="rId52"/>
    <p:sldId id="610" r:id="rId53"/>
    <p:sldId id="611" r:id="rId54"/>
    <p:sldId id="421" r:id="rId55"/>
    <p:sldId id="319" r:id="rId56"/>
    <p:sldId id="448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843962-A919-2CC8-578F-CD92AE0640EE}" v="19" dt="2026-01-10T12:46:16.563"/>
    <p1510:client id="{C9B9A222-59D9-ABD2-1447-9337BA42D70D}" v="12" dt="2026-01-09T17:03:46.234"/>
    <p1510:client id="{F68D9A30-D1D8-B666-D315-47DD7DD39635}" v="30" dt="2026-01-11T13:23:48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6101" autoAdjust="0"/>
  </p:normalViewPr>
  <p:slideViewPr>
    <p:cSldViewPr snapToGrid="0">
      <p:cViewPr varScale="1">
        <p:scale>
          <a:sx n="111" d="100"/>
          <a:sy n="111" d="100"/>
        </p:scale>
        <p:origin x="161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viewProps" Target="view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F68D9A30-D1D8-B666-D315-47DD7DD39635}"/>
    <pc:docChg chg="modSld">
      <pc:chgData name="Hamdi Hussain" userId="S::h.hussain@uwtsd.ac.uk::13caa6ac-9b40-4889-b031-a06d1854f9c6" providerId="AD" clId="Web-{F68D9A30-D1D8-B666-D315-47DD7DD39635}" dt="2026-01-11T13:23:48.285" v="29" actId="1076"/>
      <pc:docMkLst>
        <pc:docMk/>
      </pc:docMkLst>
      <pc:sldChg chg="addSp delSp modSp">
        <pc:chgData name="Hamdi Hussain" userId="S::h.hussain@uwtsd.ac.uk::13caa6ac-9b40-4889-b031-a06d1854f9c6" providerId="AD" clId="Web-{F68D9A30-D1D8-B666-D315-47DD7DD39635}" dt="2026-01-11T13:22:44.718" v="6" actId="1076"/>
        <pc:sldMkLst>
          <pc:docMk/>
          <pc:sldMk cId="1628115130" sldId="266"/>
        </pc:sldMkLst>
        <pc:picChg chg="del">
          <ac:chgData name="Hamdi Hussain" userId="S::h.hussain@uwtsd.ac.uk::13caa6ac-9b40-4889-b031-a06d1854f9c6" providerId="AD" clId="Web-{F68D9A30-D1D8-B666-D315-47DD7DD39635}" dt="2026-01-11T13:22:40.577" v="4"/>
          <ac:picMkLst>
            <pc:docMk/>
            <pc:sldMk cId="1628115130" sldId="266"/>
            <ac:picMk id="4" creationId="{9E385522-0CE9-8D4C-367C-94027FF8F90B}"/>
          </ac:picMkLst>
        </pc:picChg>
        <pc:picChg chg="add mod">
          <ac:chgData name="Hamdi Hussain" userId="S::h.hussain@uwtsd.ac.uk::13caa6ac-9b40-4889-b031-a06d1854f9c6" providerId="AD" clId="Web-{F68D9A30-D1D8-B666-D315-47DD7DD39635}" dt="2026-01-11T13:22:44.718" v="6" actId="1076"/>
          <ac:picMkLst>
            <pc:docMk/>
            <pc:sldMk cId="1628115130" sldId="266"/>
            <ac:picMk id="5" creationId="{53E2D43E-128C-C783-A884-64A1760729F5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3:39.222" v="25" actId="1076"/>
        <pc:sldMkLst>
          <pc:docMk/>
          <pc:sldMk cId="0" sldId="279"/>
        </pc:sldMkLst>
        <pc:picChg chg="add mod">
          <ac:chgData name="Hamdi Hussain" userId="S::h.hussain@uwtsd.ac.uk::13caa6ac-9b40-4889-b031-a06d1854f9c6" providerId="AD" clId="Web-{F68D9A30-D1D8-B666-D315-47DD7DD39635}" dt="2026-01-11T13:23:39.222" v="25" actId="1076"/>
          <ac:picMkLst>
            <pc:docMk/>
            <pc:sldMk cId="0" sldId="279"/>
            <ac:picMk id="2" creationId="{858DB93F-3392-814A-12D9-98D56CDAD71A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3:33.377" v="22"/>
          <ac:picMkLst>
            <pc:docMk/>
            <pc:sldMk cId="0" sldId="279"/>
            <ac:picMk id="3" creationId="{7838AC84-74E1-C865-957B-FC4FC45C8D9E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2:52.890" v="9" actId="1076"/>
        <pc:sldMkLst>
          <pc:docMk/>
          <pc:sldMk cId="3989899559" sldId="486"/>
        </pc:sldMkLst>
        <pc:picChg chg="add mod">
          <ac:chgData name="Hamdi Hussain" userId="S::h.hussain@uwtsd.ac.uk::13caa6ac-9b40-4889-b031-a06d1854f9c6" providerId="AD" clId="Web-{F68D9A30-D1D8-B666-D315-47DD7DD39635}" dt="2026-01-11T13:22:52.890" v="9" actId="1076"/>
          <ac:picMkLst>
            <pc:docMk/>
            <pc:sldMk cId="3989899559" sldId="486"/>
            <ac:picMk id="4" creationId="{F3E44706-6C83-D820-3C74-20446FC465E3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2:48.390" v="7"/>
          <ac:picMkLst>
            <pc:docMk/>
            <pc:sldMk cId="3989899559" sldId="486"/>
            <ac:picMk id="5" creationId="{4B130E69-F188-E449-9D49-0BFDFF99284E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2:59.702" v="12" actId="1076"/>
        <pc:sldMkLst>
          <pc:docMk/>
          <pc:sldMk cId="2618036034" sldId="487"/>
        </pc:sldMkLst>
        <pc:picChg chg="add mod">
          <ac:chgData name="Hamdi Hussain" userId="S::h.hussain@uwtsd.ac.uk::13caa6ac-9b40-4889-b031-a06d1854f9c6" providerId="AD" clId="Web-{F68D9A30-D1D8-B666-D315-47DD7DD39635}" dt="2026-01-11T13:22:59.702" v="12" actId="1076"/>
          <ac:picMkLst>
            <pc:docMk/>
            <pc:sldMk cId="2618036034" sldId="487"/>
            <ac:picMk id="4" creationId="{6BCBFF92-BE20-01E4-3FDB-B4E587B1F046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2:56.171" v="10"/>
          <ac:picMkLst>
            <pc:docMk/>
            <pc:sldMk cId="2618036034" sldId="487"/>
            <ac:picMk id="5" creationId="{96A8C549-F4A8-0D91-B9A9-D243117D4449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3:08.359" v="15" actId="1076"/>
        <pc:sldMkLst>
          <pc:docMk/>
          <pc:sldMk cId="3259495126" sldId="488"/>
        </pc:sldMkLst>
        <pc:picChg chg="add mod">
          <ac:chgData name="Hamdi Hussain" userId="S::h.hussain@uwtsd.ac.uk::13caa6ac-9b40-4889-b031-a06d1854f9c6" providerId="AD" clId="Web-{F68D9A30-D1D8-B666-D315-47DD7DD39635}" dt="2026-01-11T13:23:08.359" v="15" actId="1076"/>
          <ac:picMkLst>
            <pc:docMk/>
            <pc:sldMk cId="3259495126" sldId="488"/>
            <ac:picMk id="4" creationId="{C8F7D8B6-3B5B-F305-68A3-35C6FC599C1C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3:03.843" v="13"/>
          <ac:picMkLst>
            <pc:docMk/>
            <pc:sldMk cId="3259495126" sldId="488"/>
            <ac:picMk id="5" creationId="{B10FA354-834B-0A0F-0E13-431A39D2E920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3:16.922" v="18" actId="1076"/>
        <pc:sldMkLst>
          <pc:docMk/>
          <pc:sldMk cId="1794663391" sldId="489"/>
        </pc:sldMkLst>
        <pc:picChg chg="add mod">
          <ac:chgData name="Hamdi Hussain" userId="S::h.hussain@uwtsd.ac.uk::13caa6ac-9b40-4889-b031-a06d1854f9c6" providerId="AD" clId="Web-{F68D9A30-D1D8-B666-D315-47DD7DD39635}" dt="2026-01-11T13:23:16.922" v="18" actId="1076"/>
          <ac:picMkLst>
            <pc:docMk/>
            <pc:sldMk cId="1794663391" sldId="489"/>
            <ac:picMk id="4" creationId="{289338C3-8CF4-D76E-8A00-1D6BB8DAED9A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3:12.109" v="16"/>
          <ac:picMkLst>
            <pc:docMk/>
            <pc:sldMk cId="1794663391" sldId="489"/>
            <ac:picMk id="5" creationId="{FF28ADAD-6AAE-1703-E357-F7E2CA179EF0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3:25.611" v="21" actId="1076"/>
        <pc:sldMkLst>
          <pc:docMk/>
          <pc:sldMk cId="2224563068" sldId="490"/>
        </pc:sldMkLst>
        <pc:picChg chg="add mod">
          <ac:chgData name="Hamdi Hussain" userId="S::h.hussain@uwtsd.ac.uk::13caa6ac-9b40-4889-b031-a06d1854f9c6" providerId="AD" clId="Web-{F68D9A30-D1D8-B666-D315-47DD7DD39635}" dt="2026-01-11T13:23:25.611" v="21" actId="1076"/>
          <ac:picMkLst>
            <pc:docMk/>
            <pc:sldMk cId="2224563068" sldId="490"/>
            <ac:picMk id="4" creationId="{AEDFFF0D-E71F-680F-003C-39B31EEEB4BD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3:22.001" v="19"/>
          <ac:picMkLst>
            <pc:docMk/>
            <pc:sldMk cId="2224563068" sldId="490"/>
            <ac:picMk id="5" creationId="{F27AB20B-B411-E9EC-964C-C21689556C83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2:34.983" v="3" actId="1076"/>
        <pc:sldMkLst>
          <pc:docMk/>
          <pc:sldMk cId="1261577529" sldId="491"/>
        </pc:sldMkLst>
        <pc:picChg chg="del">
          <ac:chgData name="Hamdi Hussain" userId="S::h.hussain@uwtsd.ac.uk::13caa6ac-9b40-4889-b031-a06d1854f9c6" providerId="AD" clId="Web-{F68D9A30-D1D8-B666-D315-47DD7DD39635}" dt="2026-01-11T13:22:27.311" v="0"/>
          <ac:picMkLst>
            <pc:docMk/>
            <pc:sldMk cId="1261577529" sldId="491"/>
            <ac:picMk id="4" creationId="{24269D36-8904-CB45-6F6C-6EDD2F7F2093}"/>
          </ac:picMkLst>
        </pc:picChg>
        <pc:picChg chg="add mod">
          <ac:chgData name="Hamdi Hussain" userId="S::h.hussain@uwtsd.ac.uk::13caa6ac-9b40-4889-b031-a06d1854f9c6" providerId="AD" clId="Web-{F68D9A30-D1D8-B666-D315-47DD7DD39635}" dt="2026-01-11T13:22:34.983" v="3" actId="1076"/>
          <ac:picMkLst>
            <pc:docMk/>
            <pc:sldMk cId="1261577529" sldId="491"/>
            <ac:picMk id="5" creationId="{5398C0D2-64D5-4066-4F0C-8CA4FC72D1E6}"/>
          </ac:picMkLst>
        </pc:picChg>
      </pc:sldChg>
      <pc:sldChg chg="addSp delSp modSp">
        <pc:chgData name="Hamdi Hussain" userId="S::h.hussain@uwtsd.ac.uk::13caa6ac-9b40-4889-b031-a06d1854f9c6" providerId="AD" clId="Web-{F68D9A30-D1D8-B666-D315-47DD7DD39635}" dt="2026-01-11T13:23:48.285" v="29" actId="1076"/>
        <pc:sldMkLst>
          <pc:docMk/>
          <pc:sldMk cId="2511424686" sldId="790"/>
        </pc:sldMkLst>
        <pc:picChg chg="add mod">
          <ac:chgData name="Hamdi Hussain" userId="S::h.hussain@uwtsd.ac.uk::13caa6ac-9b40-4889-b031-a06d1854f9c6" providerId="AD" clId="Web-{F68D9A30-D1D8-B666-D315-47DD7DD39635}" dt="2026-01-11T13:23:48.285" v="29" actId="1076"/>
          <ac:picMkLst>
            <pc:docMk/>
            <pc:sldMk cId="2511424686" sldId="790"/>
            <ac:picMk id="2" creationId="{D4B73C9B-C768-427D-D4E8-539462532AC9}"/>
          </ac:picMkLst>
        </pc:picChg>
        <pc:picChg chg="del">
          <ac:chgData name="Hamdi Hussain" userId="S::h.hussain@uwtsd.ac.uk::13caa6ac-9b40-4889-b031-a06d1854f9c6" providerId="AD" clId="Web-{F68D9A30-D1D8-B666-D315-47DD7DD39635}" dt="2026-01-11T13:23:43.222" v="26"/>
          <ac:picMkLst>
            <pc:docMk/>
            <pc:sldMk cId="2511424686" sldId="790"/>
            <ac:picMk id="3" creationId="{2A2CA823-22F1-4EDD-21FC-534CFA790708}"/>
          </ac:picMkLst>
        </pc:picChg>
      </pc:sldChg>
    </pc:docChg>
  </pc:docChgLst>
  <pc:docChgLst>
    <pc:chgData name="Hamdi Hussain" userId="S::h.hussain@uwtsd.ac.uk::13caa6ac-9b40-4889-b031-a06d1854f9c6" providerId="AD" clId="Web-{82843962-A919-2CC8-578F-CD92AE0640EE}"/>
    <pc:docChg chg="modSld sldOrd">
      <pc:chgData name="Hamdi Hussain" userId="S::h.hussain@uwtsd.ac.uk::13caa6ac-9b40-4889-b031-a06d1854f9c6" providerId="AD" clId="Web-{82843962-A919-2CC8-578F-CD92AE0640EE}" dt="2026-01-10T12:46:16.563" v="18"/>
      <pc:docMkLst>
        <pc:docMk/>
      </pc:docMkLst>
      <pc:sldChg chg="addSp modSp">
        <pc:chgData name="Hamdi Hussain" userId="S::h.hussain@uwtsd.ac.uk::13caa6ac-9b40-4889-b031-a06d1854f9c6" providerId="AD" clId="Web-{82843962-A919-2CC8-578F-CD92AE0640EE}" dt="2026-01-10T12:43:58.208" v="9"/>
        <pc:sldMkLst>
          <pc:docMk/>
          <pc:sldMk cId="1628115130" sldId="266"/>
        </pc:sldMkLst>
        <pc:picChg chg="add mod modCrop">
          <ac:chgData name="Hamdi Hussain" userId="S::h.hussain@uwtsd.ac.uk::13caa6ac-9b40-4889-b031-a06d1854f9c6" providerId="AD" clId="Web-{82843962-A919-2CC8-578F-CD92AE0640EE}" dt="2026-01-10T12:43:58.208" v="9"/>
          <ac:picMkLst>
            <pc:docMk/>
            <pc:sldMk cId="1628115130" sldId="266"/>
            <ac:picMk id="4" creationId="{9E385522-0CE9-8D4C-367C-94027FF8F90B}"/>
          </ac:picMkLst>
        </pc:picChg>
      </pc:sldChg>
      <pc:sldChg chg="addSp modSp">
        <pc:chgData name="Hamdi Hussain" userId="S::h.hussain@uwtsd.ac.uk::13caa6ac-9b40-4889-b031-a06d1854f9c6" providerId="AD" clId="Web-{82843962-A919-2CC8-578F-CD92AE0640EE}" dt="2026-01-10T12:45:57.013" v="17" actId="1076"/>
        <pc:sldMkLst>
          <pc:docMk/>
          <pc:sldMk cId="0" sldId="279"/>
        </pc:sldMkLst>
        <pc:picChg chg="add mod">
          <ac:chgData name="Hamdi Hussain" userId="S::h.hussain@uwtsd.ac.uk::13caa6ac-9b40-4889-b031-a06d1854f9c6" providerId="AD" clId="Web-{82843962-A919-2CC8-578F-CD92AE0640EE}" dt="2026-01-10T12:45:57.013" v="17" actId="1076"/>
          <ac:picMkLst>
            <pc:docMk/>
            <pc:sldMk cId="0" sldId="279"/>
            <ac:picMk id="3" creationId="{7838AC84-74E1-C865-957B-FC4FC45C8D9E}"/>
          </ac:picMkLst>
        </pc:picChg>
      </pc:sldChg>
      <pc:sldChg chg="addSp">
        <pc:chgData name="Hamdi Hussain" userId="S::h.hussain@uwtsd.ac.uk::13caa6ac-9b40-4889-b031-a06d1854f9c6" providerId="AD" clId="Web-{82843962-A919-2CC8-578F-CD92AE0640EE}" dt="2026-01-10T12:44:08.600" v="10"/>
        <pc:sldMkLst>
          <pc:docMk/>
          <pc:sldMk cId="3989899559" sldId="486"/>
        </pc:sldMkLst>
        <pc:picChg chg="add">
          <ac:chgData name="Hamdi Hussain" userId="S::h.hussain@uwtsd.ac.uk::13caa6ac-9b40-4889-b031-a06d1854f9c6" providerId="AD" clId="Web-{82843962-A919-2CC8-578F-CD92AE0640EE}" dt="2026-01-10T12:44:08.600" v="10"/>
          <ac:picMkLst>
            <pc:docMk/>
            <pc:sldMk cId="3989899559" sldId="486"/>
            <ac:picMk id="5" creationId="{4B130E69-F188-E449-9D49-0BFDFF99284E}"/>
          </ac:picMkLst>
        </pc:picChg>
      </pc:sldChg>
      <pc:sldChg chg="addSp modSp">
        <pc:chgData name="Hamdi Hussain" userId="S::h.hussain@uwtsd.ac.uk::13caa6ac-9b40-4889-b031-a06d1854f9c6" providerId="AD" clId="Web-{82843962-A919-2CC8-578F-CD92AE0640EE}" dt="2026-01-10T12:44:20.477" v="12" actId="1076"/>
        <pc:sldMkLst>
          <pc:docMk/>
          <pc:sldMk cId="2618036034" sldId="487"/>
        </pc:sldMkLst>
        <pc:picChg chg="add mod">
          <ac:chgData name="Hamdi Hussain" userId="S::h.hussain@uwtsd.ac.uk::13caa6ac-9b40-4889-b031-a06d1854f9c6" providerId="AD" clId="Web-{82843962-A919-2CC8-578F-CD92AE0640EE}" dt="2026-01-10T12:44:20.477" v="12" actId="1076"/>
          <ac:picMkLst>
            <pc:docMk/>
            <pc:sldMk cId="2618036034" sldId="487"/>
            <ac:picMk id="5" creationId="{96A8C549-F4A8-0D91-B9A9-D243117D4449}"/>
          </ac:picMkLst>
        </pc:picChg>
      </pc:sldChg>
      <pc:sldChg chg="addSp">
        <pc:chgData name="Hamdi Hussain" userId="S::h.hussain@uwtsd.ac.uk::13caa6ac-9b40-4889-b031-a06d1854f9c6" providerId="AD" clId="Web-{82843962-A919-2CC8-578F-CD92AE0640EE}" dt="2026-01-10T12:44:29.417" v="13"/>
        <pc:sldMkLst>
          <pc:docMk/>
          <pc:sldMk cId="3259495126" sldId="488"/>
        </pc:sldMkLst>
        <pc:picChg chg="add">
          <ac:chgData name="Hamdi Hussain" userId="S::h.hussain@uwtsd.ac.uk::13caa6ac-9b40-4889-b031-a06d1854f9c6" providerId="AD" clId="Web-{82843962-A919-2CC8-578F-CD92AE0640EE}" dt="2026-01-10T12:44:29.417" v="13"/>
          <ac:picMkLst>
            <pc:docMk/>
            <pc:sldMk cId="3259495126" sldId="488"/>
            <ac:picMk id="5" creationId="{B10FA354-834B-0A0F-0E13-431A39D2E920}"/>
          </ac:picMkLst>
        </pc:picChg>
      </pc:sldChg>
      <pc:sldChg chg="addSp">
        <pc:chgData name="Hamdi Hussain" userId="S::h.hussain@uwtsd.ac.uk::13caa6ac-9b40-4889-b031-a06d1854f9c6" providerId="AD" clId="Web-{82843962-A919-2CC8-578F-CD92AE0640EE}" dt="2026-01-10T12:44:38.200" v="14"/>
        <pc:sldMkLst>
          <pc:docMk/>
          <pc:sldMk cId="1794663391" sldId="489"/>
        </pc:sldMkLst>
        <pc:picChg chg="add">
          <ac:chgData name="Hamdi Hussain" userId="S::h.hussain@uwtsd.ac.uk::13caa6ac-9b40-4889-b031-a06d1854f9c6" providerId="AD" clId="Web-{82843962-A919-2CC8-578F-CD92AE0640EE}" dt="2026-01-10T12:44:38.200" v="14"/>
          <ac:picMkLst>
            <pc:docMk/>
            <pc:sldMk cId="1794663391" sldId="489"/>
            <ac:picMk id="5" creationId="{FF28ADAD-6AAE-1703-E357-F7E2CA179EF0}"/>
          </ac:picMkLst>
        </pc:picChg>
      </pc:sldChg>
      <pc:sldChg chg="addSp">
        <pc:chgData name="Hamdi Hussain" userId="S::h.hussain@uwtsd.ac.uk::13caa6ac-9b40-4889-b031-a06d1854f9c6" providerId="AD" clId="Web-{82843962-A919-2CC8-578F-CD92AE0640EE}" dt="2026-01-10T12:45:02.815" v="15"/>
        <pc:sldMkLst>
          <pc:docMk/>
          <pc:sldMk cId="2224563068" sldId="490"/>
        </pc:sldMkLst>
        <pc:picChg chg="add">
          <ac:chgData name="Hamdi Hussain" userId="S::h.hussain@uwtsd.ac.uk::13caa6ac-9b40-4889-b031-a06d1854f9c6" providerId="AD" clId="Web-{82843962-A919-2CC8-578F-CD92AE0640EE}" dt="2026-01-10T12:45:02.815" v="15"/>
          <ac:picMkLst>
            <pc:docMk/>
            <pc:sldMk cId="2224563068" sldId="490"/>
            <ac:picMk id="5" creationId="{F27AB20B-B411-E9EC-964C-C21689556C83}"/>
          </ac:picMkLst>
        </pc:picChg>
      </pc:sldChg>
      <pc:sldChg chg="addSp modSp">
        <pc:chgData name="Hamdi Hussain" userId="S::h.hussain@uwtsd.ac.uk::13caa6ac-9b40-4889-b031-a06d1854f9c6" providerId="AD" clId="Web-{82843962-A919-2CC8-578F-CD92AE0640EE}" dt="2026-01-10T12:41:34.954" v="4"/>
        <pc:sldMkLst>
          <pc:docMk/>
          <pc:sldMk cId="1261577529" sldId="491"/>
        </pc:sldMkLst>
        <pc:picChg chg="add mod modCrop">
          <ac:chgData name="Hamdi Hussain" userId="S::h.hussain@uwtsd.ac.uk::13caa6ac-9b40-4889-b031-a06d1854f9c6" providerId="AD" clId="Web-{82843962-A919-2CC8-578F-CD92AE0640EE}" dt="2026-01-10T12:41:34.954" v="4"/>
          <ac:picMkLst>
            <pc:docMk/>
            <pc:sldMk cId="1261577529" sldId="491"/>
            <ac:picMk id="4" creationId="{24269D36-8904-CB45-6F6C-6EDD2F7F2093}"/>
          </ac:picMkLst>
        </pc:picChg>
      </pc:sldChg>
      <pc:sldChg chg="ord">
        <pc:chgData name="Hamdi Hussain" userId="S::h.hussain@uwtsd.ac.uk::13caa6ac-9b40-4889-b031-a06d1854f9c6" providerId="AD" clId="Web-{82843962-A919-2CC8-578F-CD92AE0640EE}" dt="2026-01-10T12:38:56.762" v="0"/>
        <pc:sldMkLst>
          <pc:docMk/>
          <pc:sldMk cId="866930778" sldId="602"/>
        </pc:sldMkLst>
      </pc:sldChg>
      <pc:sldChg chg="addSp">
        <pc:chgData name="Hamdi Hussain" userId="S::h.hussain@uwtsd.ac.uk::13caa6ac-9b40-4889-b031-a06d1854f9c6" providerId="AD" clId="Web-{82843962-A919-2CC8-578F-CD92AE0640EE}" dt="2026-01-10T12:46:16.563" v="18"/>
        <pc:sldMkLst>
          <pc:docMk/>
          <pc:sldMk cId="2511424686" sldId="790"/>
        </pc:sldMkLst>
        <pc:picChg chg="add">
          <ac:chgData name="Hamdi Hussain" userId="S::h.hussain@uwtsd.ac.uk::13caa6ac-9b40-4889-b031-a06d1854f9c6" providerId="AD" clId="Web-{82843962-A919-2CC8-578F-CD92AE0640EE}" dt="2026-01-10T12:46:16.563" v="18"/>
          <ac:picMkLst>
            <pc:docMk/>
            <pc:sldMk cId="2511424686" sldId="790"/>
            <ac:picMk id="3" creationId="{2A2CA823-22F1-4EDD-21FC-534CFA790708}"/>
          </ac:picMkLst>
        </pc:picChg>
      </pc:sldChg>
    </pc:docChg>
  </pc:docChgLst>
  <pc:docChgLst>
    <pc:chgData name="Hamdi Hussain" userId="S::h.hussain@uwtsd.ac.uk::13caa6ac-9b40-4889-b031-a06d1854f9c6" providerId="AD" clId="Web-{C9B9A222-59D9-ABD2-1447-9337BA42D70D}"/>
    <pc:docChg chg="delSld modSld sldOrd">
      <pc:chgData name="Hamdi Hussain" userId="S::h.hussain@uwtsd.ac.uk::13caa6ac-9b40-4889-b031-a06d1854f9c6" providerId="AD" clId="Web-{C9B9A222-59D9-ABD2-1447-9337BA42D70D}" dt="2026-01-09T17:03:46.234" v="11"/>
      <pc:docMkLst>
        <pc:docMk/>
      </pc:docMkLst>
      <pc:sldChg chg="modSp">
        <pc:chgData name="Hamdi Hussain" userId="S::h.hussain@uwtsd.ac.uk::13caa6ac-9b40-4889-b031-a06d1854f9c6" providerId="AD" clId="Web-{C9B9A222-59D9-ABD2-1447-9337BA42D70D}" dt="2026-01-09T16:48:01.654" v="2" actId="20577"/>
        <pc:sldMkLst>
          <pc:docMk/>
          <pc:sldMk cId="560681775" sldId="447"/>
        </pc:sldMkLst>
        <pc:spChg chg="mod">
          <ac:chgData name="Hamdi Hussain" userId="S::h.hussain@uwtsd.ac.uk::13caa6ac-9b40-4889-b031-a06d1854f9c6" providerId="AD" clId="Web-{C9B9A222-59D9-ABD2-1447-9337BA42D70D}" dt="2026-01-09T16:48:01.654" v="2" actId="20577"/>
          <ac:spMkLst>
            <pc:docMk/>
            <pc:sldMk cId="560681775" sldId="447"/>
            <ac:spMk id="3" creationId="{B62D9893-E774-4FBB-9BB5-EBDB50254BD1}"/>
          </ac:spMkLst>
        </pc:spChg>
      </pc:sldChg>
      <pc:sldChg chg="ord">
        <pc:chgData name="Hamdi Hussain" userId="S::h.hussain@uwtsd.ac.uk::13caa6ac-9b40-4889-b031-a06d1854f9c6" providerId="AD" clId="Web-{C9B9A222-59D9-ABD2-1447-9337BA42D70D}" dt="2026-01-09T17:02:41.983" v="6"/>
        <pc:sldMkLst>
          <pc:docMk/>
          <pc:sldMk cId="1603060258" sldId="480"/>
        </pc:sldMkLst>
      </pc:sldChg>
      <pc:sldChg chg="ord">
        <pc:chgData name="Hamdi Hussain" userId="S::h.hussain@uwtsd.ac.uk::13caa6ac-9b40-4889-b031-a06d1854f9c6" providerId="AD" clId="Web-{C9B9A222-59D9-ABD2-1447-9337BA42D70D}" dt="2026-01-09T17:02:41.983" v="5"/>
        <pc:sldMkLst>
          <pc:docMk/>
          <pc:sldMk cId="3891691464" sldId="481"/>
        </pc:sldMkLst>
      </pc:sldChg>
      <pc:sldChg chg="ord">
        <pc:chgData name="Hamdi Hussain" userId="S::h.hussain@uwtsd.ac.uk::13caa6ac-9b40-4889-b031-a06d1854f9c6" providerId="AD" clId="Web-{C9B9A222-59D9-ABD2-1447-9337BA42D70D}" dt="2026-01-09T17:02:41.983" v="8"/>
        <pc:sldMkLst>
          <pc:docMk/>
          <pc:sldMk cId="403380277" sldId="492"/>
        </pc:sldMkLst>
      </pc:sldChg>
      <pc:sldChg chg="ord">
        <pc:chgData name="Hamdi Hussain" userId="S::h.hussain@uwtsd.ac.uk::13caa6ac-9b40-4889-b031-a06d1854f9c6" providerId="AD" clId="Web-{C9B9A222-59D9-ABD2-1447-9337BA42D70D}" dt="2026-01-09T17:03:26.046" v="10"/>
        <pc:sldMkLst>
          <pc:docMk/>
          <pc:sldMk cId="25746122" sldId="58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8AAF64-90BA-4142-8CE1-5092DCFA08F9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17376C-FA5F-49FA-8E1E-164DD3C11EBE}">
      <dgm:prSet phldrT="[Text]"/>
      <dgm:spPr/>
      <dgm:t>
        <a:bodyPr/>
        <a:lstStyle/>
        <a:p>
          <a:r>
            <a:rPr lang="en-GB" dirty="0"/>
            <a:t>Health</a:t>
          </a:r>
        </a:p>
      </dgm:t>
    </dgm:pt>
    <dgm:pt modelId="{87C23471-5FF4-46A0-8EB1-6498696AA994}" type="parTrans" cxnId="{856A0B04-0FA6-41A3-A05D-D910F4ECBA37}">
      <dgm:prSet/>
      <dgm:spPr/>
      <dgm:t>
        <a:bodyPr/>
        <a:lstStyle/>
        <a:p>
          <a:endParaRPr lang="en-GB"/>
        </a:p>
      </dgm:t>
    </dgm:pt>
    <dgm:pt modelId="{D7FB201C-AA60-412F-96C2-B0C73C50A3A9}" type="sibTrans" cxnId="{856A0B04-0FA6-41A3-A05D-D910F4ECBA37}">
      <dgm:prSet/>
      <dgm:spPr/>
      <dgm:t>
        <a:bodyPr/>
        <a:lstStyle/>
        <a:p>
          <a:endParaRPr lang="en-GB"/>
        </a:p>
      </dgm:t>
    </dgm:pt>
    <dgm:pt modelId="{357F9997-85F8-4CBC-8DC9-859FA595B317}">
      <dgm:prSet phldrT="[Text]"/>
      <dgm:spPr/>
      <dgm:t>
        <a:bodyPr/>
        <a:lstStyle/>
        <a:p>
          <a:r>
            <a:rPr lang="en-GB" dirty="0"/>
            <a:t>Illness</a:t>
          </a:r>
        </a:p>
      </dgm:t>
    </dgm:pt>
    <dgm:pt modelId="{9E40043B-CCB3-442F-879E-639ADC47A169}" type="parTrans" cxnId="{BA26FFCD-0981-41D6-9E4D-CA1F35571D66}">
      <dgm:prSet/>
      <dgm:spPr/>
      <dgm:t>
        <a:bodyPr/>
        <a:lstStyle/>
        <a:p>
          <a:endParaRPr lang="en-GB"/>
        </a:p>
      </dgm:t>
    </dgm:pt>
    <dgm:pt modelId="{45BD1EF5-66D6-4504-9CA5-D28229719984}" type="sibTrans" cxnId="{BA26FFCD-0981-41D6-9E4D-CA1F35571D66}">
      <dgm:prSet/>
      <dgm:spPr/>
      <dgm:t>
        <a:bodyPr/>
        <a:lstStyle/>
        <a:p>
          <a:endParaRPr lang="en-GB"/>
        </a:p>
      </dgm:t>
    </dgm:pt>
    <dgm:pt modelId="{250A0681-4CD1-4AB3-A813-0408821CC79F}">
      <dgm:prSet phldrT="[Text]"/>
      <dgm:spPr/>
      <dgm:t>
        <a:bodyPr/>
        <a:lstStyle/>
        <a:p>
          <a:r>
            <a:rPr lang="en-GB" dirty="0"/>
            <a:t>Disease</a:t>
          </a:r>
        </a:p>
      </dgm:t>
    </dgm:pt>
    <dgm:pt modelId="{D9631E39-9BA3-460E-9EBE-D70F31E7FCF6}" type="parTrans" cxnId="{A739A3F0-DE8D-4938-966E-716BA9931731}">
      <dgm:prSet/>
      <dgm:spPr/>
      <dgm:t>
        <a:bodyPr/>
        <a:lstStyle/>
        <a:p>
          <a:endParaRPr lang="en-GB"/>
        </a:p>
      </dgm:t>
    </dgm:pt>
    <dgm:pt modelId="{D1B73ABC-CB62-4FBC-A8A5-EFBFD7302BA8}" type="sibTrans" cxnId="{A739A3F0-DE8D-4938-966E-716BA9931731}">
      <dgm:prSet/>
      <dgm:spPr/>
      <dgm:t>
        <a:bodyPr/>
        <a:lstStyle/>
        <a:p>
          <a:endParaRPr lang="en-GB"/>
        </a:p>
      </dgm:t>
    </dgm:pt>
    <dgm:pt modelId="{990E5BA3-A38E-45AC-9DB0-57B0850CD593}">
      <dgm:prSet phldrT="[Text]"/>
      <dgm:spPr/>
      <dgm:t>
        <a:bodyPr/>
        <a:lstStyle/>
        <a:p>
          <a:r>
            <a:rPr lang="en-GB" dirty="0"/>
            <a:t>Sickness</a:t>
          </a:r>
        </a:p>
      </dgm:t>
    </dgm:pt>
    <dgm:pt modelId="{BB9A27EB-16F5-44FE-A669-1CF6348755B2}" type="parTrans" cxnId="{024A5E12-A546-4AC9-A1F0-CA257A8EF000}">
      <dgm:prSet/>
      <dgm:spPr/>
      <dgm:t>
        <a:bodyPr/>
        <a:lstStyle/>
        <a:p>
          <a:endParaRPr lang="en-GB"/>
        </a:p>
      </dgm:t>
    </dgm:pt>
    <dgm:pt modelId="{975AC372-8EEB-45AC-8C4C-BB0219D2E16D}" type="sibTrans" cxnId="{024A5E12-A546-4AC9-A1F0-CA257A8EF000}">
      <dgm:prSet/>
      <dgm:spPr/>
      <dgm:t>
        <a:bodyPr/>
        <a:lstStyle/>
        <a:p>
          <a:endParaRPr lang="en-GB"/>
        </a:p>
      </dgm:t>
    </dgm:pt>
    <dgm:pt modelId="{6D13AC38-9D26-433A-9C07-EB3F0D727AA2}" type="pres">
      <dgm:prSet presAssocID="{0E8AAF64-90BA-4142-8CE1-5092DCFA08F9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FABF7344-7B1D-411B-BD02-6D90345E2B8D}" type="pres">
      <dgm:prSet presAssocID="{A017376C-FA5F-49FA-8E1E-164DD3C11EBE}" presName="Parent" presStyleLbl="node1" presStyleIdx="0" presStyleCnt="2">
        <dgm:presLayoutVars>
          <dgm:chMax val="4"/>
          <dgm:chPref val="3"/>
        </dgm:presLayoutVars>
      </dgm:prSet>
      <dgm:spPr/>
    </dgm:pt>
    <dgm:pt modelId="{6CCC4D27-84B2-4013-8A31-B37AC1936967}" type="pres">
      <dgm:prSet presAssocID="{357F9997-85F8-4CBC-8DC9-859FA595B317}" presName="Accent" presStyleLbl="node1" presStyleIdx="1" presStyleCnt="2"/>
      <dgm:spPr/>
    </dgm:pt>
    <dgm:pt modelId="{B36F7C89-38BB-40F7-9CEF-502DB98DF7B1}" type="pres">
      <dgm:prSet presAssocID="{357F9997-85F8-4CBC-8DC9-859FA595B317}" presName="Image1" presStyleLbl="fgImgPlace1" presStyleIdx="0" presStyleCnt="3" custLinFactNeighborX="1785" custLinFactNeighborY="4215"/>
      <dgm:spPr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</dgm:spPr>
    </dgm:pt>
    <dgm:pt modelId="{B6D08F56-9420-4F25-9958-C26C5409A659}" type="pres">
      <dgm:prSet presAssocID="{357F9997-85F8-4CBC-8DC9-859FA595B317}" presName="Child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0B7B6CD-BF41-4E5C-8B52-289F3EED401A}" type="pres">
      <dgm:prSet presAssocID="{250A0681-4CD1-4AB3-A813-0408821CC79F}" presName="Image2" presStyleCnt="0"/>
      <dgm:spPr/>
    </dgm:pt>
    <dgm:pt modelId="{56EED76F-2064-4F1D-8AAC-354F99BCF9F3}" type="pres">
      <dgm:prSet presAssocID="{250A0681-4CD1-4AB3-A813-0408821CC79F}" presName="Imag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</dgm:spPr>
    </dgm:pt>
    <dgm:pt modelId="{89D3ACB0-2971-4F6F-ACC7-1D366C01CF42}" type="pres">
      <dgm:prSet presAssocID="{250A0681-4CD1-4AB3-A813-0408821CC79F}" presName="Child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3B41CDA-0C49-43A8-AD57-29C94B1F771B}" type="pres">
      <dgm:prSet presAssocID="{990E5BA3-A38E-45AC-9DB0-57B0850CD593}" presName="Image3" presStyleCnt="0"/>
      <dgm:spPr/>
    </dgm:pt>
    <dgm:pt modelId="{05819DFE-1E3E-4A70-8B3C-65A2C0BDB748}" type="pres">
      <dgm:prSet presAssocID="{990E5BA3-A38E-45AC-9DB0-57B0850CD593}" presName="Image" presStyleLbl="fgImgPlace1" presStyleIdx="2" presStyleCnt="3" custLinFactNeighborX="1785" custLinFactNeighborY="1185"/>
      <dgm:spPr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</dgm:spPr>
    </dgm:pt>
    <dgm:pt modelId="{F86B736C-FBDA-415A-85BC-10B9FEBBC02C}" type="pres">
      <dgm:prSet presAssocID="{990E5BA3-A38E-45AC-9DB0-57B0850CD59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56A0B04-0FA6-41A3-A05D-D910F4ECBA37}" srcId="{0E8AAF64-90BA-4142-8CE1-5092DCFA08F9}" destId="{A017376C-FA5F-49FA-8E1E-164DD3C11EBE}" srcOrd="0" destOrd="0" parTransId="{87C23471-5FF4-46A0-8EB1-6498696AA994}" sibTransId="{D7FB201C-AA60-412F-96C2-B0C73C50A3A9}"/>
    <dgm:cxn modelId="{8F11750D-AD7B-43EE-969C-C387747B5E35}" type="presOf" srcId="{0E8AAF64-90BA-4142-8CE1-5092DCFA08F9}" destId="{6D13AC38-9D26-433A-9C07-EB3F0D727AA2}" srcOrd="0" destOrd="0" presId="urn:microsoft.com/office/officeart/2011/layout/RadialPictureList"/>
    <dgm:cxn modelId="{024A5E12-A546-4AC9-A1F0-CA257A8EF000}" srcId="{A017376C-FA5F-49FA-8E1E-164DD3C11EBE}" destId="{990E5BA3-A38E-45AC-9DB0-57B0850CD593}" srcOrd="2" destOrd="0" parTransId="{BB9A27EB-16F5-44FE-A669-1CF6348755B2}" sibTransId="{975AC372-8EEB-45AC-8C4C-BB0219D2E16D}"/>
    <dgm:cxn modelId="{F9FEBF8A-7219-4163-AD6A-446061C2DB4C}" type="presOf" srcId="{250A0681-4CD1-4AB3-A813-0408821CC79F}" destId="{89D3ACB0-2971-4F6F-ACC7-1D366C01CF42}" srcOrd="0" destOrd="0" presId="urn:microsoft.com/office/officeart/2011/layout/RadialPictureList"/>
    <dgm:cxn modelId="{94A133CD-B35C-4880-A6A5-CD09CABA4391}" type="presOf" srcId="{357F9997-85F8-4CBC-8DC9-859FA595B317}" destId="{B6D08F56-9420-4F25-9958-C26C5409A659}" srcOrd="0" destOrd="0" presId="urn:microsoft.com/office/officeart/2011/layout/RadialPictureList"/>
    <dgm:cxn modelId="{BA26FFCD-0981-41D6-9E4D-CA1F35571D66}" srcId="{A017376C-FA5F-49FA-8E1E-164DD3C11EBE}" destId="{357F9997-85F8-4CBC-8DC9-859FA595B317}" srcOrd="0" destOrd="0" parTransId="{9E40043B-CCB3-442F-879E-639ADC47A169}" sibTransId="{45BD1EF5-66D6-4504-9CA5-D28229719984}"/>
    <dgm:cxn modelId="{987307E8-12DB-4E76-8B51-2A796E95ED24}" type="presOf" srcId="{990E5BA3-A38E-45AC-9DB0-57B0850CD593}" destId="{F86B736C-FBDA-415A-85BC-10B9FEBBC02C}" srcOrd="0" destOrd="0" presId="urn:microsoft.com/office/officeart/2011/layout/RadialPictureList"/>
    <dgm:cxn modelId="{A739A3F0-DE8D-4938-966E-716BA9931731}" srcId="{A017376C-FA5F-49FA-8E1E-164DD3C11EBE}" destId="{250A0681-4CD1-4AB3-A813-0408821CC79F}" srcOrd="1" destOrd="0" parTransId="{D9631E39-9BA3-460E-9EBE-D70F31E7FCF6}" sibTransId="{D1B73ABC-CB62-4FBC-A8A5-EFBFD7302BA8}"/>
    <dgm:cxn modelId="{76FB42FE-99EB-40C0-ACA2-B449A50BFC05}" type="presOf" srcId="{A017376C-FA5F-49FA-8E1E-164DD3C11EBE}" destId="{FABF7344-7B1D-411B-BD02-6D90345E2B8D}" srcOrd="0" destOrd="0" presId="urn:microsoft.com/office/officeart/2011/layout/RadialPictureList"/>
    <dgm:cxn modelId="{F382472B-3128-4239-A96F-7758D319EDF5}" type="presParOf" srcId="{6D13AC38-9D26-433A-9C07-EB3F0D727AA2}" destId="{FABF7344-7B1D-411B-BD02-6D90345E2B8D}" srcOrd="0" destOrd="0" presId="urn:microsoft.com/office/officeart/2011/layout/RadialPictureList"/>
    <dgm:cxn modelId="{17B7CDDF-DEF6-40D7-BA65-176A87FA39FE}" type="presParOf" srcId="{6D13AC38-9D26-433A-9C07-EB3F0D727AA2}" destId="{6CCC4D27-84B2-4013-8A31-B37AC1936967}" srcOrd="1" destOrd="0" presId="urn:microsoft.com/office/officeart/2011/layout/RadialPictureList"/>
    <dgm:cxn modelId="{A90496F9-63A4-4DF7-8A9C-62CD58DEB130}" type="presParOf" srcId="{6D13AC38-9D26-433A-9C07-EB3F0D727AA2}" destId="{B36F7C89-38BB-40F7-9CEF-502DB98DF7B1}" srcOrd="2" destOrd="0" presId="urn:microsoft.com/office/officeart/2011/layout/RadialPictureList"/>
    <dgm:cxn modelId="{EACD28C8-C613-491A-955E-7D7703BE9499}" type="presParOf" srcId="{6D13AC38-9D26-433A-9C07-EB3F0D727AA2}" destId="{B6D08F56-9420-4F25-9958-C26C5409A659}" srcOrd="3" destOrd="0" presId="urn:microsoft.com/office/officeart/2011/layout/RadialPictureList"/>
    <dgm:cxn modelId="{D5B3A47E-A23B-4FB6-931D-E58C63E27E85}" type="presParOf" srcId="{6D13AC38-9D26-433A-9C07-EB3F0D727AA2}" destId="{90B7B6CD-BF41-4E5C-8B52-289F3EED401A}" srcOrd="4" destOrd="0" presId="urn:microsoft.com/office/officeart/2011/layout/RadialPictureList"/>
    <dgm:cxn modelId="{DB513127-BDDF-4271-A3A1-C24898E5F547}" type="presParOf" srcId="{90B7B6CD-BF41-4E5C-8B52-289F3EED401A}" destId="{56EED76F-2064-4F1D-8AAC-354F99BCF9F3}" srcOrd="0" destOrd="0" presId="urn:microsoft.com/office/officeart/2011/layout/RadialPictureList"/>
    <dgm:cxn modelId="{2DF83416-387C-48F0-B3F9-36AF4B007C9D}" type="presParOf" srcId="{6D13AC38-9D26-433A-9C07-EB3F0D727AA2}" destId="{89D3ACB0-2971-4F6F-ACC7-1D366C01CF42}" srcOrd="5" destOrd="0" presId="urn:microsoft.com/office/officeart/2011/layout/RadialPictureList"/>
    <dgm:cxn modelId="{A660C7C4-8002-43FE-A477-EEC82A46F0DE}" type="presParOf" srcId="{6D13AC38-9D26-433A-9C07-EB3F0D727AA2}" destId="{A3B41CDA-0C49-43A8-AD57-29C94B1F771B}" srcOrd="6" destOrd="0" presId="urn:microsoft.com/office/officeart/2011/layout/RadialPictureList"/>
    <dgm:cxn modelId="{0EB15D40-7EE0-4609-943B-05344B0BA427}" type="presParOf" srcId="{A3B41CDA-0C49-43A8-AD57-29C94B1F771B}" destId="{05819DFE-1E3E-4A70-8B3C-65A2C0BDB748}" srcOrd="0" destOrd="0" presId="urn:microsoft.com/office/officeart/2011/layout/RadialPictureList"/>
    <dgm:cxn modelId="{CBC0403E-A8B5-49E9-9C21-4C979A511EBD}" type="presParOf" srcId="{6D13AC38-9D26-433A-9C07-EB3F0D727AA2}" destId="{F86B736C-FBDA-415A-85BC-10B9FEBBC02C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F7344-7B1D-411B-BD02-6D90345E2B8D}">
      <dsp:nvSpPr>
        <dsp:cNvPr id="0" name=""/>
        <dsp:cNvSpPr/>
      </dsp:nvSpPr>
      <dsp:spPr>
        <a:xfrm>
          <a:off x="1472594" y="1036269"/>
          <a:ext cx="1863704" cy="18637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Health</a:t>
          </a:r>
        </a:p>
      </dsp:txBody>
      <dsp:txXfrm>
        <a:off x="1745527" y="1309216"/>
        <a:ext cx="1317838" cy="1317903"/>
      </dsp:txXfrm>
    </dsp:sp>
    <dsp:sp modelId="{6CCC4D27-84B2-4013-8A31-B37AC1936967}">
      <dsp:nvSpPr>
        <dsp:cNvPr id="0" name=""/>
        <dsp:cNvSpPr/>
      </dsp:nvSpPr>
      <dsp:spPr>
        <a:xfrm>
          <a:off x="511508" y="0"/>
          <a:ext cx="3756921" cy="39163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F7C89-38BB-40F7-9CEF-502DB98DF7B1}">
      <dsp:nvSpPr>
        <dsp:cNvPr id="0" name=""/>
        <dsp:cNvSpPr/>
      </dsp:nvSpPr>
      <dsp:spPr>
        <a:xfrm>
          <a:off x="3295653" y="372243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08F56-9420-4F25-9958-C26C5409A659}">
      <dsp:nvSpPr>
        <dsp:cNvPr id="0" name=""/>
        <dsp:cNvSpPr/>
      </dsp:nvSpPr>
      <dsp:spPr>
        <a:xfrm>
          <a:off x="4351954" y="346206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Illness</a:t>
          </a:r>
        </a:p>
      </dsp:txBody>
      <dsp:txXfrm>
        <a:off x="4351954" y="346206"/>
        <a:ext cx="1336388" cy="966558"/>
      </dsp:txXfrm>
    </dsp:sp>
    <dsp:sp modelId="{56EED76F-2064-4F1D-8AAC-354F99BCF9F3}">
      <dsp:nvSpPr>
        <dsp:cNvPr id="0" name=""/>
        <dsp:cNvSpPr/>
      </dsp:nvSpPr>
      <dsp:spPr>
        <a:xfrm>
          <a:off x="3663714" y="1466286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3ACB0-2971-4F6F-ACC7-1D366C01CF42}">
      <dsp:nvSpPr>
        <dsp:cNvPr id="0" name=""/>
        <dsp:cNvSpPr/>
      </dsp:nvSpPr>
      <dsp:spPr>
        <a:xfrm>
          <a:off x="4743404" y="148038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Disease</a:t>
          </a:r>
        </a:p>
      </dsp:txBody>
      <dsp:txXfrm>
        <a:off x="4743404" y="1480385"/>
        <a:ext cx="1336388" cy="966558"/>
      </dsp:txXfrm>
    </dsp:sp>
    <dsp:sp modelId="{05819DFE-1E3E-4A70-8B3C-65A2C0BDB748}">
      <dsp:nvSpPr>
        <dsp:cNvPr id="0" name=""/>
        <dsp:cNvSpPr/>
      </dsp:nvSpPr>
      <dsp:spPr>
        <a:xfrm>
          <a:off x="3295653" y="2630314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B736C-FBDA-415A-85BC-10B9FEBBC02C}">
      <dsp:nvSpPr>
        <dsp:cNvPr id="0" name=""/>
        <dsp:cNvSpPr/>
      </dsp:nvSpPr>
      <dsp:spPr>
        <a:xfrm>
          <a:off x="4351954" y="263884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Sickness</a:t>
          </a:r>
        </a:p>
      </dsp:txBody>
      <dsp:txXfrm>
        <a:off x="4351954" y="2638845"/>
        <a:ext cx="1336388" cy="966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QkYIpCmTDw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9poHB-ldqk" TargetMode="External"/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knowledge.org.uk/e-learning/epidemiology/practitioners/measures-disease-frequency-burden" TargetMode="External"/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who.org/courses/pandemic-epidemic-diseases" TargetMode="External"/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publichealth.columbia.edu/public-health-now/news/epidemic-endemic-pandemic-what-are-differences" TargetMode="External"/><Relationship Id="rId4" Type="http://schemas.openxmlformats.org/officeDocument/2006/relationships/hyperlink" Target="https://www.mphonline.org/worst-pandemics-in-history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https://www.cdc.gov/csels/dsepd/ss1978/Lesson1/Section1.html#_ref1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30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79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249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 someone may be diagnosed with cancer through screening even when there have been no reported symptoms</a:t>
            </a:r>
          </a:p>
          <a:p>
            <a:r>
              <a:rPr lang="en-GB" dirty="0"/>
              <a:t>Ill health is therefore an umbrella term used to refer to the experience of disease and illness.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07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906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679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Public Health – Concepts of Health and Its Determinants: By Natalie Lovesey M.D. - YouTube</a:t>
            </a:r>
            <a:endParaRPr lang="en-GB" dirty="0"/>
          </a:p>
          <a:p>
            <a:r>
              <a:rPr lang="en-GB" dirty="0"/>
              <a:t>https://www.youtube.com/watch?v=XQkYIpCmTDw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722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1200" dirty="0"/>
              <a:t>Infectious disease also called </a:t>
            </a:r>
            <a:r>
              <a:rPr lang="en-GB" sz="1200" b="1" i="1" dirty="0"/>
              <a:t>communicable diseases</a:t>
            </a:r>
            <a:r>
              <a:rPr lang="en-GB" sz="1200" b="1" dirty="0"/>
              <a:t> </a:t>
            </a:r>
            <a:r>
              <a:rPr lang="en-GB" sz="1200" dirty="0"/>
              <a:t>can be defined as “</a:t>
            </a:r>
            <a:r>
              <a:rPr lang="en-GB" sz="1200" i="1" dirty="0"/>
              <a:t>an illness due to a harmful organism (pathogens) or its toxic product, which arises through transmission from an infected person, an infected animal, or a contaminated inanimate object to a susceptible host</a:t>
            </a:r>
            <a:r>
              <a:rPr lang="en-GB" sz="1200" dirty="0"/>
              <a:t>” (van </a:t>
            </a:r>
            <a:r>
              <a:rPr lang="en-GB" sz="1200" dirty="0" err="1"/>
              <a:t>Seventer</a:t>
            </a:r>
            <a:r>
              <a:rPr lang="en-GB" sz="1200" dirty="0"/>
              <a:t> and Hochberg, 2017) 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sz="1200" dirty="0"/>
              <a:t>Infectious diseases are “diseases caused by an agent, often a type of pathogenic microorganism, that impairs a person’s health”</a:t>
            </a:r>
            <a:r>
              <a:rPr lang="nl-NL" sz="1200" dirty="0"/>
              <a:t> (</a:t>
            </a:r>
            <a:r>
              <a:rPr lang="nl-NL" sz="1200" dirty="0" err="1"/>
              <a:t>Feigin</a:t>
            </a:r>
            <a:r>
              <a:rPr lang="nl-NL" sz="1200" dirty="0"/>
              <a:t> et al., 2020; WHO, 2022)</a:t>
            </a:r>
            <a:r>
              <a:rPr lang="en-GB" sz="1200" dirty="0"/>
              <a:t>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sz="1200" dirty="0"/>
              <a:t>                                    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 </a:t>
            </a:r>
            <a:r>
              <a:rPr lang="en-GB" dirty="0"/>
              <a:t>Diseases that are not contagious are called non-infectious or </a:t>
            </a:r>
            <a:r>
              <a:rPr lang="en-GB" b="1" i="1" dirty="0"/>
              <a:t>non-communicable disease</a:t>
            </a:r>
            <a:r>
              <a:rPr lang="en-GB" b="1" dirty="0"/>
              <a:t>s </a:t>
            </a:r>
            <a:r>
              <a:rPr lang="en-GB" dirty="0"/>
              <a:t>because they cannot be transmitted from one person to another person.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Therefore, there is no vector for them to move from one host to another, no virus, no bacteria, no pathogen (WHO, 2022)</a:t>
            </a:r>
          </a:p>
          <a:p>
            <a:pPr marL="0" indent="0">
              <a:buNone/>
            </a:pPr>
            <a:r>
              <a:rPr lang="en-GB" sz="1200" dirty="0"/>
              <a:t>                                    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346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667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Determinants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360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Determinants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065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Distribution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275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Distribution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266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Distribution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1296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Application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923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701675" y="4416425"/>
            <a:ext cx="5607050" cy="8537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50000"/>
              </a:lnSpc>
              <a:spcAft>
                <a:spcPts val="588"/>
              </a:spcAft>
            </a:pPr>
            <a:endParaRPr lang="en-US" altLang="en-US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Aft>
                <a:spcPts val="588"/>
              </a:spcAft>
            </a:pPr>
            <a:r>
              <a:rPr lang="en-US" altLang="en-US" dirty="0">
                <a:solidFill>
                  <a:srgbClr val="000000"/>
                </a:solidFill>
                <a:latin typeface="Arial" charset="0"/>
                <a:cs typeface="Arial" charset="0"/>
              </a:rPr>
              <a:t>Q1. The correct answer is A, e</a:t>
            </a:r>
            <a:r>
              <a:rPr lang="en-US" altLang="en-US" dirty="0">
                <a:latin typeface="Arial" charset="0"/>
                <a:cs typeface="Arial" charset="0"/>
              </a:rPr>
              <a:t>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>Q2. The correct answer is C, epidemic.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>Q3 The correct answer is B, pandemic.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55650" indent="-2905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63638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303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95500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527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099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671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9243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fld id="{47439D0A-A661-4614-BCF6-1DF06AA8397C}" type="slidenum">
              <a:rPr lang="en-US" altLang="en-US" smtClean="0">
                <a:latin typeface="Arial" charset="0"/>
              </a:rPr>
              <a:pPr>
                <a:lnSpc>
                  <a:spcPct val="150000"/>
                </a:lnSpc>
                <a:spcBef>
                  <a:spcPct val="0"/>
                </a:spcBef>
              </a:pPr>
              <a:t>46</a:t>
            </a:fld>
            <a:endParaRPr lang="en-US" altLang="en-US">
              <a:latin typeface="Arial" charset="0"/>
            </a:endParaRPr>
          </a:p>
        </p:txBody>
      </p:sp>
      <p:sp>
        <p:nvSpPr>
          <p:cNvPr id="92165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55650" indent="-290513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63638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30363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95500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527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30099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671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9243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fld id="{20648F53-FE81-4FCF-A90F-5339D5D628A1}" type="datetime1">
              <a:rPr lang="en-US" altLang="en-US" smtClean="0">
                <a:latin typeface="Arial" charset="0"/>
              </a:rPr>
              <a:pPr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t>1/11/2026</a:t>
            </a:fld>
            <a:endParaRPr lang="en-US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1" y="4387136"/>
            <a:ext cx="5486400" cy="2288301"/>
          </a:xfrm>
        </p:spPr>
        <p:txBody>
          <a:bodyPr/>
          <a:lstStyle/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28600" indent="-228600">
              <a:spcAft>
                <a:spcPts val="588"/>
              </a:spcAft>
              <a:buAutoNum type="arabicPeriod"/>
            </a:pPr>
            <a:r>
              <a:rPr lang="en-US" b="0" baseline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C, epidemic or outbreak.</a:t>
            </a:r>
          </a:p>
          <a:p>
            <a:pPr marL="228600" indent="-228600">
              <a:spcAft>
                <a:spcPts val="588"/>
              </a:spcAft>
              <a:buAutoNum type="arabicPeriod"/>
            </a:pPr>
            <a:r>
              <a:rPr lang="en-US" b="0" baseline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B, </a:t>
            </a:r>
            <a:r>
              <a:rPr lang="en-US" b="0" baseline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Endemic</a:t>
            </a:r>
            <a:endParaRPr lang="en-US" b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25573" indent="-225573">
              <a:spcAft>
                <a:spcPts val="588"/>
              </a:spcAft>
              <a:buAutoNum type="alphaUcPeriod" startAt="4"/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3BCB96-7EEC-4C1C-92AC-A1AF7B1B30F2}" type="slidenum">
              <a:rPr lang="en-US" smtClean="0"/>
              <a:t>47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3A9A61C8-30E9-4792-9BE3-A3C3DAE19011}" type="datetime1">
              <a:rPr lang="en-US" smtClean="0"/>
              <a:t>1/11/2026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9956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is Epidemiology?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799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Measures of disease frequency and disease burden | Health Knowledge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021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3"/>
              </a:rPr>
              <a:t>https://openwho.org/courses/pandemic-epidemic-diseases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4"/>
              </a:rPr>
              <a:t>https://www.mphonline.org/worst-pandemics-in-history/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r>
              <a:rPr lang="en-GB" sz="1200" dirty="0">
                <a:hlinkClick r:id="rId5"/>
              </a:rPr>
              <a:t>https://www.publichealth.columbia.edu/public-health-now/news/epidemic-endemic-pandemic-what-are-differences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54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8650332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 anchorCtr="0"/>
          <a:lstStyle>
            <a:lvl1pPr>
              <a:lnSpc>
                <a:spcPts val="3000"/>
              </a:lnSpc>
              <a:defRPr sz="2800" b="1" baseline="0">
                <a:effectLst/>
              </a:defRPr>
            </a:lvl1pPr>
          </a:lstStyle>
          <a:p>
            <a:r>
              <a:rPr lang="en-US" dirty="0"/>
              <a:t>Headline – Myriad Pro, Bold, Shadow, 28pt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600201"/>
            <a:ext cx="8229600" cy="4191000"/>
          </a:xfrm>
          <a:prstGeom prst="rect">
            <a:avLst/>
          </a:prstGeo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q"/>
              <a:defRPr sz="2400" b="1" baseline="0">
                <a:solidFill>
                  <a:schemeClr val="bg2"/>
                </a:solidFill>
              </a:defRPr>
            </a:lvl1pPr>
            <a:lvl2pPr>
              <a:buClr>
                <a:schemeClr val="tx1"/>
              </a:buClr>
              <a:buSzPct val="100000"/>
              <a:buFont typeface="Wingdings" pitchFamily="2" charset="2"/>
              <a:buChar char="§"/>
              <a:defRPr sz="2000" i="0" u="none">
                <a:solidFill>
                  <a:schemeClr val="bg2"/>
                </a:solidFill>
                <a:latin typeface="+mn-lt"/>
              </a:defRPr>
            </a:lvl2pPr>
            <a:lvl3pPr>
              <a:buClr>
                <a:schemeClr val="tx1"/>
              </a:buClr>
              <a:buSzPct val="10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3pPr>
            <a:lvl4pPr>
              <a:buClr>
                <a:schemeClr val="tx1"/>
              </a:buClr>
              <a:buSzPct val="70000"/>
              <a:buFont typeface="Courier New" pitchFamily="49" charset="0"/>
              <a:buChar char="o"/>
              <a:defRPr sz="1800" i="0" baseline="0">
                <a:solidFill>
                  <a:schemeClr val="bg2"/>
                </a:solidFill>
              </a:defRPr>
            </a:lvl4pPr>
            <a:lvl5pPr>
              <a:buClr>
                <a:schemeClr val="tx1"/>
              </a:buClr>
              <a:buSzPct val="7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First level – Myriad Pro, Bold, 24pt</a:t>
            </a:r>
          </a:p>
          <a:p>
            <a:pPr lvl="1"/>
            <a:r>
              <a:rPr lang="en-US" dirty="0"/>
              <a:t>Second level – Myriad Pro, 20pt</a:t>
            </a:r>
          </a:p>
          <a:p>
            <a:pPr lvl="2"/>
            <a:r>
              <a:rPr lang="en-US" dirty="0"/>
              <a:t>Third level – Myriad Pro, 18pt	</a:t>
            </a:r>
          </a:p>
          <a:p>
            <a:pPr lvl="3"/>
            <a:r>
              <a:rPr lang="en-US" dirty="0"/>
              <a:t>Fourth level – Myriad Pro, 18pt</a:t>
            </a:r>
          </a:p>
          <a:p>
            <a:pPr lvl="4"/>
            <a:r>
              <a:rPr lang="en-US" dirty="0"/>
              <a:t>Fifth level – Myriad Pro, 18pt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5791200"/>
            <a:ext cx="8229600" cy="609600"/>
          </a:xfrm>
          <a:prstGeom prst="rect">
            <a:avLst/>
          </a:prstGeom>
        </p:spPr>
        <p:txBody>
          <a:bodyPr anchor="b"/>
          <a:lstStyle>
            <a:lvl1pPr>
              <a:buNone/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* Citations, references, and credits – Myriad Pro, 11pt</a:t>
            </a:r>
          </a:p>
        </p:txBody>
      </p:sp>
    </p:spTree>
    <p:extLst>
      <p:ext uri="{BB962C8B-B14F-4D97-AF65-F5344CB8AC3E}">
        <p14:creationId xmlns:p14="http://schemas.microsoft.com/office/powerpoint/2010/main" val="872570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9poHB-ldq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training/publichealth101/epidemiology.htm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mj.com/about-bmj/resources-readers/publications/epidemiology-uninitiated/1-what-epidemiology" TargetMode="External"/><Relationship Id="rId4" Type="http://schemas.openxmlformats.org/officeDocument/2006/relationships/hyperlink" Target="https://www.cdc.gov/csels/dsepd/ss1978/lesson1/section1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742" y="1988840"/>
            <a:ext cx="7992888" cy="1503458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Social Epidemiology and Public Health Development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516688" y="2448181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</a:rPr>
              <a:t>Foundations of Epidemiology </a:t>
            </a:r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F541D9-62B7-01D9-C389-B47DCE5E8D49}"/>
              </a:ext>
            </a:extLst>
          </p:cNvPr>
          <p:cNvSpPr txBox="1"/>
          <p:nvPr/>
        </p:nvSpPr>
        <p:spPr>
          <a:xfrm>
            <a:off x="4114800" y="3134144"/>
            <a:ext cx="39689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LCHS7000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CA261E-6AD9-728F-1F30-5379F35EA53B}"/>
              </a:ext>
            </a:extLst>
          </p:cNvPr>
          <p:cNvSpPr txBox="1"/>
          <p:nvPr/>
        </p:nvSpPr>
        <p:spPr>
          <a:xfrm>
            <a:off x="4442604" y="3760694"/>
            <a:ext cx="26828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Term 1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To understand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cs typeface="Arial" panose="020B0604020202020204" pitchFamily="34" charset="0"/>
              </a:rPr>
              <a:t>The term epidemiology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cs typeface="Arial" panose="020B0604020202020204" pitchFamily="34" charset="0"/>
              </a:rPr>
              <a:t>The key components of the definition of epidemiology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cs typeface="Arial" panose="020B0604020202020204" pitchFamily="34" charset="0"/>
              </a:rPr>
              <a:t>Describe basic terminology and concepts of epidemiology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600" dirty="0">
                <a:cs typeface="Arial" panose="020B0604020202020204" pitchFamily="34" charset="0"/>
              </a:rPr>
              <a:t>Purpose and scope of epidemiology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600" dirty="0">
                <a:cs typeface="Arial" panose="020B0604020202020204" pitchFamily="34" charset="0"/>
              </a:rPr>
              <a:t>Broad aims of epidemiology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600" dirty="0">
                <a:cs typeface="Arial" panose="020B0604020202020204" pitchFamily="34" charset="0"/>
              </a:rPr>
              <a:t>Who is an epidemiologist</a:t>
            </a:r>
          </a:p>
          <a:p>
            <a:pPr lvl="1" fontAlgn="base"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600" dirty="0">
                <a:cs typeface="Arial" panose="020B0604020202020204" pitchFamily="34" charset="0"/>
              </a:rPr>
              <a:t>The term disease, illness and sickness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9AC82-F954-F65E-5F6D-2AC1AF130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8062664" cy="1470025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What is Epidemiology ?</a:t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C6B77ED-3E17-3987-75A5-A07D5E0366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376" y="4005064"/>
            <a:ext cx="1187624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74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6B19-D01C-46E4-84ED-E7E9EDBFB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cap="all" dirty="0">
                <a:solidFill>
                  <a:prstClr val="black"/>
                </a:solidFill>
              </a:rPr>
              <a:t>epidemiology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A3B32-C662-44CC-AB30-2DF94EE23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word epidemiology comes from the Greek words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1" dirty="0"/>
              <a:t>epi</a:t>
            </a:r>
            <a:r>
              <a:rPr lang="en-GB" dirty="0"/>
              <a:t>, meaning on or upon,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1" dirty="0"/>
              <a:t>demos</a:t>
            </a:r>
            <a:r>
              <a:rPr lang="en-GB" dirty="0"/>
              <a:t>, meaning people,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and </a:t>
            </a:r>
            <a:r>
              <a:rPr lang="en-GB" b="1" i="1" dirty="0"/>
              <a:t>logos</a:t>
            </a:r>
            <a:r>
              <a:rPr lang="en-GB" dirty="0"/>
              <a:t>, meaning the study of. </a:t>
            </a:r>
          </a:p>
          <a:p>
            <a:pPr marL="0" indent="0">
              <a:buNone/>
            </a:pPr>
            <a:r>
              <a:rPr lang="en-GB" dirty="0"/>
              <a:t>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3813193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CC22B-6C51-4B92-9C9B-752B75CDE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D9893-E774-4FBB-9BB5-EBDB50254B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Epidemiology is ”</a:t>
            </a:r>
            <a:r>
              <a:rPr lang="en-GB" sz="2800" b="1" i="1" dirty="0"/>
              <a:t>the study </a:t>
            </a:r>
            <a:r>
              <a:rPr lang="en-GB" sz="2800" i="1" dirty="0"/>
              <a:t>of the frequency, </a:t>
            </a:r>
            <a:r>
              <a:rPr lang="en-GB" sz="2800" b="1" i="1" dirty="0"/>
              <a:t>distribution </a:t>
            </a:r>
            <a:r>
              <a:rPr lang="en-GB" sz="2800" i="1" dirty="0"/>
              <a:t>and</a:t>
            </a:r>
            <a:r>
              <a:rPr lang="en-GB" sz="2800" b="1" i="1" dirty="0"/>
              <a:t> determinants </a:t>
            </a:r>
            <a:r>
              <a:rPr lang="en-GB" sz="2800" i="1" dirty="0"/>
              <a:t>of</a:t>
            </a:r>
            <a:r>
              <a:rPr lang="en-GB" sz="2800" b="1" i="1" dirty="0"/>
              <a:t> health-related states or events </a:t>
            </a:r>
            <a:r>
              <a:rPr lang="en-GB" sz="2800" i="1" dirty="0"/>
              <a:t>in</a:t>
            </a:r>
            <a:r>
              <a:rPr lang="en-GB" sz="2800" b="1" i="1" dirty="0"/>
              <a:t> specified populations, </a:t>
            </a:r>
            <a:r>
              <a:rPr lang="en-GB" sz="2800" i="1" dirty="0"/>
              <a:t>and the </a:t>
            </a:r>
            <a:r>
              <a:rPr lang="en-GB" sz="2800" b="1" i="1" dirty="0"/>
              <a:t>application </a:t>
            </a:r>
            <a:r>
              <a:rPr lang="en-GB" sz="2800" i="1" dirty="0"/>
              <a:t>of this study to the control of health problems</a:t>
            </a:r>
            <a:r>
              <a:rPr lang="en-GB" sz="2800" dirty="0"/>
              <a:t>” </a:t>
            </a:r>
            <a:r>
              <a:rPr lang="en-GB" sz="2800" i="1" dirty="0"/>
              <a:t>or prevention of disease and promotion of health</a:t>
            </a:r>
            <a:r>
              <a:rPr lang="en-GB" sz="2800" b="1" dirty="0"/>
              <a:t>.</a:t>
            </a:r>
            <a:endParaRPr lang="en-US"/>
          </a:p>
          <a:p>
            <a:pPr marL="0" indent="0">
              <a:buNone/>
            </a:pPr>
            <a:r>
              <a:rPr lang="en-GB" sz="2800" b="1" dirty="0"/>
              <a:t>                                                           </a:t>
            </a:r>
            <a:r>
              <a:rPr lang="en-GB" sz="2800" dirty="0"/>
              <a:t>(Last, 1988)</a:t>
            </a:r>
          </a:p>
        </p:txBody>
      </p:sp>
    </p:spTree>
    <p:extLst>
      <p:ext uri="{BB962C8B-B14F-4D97-AF65-F5344CB8AC3E}">
        <p14:creationId xmlns:p14="http://schemas.microsoft.com/office/powerpoint/2010/main" val="560681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B73A-7AF4-4574-B363-F5033DCCC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Epidemiology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01148-E5F1-4656-86F1-6C6EB4479A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Epidemiology is the study of the factors influencing the occurrence, transmission, distribution, prevention and control of disease in a defined population.</a:t>
            </a:r>
          </a:p>
        </p:txBody>
      </p:sp>
    </p:spTree>
    <p:extLst>
      <p:ext uri="{BB962C8B-B14F-4D97-AF65-F5344CB8AC3E}">
        <p14:creationId xmlns:p14="http://schemas.microsoft.com/office/powerpoint/2010/main" val="1820060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9AC82-F954-F65E-5F6D-2AC1AF130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0112" y="1958975"/>
            <a:ext cx="7200976" cy="147002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What are the key components in the definition of Epidemiology?</a:t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C6B77ED-3E17-3987-75A5-A07D5E0366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075" y="4005064"/>
            <a:ext cx="2066925" cy="1976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164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F4344-8784-8526-F22A-5CA49718E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Components of the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27F88-A0B0-227E-6453-D598B6EFF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/>
              <a:t>The key components in the definition reflect some of the important principles of epidemiology. These include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Study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Distribution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Determinants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Health-related states or events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Specified populations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Application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59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4CFC9-F006-8DCB-E974-159E9191F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16F4D-88B2-4A9D-DD76-C6E674A22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70484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Epidemiology is a scientific discipline with sound methods of scientific inquiry at its foundation.</a:t>
            </a:r>
          </a:p>
          <a:p>
            <a:pPr marL="0" indent="0">
              <a:buNone/>
            </a:pPr>
            <a:endParaRPr lang="en-GB" sz="280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/>
              <a:t>Epidemiology is data-driven and relies on a </a:t>
            </a:r>
            <a:r>
              <a:rPr lang="en-GB" sz="2800" b="1" i="1"/>
              <a:t>systematic and unbiased approach to the collection, analysis, and interpretation of data.</a:t>
            </a:r>
          </a:p>
          <a:p>
            <a:pPr marL="0" indent="0">
              <a:buNone/>
            </a:pPr>
            <a:r>
              <a:rPr lang="en-GB" sz="2800"/>
              <a:t>        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4158115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510A4-18BF-4F89-B86A-07CA56A65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31434-EDA5-4942-A51E-6EC33372C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/>
              <a:t>Epidemiology is concerned with the </a:t>
            </a:r>
            <a:r>
              <a:rPr lang="en-GB" sz="2400" b="1" dirty="0"/>
              <a:t>frequency</a:t>
            </a:r>
            <a:r>
              <a:rPr lang="en-GB" sz="2400" dirty="0"/>
              <a:t> and </a:t>
            </a:r>
            <a:r>
              <a:rPr lang="en-GB" sz="2400" b="1" dirty="0"/>
              <a:t>pattern</a:t>
            </a:r>
            <a:r>
              <a:rPr lang="en-GB" sz="2400" dirty="0"/>
              <a:t> of health events in a population: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Frequency</a:t>
            </a:r>
            <a:r>
              <a:rPr lang="en-GB" sz="2400" dirty="0"/>
              <a:t> refers not only to the number of health events such as the number of cases of meningitis or diabetes in a population, but also to the relationship of that number to the size of the population. </a:t>
            </a:r>
          </a:p>
          <a:p>
            <a:r>
              <a:rPr lang="en-GB" sz="2400" dirty="0"/>
              <a:t>The resulting rate allows epidemiologists to </a:t>
            </a:r>
            <a:r>
              <a:rPr lang="en-GB" sz="2400" b="1" i="1" dirty="0"/>
              <a:t>compare</a:t>
            </a:r>
            <a:r>
              <a:rPr lang="en-GB" sz="2400" dirty="0"/>
              <a:t> disease occurrence across different populations.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3238272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45BDA-20CE-8ECE-884C-DD3B4961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Frequency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BD642-667D-C7B4-7BEC-3B19610CE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i="1"/>
              <a:t>Frequency: </a:t>
            </a:r>
            <a:r>
              <a:rPr lang="en-GB"/>
              <a:t>is</a:t>
            </a:r>
            <a:r>
              <a:rPr lang="en-GB" b="1" i="1"/>
              <a:t> </a:t>
            </a:r>
            <a:r>
              <a:rPr lang="en-GB"/>
              <a:t>the number of times an event occurs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Epidemiology studies the number of times a disease occurs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It answers the question </a:t>
            </a:r>
            <a:r>
              <a:rPr lang="en-GB" b="1" i="1"/>
              <a:t>How many</a:t>
            </a:r>
            <a:r>
              <a:rPr lang="en-GB"/>
              <a:t>?</a:t>
            </a:r>
          </a:p>
          <a:p>
            <a:pPr marL="0" indent="0">
              <a:buNone/>
            </a:pPr>
            <a:endParaRPr lang="en-GB" b="1" i="1"/>
          </a:p>
          <a:p>
            <a:pPr marL="0" indent="0" algn="ctr">
              <a:buNone/>
            </a:pPr>
            <a:r>
              <a:rPr lang="en-GB" b="1" i="1"/>
              <a:t>Epidemiology is a quantitative science </a:t>
            </a:r>
          </a:p>
        </p:txBody>
      </p:sp>
    </p:spTree>
    <p:extLst>
      <p:ext uri="{BB962C8B-B14F-4D97-AF65-F5344CB8AC3E}">
        <p14:creationId xmlns:p14="http://schemas.microsoft.com/office/powerpoint/2010/main" val="71041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BD556-F6C8-4DF2-A785-6E7827C9F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Pattern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AC60B-9987-4E35-A954-39369CDB2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232756"/>
            <a:ext cx="7499176" cy="435648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b="1"/>
              <a:t>Pattern</a:t>
            </a:r>
            <a:r>
              <a:rPr lang="en-GB" sz="2800"/>
              <a:t> refers to the occurrence of health-related events by time, place, and person.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i="1"/>
              <a:t>Time patterns </a:t>
            </a:r>
            <a:r>
              <a:rPr lang="en-GB" sz="2800"/>
              <a:t>may be annual, seasonal, weekly, daily, hourly, weekday versus weekend, or any other breakdown of time that may influence disease or injury occurrence.</a:t>
            </a:r>
          </a:p>
          <a:p>
            <a:pPr marL="0" indent="0">
              <a:buNone/>
            </a:pPr>
            <a:r>
              <a:rPr lang="en-GB" sz="2800"/>
              <a:t>                                              (CDC, 2012)</a:t>
            </a:r>
          </a:p>
          <a:p>
            <a:pPr marL="0" indent="0">
              <a:buNone/>
            </a:pPr>
            <a:r>
              <a:rPr lang="en-GB" sz="280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83486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F195-CEAE-C20F-4559-2AAB5E20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Pattern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AD557-D2DF-3CCD-E2A2-80FD9376C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2116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b="1" i="1" dirty="0"/>
              <a:t>Place patterns </a:t>
            </a:r>
            <a:r>
              <a:rPr lang="en-GB" sz="3600" dirty="0"/>
              <a:t>include geographic variation, urban/rural differences, and location of work sites or schools. </a:t>
            </a:r>
          </a:p>
          <a:p>
            <a:pPr marL="0" indent="0">
              <a:buNone/>
            </a:pPr>
            <a:endParaRPr lang="en-GB" sz="36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i="1" dirty="0"/>
              <a:t>Personal characteristics </a:t>
            </a:r>
            <a:r>
              <a:rPr lang="en-GB" sz="3600" dirty="0"/>
              <a:t>include demographic factors which may be related to risk of illness, injury, or disability such as age, sex, marital status, and socioeconomic status, as well as behaviours and environmental exposures.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                                                              (CDC,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646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2F18B-22EE-42B3-A967-CB8ACD16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Determinants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77EAF-1FAE-4422-B6A2-6DD54292A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Epidemiologist also search for </a:t>
            </a:r>
            <a:r>
              <a:rPr lang="en-GB" b="1" dirty="0"/>
              <a:t>determinants</a:t>
            </a:r>
            <a:r>
              <a:rPr lang="en-GB" dirty="0"/>
              <a:t>, “which are the causes and other factors that influence the occurrence of disease and other health-related events” (CDC, 2012).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Epidemiology studies what </a:t>
            </a:r>
            <a:r>
              <a:rPr lang="en-GB" i="1" dirty="0"/>
              <a:t>determines health events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answers the question </a:t>
            </a:r>
            <a:r>
              <a:rPr lang="en-GB" b="1" dirty="0"/>
              <a:t>how and why</a:t>
            </a:r>
            <a:r>
              <a:rPr lang="en-GB" dirty="0"/>
              <a:t>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i="1" dirty="0"/>
              <a:t>Epidemiology analyses health events </a:t>
            </a:r>
          </a:p>
        </p:txBody>
      </p:sp>
    </p:spTree>
    <p:extLst>
      <p:ext uri="{BB962C8B-B14F-4D97-AF65-F5344CB8AC3E}">
        <p14:creationId xmlns:p14="http://schemas.microsoft.com/office/powerpoint/2010/main" val="982497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11972-381E-56D0-F531-573717C26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Diseases &amp; other health related events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1417D-8C6D-4B73-C129-A3E4612C0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Epidemiology was originally focused exclusively on epidemics of communicable diseases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but was subsequently expanded to address endemic communicable diseases and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non-communicable diseases.</a:t>
            </a:r>
          </a:p>
          <a:p>
            <a:pPr marL="0" indent="0">
              <a:buNone/>
            </a:pPr>
            <a:r>
              <a:rPr lang="en-GB" sz="2800" dirty="0"/>
              <a:t>  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616634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5CDA2-2126-9B76-5193-EC952DB09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Specified populations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A1049-27FC-B4C7-53B9-5496369C1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The clinician is concerned about the health of an </a:t>
            </a:r>
            <a:r>
              <a:rPr lang="en-GB" sz="2800" b="1" i="1" dirty="0">
                <a:solidFill>
                  <a:srgbClr val="000000"/>
                </a:solidFill>
                <a:effectLst/>
              </a:rPr>
              <a:t>individual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;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 </a:t>
            </a:r>
          </a:p>
          <a:p>
            <a:pPr marL="0" indent="0">
              <a:buNone/>
            </a:pPr>
            <a:endParaRPr lang="en-GB" sz="2800" b="0" i="0" dirty="0">
              <a:solidFill>
                <a:srgbClr val="000000"/>
              </a:solidFill>
              <a:effectLst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000000"/>
                </a:solidFill>
              </a:rPr>
              <a:t>While 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the epidemiologist is concerned about the </a:t>
            </a:r>
            <a:r>
              <a:rPr lang="en-GB" sz="2800" b="1" i="1" dirty="0">
                <a:solidFill>
                  <a:srgbClr val="000000"/>
                </a:solidFill>
                <a:effectLst/>
              </a:rPr>
              <a:t>collective health of the people in a community or population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In other words, the clinician’s “patient” is the individual; the epidemiologist’s “patient” is the community. </a:t>
            </a:r>
          </a:p>
          <a:p>
            <a:pPr marL="0" indent="0">
              <a:buNone/>
            </a:pPr>
            <a:r>
              <a:rPr lang="en-GB" sz="2800" b="0" i="0" dirty="0">
                <a:solidFill>
                  <a:srgbClr val="000000"/>
                </a:solidFill>
                <a:effectLst/>
              </a:rPr>
              <a:t>                                                                (CDC, 2012)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80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F3076-CB89-D7FD-1676-D1B543FFD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Specified populations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6FB7-77F0-CD28-AAC5-541284ED5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epidemiologist focuses on identifying the exposure or source that caused the illness;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number of other persons who may have been similarly exposed;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potential for further spread in the community; and interventions to prevent additional cases or recurrences.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060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AD2FD-8D86-4636-5EF7-C30231323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>
                <a:solidFill>
                  <a:srgbClr val="000000"/>
                </a:solidFill>
                <a:effectLst/>
              </a:rPr>
              <a:t>Application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DD94B-C301-B6CA-4ECB-0308B44EB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Epidemiology is not just “the study of” health in a population;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It also involves applying the knowledge gained by the studies to community-based practice.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Like the practice of medicine, the practice of epidemiology is both a science and an art. </a:t>
            </a:r>
          </a:p>
        </p:txBody>
      </p:sp>
    </p:spTree>
    <p:extLst>
      <p:ext uri="{BB962C8B-B14F-4D97-AF65-F5344CB8AC3E}">
        <p14:creationId xmlns:p14="http://schemas.microsoft.com/office/powerpoint/2010/main" val="38916914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255440" y="1650411"/>
            <a:ext cx="7074786" cy="37394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Working in groups, brainstorm on this question </a:t>
            </a:r>
          </a:p>
          <a:p>
            <a:pPr algn="ctr"/>
            <a:r>
              <a:rPr lang="en-GB" sz="2400" dirty="0"/>
              <a:t>Do you all think the term disease and illness are conceptually distinct?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Why do you think so?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b="1" dirty="0"/>
              <a:t>Feedback your findings to the whole class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538406"/>
            <a:ext cx="75438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Disease, illness and ill health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are often used interchangeably, although they have very different meaning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derived from the word </a:t>
            </a:r>
            <a:r>
              <a:rPr lang="en-GB" sz="2100" i="1" dirty="0" err="1">
                <a:latin typeface="Arial" panose="020B0604020202020204" pitchFamily="34" charset="0"/>
                <a:cs typeface="Arial" panose="020B0604020202020204" pitchFamily="34" charset="0"/>
              </a:rPr>
              <a:t>desaise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meaning uneasiness or discomfort.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an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state of ill health which can be verified through microscopic analysis.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For example, microscopic analysis of  a particular cell may yield evidence of a change in structure resulting into diagnosis of cancer or disease.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(Naidoo and Wills, 2009)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86693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300" b="1" dirty="0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529544"/>
            <a:ext cx="7543800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 condition of the body, or of some part or organ of the body, in which its functions are disturbed or deranged; a morbid physical condition.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But according to medicine, “disease ... is a pathological process or abnormality of the body, most often physical as in throat infection, or cancer of the bronchus, sometimes undetermined in origin, as in schizophrenia.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 deviation from biological norms.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Doctors can see, touch, measure and smell the disease because it is objective.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(Boyd, 2000)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36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Illness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443841"/>
            <a:ext cx="75438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Illness refers to the experience of a kind of disease, therefore deals with the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experience of bodily disorder and feelings of pain and discomfort (the human experience of sickness).</a:t>
            </a:r>
            <a:endParaRPr lang="en-GB" sz="21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“Illness ... is a feeling, an experience of unhealth/ill health which is entirely personal, interior to the person of the patient.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Often it accompanies disease, but the disease may be undeclared, as in the early stages of cancer or tuberculosis or diabetes.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Sometimes illness exists where no disease can be found. </a:t>
            </a: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D596CF-109C-2954-4D24-990ECE0F07C4}"/>
              </a:ext>
            </a:extLst>
          </p:cNvPr>
          <p:cNvSpPr txBox="1"/>
          <p:nvPr/>
        </p:nvSpPr>
        <p:spPr>
          <a:xfrm>
            <a:off x="6469609" y="5367992"/>
            <a:ext cx="26743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90554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Sickness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004367" y="1348249"/>
            <a:ext cx="7543800" cy="4385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Sickness is the role negotiated with society.</a:t>
            </a:r>
          </a:p>
          <a:p>
            <a:endParaRPr lang="en-GB" sz="24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“Sickness ... is the external and public mode of unhealth.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“Sickness is a social role, a status, a negotiated position in the world, a bargain struck between the person henceforward called ‘sick’, and a society which is prepared to recognise and sustain him”.</a:t>
            </a:r>
            <a:endParaRPr lang="en-GB" sz="24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</a:t>
            </a: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(Boyd, 2000)</a:t>
            </a:r>
          </a:p>
        </p:txBody>
      </p:sp>
    </p:spTree>
    <p:extLst>
      <p:ext uri="{BB962C8B-B14F-4D97-AF65-F5344CB8AC3E}">
        <p14:creationId xmlns:p14="http://schemas.microsoft.com/office/powerpoint/2010/main" val="298042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Sickness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223442" y="1595556"/>
            <a:ext cx="6958533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possible to experience no symptoms or signs of disease, but to be labelled sick as a result of examination or screening.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Hypertension and precancerous changes to cell structures are two examples where screening may identify a disease even though the person concerned may feel perfectly healthy.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(Boyd, 2000) </a:t>
            </a: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9235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DC852-9F1C-475E-A6C9-F441FE4F2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Relationship between disease and illness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962ED87-B1F0-4974-8B9A-F3D473F87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620940"/>
              </p:ext>
            </p:extLst>
          </p:nvPr>
        </p:nvGraphicFramePr>
        <p:xfrm>
          <a:off x="2269074" y="2550215"/>
          <a:ext cx="5184576" cy="19982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53818">
                  <a:extLst>
                    <a:ext uri="{9D8B030D-6E8A-4147-A177-3AD203B41FA5}">
                      <a16:colId xmlns:a16="http://schemas.microsoft.com/office/drawing/2014/main" val="221784872"/>
                    </a:ext>
                  </a:extLst>
                </a:gridCol>
                <a:gridCol w="2530758">
                  <a:extLst>
                    <a:ext uri="{9D8B030D-6E8A-4147-A177-3AD203B41FA5}">
                      <a16:colId xmlns:a16="http://schemas.microsoft.com/office/drawing/2014/main" val="3532260177"/>
                    </a:ext>
                  </a:extLst>
                </a:gridCol>
              </a:tblGrid>
              <a:tr h="999111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Feels ill has disease (ill health)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Feels  ill, no disease (malingering)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883743"/>
                  </a:ext>
                </a:extLst>
              </a:tr>
              <a:tr h="999111">
                <a:tc>
                  <a:txBody>
                    <a:bodyPr/>
                    <a:lstStyle/>
                    <a:p>
                      <a:r>
                        <a:rPr lang="en-GB" sz="1800" dirty="0"/>
                        <a:t>Feels well, has disease (screening)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Feels well, no disease (healthy</a:t>
                      </a:r>
                      <a:r>
                        <a:rPr lang="en-GB" sz="1400" dirty="0"/>
                        <a:t>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360536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B4BFD3F-283D-498C-AA18-68E8C2F14F6F}"/>
              </a:ext>
            </a:extLst>
          </p:cNvPr>
          <p:cNvSpPr txBox="1"/>
          <p:nvPr/>
        </p:nvSpPr>
        <p:spPr>
          <a:xfrm>
            <a:off x="3299023" y="1675568"/>
            <a:ext cx="3302038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Subjective experience of illness</a:t>
            </a:r>
          </a:p>
          <a:p>
            <a:r>
              <a:rPr lang="en-GB" sz="1350" dirty="0"/>
              <a:t>                   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349814-2581-425F-9BAD-F180AA337A60}"/>
              </a:ext>
            </a:extLst>
          </p:cNvPr>
          <p:cNvSpPr txBox="1"/>
          <p:nvPr/>
        </p:nvSpPr>
        <p:spPr>
          <a:xfrm>
            <a:off x="520037" y="3087661"/>
            <a:ext cx="11881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Objective diagnosis of disease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DB1115-37F3-47D8-8D9A-2EB9A2CAEA52}"/>
              </a:ext>
            </a:extLst>
          </p:cNvPr>
          <p:cNvSpPr txBox="1"/>
          <p:nvPr/>
        </p:nvSpPr>
        <p:spPr>
          <a:xfrm>
            <a:off x="1708169" y="3355135"/>
            <a:ext cx="5813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+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BD0D38-07B6-44D9-B79A-C431C45F862E}"/>
              </a:ext>
            </a:extLst>
          </p:cNvPr>
          <p:cNvSpPr txBox="1"/>
          <p:nvPr/>
        </p:nvSpPr>
        <p:spPr>
          <a:xfrm>
            <a:off x="4647986" y="2177929"/>
            <a:ext cx="6041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+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CEE0F9-10A4-4E3B-AF04-EDCF3E6AF885}"/>
              </a:ext>
            </a:extLst>
          </p:cNvPr>
          <p:cNvSpPr txBox="1"/>
          <p:nvPr/>
        </p:nvSpPr>
        <p:spPr>
          <a:xfrm>
            <a:off x="7531647" y="3364660"/>
            <a:ext cx="6325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206A68-7DB8-4C14-8958-D53A8972E7C1}"/>
              </a:ext>
            </a:extLst>
          </p:cNvPr>
          <p:cNvSpPr txBox="1"/>
          <p:nvPr/>
        </p:nvSpPr>
        <p:spPr>
          <a:xfrm>
            <a:off x="4817349" y="4584523"/>
            <a:ext cx="577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8039DC-393A-7223-1591-28E599E28868}"/>
              </a:ext>
            </a:extLst>
          </p:cNvPr>
          <p:cNvSpPr txBox="1"/>
          <p:nvPr/>
        </p:nvSpPr>
        <p:spPr>
          <a:xfrm>
            <a:off x="6012409" y="5164214"/>
            <a:ext cx="30384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Naidoo and Wills, 2009</a:t>
            </a:r>
          </a:p>
        </p:txBody>
      </p:sp>
    </p:spTree>
    <p:extLst>
      <p:ext uri="{BB962C8B-B14F-4D97-AF65-F5344CB8AC3E}">
        <p14:creationId xmlns:p14="http://schemas.microsoft.com/office/powerpoint/2010/main" val="256678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487F-156E-3221-0E0C-0A7DA7C48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Disease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Illness and Sickness</a:t>
            </a:r>
            <a:endParaRPr lang="en-GB" dirty="0"/>
          </a:p>
        </p:txBody>
      </p:sp>
      <p:graphicFrame>
        <p:nvGraphicFramePr>
          <p:cNvPr id="4" name="Content Placeholder 5">
            <a:extLst>
              <a:ext uri="{FF2B5EF4-FFF2-40B4-BE49-F238E27FC236}">
                <a16:creationId xmlns:a16="http://schemas.microsoft.com/office/drawing/2014/main" id="{10D902A7-8F34-A532-FBF3-AC2E27FAF5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1935368"/>
              </p:ext>
            </p:extLst>
          </p:nvPr>
        </p:nvGraphicFramePr>
        <p:xfrm>
          <a:off x="352424" y="1510716"/>
          <a:ext cx="6591301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BA08ED4-47B8-D38B-FD33-619D8E4513E5}"/>
              </a:ext>
            </a:extLst>
          </p:cNvPr>
          <p:cNvSpPr txBox="1"/>
          <p:nvPr/>
        </p:nvSpPr>
        <p:spPr>
          <a:xfrm>
            <a:off x="6380332" y="2152650"/>
            <a:ext cx="2411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Experience or feeling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132274-2287-E1B0-5566-346BA4A68A6C}"/>
              </a:ext>
            </a:extLst>
          </p:cNvPr>
          <p:cNvSpPr txBox="1"/>
          <p:nvPr/>
        </p:nvSpPr>
        <p:spPr>
          <a:xfrm>
            <a:off x="6380332" y="3218514"/>
            <a:ext cx="26874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change to the body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331841-3664-4B45-35AA-CB1EDF02ACA5}"/>
              </a:ext>
            </a:extLst>
          </p:cNvPr>
          <p:cNvSpPr txBox="1"/>
          <p:nvPr/>
        </p:nvSpPr>
        <p:spPr>
          <a:xfrm>
            <a:off x="6380332" y="4174907"/>
            <a:ext cx="18550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Temporary/short term. Illness and disease. Identifies someone’s right</a:t>
            </a:r>
          </a:p>
        </p:txBody>
      </p:sp>
    </p:spTree>
    <p:extLst>
      <p:ext uri="{BB962C8B-B14F-4D97-AF65-F5344CB8AC3E}">
        <p14:creationId xmlns:p14="http://schemas.microsoft.com/office/powerpoint/2010/main" val="12554875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8B47-497B-DB44-AC08-C573D15E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538"/>
            <a:ext cx="8229600" cy="1143000"/>
          </a:xfrm>
        </p:spPr>
        <p:txBody>
          <a:bodyPr/>
          <a:lstStyle/>
          <a:p>
            <a:r>
              <a:rPr lang="en-GB" b="1" dirty="0"/>
              <a:t>Activity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20231-2970-6BDD-729F-B5E657F18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25" y="1562101"/>
            <a:ext cx="8086725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Working in groups research the terms </a:t>
            </a:r>
            <a:r>
              <a:rPr lang="en-GB" sz="2800" b="1" dirty="0"/>
              <a:t>communicable and non-communicable </a:t>
            </a:r>
            <a:r>
              <a:rPr lang="en-GB" sz="2800" dirty="0"/>
              <a:t>disease </a:t>
            </a:r>
          </a:p>
          <a:p>
            <a:r>
              <a:rPr lang="en-GB" sz="2800" dirty="0"/>
              <a:t>What other names are they called</a:t>
            </a:r>
          </a:p>
          <a:p>
            <a:r>
              <a:rPr lang="en-GB" sz="2800" dirty="0"/>
              <a:t>Give examples for each of them</a:t>
            </a:r>
          </a:p>
          <a:p>
            <a:endParaRPr lang="en-GB" sz="28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pPr marL="0" indent="0" algn="ctr">
              <a:buNone/>
            </a:pPr>
            <a:r>
              <a:rPr lang="en-GB" sz="2800" b="1" dirty="0"/>
              <a:t>(10 mins)</a:t>
            </a:r>
          </a:p>
          <a:p>
            <a:endParaRPr lang="en-GB" dirty="0"/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5398C0D2-64D5-4066-4F0C-8CA4FC72D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173" y="4634296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775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2474" y="1747301"/>
            <a:ext cx="6804160" cy="147002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What is the purpose of epidemiology in public health practice? </a:t>
            </a:r>
          </a:p>
        </p:txBody>
      </p:sp>
    </p:spTree>
    <p:extLst>
      <p:ext uri="{BB962C8B-B14F-4D97-AF65-F5344CB8AC3E}">
        <p14:creationId xmlns:p14="http://schemas.microsoft.com/office/powerpoint/2010/main" val="37420508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anchorCtr="1">
            <a:noAutofit/>
          </a:bodyPr>
          <a:lstStyle/>
          <a:p>
            <a:pPr lvl="0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Purpose of Epidemiology in Public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43608" y="1700808"/>
            <a:ext cx="7200256" cy="3263502"/>
          </a:xfrm>
        </p:spPr>
        <p:txBody>
          <a:bodyPr>
            <a:normAutofit fontScale="92500" lnSpcReduction="10000"/>
          </a:bodyPr>
          <a:lstStyle/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Discover the agent, host, and environmental factors that affect health</a:t>
            </a: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Determine the relative importance of causes of illness, disability, and death</a:t>
            </a: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Identify those segments of the population that have the greatest risk from specific causes of ill health</a:t>
            </a: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Evaluate the effectiveness of health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and services in improving population health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90360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CBBE2-334E-803B-A7B8-4DA159A69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DD3C0-7FD9-7B6B-85C6-867AC510B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Epidemiology enables us to determine where diseases originate, </a:t>
            </a:r>
          </a:p>
          <a:p>
            <a:r>
              <a:rPr lang="en-US" dirty="0"/>
              <a:t>How or why, they move through populations, and </a:t>
            </a:r>
          </a:p>
          <a:p>
            <a:r>
              <a:rPr lang="en-US" dirty="0"/>
              <a:t>How we can prevent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023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328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cap="none" dirty="0"/>
              <a:t>Who is an epidemiologist</a:t>
            </a:r>
            <a:r>
              <a:rPr lang="en-GB" i="1" dirty="0"/>
              <a:t>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006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855A1-4CA7-4A13-9DE3-D70260CD2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Epidemiologist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60FD1-7B24-4FBD-B3C0-44ED06A714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An Epidemiologist is “a public health scientist, who is responsible for carrying out all useful and effective activities needed for successful epidemiology practice”.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  (CDC,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038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Consider the comment below</a:t>
            </a:r>
          </a:p>
          <a:p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Compare food histories between persons with </a:t>
            </a:r>
            <a:r>
              <a:rPr lang="en-GB" sz="2800" i="1" dirty="0"/>
              <a:t>Staphylococcus</a:t>
            </a:r>
            <a:r>
              <a:rPr lang="en-GB" sz="2800" dirty="0"/>
              <a:t> food poisoning and those without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/>
              <a:t>Is it </a:t>
            </a:r>
            <a:r>
              <a:rPr lang="en-GB" sz="2800" b="1" i="1" dirty="0"/>
              <a:t>Distribution, Determinants or Application</a:t>
            </a:r>
            <a:r>
              <a:rPr lang="en-GB" sz="2800" dirty="0"/>
              <a:t>?</a:t>
            </a:r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53E2D43E-128C-C783-A884-64A1760729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901" y="4664168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1151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Consider the comment below</a:t>
            </a:r>
          </a:p>
          <a:p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Compare frequency of brain cancer among anatomists with frequency in general population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r>
              <a:rPr lang="en-GB" sz="2400" dirty="0"/>
              <a:t>?</a:t>
            </a:r>
          </a:p>
          <a:p>
            <a:pPr marL="0" indent="0">
              <a:buNone/>
            </a:pPr>
            <a:r>
              <a:rPr lang="en-GB" sz="2800" dirty="0"/>
              <a:t>Is it </a:t>
            </a:r>
            <a:r>
              <a:rPr lang="en-GB" sz="2800" b="1" i="1" dirty="0"/>
              <a:t>Distribution, Determinants or Application</a:t>
            </a:r>
            <a:r>
              <a:rPr lang="en-GB" sz="2800" dirty="0"/>
              <a:t>?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F3E44706-6C83-D820-3C74-20446FC46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3107" y="4641756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995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Consider the comment below</a:t>
            </a:r>
          </a:p>
          <a:p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Mark on a map the residences of all children born with birth defects within 2 miles of a hazardous waste site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r>
              <a:rPr lang="en-GB" sz="2400" dirty="0"/>
              <a:t>?</a:t>
            </a:r>
          </a:p>
          <a:p>
            <a:pPr marL="0" indent="0" algn="ctr">
              <a:buNone/>
            </a:pPr>
            <a:r>
              <a:rPr lang="en-GB" sz="2800" dirty="0"/>
              <a:t>Is it </a:t>
            </a:r>
            <a:r>
              <a:rPr lang="en-GB" sz="2800" b="1" i="1" dirty="0"/>
              <a:t>Distribution, Determinants or Application</a:t>
            </a:r>
            <a:r>
              <a:rPr lang="en-GB" sz="2800" dirty="0"/>
              <a:t>?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6BCBFF92-BE20-01E4-3FDB-B4E587B1F0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1901" y="4675374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0360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Consider the comment below</a:t>
            </a:r>
          </a:p>
          <a:p>
            <a:endParaRPr lang="en-GB" sz="2800" dirty="0"/>
          </a:p>
          <a:p>
            <a:r>
              <a:rPr lang="en-GB" sz="2800" dirty="0"/>
              <a:t>Graph the number of cases of Covid-19 by year for a country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/>
              <a:t>Is it </a:t>
            </a:r>
            <a:r>
              <a:rPr lang="en-GB" sz="2800" b="1" i="1" dirty="0"/>
              <a:t>Distribution, Determinants or Application</a:t>
            </a:r>
            <a:r>
              <a:rPr lang="en-GB" sz="2800" dirty="0"/>
              <a:t>?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C8F7D8B6-3B5B-F305-68A3-35C6FC599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7078" y="4619344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4951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Consider the comment below</a:t>
            </a:r>
          </a:p>
          <a:p>
            <a:endParaRPr lang="en-GB" sz="2400" dirty="0"/>
          </a:p>
          <a:p>
            <a:r>
              <a:rPr lang="en-GB" sz="2400" dirty="0"/>
              <a:t>Tabulate the frequency of clinical signs, symptoms, and laboratory findings among children with smallpox in England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Is it </a:t>
            </a:r>
            <a:r>
              <a:rPr lang="en-GB" sz="2400" b="1" i="1" dirty="0"/>
              <a:t>Distribution, Determinants or Application</a:t>
            </a:r>
            <a:r>
              <a:rPr lang="en-GB" sz="2400" dirty="0"/>
              <a:t>?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289338C3-8CF4-D76E-8A00-1D6BB8DAED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8284" y="4619344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6633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39FF-9E77-5C5B-1B03-31DA756A0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E62D9-2BBE-BA9F-15EF-0A82BAFF7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17638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Consider the comment below</a:t>
            </a:r>
          </a:p>
          <a:p>
            <a:endParaRPr lang="en-GB" sz="2400" dirty="0"/>
          </a:p>
          <a:p>
            <a:r>
              <a:rPr lang="en-GB" sz="2400" dirty="0"/>
              <a:t>Recommend that close contacts of a child recently reported with meningococcal meningitis receive </a:t>
            </a:r>
            <a:r>
              <a:rPr lang="en-GB" sz="2400" dirty="0" err="1"/>
              <a:t>Rifampin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Which key term below from the definition of epidemiology best describes the epidemiologist activity above?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Is it </a:t>
            </a:r>
            <a:r>
              <a:rPr lang="en-GB" sz="2400" b="1" i="1" dirty="0"/>
              <a:t>Distribution, Determinants or Application</a:t>
            </a:r>
            <a:r>
              <a:rPr lang="en-GB" sz="2400" dirty="0"/>
              <a:t>?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AEDFFF0D-E71F-680F-003C-39B31EEEB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2254" y="4585727"/>
            <a:ext cx="971550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5630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8B47-497B-DB44-AC08-C573D15EC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20231-2970-6BDD-729F-B5E657F18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075" y="1590676"/>
            <a:ext cx="7515225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Working in groups research </a:t>
            </a:r>
          </a:p>
          <a:p>
            <a:r>
              <a:rPr lang="en-GB" sz="2800" dirty="0"/>
              <a:t>the terms </a:t>
            </a:r>
            <a:r>
              <a:rPr lang="en-GB" sz="2800" b="1" dirty="0"/>
              <a:t>endemic, epidemic</a:t>
            </a:r>
            <a:r>
              <a:rPr lang="en-GB" sz="2800" dirty="0"/>
              <a:t>, </a:t>
            </a:r>
            <a:r>
              <a:rPr lang="en-GB" sz="2800" b="1" dirty="0"/>
              <a:t>pandemic</a:t>
            </a:r>
            <a:r>
              <a:rPr lang="en-GB" sz="2800" dirty="0"/>
              <a:t> and </a:t>
            </a:r>
          </a:p>
          <a:p>
            <a:r>
              <a:rPr lang="en-GB" sz="2800" dirty="0"/>
              <a:t>Give examples for each of them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759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9AC82-F954-F65E-5F6D-2AC1AF130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8062664" cy="147002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What are some common epidemiological terms?</a:t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C6B77ED-3E17-3987-75A5-A07D5E0366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376" y="4005064"/>
            <a:ext cx="1187624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474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234D6-29B1-42E3-B5B6-EAD093A6F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Epidemic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235EA-63C7-40E6-8F1A-814EEFC1C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/>
              <a:t>An epidemic or outbreak is a disease occurrence among a population that is in excess of what is expected for a given time and place.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Epidemic diseases, are those that 'visit' a population and spread rapidly within the population.</a:t>
            </a:r>
            <a:endParaRPr lang="en-US" b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3420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28F6-62FB-4DEF-8591-A7070421F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7C772-8F17-4A4E-A76B-05B59BC16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Endemic is a disease or pathogen present or usually prevalent in a given population or geographic region at all times.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/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Endemic diseases are those that constantly 'live' in a particular region</a:t>
            </a:r>
          </a:p>
        </p:txBody>
      </p:sp>
    </p:spTree>
    <p:extLst>
      <p:ext uri="{BB962C8B-B14F-4D97-AF65-F5344CB8AC3E}">
        <p14:creationId xmlns:p14="http://schemas.microsoft.com/office/powerpoint/2010/main" val="22892689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5CF10-A8A3-4A6A-93CE-F181A7670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859D-332A-4752-A3F1-3520E3C01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Pandemic is “a widespread epidemic distributed or occurring widely throughout a region, country, continent, or globally”.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(WHO,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1584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E7E2C-DF4B-4162-B39B-B67834A32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Key epidemiology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46E01-19BB-4364-B010-092AEE5B6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b="1" dirty="0"/>
              <a:t>Epidemic or outbreak</a:t>
            </a:r>
            <a:r>
              <a:rPr lang="en-GB" sz="2400" dirty="0"/>
              <a:t>: disease occurrence among a population that is in excess of what is expected in a given time and place.</a:t>
            </a:r>
          </a:p>
          <a:p>
            <a:r>
              <a:rPr lang="en-GB" sz="2400" b="1" dirty="0"/>
              <a:t>Cluster</a:t>
            </a:r>
            <a:r>
              <a:rPr lang="en-GB" sz="2400" dirty="0"/>
              <a:t>: group of cases in a specific time and place that might be more than expected. </a:t>
            </a:r>
          </a:p>
          <a:p>
            <a:r>
              <a:rPr lang="en-GB" sz="2400" b="1" dirty="0"/>
              <a:t>Endemic</a:t>
            </a:r>
            <a:r>
              <a:rPr lang="en-GB" sz="2400" dirty="0"/>
              <a:t>: disease or condition present among a population at all times.</a:t>
            </a:r>
          </a:p>
          <a:p>
            <a:r>
              <a:rPr lang="en-GB" sz="2400" b="1" dirty="0"/>
              <a:t>Pandemic:</a:t>
            </a:r>
            <a:r>
              <a:rPr lang="en-GB" sz="2400" dirty="0"/>
              <a:t> a disease or condition that spreads across regions.</a:t>
            </a:r>
          </a:p>
          <a:p>
            <a:r>
              <a:rPr lang="en-GB" sz="2400" b="1" dirty="0"/>
              <a:t>Rate</a:t>
            </a:r>
            <a:r>
              <a:rPr lang="en-GB" sz="2400" dirty="0"/>
              <a:t>: number of cases occurring during a specific period; always dependent on the size of the population during that period.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2819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difference between endemic, pandemic and epidemic | Baptist Health">
            <a:extLst>
              <a:ext uri="{FF2B5EF4-FFF2-40B4-BE49-F238E27FC236}">
                <a16:creationId xmlns:a16="http://schemas.microsoft.com/office/drawing/2014/main" id="{3B258BCC-98E9-0917-F77B-063284B59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881"/>
            <a:ext cx="9144000" cy="571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43016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490329" y="1974913"/>
            <a:ext cx="8196471" cy="581187"/>
          </a:xfrm>
          <a:prstGeom prst="rect">
            <a:avLst/>
          </a:prstGeom>
          <a:solidFill>
            <a:schemeClr val="bg1"/>
          </a:solidFill>
          <a:ln/>
          <a:effec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8677" name="TextBox 8"/>
          <p:cNvSpPr txBox="1">
            <a:spLocks noChangeArrowheads="1"/>
          </p:cNvSpPr>
          <p:nvPr/>
        </p:nvSpPr>
        <p:spPr bwMode="auto">
          <a:xfrm>
            <a:off x="998538" y="2078038"/>
            <a:ext cx="219710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A. endemic</a:t>
            </a:r>
          </a:p>
        </p:txBody>
      </p:sp>
      <p:sp>
        <p:nvSpPr>
          <p:cNvPr id="28678" name="TextBox 13"/>
          <p:cNvSpPr txBox="1">
            <a:spLocks noChangeArrowheads="1"/>
          </p:cNvSpPr>
          <p:nvPr/>
        </p:nvSpPr>
        <p:spPr bwMode="auto">
          <a:xfrm>
            <a:off x="6180138" y="2073275"/>
            <a:ext cx="2257425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C. epidemic</a:t>
            </a:r>
          </a:p>
        </p:txBody>
      </p:sp>
      <p:sp>
        <p:nvSpPr>
          <p:cNvPr id="28679" name="TextBox 14"/>
          <p:cNvSpPr txBox="1">
            <a:spLocks noChangeArrowheads="1"/>
          </p:cNvSpPr>
          <p:nvPr/>
        </p:nvSpPr>
        <p:spPr bwMode="auto">
          <a:xfrm>
            <a:off x="3513138" y="2073275"/>
            <a:ext cx="2303462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B. pandemic</a:t>
            </a:r>
          </a:p>
        </p:txBody>
      </p:sp>
      <p:sp>
        <p:nvSpPr>
          <p:cNvPr id="28681" name="TextBox 6"/>
          <p:cNvSpPr txBox="1">
            <a:spLocks noChangeArrowheads="1"/>
          </p:cNvSpPr>
          <p:nvPr/>
        </p:nvSpPr>
        <p:spPr bwMode="auto">
          <a:xfrm>
            <a:off x="490329" y="4869160"/>
            <a:ext cx="7947234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4488" indent="-344488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en-US" altLang="en-US" sz="2200" dirty="0">
                <a:latin typeface="Century Gothic" pitchFamily="34" charset="0"/>
              </a:rPr>
              <a:t>3.	</a:t>
            </a:r>
            <a:r>
              <a:rPr lang="en-US" altLang="en-US" sz="2200" dirty="0">
                <a:latin typeface="+mn-lt"/>
              </a:rPr>
              <a:t>HIV/AIDS is one of the worst global diseases in history. It is a/an _________.</a:t>
            </a:r>
          </a:p>
        </p:txBody>
      </p:sp>
      <p:sp>
        <p:nvSpPr>
          <p:cNvPr id="28688" name="Rectangle 4"/>
          <p:cNvSpPr>
            <a:spLocks noChangeArrowheads="1"/>
          </p:cNvSpPr>
          <p:nvPr/>
        </p:nvSpPr>
        <p:spPr bwMode="auto">
          <a:xfrm>
            <a:off x="490329" y="2668812"/>
            <a:ext cx="82980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03225" indent="-403225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en-US" altLang="en-US" sz="2200" dirty="0">
                <a:latin typeface="+mn-lt"/>
              </a:rPr>
              <a:t>Malaria is present in Africa at all times because of the presence of infected mosquitoes. So, Malaria is _____ in Africa.</a:t>
            </a:r>
          </a:p>
        </p:txBody>
      </p:sp>
      <p:sp>
        <p:nvSpPr>
          <p:cNvPr id="28689" name="Rectangle 20"/>
          <p:cNvSpPr>
            <a:spLocks noChangeArrowheads="1"/>
          </p:cNvSpPr>
          <p:nvPr/>
        </p:nvSpPr>
        <p:spPr bwMode="auto">
          <a:xfrm>
            <a:off x="490329" y="3807846"/>
            <a:ext cx="8441095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4488" indent="-344488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latin typeface="Century Gothic" pitchFamily="34" charset="0"/>
              </a:rPr>
              <a:t>2.</a:t>
            </a:r>
            <a:r>
              <a:rPr lang="en-US" altLang="en-US" sz="2200" dirty="0">
                <a:solidFill>
                  <a:srgbClr val="0039A6"/>
                </a:solidFill>
                <a:latin typeface="Century Gothic" pitchFamily="34" charset="0"/>
              </a:rPr>
              <a:t>	</a:t>
            </a:r>
            <a:r>
              <a:rPr lang="en-US" altLang="en-US" sz="2200" dirty="0">
                <a:latin typeface="+mn-lt"/>
              </a:rPr>
              <a:t>The Ebola virus in parts of Africa is in excess of what is expected for this region. This virus is a/an ________.</a:t>
            </a:r>
          </a:p>
        </p:txBody>
      </p:sp>
      <p:sp>
        <p:nvSpPr>
          <p:cNvPr id="28690" name="Rectangle 20"/>
          <p:cNvSpPr>
            <a:spLocks noChangeArrowheads="1"/>
          </p:cNvSpPr>
          <p:nvPr/>
        </p:nvSpPr>
        <p:spPr bwMode="auto">
          <a:xfrm>
            <a:off x="1187625" y="546820"/>
            <a:ext cx="68407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+mj-lt"/>
              </a:rPr>
              <a:t>Activity</a:t>
            </a:r>
          </a:p>
        </p:txBody>
      </p:sp>
      <p:sp>
        <p:nvSpPr>
          <p:cNvPr id="28693" name="Slide Number Placeholder 1"/>
          <p:cNvSpPr txBox="1">
            <a:spLocks/>
          </p:cNvSpPr>
          <p:nvPr/>
        </p:nvSpPr>
        <p:spPr bwMode="auto">
          <a:xfrm>
            <a:off x="6553200" y="617220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1E020D-4BDD-4B17-91F3-36701A196AF7}" type="slidenum">
              <a:rPr lang="en-US" altLang="en-US" sz="1400">
                <a:solidFill>
                  <a:srgbClr val="0039A6"/>
                </a:solidFill>
                <a:latin typeface="Myriad Web Pro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46</a:t>
            </a:fld>
            <a:endParaRPr lang="en-US" altLang="en-US" sz="1400">
              <a:solidFill>
                <a:srgbClr val="0039A6"/>
              </a:solidFill>
              <a:latin typeface="Myriad Web Pro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664A76-91D4-2E65-C258-D32D703C9B82}"/>
              </a:ext>
            </a:extLst>
          </p:cNvPr>
          <p:cNvSpPr txBox="1"/>
          <p:nvPr/>
        </p:nvSpPr>
        <p:spPr>
          <a:xfrm>
            <a:off x="609600" y="1167235"/>
            <a:ext cx="74187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/>
              <a:t>Working in pairs, match each term with the correct sentence.</a:t>
            </a:r>
            <a:endParaRPr lang="en-GB" sz="2400" b="1" dirty="0"/>
          </a:p>
        </p:txBody>
      </p:sp>
      <p:pic>
        <p:nvPicPr>
          <p:cNvPr id="2" name="Picture 1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858DB93F-3392-814A-12D9-98D56CDAD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8431" y="4865874"/>
            <a:ext cx="646580" cy="745752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160944" y="3076965"/>
            <a:ext cx="687977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</a:rPr>
              <a:t>A(n) ________________________ is a disease occurrence among a population that is in excess of what is expected for a given time and place.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 disease that is usually prevalent in a given population or geographic region at all times is called________________________.</a:t>
            </a:r>
            <a:endParaRPr lang="en-US" sz="2400" b="1" dirty="0">
              <a:effectLst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609017" y="1575187"/>
            <a:ext cx="81848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effectLst/>
              </a:rPr>
              <a:t>Working independently, fill in the blank with the correct answer</a:t>
            </a:r>
            <a:r>
              <a:rPr lang="en-US" sz="1800" dirty="0">
                <a:effectLst/>
              </a:rPr>
              <a:t>.</a:t>
            </a:r>
            <a:endParaRPr lang="en-US" sz="1800" b="1" dirty="0">
              <a:effectLst/>
            </a:endParaRPr>
          </a:p>
        </p:txBody>
      </p:sp>
      <p:sp>
        <p:nvSpPr>
          <p:cNvPr id="50" name="Rectangle 49"/>
          <p:cNvSpPr/>
          <p:nvPr/>
        </p:nvSpPr>
        <p:spPr bwMode="auto">
          <a:xfrm>
            <a:off x="633596" y="2359135"/>
            <a:ext cx="7934474" cy="80976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 anchor="ctr">
            <a:flatTx/>
          </a:bodyPr>
          <a:lstStyle/>
          <a:p>
            <a:pPr algn="ctr"/>
            <a:endParaRPr lang="en-US" sz="1200" b="1" dirty="0">
              <a:solidFill>
                <a:srgbClr val="0039A6"/>
              </a:solidFill>
              <a:latin typeface="Tahoma" pitchFamily="34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5305466" y="2726321"/>
            <a:ext cx="20859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effectLst/>
              </a:rPr>
              <a:t>D. prevention</a:t>
            </a:r>
          </a:p>
        </p:txBody>
      </p:sp>
      <p:sp>
        <p:nvSpPr>
          <p:cNvPr id="52" name="Rectangle 51"/>
          <p:cNvSpPr/>
          <p:nvPr/>
        </p:nvSpPr>
        <p:spPr>
          <a:xfrm>
            <a:off x="1457528" y="2304205"/>
            <a:ext cx="1587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A. pandemic</a:t>
            </a:r>
            <a:endParaRPr lang="en-US" sz="2000" dirty="0"/>
          </a:p>
        </p:txBody>
      </p:sp>
      <p:sp>
        <p:nvSpPr>
          <p:cNvPr id="53" name="Rectangle 52"/>
          <p:cNvSpPr/>
          <p:nvPr/>
        </p:nvSpPr>
        <p:spPr>
          <a:xfrm>
            <a:off x="5308779" y="2316663"/>
            <a:ext cx="14975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B. Endemic </a:t>
            </a:r>
            <a:endParaRPr lang="en-US" sz="2000" dirty="0"/>
          </a:p>
        </p:txBody>
      </p:sp>
      <p:sp>
        <p:nvSpPr>
          <p:cNvPr id="54" name="Rectangle 53"/>
          <p:cNvSpPr/>
          <p:nvPr/>
        </p:nvSpPr>
        <p:spPr>
          <a:xfrm>
            <a:off x="1447800" y="2687835"/>
            <a:ext cx="33197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effectLst/>
              </a:rPr>
              <a:t>C. epidemic or outbreak</a:t>
            </a:r>
            <a:endParaRPr 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1828800" y="3431230"/>
            <a:ext cx="3876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039A6"/>
                </a:solidFill>
                <a:effectLst/>
                <a:latin typeface="Century Gothic" panose="020B0502020202020204" pitchFamily="34" charset="0"/>
              </a:rPr>
              <a:t> </a:t>
            </a:r>
            <a:endParaRPr lang="en-US" sz="2400" dirty="0">
              <a:solidFill>
                <a:srgbClr val="0039A6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23271" y="632577"/>
            <a:ext cx="3888655" cy="76944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effectLst/>
                <a:latin typeface="+mj-lt"/>
              </a:rPr>
              <a:t>Activity</a:t>
            </a:r>
          </a:p>
        </p:txBody>
      </p:sp>
      <p:pic>
        <p:nvPicPr>
          <p:cNvPr id="2" name="Picture 1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D4B73C9B-C768-427D-D4E8-539462532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3460" y="4608140"/>
            <a:ext cx="848286" cy="93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42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the broad aims of epidemiology?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27418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What is the Scope of epidemiology in public health practice? </a:t>
            </a:r>
          </a:p>
        </p:txBody>
      </p:sp>
    </p:spTree>
    <p:extLst>
      <p:ext uri="{BB962C8B-B14F-4D97-AF65-F5344CB8AC3E}">
        <p14:creationId xmlns:p14="http://schemas.microsoft.com/office/powerpoint/2010/main" val="4854487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A519B-7C85-C3CD-4F8D-AE68B0D3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Scope of 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7067-3C27-1371-CFB5-31CF47484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i="1" dirty="0">
                <a:solidFill>
                  <a:srgbClr val="3B3835"/>
                </a:solidFill>
              </a:rPr>
              <a:t>O</a:t>
            </a:r>
            <a:r>
              <a:rPr lang="en-GB" sz="2400" b="1" i="1" dirty="0">
                <a:solidFill>
                  <a:srgbClr val="3B3835"/>
                </a:solidFill>
                <a:effectLst/>
              </a:rPr>
              <a:t>riginally</a:t>
            </a:r>
            <a:r>
              <a:rPr lang="en-GB" sz="2400" b="1" i="1" dirty="0">
                <a:solidFill>
                  <a:srgbClr val="3B3835"/>
                </a:solidFill>
              </a:rPr>
              <a:t>:</a:t>
            </a:r>
            <a:r>
              <a:rPr lang="en-GB" sz="2400" b="0" i="0" dirty="0">
                <a:solidFill>
                  <a:srgbClr val="3B3835"/>
                </a:solidFill>
                <a:effectLst/>
              </a:rPr>
              <a:t> Epidemiology was concerned with investigation and management of </a:t>
            </a:r>
            <a:r>
              <a:rPr lang="en-GB" sz="2400" b="1" i="1" dirty="0">
                <a:solidFill>
                  <a:srgbClr val="3B3835"/>
                </a:solidFill>
                <a:effectLst/>
              </a:rPr>
              <a:t>epidemics</a:t>
            </a:r>
            <a:r>
              <a:rPr lang="en-GB" sz="2400" b="0" i="0" dirty="0">
                <a:solidFill>
                  <a:srgbClr val="3B3835"/>
                </a:solidFill>
                <a:effectLst/>
              </a:rPr>
              <a:t> of communicable diseases.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i="1" dirty="0"/>
              <a:t>Lately:</a:t>
            </a:r>
            <a:r>
              <a:rPr lang="en-GB" sz="2400" dirty="0"/>
              <a:t> Epidemiology was extended to endemic communicable diseases and non-communicable infectious diseases.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i="1" dirty="0"/>
              <a:t>Recently:</a:t>
            </a:r>
            <a:r>
              <a:rPr lang="en-GB" sz="2400" dirty="0"/>
              <a:t> Epidemiology can be applied to all diseases and other health related events</a:t>
            </a:r>
          </a:p>
        </p:txBody>
      </p:sp>
    </p:spTree>
    <p:extLst>
      <p:ext uri="{BB962C8B-B14F-4D97-AF65-F5344CB8AC3E}">
        <p14:creationId xmlns:p14="http://schemas.microsoft.com/office/powerpoint/2010/main" val="109056901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198" y="260648"/>
            <a:ext cx="8229600" cy="1143000"/>
          </a:xfrm>
          <a:solidFill>
            <a:schemeClr val="bg1"/>
          </a:solidFill>
        </p:spPr>
        <p:txBody>
          <a:bodyPr anchorCtr="1"/>
          <a:lstStyle/>
          <a:p>
            <a:pPr lvl="0"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48" y="1629966"/>
            <a:ext cx="7886700" cy="32635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and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  <a:hlinkClick r:id="" action="ppaction://noaction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https://www.youtube.com/watch?v=r9poHB-ldqk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what you have learnt to the whole class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29043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A901-4BB5-4E66-8453-F85E27F07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8B6CC-2B78-46C6-AF96-434685958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/>
              <a:t>Epidemiology is the study (scientific, systematic, data-driven) of the distribution (frequency, pattern) and determinants (causes, risk factors) of health-related states and events (not just diseases) in specified populations (patient is community, individuals viewed collectively), </a:t>
            </a:r>
          </a:p>
          <a:p>
            <a:r>
              <a:rPr lang="en-GB" sz="2400"/>
              <a:t>and the application of (since epidemiology is a discipline within public health) this study to the control of health problems.</a:t>
            </a:r>
          </a:p>
          <a:p>
            <a:pPr marL="0" indent="0">
              <a:buNone/>
            </a:pPr>
            <a:r>
              <a:rPr lang="en-GB" sz="2400"/>
              <a:t>                        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100033109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44433-F6E9-4C9C-8AAC-51B49249D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B634A-7671-49AA-AFC9-9BD586D23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343025"/>
            <a:ext cx="8229600" cy="4305300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Brown L, ed. (1993) The new shorter English dictionary. Oxford: Clarendon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Boyd, K.M., (2000). Disease, illness, sickness, health, healing and wholeness: exploring some elusive concepts. </a:t>
            </a:r>
            <a:r>
              <a:rPr lang="en-GB" sz="2600" i="1" dirty="0"/>
              <a:t>Journal Medical Ethics: Medical Humanities, </a:t>
            </a:r>
            <a:r>
              <a:rPr lang="en-GB" sz="2600" dirty="0"/>
              <a:t>26(1), pp.9-17.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Cates W., (1982) Epidemiology: Applying principles to clinical practice. </a:t>
            </a:r>
            <a:r>
              <a:rPr lang="en-GB" sz="2600" dirty="0" err="1"/>
              <a:t>Contemp</a:t>
            </a:r>
            <a:r>
              <a:rPr lang="en-GB" sz="2600" dirty="0"/>
              <a:t> Ob/Gyn; 20, pp.147–161.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Centres for Disease Control and Prevention (CDC) (2014) Introduction to Public Health. In: Public Health 101 Series. Atlanta, GA: U.S. Department of Health and Human Services, CDC; 2014. Available at: </a:t>
            </a:r>
            <a:r>
              <a:rPr lang="en-GB" sz="2600" dirty="0">
                <a:hlinkClick r:id="rId3"/>
              </a:rPr>
              <a:t>https://www.cdc.gov/publichealth101/epidemiology.html</a:t>
            </a:r>
            <a:r>
              <a:rPr lang="en-GB" sz="2600" dirty="0"/>
              <a:t>. (Accessed date 8</a:t>
            </a:r>
            <a:r>
              <a:rPr lang="en-GB" sz="2600" baseline="30000" dirty="0"/>
              <a:t>th</a:t>
            </a:r>
            <a:r>
              <a:rPr lang="en-GB" sz="2600" dirty="0"/>
              <a:t> August 2022).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Centres for Disease Control and Prevention (2012) Definition of </a:t>
            </a:r>
            <a:r>
              <a:rPr lang="en-GB" sz="2600"/>
              <a:t>Epidemiology. Available </a:t>
            </a:r>
            <a:r>
              <a:rPr lang="en-GB" sz="2600" dirty="0"/>
              <a:t>at: </a:t>
            </a:r>
            <a:r>
              <a:rPr lang="en-GB" sz="2600" dirty="0">
                <a:hlinkClick r:id="rId4"/>
              </a:rPr>
              <a:t>https://www.cdc.gov/csels/dsepd/ss1978/lesson1/section11.html</a:t>
            </a:r>
            <a:r>
              <a:rPr lang="en-GB" sz="2600" dirty="0"/>
              <a:t> (accessed date 22nd August 2022)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Greenwood M. (1935) Epidemics and crowd-diseases: an introduction to the study of epidemiology, Oxford University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Last JM (1988), ed. A dictionary of epidemiology. 2nd ed. Toronto, Canada: Oxford University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Last J.M., (2001) Dictionary of epidemiology. 4th ed. New York: Oxford University Press; p. 61.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The BMJ (2022) What is epidemiology. Available at: </a:t>
            </a:r>
            <a:r>
              <a:rPr lang="en-GB" sz="2600" dirty="0">
                <a:hlinkClick r:id="rId5"/>
              </a:rPr>
              <a:t>https://www.bmj.com/about-bmj/resources-readers/publications/epidemiology-uninitiated/1-what-epidemiology</a:t>
            </a:r>
            <a:r>
              <a:rPr lang="en-GB" sz="2600" dirty="0"/>
              <a:t> (Accessed date 20th August 2022).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>
                <a:effectLst/>
                <a:ea typeface="Arial" panose="020B0604020202020204" pitchFamily="34" charset="0"/>
              </a:rPr>
              <a:t>Naidoo, J. and Wills, J. (2009) </a:t>
            </a:r>
            <a:r>
              <a:rPr lang="en-US" sz="2600" i="1" dirty="0">
                <a:effectLst/>
                <a:ea typeface="Arial" panose="020B0604020202020204" pitchFamily="34" charset="0"/>
              </a:rPr>
              <a:t>Foundations for health promotion</a:t>
            </a:r>
            <a:r>
              <a:rPr lang="en-US" sz="2600" dirty="0">
                <a:effectLst/>
                <a:ea typeface="Arial" panose="020B0604020202020204" pitchFamily="34" charset="0"/>
              </a:rPr>
              <a:t>. </a:t>
            </a:r>
            <a:r>
              <a:rPr lang="en-US" sz="2600" dirty="0">
                <a:ea typeface="Arial" panose="020B0604020202020204" pitchFamily="34" charset="0"/>
              </a:rPr>
              <a:t>Third</a:t>
            </a:r>
            <a:r>
              <a:rPr lang="en-US" sz="2600" dirty="0">
                <a:effectLst/>
                <a:ea typeface="Arial" panose="020B0604020202020204" pitchFamily="34" charset="0"/>
              </a:rPr>
              <a:t> edition. Place of publication not identified: Elsevier.</a:t>
            </a:r>
            <a:endParaRPr lang="en-GB" sz="2600" dirty="0"/>
          </a:p>
          <a:p>
            <a:pPr marL="0" indent="0">
              <a:buNone/>
            </a:pPr>
            <a:endParaRPr lang="en-GB" sz="2100" dirty="0"/>
          </a:p>
          <a:p>
            <a:pPr>
              <a:buFont typeface="Wingdings" panose="05000000000000000000" pitchFamily="2" charset="2"/>
              <a:buChar char="§"/>
            </a:pPr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8870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A8C875-01BC-49D9-83F5-271A4330B8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3080</Words>
  <Application>Microsoft Office PowerPoint</Application>
  <PresentationFormat>On-screen Show (4:3)</PresentationFormat>
  <Paragraphs>378</Paragraphs>
  <Slides>53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20140311PresentationUWTSDTemplate</vt:lpstr>
      <vt:lpstr>  Social Epidemiology and Public Health Development      </vt:lpstr>
      <vt:lpstr>Aims of the Session</vt:lpstr>
      <vt:lpstr>What is Epidemiology ? </vt:lpstr>
      <vt:lpstr>epidemiology</vt:lpstr>
      <vt:lpstr>Epidemiology</vt:lpstr>
      <vt:lpstr>Epidemiology</vt:lpstr>
      <vt:lpstr>What are the key components in the definition of Epidemiology? </vt:lpstr>
      <vt:lpstr>Components of the Definition</vt:lpstr>
      <vt:lpstr>Study</vt:lpstr>
      <vt:lpstr>Distribution</vt:lpstr>
      <vt:lpstr>Frequency</vt:lpstr>
      <vt:lpstr>Pattern </vt:lpstr>
      <vt:lpstr>Pattern </vt:lpstr>
      <vt:lpstr>Determinants</vt:lpstr>
      <vt:lpstr>Diseases &amp; other health related events </vt:lpstr>
      <vt:lpstr>Specified populations</vt:lpstr>
      <vt:lpstr>Specified populations</vt:lpstr>
      <vt:lpstr>Application</vt:lpstr>
      <vt:lpstr>Activity </vt:lpstr>
      <vt:lpstr>Disease</vt:lpstr>
      <vt:lpstr>Disease</vt:lpstr>
      <vt:lpstr>Illness</vt:lpstr>
      <vt:lpstr>Sickness</vt:lpstr>
      <vt:lpstr>Sickness</vt:lpstr>
      <vt:lpstr>Relationship between disease and illness</vt:lpstr>
      <vt:lpstr>Disease Illness and Sickness</vt:lpstr>
      <vt:lpstr>Activity </vt:lpstr>
      <vt:lpstr>What is the purpose of epidemiology in public health practice? </vt:lpstr>
      <vt:lpstr>Purpose of Epidemiology in Public health</vt:lpstr>
      <vt:lpstr>Epidemiology</vt:lpstr>
      <vt:lpstr>Who is an epidemiologist?</vt:lpstr>
      <vt:lpstr>Epidemiologist</vt:lpstr>
      <vt:lpstr>Activity </vt:lpstr>
      <vt:lpstr>Activity </vt:lpstr>
      <vt:lpstr>Activity </vt:lpstr>
      <vt:lpstr>Activity </vt:lpstr>
      <vt:lpstr>Activity </vt:lpstr>
      <vt:lpstr>Activity </vt:lpstr>
      <vt:lpstr>Activity </vt:lpstr>
      <vt:lpstr>What are some common epidemiological terms? </vt:lpstr>
      <vt:lpstr>Epidemic</vt:lpstr>
      <vt:lpstr>Endemic</vt:lpstr>
      <vt:lpstr>Pandemic</vt:lpstr>
      <vt:lpstr>Key epidemiology terms</vt:lpstr>
      <vt:lpstr>PowerPoint Presentation</vt:lpstr>
      <vt:lpstr>PowerPoint Presentation</vt:lpstr>
      <vt:lpstr>PowerPoint Presentation</vt:lpstr>
      <vt:lpstr>What are the broad aims of epidemiology?</vt:lpstr>
      <vt:lpstr>What is the Scope of epidemiology in public health practice? </vt:lpstr>
      <vt:lpstr>Scope of epidemiology</vt:lpstr>
      <vt:lpstr>Activity 1</vt:lpstr>
      <vt:lpstr>In 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58</cp:revision>
  <dcterms:created xsi:type="dcterms:W3CDTF">2015-04-14T15:21:28Z</dcterms:created>
  <dcterms:modified xsi:type="dcterms:W3CDTF">2026-01-11T13:23:54Z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