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4.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0" r:id="rId3"/>
    <p:sldMasterId id="2147483692" r:id="rId4"/>
    <p:sldMasterId id="2147483704" r:id="rId5"/>
  </p:sldMasterIdLst>
  <p:notesMasterIdLst>
    <p:notesMasterId r:id="rId67"/>
  </p:notesMasterIdLst>
  <p:sldIdLst>
    <p:sldId id="257" r:id="rId6"/>
    <p:sldId id="258" r:id="rId7"/>
    <p:sldId id="371" r:id="rId8"/>
    <p:sldId id="259" r:id="rId9"/>
    <p:sldId id="260" r:id="rId10"/>
    <p:sldId id="379" r:id="rId11"/>
    <p:sldId id="420" r:id="rId12"/>
    <p:sldId id="262" r:id="rId13"/>
    <p:sldId id="263" r:id="rId14"/>
    <p:sldId id="265" r:id="rId15"/>
    <p:sldId id="267" r:id="rId16"/>
    <p:sldId id="266" r:id="rId17"/>
    <p:sldId id="311" r:id="rId18"/>
    <p:sldId id="312" r:id="rId19"/>
    <p:sldId id="264" r:id="rId20"/>
    <p:sldId id="313" r:id="rId21"/>
    <p:sldId id="314" r:id="rId22"/>
    <p:sldId id="305" r:id="rId23"/>
    <p:sldId id="376" r:id="rId24"/>
    <p:sldId id="377" r:id="rId25"/>
    <p:sldId id="303" r:id="rId26"/>
    <p:sldId id="325" r:id="rId27"/>
    <p:sldId id="341" r:id="rId28"/>
    <p:sldId id="342" r:id="rId29"/>
    <p:sldId id="372" r:id="rId30"/>
    <p:sldId id="256" r:id="rId31"/>
    <p:sldId id="293" r:id="rId32"/>
    <p:sldId id="289" r:id="rId33"/>
    <p:sldId id="290" r:id="rId34"/>
    <p:sldId id="292" r:id="rId35"/>
    <p:sldId id="288" r:id="rId36"/>
    <p:sldId id="316" r:id="rId37"/>
    <p:sldId id="317" r:id="rId38"/>
    <p:sldId id="280" r:id="rId39"/>
    <p:sldId id="275" r:id="rId40"/>
    <p:sldId id="277" r:id="rId41"/>
    <p:sldId id="278" r:id="rId42"/>
    <p:sldId id="282" r:id="rId43"/>
    <p:sldId id="318" r:id="rId44"/>
    <p:sldId id="319" r:id="rId45"/>
    <p:sldId id="320" r:id="rId46"/>
    <p:sldId id="271" r:id="rId47"/>
    <p:sldId id="272" r:id="rId48"/>
    <p:sldId id="287" r:id="rId49"/>
    <p:sldId id="273" r:id="rId50"/>
    <p:sldId id="274" r:id="rId51"/>
    <p:sldId id="284" r:id="rId52"/>
    <p:sldId id="281" r:id="rId53"/>
    <p:sldId id="321" r:id="rId54"/>
    <p:sldId id="279" r:id="rId55"/>
    <p:sldId id="322" r:id="rId56"/>
    <p:sldId id="294" r:id="rId57"/>
    <p:sldId id="261" r:id="rId58"/>
    <p:sldId id="286" r:id="rId59"/>
    <p:sldId id="323" r:id="rId60"/>
    <p:sldId id="373" r:id="rId61"/>
    <p:sldId id="378" r:id="rId62"/>
    <p:sldId id="283" r:id="rId63"/>
    <p:sldId id="375" r:id="rId64"/>
    <p:sldId id="324" r:id="rId65"/>
    <p:sldId id="291"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895" autoAdjust="0"/>
    <p:restoredTop sz="70694" autoAdjust="0"/>
  </p:normalViewPr>
  <p:slideViewPr>
    <p:cSldViewPr snapToGrid="0">
      <p:cViewPr varScale="1">
        <p:scale>
          <a:sx n="79" d="100"/>
          <a:sy n="79" d="100"/>
        </p:scale>
        <p:origin x="108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presProps" Target="presProps.xml"/><Relationship Id="rId7" Type="http://schemas.openxmlformats.org/officeDocument/2006/relationships/slide" Target="slides/slide2.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5" Type="http://schemas.openxmlformats.org/officeDocument/2006/relationships/slideMaster" Target="slideMasters/slideMaster5.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72" Type="http://schemas.microsoft.com/office/2016/11/relationships/changesInfo" Target="changesInfos/changesInfo1.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uw Griffiths" userId="be253156-1baf-4540-9db4-99275122b591" providerId="ADAL" clId="{C102C35F-B3F4-4CB8-83DF-D4A5B2F0A218}"/>
    <pc:docChg chg="custSel modSld">
      <pc:chgData name="Huw Griffiths" userId="be253156-1baf-4540-9db4-99275122b591" providerId="ADAL" clId="{C102C35F-B3F4-4CB8-83DF-D4A5B2F0A218}" dt="2025-11-19T13:22:48.981" v="2" actId="1076"/>
      <pc:docMkLst>
        <pc:docMk/>
      </pc:docMkLst>
      <pc:sldChg chg="addSp delSp modSp mod">
        <pc:chgData name="Huw Griffiths" userId="be253156-1baf-4540-9db4-99275122b591" providerId="ADAL" clId="{C102C35F-B3F4-4CB8-83DF-D4A5B2F0A218}" dt="2025-11-19T13:22:48.981" v="2" actId="1076"/>
        <pc:sldMkLst>
          <pc:docMk/>
          <pc:sldMk cId="1973072594" sldId="262"/>
        </pc:sldMkLst>
        <pc:picChg chg="add mod">
          <ac:chgData name="Huw Griffiths" userId="be253156-1baf-4540-9db4-99275122b591" providerId="ADAL" clId="{C102C35F-B3F4-4CB8-83DF-D4A5B2F0A218}" dt="2025-11-19T13:22:48.981" v="2" actId="1076"/>
          <ac:picMkLst>
            <pc:docMk/>
            <pc:sldMk cId="1973072594" sldId="262"/>
            <ac:picMk id="3" creationId="{30B3F72A-EAED-8A36-BEE9-53D8213563BF}"/>
          </ac:picMkLst>
        </pc:picChg>
        <pc:picChg chg="del">
          <ac:chgData name="Huw Griffiths" userId="be253156-1baf-4540-9db4-99275122b591" providerId="ADAL" clId="{C102C35F-B3F4-4CB8-83DF-D4A5B2F0A218}" dt="2025-11-19T13:22:43.438" v="0" actId="478"/>
          <ac:picMkLst>
            <pc:docMk/>
            <pc:sldMk cId="1973072594" sldId="262"/>
            <ac:picMk id="4" creationId="{0CA82130-884D-17CF-CE2B-45B2B225C83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2FB6D8-7603-4447-8A25-2985BD7DB838}" type="datetimeFigureOut">
              <a:rPr lang="en-GB" smtClean="0"/>
              <a:t>19/11/2025</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D2BA7EA-6D09-4F33-BCBF-1C78F3D52299}" type="slidenum">
              <a:rPr lang="en-GB" smtClean="0"/>
              <a:t>‹#›</a:t>
            </a:fld>
            <a:endParaRPr lang="en-GB" dirty="0"/>
          </a:p>
        </p:txBody>
      </p:sp>
    </p:spTree>
    <p:extLst>
      <p:ext uri="{BB962C8B-B14F-4D97-AF65-F5344CB8AC3E}">
        <p14:creationId xmlns:p14="http://schemas.microsoft.com/office/powerpoint/2010/main" val="5066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educationalist John </a:t>
            </a:r>
            <a:r>
              <a:rPr lang="en-US" dirty="0" err="1"/>
              <a:t>Larmer</a:t>
            </a:r>
            <a:r>
              <a:rPr lang="en-US" dirty="0"/>
              <a:t> argues that outlining your teaching aims at the beginning of lessons</a:t>
            </a:r>
            <a:endParaRPr lang="en-US" dirty="0">
              <a:cs typeface="Calibri" panose="020F0502020204030204"/>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B4AF75F-3B07-4B64-87B8-42159A4A16B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711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3"/>
        <p:cNvGrpSpPr/>
        <p:nvPr/>
      </p:nvGrpSpPr>
      <p:grpSpPr>
        <a:xfrm>
          <a:off x="0" y="0"/>
          <a:ext cx="0" cy="0"/>
          <a:chOff x="0" y="0"/>
          <a:chExt cx="0" cy="0"/>
        </a:xfrm>
      </p:grpSpPr>
      <p:sp>
        <p:nvSpPr>
          <p:cNvPr id="444" name="Google Shape;444;gded16ffd99_0_8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5" name="Google Shape;445;gded16ffd99_0_8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8088787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3606f1c2d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Czech Republic - Rembrandt </a:t>
            </a:r>
            <a:r>
              <a:rPr lang="en-GB" dirty="0" err="1"/>
              <a:t>Harmenszoon</a:t>
            </a:r>
            <a:r>
              <a:rPr lang="en-GB" dirty="0"/>
              <a:t> van Rijn,  Galileo As</a:t>
            </a: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Rembrandt (Artist), Galileo Galilei (astronomer), Isaac Newton (scientist) and John Milton (author)</a:t>
            </a:r>
          </a:p>
        </p:txBody>
      </p:sp>
      <p:sp>
        <p:nvSpPr>
          <p:cNvPr id="4" name="Slide Number Placeholder 3"/>
          <p:cNvSpPr>
            <a:spLocks noGrp="1"/>
          </p:cNvSpPr>
          <p:nvPr>
            <p:ph type="sldNum" sz="quarter" idx="5"/>
          </p:nvPr>
        </p:nvSpPr>
        <p:spPr/>
        <p:txBody>
          <a:bodyPr/>
          <a:lstStyle/>
          <a:p>
            <a:fld id="{4D2BA7EA-6D09-4F33-BCBF-1C78F3D52299}" type="slidenum">
              <a:rPr lang="en-GB" smtClean="0"/>
              <a:t>23</a:t>
            </a:fld>
            <a:endParaRPr lang="en-GB" dirty="0"/>
          </a:p>
        </p:txBody>
      </p:sp>
    </p:spTree>
    <p:extLst>
      <p:ext uri="{BB962C8B-B14F-4D97-AF65-F5344CB8AC3E}">
        <p14:creationId xmlns:p14="http://schemas.microsoft.com/office/powerpoint/2010/main" val="41519965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Holistic - </a:t>
            </a:r>
            <a:r>
              <a:rPr lang="en-US" dirty="0"/>
              <a:t>Holistic education is a comprehensive approach to teaching where educators seek to address the emotional, social, ethical, and academic needs of students in an integrated learning format.</a:t>
            </a: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Holistic - </a:t>
            </a:r>
            <a:r>
              <a:rPr lang="en-US" dirty="0"/>
              <a:t>Holistic education is a comprehensive approach to teaching where educators seek to address the emotional, social, ethical, and academic needs of students in an integrated learning format.</a:t>
            </a:r>
            <a:endParaRPr dirty="0"/>
          </a:p>
        </p:txBody>
      </p:sp>
    </p:spTree>
    <p:extLst>
      <p:ext uri="{BB962C8B-B14F-4D97-AF65-F5344CB8AC3E}">
        <p14:creationId xmlns:p14="http://schemas.microsoft.com/office/powerpoint/2010/main" val="12649648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New buzz words appear and we are very often asked to change things because</a:t>
            </a:r>
            <a:r>
              <a:rPr lang="en-GB" baseline="0" dirty="0"/>
              <a:t> Gods like ESTYN and the WELSH ASSEMBLY GOVERNMENT have decreed CHANGE. And very often there is a need for change but very often the reason WHY is not explained to us. The aim of this presentation is to explain the WHY!!</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56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Framework is designed to help practitioners to develop a more integrated approach to learning. The six Areas bring together familiar disciplines and encourage strong and meaningful links across different disciplines.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64395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84105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want you to go back in time when things were far more simple to a world before Data, ESTYN, GCSE’s, New</a:t>
            </a:r>
            <a:r>
              <a:rPr lang="en-GB" baseline="0" dirty="0"/>
              <a:t> Curriculum, Covid Protocols. And try to remember why you became a teacher – write down three bullet points why you became a teacher?</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32011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Sometimes during our teaching career we get reminded of why we became a teacher!</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25233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me personally 2021</a:t>
            </a:r>
            <a:r>
              <a:rPr lang="en-GB" baseline="0" dirty="0"/>
              <a:t> has been a very bad year in which I lost both my father and father in law in less than four months apart. They were both remarkable men my father an accountant and Elfed my father in law a former teacher.  Funerals my father did a lot within the community as Chairman of the Welfare Hall, Treasurer of the Chapel and Secretary of the Rugby Club we were in lockdown during his funeral but the village came out to say farewell and that had a profound effect upon me. Elfed had also done a lot within the community but because he lived in Aberdare I somehow felt it wasn’t as close. But we received far more letters  and several of them were from his former pupils outlining how he’d had such a profound impact upon their lives. One came from an Oxford Professor of Chemistry who worked initially with Elfed as a lab technician. Elfed encouraged him to do his A Level and then go to University another letter came from a former Head of Science in one of your schools here..</a:t>
            </a:r>
          </a:p>
          <a:p>
            <a:r>
              <a:rPr lang="en-GB" baseline="0" dirty="0"/>
              <a:t>As I previously mentioned my father was an accountant who’d worked tirelessly within the community but we received no letters outlining how he had such a huge impact on a persons life. And that to me is the amazing power we have as a teaching profession to change the lives of young people and we should never lose sight of that!!</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855342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I’d like to introduce you</a:t>
            </a:r>
            <a:r>
              <a:rPr lang="en-GB" baseline="0" dirty="0"/>
              <a:t> today to an age old argument in education between Specialists v Generalists with the aim of maybe changing your mind or at the very least making you aware of the two sides and outlining how the Curriculum for Wales views the argument.</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69171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Generalists have been criticised for hundreds of years and in many different countries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31503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Wow</a:t>
            </a:r>
            <a:r>
              <a:rPr lang="en-GB" baseline="0" dirty="0"/>
              <a:t> good eh!! But I want you to look really, really close at the image because I’m worried you might not see it!! I know what your thinking he hasn’t arrived at the end yet with the red rucksack!!! </a:t>
            </a:r>
          </a:p>
          <a:p>
            <a:r>
              <a:rPr lang="en-GB" baseline="0" dirty="0"/>
              <a:t>Ok what is the point of this!! </a:t>
            </a:r>
            <a:r>
              <a:rPr lang="en-GB" dirty="0"/>
              <a:t>I’d argue that nobody here has gone down the specialist road more than me I’m number 1 !!!!!!!!!! Of course I’d love for you to come back to me and argue something different. But this is why I claim number one slot</a:t>
            </a:r>
            <a:r>
              <a:rPr lang="en-GB" baseline="0" dirty="0"/>
              <a:t> here!! </a:t>
            </a:r>
            <a:r>
              <a:rPr lang="en-GB" dirty="0"/>
              <a:t> - as I’ve moved along my lifelong learning journey in school’s and then universities my fields</a:t>
            </a:r>
            <a:r>
              <a:rPr lang="en-GB" baseline="0" dirty="0"/>
              <a:t> of study became narrower and narrower culminating in my PhD which looked at the Welsh and the American Civil War (ok can you see the soldier now it’s like one of those optical illusions until somebody points it out you can’t see it!!) I can in my opinion (Huw’s world!!) at least claim to be one of the foremost historians on Welsh American Civil War History in the world -  Wow I know that just blew your mind away!! You maybe can’t get more specialised than that!!!</a:t>
            </a:r>
          </a:p>
          <a:p>
            <a:r>
              <a:rPr lang="en-GB" baseline="0" dirty="0"/>
              <a:t>But as I’ve grown older and wiser my learning has become far more broad I now actually read books on education, science, mindfulness, religion, expressive arts, and travel never Maths never ever maths my father was an accountant and I relate sums to another world that I don’t wish to inhabit!!</a:t>
            </a:r>
          </a:p>
          <a:p>
            <a:endParaRPr lang="en-GB" baseline="0" dirty="0"/>
          </a:p>
          <a:p>
            <a:r>
              <a:rPr lang="en-GB" baseline="0" dirty="0"/>
              <a:t>I’d argue I’ve personally changed from being 100% in the specialist camp to arguing that we need both which is something in Secondary school’s we are not currently doing. And these are the other reasons why!!.</a:t>
            </a:r>
            <a:endParaRPr lang="en-GB" dirty="0"/>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703829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Ok great stories Huw love them!!!! But answer me one question why do we need to change and adopt to a more generalist approach towards education?</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7764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Well it comes down to a certain extend to a need to develop innovation and creativity in schools. There are two very different viewpoints on how innovation works/develops.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233957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chemeClr val="accent6"/>
                </a:solidFill>
              </a:rPr>
              <a:t>But by</a:t>
            </a:r>
            <a:r>
              <a:rPr lang="en-GB" baseline="0" dirty="0">
                <a:solidFill>
                  <a:schemeClr val="accent6"/>
                </a:solidFill>
              </a:rPr>
              <a:t> far my favourite explanation for Recombinant Innovation comes from the Biologist Matt </a:t>
            </a:r>
            <a:r>
              <a:rPr lang="en-GB" dirty="0">
                <a:solidFill>
                  <a:schemeClr val="accent6"/>
                </a:solidFill>
              </a:rPr>
              <a:t>Ridley who see’s it</a:t>
            </a:r>
            <a:r>
              <a:rPr lang="en-GB" baseline="0" dirty="0">
                <a:solidFill>
                  <a:schemeClr val="accent6"/>
                </a:solidFill>
              </a:rPr>
              <a:t> simply as IDEAS HAVING SEX. I love that idea it gives me a totally different perspective developing a holistic interdisciplinary curriculum!! READ SLIDE!</a:t>
            </a:r>
          </a:p>
          <a:p>
            <a:endParaRPr lang="en-GB" baseline="0" dirty="0"/>
          </a:p>
          <a:p>
            <a:r>
              <a:rPr lang="en-GB" baseline="0" dirty="0">
                <a:solidFill>
                  <a:srgbClr val="FF0000"/>
                </a:solidFill>
              </a:rPr>
              <a:t>IDEAS HAVING SEX - I can see by your faces I’m opening up a whole can of worms here with Humanities going over to have sex with Maths and Science and Technology going over to work with Expressive Arts and I don’t even want to start with Languages and Health and Well being!!!</a:t>
            </a:r>
          </a:p>
          <a:p>
            <a:r>
              <a:rPr lang="en-GB" baseline="0" dirty="0">
                <a:solidFill>
                  <a:srgbClr val="FF0000"/>
                </a:solidFill>
              </a:rPr>
              <a:t>With the aim of creating something special – Recombinant Innovation</a:t>
            </a:r>
            <a:endParaRPr lang="en-GB" dirty="0">
              <a:solidFill>
                <a:srgbClr val="FF0000"/>
              </a:solidFill>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23332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Ok maybe not into SEX!! Ok I’ll give you another possible reason why developing</a:t>
            </a:r>
            <a:r>
              <a:rPr lang="en-GB" baseline="0" dirty="0"/>
              <a:t> Generalist education and recombinant innovation is so important by introducing you to the work of Brian Uzzi who looked at 26 million science publications across 8,700 journals – READ SLIDE</a:t>
            </a:r>
            <a:r>
              <a:rPr lang="en-GB" dirty="0"/>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454666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Developing a holistic interdisciplinary curriculum gives us here in Wales an opportunity to develop something</a:t>
            </a:r>
            <a:r>
              <a:rPr lang="en-GB" baseline="0" dirty="0"/>
              <a:t> WOW!!</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81276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But there is honestly nothing new to all this!! In a study of 15 of the most influential Scientists researchers found that every one of them we generalists rather than specialists and the vast majority of their research was based upon recombinant innovation. Although</a:t>
            </a:r>
            <a:r>
              <a:rPr lang="en-GB" baseline="0" dirty="0"/>
              <a:t> I think they need to look again because none of them were women!!!</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51919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Researchers in Michigan State University compared Nobel Prize Winning scientists</a:t>
            </a:r>
            <a:r>
              <a:rPr lang="en-GB" baseline="0" dirty="0"/>
              <a:t> with other scientists from the same era and found - </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16749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we look at the founders of the six largest companies in the world they are all generalists but also Polymaths. Their success according to Prof.</a:t>
            </a:r>
            <a:r>
              <a:rPr lang="en-GB" baseline="0" dirty="0"/>
              <a:t> Peter Salovey of Yale University is down to the fact that “</a:t>
            </a:r>
            <a:r>
              <a:rPr lang="en-GB" b="1" baseline="0" dirty="0"/>
              <a:t>they are able to see the broader picture and ar not encumbered by speciality</a:t>
            </a:r>
            <a:r>
              <a:rPr lang="en-GB" baseline="0" dirty="0"/>
              <a:t>”.  NOT ENCUMBERED BY SPECIALITY</a:t>
            </a:r>
          </a:p>
          <a:p>
            <a:r>
              <a:rPr lang="en-GB" baseline="0" dirty="0"/>
              <a:t>Bill Gates, Elon Musk, Steve Jobs, Warren Buffet, Larry Page a Jeff Bezos</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209589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Ok,</a:t>
            </a:r>
            <a:r>
              <a:rPr lang="en-GB" baseline="0" dirty="0"/>
              <a:t> ok Huw. You could easily argue that up until now this presentation is very one sided against the specialist argument and yes I’d agree. But what we currently do in education  is one-sided towards specialism I wanted to counter balance things. Very often today if you want to understand the most current up to date world views on education I’d encourage you to look at the OECD – after all they heavily influence Welsh Government Education policy!! They are responsible for the PISA tests!</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83831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Ok so how</a:t>
            </a:r>
            <a:r>
              <a:rPr lang="en-GB" baseline="0" dirty="0"/>
              <a:t> does all this play out within the new curriculum. </a:t>
            </a:r>
            <a:r>
              <a:rPr lang="en-GB" dirty="0"/>
              <a:t>The above description is taken from page 6 of</a:t>
            </a:r>
            <a:r>
              <a:rPr lang="en-GB" baseline="0" dirty="0"/>
              <a:t> </a:t>
            </a:r>
            <a:r>
              <a:rPr lang="en-GB" dirty="0"/>
              <a:t>the Introduction to the Curriculum for Wales and</a:t>
            </a:r>
            <a:r>
              <a:rPr lang="en-GB" baseline="0" dirty="0"/>
              <a:t> is under the sub heading “What’s Different”. The description clearly notes that specialised knowledge is still required as learners progress with their education but it also clearly recognises the importance of developing a holistic integrated approach to learning and teaching.   </a:t>
            </a:r>
            <a:r>
              <a:rPr lang="en-GB" dirty="0"/>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53225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I’ve noted several times the CFW is a framework for you to build your curriculum for your learners and your school. But the importance that’s placed upon developing a holistic integrated curriculum can clearly be seen by the fact that every AOLE in Section 5 Designing your Curriculum has an entire section given over to highlighting ‘Key Links with other AOLE’s’. </a:t>
            </a:r>
          </a:p>
          <a:p>
            <a:r>
              <a:rPr lang="en-GB" dirty="0"/>
              <a:t>The above example is taken fro the Science</a:t>
            </a:r>
            <a:r>
              <a:rPr lang="en-GB" baseline="0" dirty="0"/>
              <a:t> and Technology AOLE and as you can see it clearly states </a:t>
            </a:r>
          </a:p>
          <a:p>
            <a:r>
              <a:rPr lang="en-GB" baseline="0" dirty="0"/>
              <a:t>“ School curriculum design and planning should include consideration of authentic links between this Are and other areas of learning and experience ….”</a:t>
            </a:r>
            <a:r>
              <a:rPr lang="en-GB" dirty="0"/>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79163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600" b="1" u="sng" dirty="0"/>
              <a:t>TRAP</a:t>
            </a:r>
          </a:p>
          <a:p>
            <a:r>
              <a:rPr lang="en-GB" dirty="0"/>
              <a:t>NOT</a:t>
            </a:r>
            <a:r>
              <a:rPr lang="en-GB" baseline="0" dirty="0"/>
              <a:t> ENCUMBERED BY SPECIALITY. I know I’ve bombarded you with quotes and ideas but I want you to take two minutes and think about what Graham Donaldson is saying here and what it actually means to you. Are you currently being led by your subject are your educational thoughts in the camp of OK SO WHAT HAPPENS TO GCSE? – Accountability, RESULTS or are we putting our learners first? – ASK TEACHERS to DISCUSS</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877425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713547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School’s have created a paradigm view of education. OK I know that makes me sound</a:t>
            </a:r>
            <a:r>
              <a:rPr lang="en-GB" baseline="0" dirty="0"/>
              <a:t> so intellectual!! A PARADIGM is simply a fixed set of beliefs, ideas, values or habits  or simply a way of thinking about the real world. For example the belief that existed until about 300 years ago that the earth was flat and alchemy could cure everything!!</a:t>
            </a:r>
          </a:p>
          <a:p>
            <a:r>
              <a:rPr lang="en-GB" dirty="0"/>
              <a:t> </a:t>
            </a:r>
          </a:p>
          <a:p>
            <a:r>
              <a:rPr lang="en-GB" dirty="0"/>
              <a:t>Once</a:t>
            </a:r>
            <a:r>
              <a:rPr lang="en-GB" baseline="0" dirty="0"/>
              <a:t> a pupil starts in Secondary school their learning currently moves away from general education and becomes more specialised subject based. In fact it could be argued that connections in learning between subjects are very often no longer developed and in some instances discouraged. As a History teacher I taught the First World War in Year 9, the Welsh Department taught Hedd Wyn in Year 7 and the English Department taught the First World War poets in Year 8!!!</a:t>
            </a:r>
          </a:p>
          <a:p>
            <a:endParaRPr lang="en-GB" baseline="0" dirty="0"/>
          </a:p>
          <a:p>
            <a:r>
              <a:rPr lang="en-GB" baseline="0" dirty="0"/>
              <a:t>The examples in the previous slides and within the Curriculum for Wales encourages us to develop a far more holistic integrated approach towards learning. Schools are all currently following the same white paper planes in the image -  the Curriculum for Wales encourages us to adopt a paradigm shift to paint our paper plane yellow, green, red or blue and travel in a different direction because after all what we are doing at the moment isn’t working Wales is not the leading the world educationally but we could!! </a:t>
            </a:r>
          </a:p>
          <a:p>
            <a:endParaRPr lang="en-GB" baseline="0" dirty="0"/>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5343989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3 DOMAINS of Learning –MANUAL/HANDS; BEHAVIOUR/MIND; FEELINGEMOTIONS/HEART</a:t>
            </a:r>
          </a:p>
          <a:p>
            <a:r>
              <a:rPr lang="en-GB" dirty="0"/>
              <a:t>We very often become prisoners of our paradigms.</a:t>
            </a:r>
            <a:r>
              <a:rPr lang="en-GB" baseline="0" dirty="0"/>
              <a:t> Stepping outside the walls, however, permits a new vantage point. Although this might not provide new information it does give a new perspectives. This really struck home to me whilst living out in the United States I’d spent over 3 years researching the Welsh and the American Civil War and whilst living in Harvard University I was asked by a lecturer if I wanted to attend a civil war re-enactment with him. I initially refused because I viewed it as merely a bunch of wacky people who dressed up to fire blanks at each other in a field. I finally did go and it did have a profound impact upon me. It led me to re-read over 800 Welsh language civil war soldiers letters and view them from a totally new perspective.  </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1654631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Matthew Syed – Rebel Ideas. I’d argue that as educators in Wales this is one of the main changes</a:t>
            </a:r>
            <a:r>
              <a:rPr lang="en-GB" baseline="0" dirty="0"/>
              <a:t> we need to make as we implement our new curriculum within our secondary schools here in Powys.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444165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3606f1c2d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And that why I think the work of John Comenius written over 350 years ago is so relevant to us here in Wales today.</a:t>
            </a:r>
            <a:endParaRPr dirty="0"/>
          </a:p>
        </p:txBody>
      </p:sp>
    </p:spTree>
    <p:extLst>
      <p:ext uri="{BB962C8B-B14F-4D97-AF65-F5344CB8AC3E}">
        <p14:creationId xmlns:p14="http://schemas.microsoft.com/office/powerpoint/2010/main" val="196338112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Carmine Gallow – Storytellers Secret</a:t>
            </a:r>
          </a:p>
          <a:p>
            <a:r>
              <a:rPr lang="en-GB" dirty="0"/>
              <a:t>Imagine living in Medieval times and you’re travelling through the countryside. There’s all sorts of</a:t>
            </a:r>
            <a:r>
              <a:rPr lang="en-GB" baseline="0" dirty="0"/>
              <a:t> dust, noise and activity. You come across a man with a sledgehammer and he’s smashing stones.</a:t>
            </a:r>
          </a:p>
          <a:p>
            <a:r>
              <a:rPr lang="en-GB" baseline="0" dirty="0"/>
              <a:t>“What are you doing here?” you ask</a:t>
            </a:r>
          </a:p>
          <a:p>
            <a:r>
              <a:rPr lang="en-GB" baseline="0" dirty="0"/>
              <a:t>The man responds “What does it look like I’m doing I’m breaking stones.” </a:t>
            </a:r>
          </a:p>
          <a:p>
            <a:r>
              <a:rPr lang="en-GB" baseline="0" dirty="0"/>
              <a:t>You continue to walk down the road and come across another man with a sledgehammer and he’s breaking stones.</a:t>
            </a:r>
          </a:p>
          <a:p>
            <a:r>
              <a:rPr lang="en-GB" baseline="0" dirty="0"/>
              <a:t>“What are you doing here?”</a:t>
            </a:r>
          </a:p>
          <a:p>
            <a:r>
              <a:rPr lang="en-GB" baseline="0" dirty="0"/>
              <a:t>The man responds “I’m making a living”.</a:t>
            </a:r>
          </a:p>
          <a:p>
            <a:r>
              <a:rPr lang="en-GB" baseline="0" dirty="0"/>
              <a:t>You walk further down the road and come across a third man with a sledgehammer breaking stones.</a:t>
            </a:r>
          </a:p>
          <a:p>
            <a:r>
              <a:rPr lang="en-GB" baseline="0" dirty="0"/>
              <a:t>“What are you doing here?”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“I’m building a cathedral.”</a:t>
            </a:r>
            <a:r>
              <a:rPr lang="en-GB" b="1" baseline="0"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t>This man does not see what he’s doing as being trivial. He is part of something bigger. We don’t want people here to break rocks or if their here to make a living this is probably not the best place for them. If you’re here to do something great this is the place to be.</a:t>
            </a:r>
            <a:endParaRPr lang="en-GB" b="1" dirty="0"/>
          </a:p>
          <a:p>
            <a:endParaRPr lang="en-GB"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17D1BF-5D92-4F87-A9D9-DBFFD9F289B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43584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718B7-7F68-4CC9-8291-332587FA31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181D6BB-0446-49E8-8677-EADF274E952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35AEE24-534A-40F1-99E4-00B7D5FD9124}"/>
              </a:ext>
            </a:extLst>
          </p:cNvPr>
          <p:cNvSpPr>
            <a:spLocks noGrp="1"/>
          </p:cNvSpPr>
          <p:nvPr>
            <p:ph type="dt" sz="half" idx="10"/>
          </p:nvPr>
        </p:nvSpPr>
        <p:spPr/>
        <p:txBody>
          <a:bodyPr/>
          <a:lstStyle/>
          <a:p>
            <a:fld id="{DECF21A4-E71B-4D3A-AF45-E989C23A7BB1}" type="datetimeFigureOut">
              <a:rPr lang="en-US" smtClean="0"/>
              <a:t>11/19/2025</a:t>
            </a:fld>
            <a:endParaRPr lang="en-US" dirty="0"/>
          </a:p>
        </p:txBody>
      </p:sp>
      <p:sp>
        <p:nvSpPr>
          <p:cNvPr id="5" name="Footer Placeholder 4">
            <a:extLst>
              <a:ext uri="{FF2B5EF4-FFF2-40B4-BE49-F238E27FC236}">
                <a16:creationId xmlns:a16="http://schemas.microsoft.com/office/drawing/2014/main" id="{CD594011-48FF-493D-8286-F62D3455253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880EFCD-7E72-4882-86DC-2F371D7D9516}"/>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0615014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334F3-0709-471B-A734-C4B404F55B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795016-AF78-4708-9C5F-21110C197B0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AEA2D1-B124-4454-AFDC-EA60A14BA121}"/>
              </a:ext>
            </a:extLst>
          </p:cNvPr>
          <p:cNvSpPr>
            <a:spLocks noGrp="1"/>
          </p:cNvSpPr>
          <p:nvPr>
            <p:ph type="dt" sz="half" idx="10"/>
          </p:nvPr>
        </p:nvSpPr>
        <p:spPr/>
        <p:txBody>
          <a:bodyPr/>
          <a:lstStyle/>
          <a:p>
            <a:fld id="{DECF21A4-E71B-4D3A-AF45-E989C23A7BB1}" type="datetimeFigureOut">
              <a:rPr lang="en-US" smtClean="0"/>
              <a:t>11/19/2025</a:t>
            </a:fld>
            <a:endParaRPr lang="en-US" dirty="0"/>
          </a:p>
        </p:txBody>
      </p:sp>
      <p:sp>
        <p:nvSpPr>
          <p:cNvPr id="5" name="Footer Placeholder 4">
            <a:extLst>
              <a:ext uri="{FF2B5EF4-FFF2-40B4-BE49-F238E27FC236}">
                <a16:creationId xmlns:a16="http://schemas.microsoft.com/office/drawing/2014/main" id="{B4F58000-F9D7-4A53-A6C5-E5E8154226B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0D22AAD-0D08-4F47-8D5A-EFE29017E8D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196924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36159-1280-4EE9-96D3-A56BD582661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BA27A78-1874-488A-B215-7D763D33818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84BB3D1-3138-4B69-BF5D-4B1A213451CA}"/>
              </a:ext>
            </a:extLst>
          </p:cNvPr>
          <p:cNvSpPr>
            <a:spLocks noGrp="1"/>
          </p:cNvSpPr>
          <p:nvPr>
            <p:ph type="dt" sz="half" idx="10"/>
          </p:nvPr>
        </p:nvSpPr>
        <p:spPr/>
        <p:txBody>
          <a:bodyPr/>
          <a:lstStyle/>
          <a:p>
            <a:fld id="{DECF21A4-E71B-4D3A-AF45-E989C23A7BB1}" type="datetimeFigureOut">
              <a:rPr lang="en-US" smtClean="0"/>
              <a:t>11/19/2025</a:t>
            </a:fld>
            <a:endParaRPr lang="en-US" dirty="0"/>
          </a:p>
        </p:txBody>
      </p:sp>
      <p:sp>
        <p:nvSpPr>
          <p:cNvPr id="5" name="Footer Placeholder 4">
            <a:extLst>
              <a:ext uri="{FF2B5EF4-FFF2-40B4-BE49-F238E27FC236}">
                <a16:creationId xmlns:a16="http://schemas.microsoft.com/office/drawing/2014/main" id="{0EFF90C5-31F4-4A22-AC00-3FB5ED291B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51F787E-B946-4091-ABC6-F9DB06BBEE34}"/>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23673656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CAA11-CC97-44E5-AE4D-808FD741A06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3AB6CB-9460-4BCA-86C5-5F26357AB80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9FAB0F6-401D-4BAF-A300-65AD684DF96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4561BBA-B185-4B45-B152-3D320E15F550}"/>
              </a:ext>
            </a:extLst>
          </p:cNvPr>
          <p:cNvSpPr>
            <a:spLocks noGrp="1"/>
          </p:cNvSpPr>
          <p:nvPr>
            <p:ph type="dt" sz="half" idx="10"/>
          </p:nvPr>
        </p:nvSpPr>
        <p:spPr/>
        <p:txBody>
          <a:bodyPr/>
          <a:lstStyle/>
          <a:p>
            <a:fld id="{DECF21A4-E71B-4D3A-AF45-E989C23A7BB1}" type="datetimeFigureOut">
              <a:rPr lang="en-US" smtClean="0"/>
              <a:t>11/19/2025</a:t>
            </a:fld>
            <a:endParaRPr lang="en-US" dirty="0"/>
          </a:p>
        </p:txBody>
      </p:sp>
      <p:sp>
        <p:nvSpPr>
          <p:cNvPr id="6" name="Footer Placeholder 5">
            <a:extLst>
              <a:ext uri="{FF2B5EF4-FFF2-40B4-BE49-F238E27FC236}">
                <a16:creationId xmlns:a16="http://schemas.microsoft.com/office/drawing/2014/main" id="{D61CD760-96AC-4821-A56B-0B805F2FAD4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F750665-D5B5-4D0B-B2F0-CB6B027CDEC7}"/>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5744669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A47C3-C498-415A-A057-E19BCEB5F28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BF6677F-2712-4810-A3AA-56FA75386D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871B54A-6775-4978-8E19-32694C9B5E3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DBA1303-B245-476D-BD02-A4E4A359F6E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E8E898F-5B79-46F1-89C1-F827997CC48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B417A4D-2EC9-4294-BFF4-EAE22EE1099A}"/>
              </a:ext>
            </a:extLst>
          </p:cNvPr>
          <p:cNvSpPr>
            <a:spLocks noGrp="1"/>
          </p:cNvSpPr>
          <p:nvPr>
            <p:ph type="dt" sz="half" idx="10"/>
          </p:nvPr>
        </p:nvSpPr>
        <p:spPr/>
        <p:txBody>
          <a:bodyPr/>
          <a:lstStyle/>
          <a:p>
            <a:fld id="{DECF21A4-E71B-4D3A-AF45-E989C23A7BB1}" type="datetimeFigureOut">
              <a:rPr lang="en-US" smtClean="0"/>
              <a:t>11/19/2025</a:t>
            </a:fld>
            <a:endParaRPr lang="en-US" dirty="0"/>
          </a:p>
        </p:txBody>
      </p:sp>
      <p:sp>
        <p:nvSpPr>
          <p:cNvPr id="8" name="Footer Placeholder 7">
            <a:extLst>
              <a:ext uri="{FF2B5EF4-FFF2-40B4-BE49-F238E27FC236}">
                <a16:creationId xmlns:a16="http://schemas.microsoft.com/office/drawing/2014/main" id="{6150E317-3602-42A1-BB7F-0184072E8D5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0CE2C97-E26C-4A8B-93A0-B01E2C7F4522}"/>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971436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F68FC-5755-447A-8D7F-9ADED3E994A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AB50287-81AA-46CA-8CB3-53A7F8313741}"/>
              </a:ext>
            </a:extLst>
          </p:cNvPr>
          <p:cNvSpPr>
            <a:spLocks noGrp="1"/>
          </p:cNvSpPr>
          <p:nvPr>
            <p:ph type="dt" sz="half" idx="10"/>
          </p:nvPr>
        </p:nvSpPr>
        <p:spPr/>
        <p:txBody>
          <a:bodyPr/>
          <a:lstStyle/>
          <a:p>
            <a:fld id="{DECF21A4-E71B-4D3A-AF45-E989C23A7BB1}" type="datetimeFigureOut">
              <a:rPr lang="en-US" smtClean="0"/>
              <a:t>11/19/2025</a:t>
            </a:fld>
            <a:endParaRPr lang="en-US" dirty="0"/>
          </a:p>
        </p:txBody>
      </p:sp>
      <p:sp>
        <p:nvSpPr>
          <p:cNvPr id="4" name="Footer Placeholder 3">
            <a:extLst>
              <a:ext uri="{FF2B5EF4-FFF2-40B4-BE49-F238E27FC236}">
                <a16:creationId xmlns:a16="http://schemas.microsoft.com/office/drawing/2014/main" id="{2F1BA4AA-02C9-459E-9362-3DA60E3B597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B2A2C8F-DBB4-4235-A67E-FB4039D9AA24}"/>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0559035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6ACAA5-F8E7-46E9-8BA7-A510948B62CC}"/>
              </a:ext>
            </a:extLst>
          </p:cNvPr>
          <p:cNvSpPr>
            <a:spLocks noGrp="1"/>
          </p:cNvSpPr>
          <p:nvPr>
            <p:ph type="dt" sz="half" idx="10"/>
          </p:nvPr>
        </p:nvSpPr>
        <p:spPr/>
        <p:txBody>
          <a:bodyPr/>
          <a:lstStyle/>
          <a:p>
            <a:fld id="{DECF21A4-E71B-4D3A-AF45-E989C23A7BB1}" type="datetimeFigureOut">
              <a:rPr lang="en-US" smtClean="0"/>
              <a:t>11/19/2025</a:t>
            </a:fld>
            <a:endParaRPr lang="en-US" dirty="0"/>
          </a:p>
        </p:txBody>
      </p:sp>
      <p:sp>
        <p:nvSpPr>
          <p:cNvPr id="3" name="Footer Placeholder 2">
            <a:extLst>
              <a:ext uri="{FF2B5EF4-FFF2-40B4-BE49-F238E27FC236}">
                <a16:creationId xmlns:a16="http://schemas.microsoft.com/office/drawing/2014/main" id="{D1F2DEE8-5654-4DCA-A8D0-D883E52B6FB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0B179A5-4329-4057-9DEB-5B6E3AD1183F}"/>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443436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1DA80-336B-4DBB-91A1-6E3E4B3C20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840D456-F0A3-4789-A310-A23F01B2EC0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B8A8B05-7071-44D4-80F7-3E8191C9A4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D8562E-E6F1-449B-909C-98426BA86B36}"/>
              </a:ext>
            </a:extLst>
          </p:cNvPr>
          <p:cNvSpPr>
            <a:spLocks noGrp="1"/>
          </p:cNvSpPr>
          <p:nvPr>
            <p:ph type="dt" sz="half" idx="10"/>
          </p:nvPr>
        </p:nvSpPr>
        <p:spPr/>
        <p:txBody>
          <a:bodyPr/>
          <a:lstStyle/>
          <a:p>
            <a:fld id="{DECF21A4-E71B-4D3A-AF45-E989C23A7BB1}" type="datetimeFigureOut">
              <a:rPr lang="en-US" smtClean="0"/>
              <a:t>11/19/2025</a:t>
            </a:fld>
            <a:endParaRPr lang="en-US" dirty="0"/>
          </a:p>
        </p:txBody>
      </p:sp>
      <p:sp>
        <p:nvSpPr>
          <p:cNvPr id="6" name="Footer Placeholder 5">
            <a:extLst>
              <a:ext uri="{FF2B5EF4-FFF2-40B4-BE49-F238E27FC236}">
                <a16:creationId xmlns:a16="http://schemas.microsoft.com/office/drawing/2014/main" id="{7EB47A9A-FB08-407B-A73A-0AC513F0FD5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BFF841F-796A-4FE6-B5E0-C8A4986793EE}"/>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9377312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D474D-6779-4C23-BD3C-82F5DC3E3E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A21096C-E430-49C7-A801-21C0BD95DC4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024828F-334F-4A50-850D-10684F2452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3293F4-2B70-4BB5-A982-219E4133E251}"/>
              </a:ext>
            </a:extLst>
          </p:cNvPr>
          <p:cNvSpPr>
            <a:spLocks noGrp="1"/>
          </p:cNvSpPr>
          <p:nvPr>
            <p:ph type="dt" sz="half" idx="10"/>
          </p:nvPr>
        </p:nvSpPr>
        <p:spPr/>
        <p:txBody>
          <a:bodyPr/>
          <a:lstStyle/>
          <a:p>
            <a:fld id="{DECF21A4-E71B-4D3A-AF45-E989C23A7BB1}" type="datetimeFigureOut">
              <a:rPr lang="en-US" smtClean="0"/>
              <a:t>11/19/2025</a:t>
            </a:fld>
            <a:endParaRPr lang="en-US" dirty="0"/>
          </a:p>
        </p:txBody>
      </p:sp>
      <p:sp>
        <p:nvSpPr>
          <p:cNvPr id="6" name="Footer Placeholder 5">
            <a:extLst>
              <a:ext uri="{FF2B5EF4-FFF2-40B4-BE49-F238E27FC236}">
                <a16:creationId xmlns:a16="http://schemas.microsoft.com/office/drawing/2014/main" id="{C4F9A86F-B378-4759-B50E-2E0BFAE6246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0A95BDC-FC58-4638-AA59-A3DA9931FD3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358881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47D73-EDDA-49A6-BA12-1CA980DA9B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189B82E-4CA1-47A5-B133-FBD4D8A8398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38A267F-D142-4D04-9F03-6CB099E6FA32}"/>
              </a:ext>
            </a:extLst>
          </p:cNvPr>
          <p:cNvSpPr>
            <a:spLocks noGrp="1"/>
          </p:cNvSpPr>
          <p:nvPr>
            <p:ph type="dt" sz="half" idx="10"/>
          </p:nvPr>
        </p:nvSpPr>
        <p:spPr/>
        <p:txBody>
          <a:bodyPr/>
          <a:lstStyle/>
          <a:p>
            <a:fld id="{DECF21A4-E71B-4D3A-AF45-E989C23A7BB1}" type="datetimeFigureOut">
              <a:rPr lang="en-US" smtClean="0"/>
              <a:t>11/19/2025</a:t>
            </a:fld>
            <a:endParaRPr lang="en-US" dirty="0"/>
          </a:p>
        </p:txBody>
      </p:sp>
      <p:sp>
        <p:nvSpPr>
          <p:cNvPr id="5" name="Footer Placeholder 4">
            <a:extLst>
              <a:ext uri="{FF2B5EF4-FFF2-40B4-BE49-F238E27FC236}">
                <a16:creationId xmlns:a16="http://schemas.microsoft.com/office/drawing/2014/main" id="{705127CA-154D-4E90-B776-A2EE71F78D2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5F0BA5-F4EE-4282-B111-76B869BE267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42813555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256E92A-52E0-4710-BDEF-0A153468540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7A240E1-5EB0-47FD-AA37-BF945D136CC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A14243-F1E4-487A-ABEC-30516A01DF2B}"/>
              </a:ext>
            </a:extLst>
          </p:cNvPr>
          <p:cNvSpPr>
            <a:spLocks noGrp="1"/>
          </p:cNvSpPr>
          <p:nvPr>
            <p:ph type="dt" sz="half" idx="10"/>
          </p:nvPr>
        </p:nvSpPr>
        <p:spPr/>
        <p:txBody>
          <a:bodyPr/>
          <a:lstStyle/>
          <a:p>
            <a:fld id="{DECF21A4-E71B-4D3A-AF45-E989C23A7BB1}" type="datetimeFigureOut">
              <a:rPr lang="en-US" smtClean="0"/>
              <a:t>11/19/2025</a:t>
            </a:fld>
            <a:endParaRPr lang="en-US" dirty="0"/>
          </a:p>
        </p:txBody>
      </p:sp>
      <p:sp>
        <p:nvSpPr>
          <p:cNvPr id="5" name="Footer Placeholder 4">
            <a:extLst>
              <a:ext uri="{FF2B5EF4-FFF2-40B4-BE49-F238E27FC236}">
                <a16:creationId xmlns:a16="http://schemas.microsoft.com/office/drawing/2014/main" id="{AC358244-98FD-472D-AB8C-075F71C10BF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998D5A-820D-4519-967F-33320971CBAB}"/>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3255597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2420700" y="2655767"/>
            <a:ext cx="7447200" cy="1546400"/>
          </a:xfrm>
          <a:prstGeom prst="rect">
            <a:avLst/>
          </a:prstGeom>
        </p:spPr>
        <p:txBody>
          <a:bodyPr spcFirstLastPara="1" wrap="square" lIns="91425" tIns="91425" rIns="91425" bIns="91425" anchor="ctr" anchorCtr="0">
            <a:noAutofit/>
          </a:bodyPr>
          <a:lstStyle>
            <a:lvl1pPr lvl="0">
              <a:spcBef>
                <a:spcPts val="0"/>
              </a:spcBef>
              <a:spcAft>
                <a:spcPts val="0"/>
              </a:spcAft>
              <a:buSzPts val="6000"/>
              <a:buNone/>
              <a:defRPr sz="8000" b="0"/>
            </a:lvl1pPr>
            <a:lvl2pPr lvl="1">
              <a:spcBef>
                <a:spcPts val="0"/>
              </a:spcBef>
              <a:spcAft>
                <a:spcPts val="0"/>
              </a:spcAft>
              <a:buSzPts val="6000"/>
              <a:buNone/>
              <a:defRPr sz="8000" b="0"/>
            </a:lvl2pPr>
            <a:lvl3pPr lvl="2">
              <a:spcBef>
                <a:spcPts val="0"/>
              </a:spcBef>
              <a:spcAft>
                <a:spcPts val="0"/>
              </a:spcAft>
              <a:buSzPts val="6000"/>
              <a:buNone/>
              <a:defRPr sz="8000" b="0"/>
            </a:lvl3pPr>
            <a:lvl4pPr lvl="3">
              <a:spcBef>
                <a:spcPts val="0"/>
              </a:spcBef>
              <a:spcAft>
                <a:spcPts val="0"/>
              </a:spcAft>
              <a:buSzPts val="6000"/>
              <a:buNone/>
              <a:defRPr sz="8000" b="0"/>
            </a:lvl4pPr>
            <a:lvl5pPr lvl="4">
              <a:spcBef>
                <a:spcPts val="0"/>
              </a:spcBef>
              <a:spcAft>
                <a:spcPts val="0"/>
              </a:spcAft>
              <a:buSzPts val="6000"/>
              <a:buNone/>
              <a:defRPr sz="8000" b="0"/>
            </a:lvl5pPr>
            <a:lvl6pPr lvl="5">
              <a:spcBef>
                <a:spcPts val="0"/>
              </a:spcBef>
              <a:spcAft>
                <a:spcPts val="0"/>
              </a:spcAft>
              <a:buSzPts val="6000"/>
              <a:buNone/>
              <a:defRPr sz="8000" b="0"/>
            </a:lvl6pPr>
            <a:lvl7pPr lvl="6">
              <a:spcBef>
                <a:spcPts val="0"/>
              </a:spcBef>
              <a:spcAft>
                <a:spcPts val="0"/>
              </a:spcAft>
              <a:buSzPts val="6000"/>
              <a:buNone/>
              <a:defRPr sz="8000" b="0"/>
            </a:lvl7pPr>
            <a:lvl8pPr lvl="7">
              <a:spcBef>
                <a:spcPts val="0"/>
              </a:spcBef>
              <a:spcAft>
                <a:spcPts val="0"/>
              </a:spcAft>
              <a:buSzPts val="6000"/>
              <a:buNone/>
              <a:defRPr sz="8000" b="0"/>
            </a:lvl8pPr>
            <a:lvl9pPr lvl="8">
              <a:spcBef>
                <a:spcPts val="0"/>
              </a:spcBef>
              <a:spcAft>
                <a:spcPts val="0"/>
              </a:spcAft>
              <a:buSzPts val="6000"/>
              <a:buNone/>
              <a:defRPr sz="8000" b="0"/>
            </a:lvl9pPr>
          </a:lstStyle>
          <a:p>
            <a:endParaRPr/>
          </a:p>
        </p:txBody>
      </p:sp>
    </p:spTree>
    <p:extLst>
      <p:ext uri="{BB962C8B-B14F-4D97-AF65-F5344CB8AC3E}">
        <p14:creationId xmlns:p14="http://schemas.microsoft.com/office/powerpoint/2010/main" val="19812687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11"/>
        <p:cNvGrpSpPr/>
        <p:nvPr/>
      </p:nvGrpSpPr>
      <p:grpSpPr>
        <a:xfrm>
          <a:off x="0" y="0"/>
          <a:ext cx="0" cy="0"/>
          <a:chOff x="0" y="0"/>
          <a:chExt cx="0" cy="0"/>
        </a:xfrm>
      </p:grpSpPr>
      <p:sp>
        <p:nvSpPr>
          <p:cNvPr id="12" name="Google Shape;12;p3"/>
          <p:cNvSpPr txBox="1">
            <a:spLocks noGrp="1"/>
          </p:cNvSpPr>
          <p:nvPr>
            <p:ph type="ctrTitle"/>
          </p:nvPr>
        </p:nvSpPr>
        <p:spPr>
          <a:xfrm>
            <a:off x="2428733" y="2009533"/>
            <a:ext cx="7334400" cy="1546400"/>
          </a:xfrm>
          <a:prstGeom prst="rect">
            <a:avLst/>
          </a:prstGeom>
        </p:spPr>
        <p:txBody>
          <a:bodyPr spcFirstLastPara="1" wrap="square" lIns="91425" tIns="91425" rIns="91425" bIns="91425" anchor="b" anchorCtr="0">
            <a:noAutofit/>
          </a:bodyPr>
          <a:lstStyle>
            <a:lvl1pPr lvl="0" rtl="0">
              <a:spcBef>
                <a:spcPts val="0"/>
              </a:spcBef>
              <a:spcAft>
                <a:spcPts val="0"/>
              </a:spcAft>
              <a:buSzPts val="4800"/>
              <a:buNone/>
              <a:defRPr sz="6400" b="0"/>
            </a:lvl1pPr>
            <a:lvl2pPr lvl="1" rtl="0">
              <a:spcBef>
                <a:spcPts val="0"/>
              </a:spcBef>
              <a:spcAft>
                <a:spcPts val="0"/>
              </a:spcAft>
              <a:buSzPts val="4800"/>
              <a:buNone/>
              <a:defRPr sz="6400" b="0"/>
            </a:lvl2pPr>
            <a:lvl3pPr lvl="2" rtl="0">
              <a:spcBef>
                <a:spcPts val="0"/>
              </a:spcBef>
              <a:spcAft>
                <a:spcPts val="0"/>
              </a:spcAft>
              <a:buSzPts val="4800"/>
              <a:buNone/>
              <a:defRPr sz="6400" b="0"/>
            </a:lvl3pPr>
            <a:lvl4pPr lvl="3" rtl="0">
              <a:spcBef>
                <a:spcPts val="0"/>
              </a:spcBef>
              <a:spcAft>
                <a:spcPts val="0"/>
              </a:spcAft>
              <a:buSzPts val="4800"/>
              <a:buNone/>
              <a:defRPr sz="6400" b="0"/>
            </a:lvl4pPr>
            <a:lvl5pPr lvl="4" rtl="0">
              <a:spcBef>
                <a:spcPts val="0"/>
              </a:spcBef>
              <a:spcAft>
                <a:spcPts val="0"/>
              </a:spcAft>
              <a:buSzPts val="4800"/>
              <a:buNone/>
              <a:defRPr sz="6400" b="0"/>
            </a:lvl5pPr>
            <a:lvl6pPr lvl="5" rtl="0">
              <a:spcBef>
                <a:spcPts val="0"/>
              </a:spcBef>
              <a:spcAft>
                <a:spcPts val="0"/>
              </a:spcAft>
              <a:buSzPts val="4800"/>
              <a:buNone/>
              <a:defRPr sz="6400" b="0"/>
            </a:lvl6pPr>
            <a:lvl7pPr lvl="6" rtl="0">
              <a:spcBef>
                <a:spcPts val="0"/>
              </a:spcBef>
              <a:spcAft>
                <a:spcPts val="0"/>
              </a:spcAft>
              <a:buSzPts val="4800"/>
              <a:buNone/>
              <a:defRPr sz="6400" b="0"/>
            </a:lvl7pPr>
            <a:lvl8pPr lvl="7" rtl="0">
              <a:spcBef>
                <a:spcPts val="0"/>
              </a:spcBef>
              <a:spcAft>
                <a:spcPts val="0"/>
              </a:spcAft>
              <a:buSzPts val="4800"/>
              <a:buNone/>
              <a:defRPr sz="6400" b="0"/>
            </a:lvl8pPr>
            <a:lvl9pPr lvl="8" rtl="0">
              <a:spcBef>
                <a:spcPts val="0"/>
              </a:spcBef>
              <a:spcAft>
                <a:spcPts val="0"/>
              </a:spcAft>
              <a:buSzPts val="4800"/>
              <a:buNone/>
              <a:defRPr sz="6400" b="0"/>
            </a:lvl9pPr>
          </a:lstStyle>
          <a:p>
            <a:endParaRPr/>
          </a:p>
        </p:txBody>
      </p:sp>
      <p:sp>
        <p:nvSpPr>
          <p:cNvPr id="13" name="Google Shape;13;p3"/>
          <p:cNvSpPr txBox="1">
            <a:spLocks noGrp="1"/>
          </p:cNvSpPr>
          <p:nvPr>
            <p:ph type="subTitle" idx="1"/>
          </p:nvPr>
        </p:nvSpPr>
        <p:spPr>
          <a:xfrm>
            <a:off x="2428733" y="3380339"/>
            <a:ext cx="7334400" cy="10464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2"/>
              </a:buClr>
              <a:buSzPts val="2400"/>
              <a:buNone/>
              <a:defRPr>
                <a:solidFill>
                  <a:schemeClr val="dk2"/>
                </a:solidFill>
              </a:defRPr>
            </a:lvl1pPr>
            <a:lvl2pPr lvl="1" rtl="0">
              <a:spcBef>
                <a:spcPts val="0"/>
              </a:spcBef>
              <a:spcAft>
                <a:spcPts val="0"/>
              </a:spcAft>
              <a:buClr>
                <a:schemeClr val="dk2"/>
              </a:buClr>
              <a:buSzPts val="3000"/>
              <a:buNone/>
              <a:defRPr sz="4000">
                <a:solidFill>
                  <a:schemeClr val="dk2"/>
                </a:solidFill>
              </a:defRPr>
            </a:lvl2pPr>
            <a:lvl3pPr lvl="2" rtl="0">
              <a:spcBef>
                <a:spcPts val="0"/>
              </a:spcBef>
              <a:spcAft>
                <a:spcPts val="0"/>
              </a:spcAft>
              <a:buClr>
                <a:schemeClr val="dk2"/>
              </a:buClr>
              <a:buSzPts val="3000"/>
              <a:buNone/>
              <a:defRPr sz="4000">
                <a:solidFill>
                  <a:schemeClr val="dk2"/>
                </a:solidFill>
              </a:defRPr>
            </a:lvl3pPr>
            <a:lvl4pPr lvl="3" rtl="0">
              <a:spcBef>
                <a:spcPts val="0"/>
              </a:spcBef>
              <a:spcAft>
                <a:spcPts val="0"/>
              </a:spcAft>
              <a:buClr>
                <a:schemeClr val="dk2"/>
              </a:buClr>
              <a:buSzPts val="3000"/>
              <a:buNone/>
              <a:defRPr sz="4000">
                <a:solidFill>
                  <a:schemeClr val="dk2"/>
                </a:solidFill>
              </a:defRPr>
            </a:lvl4pPr>
            <a:lvl5pPr lvl="4" rtl="0">
              <a:spcBef>
                <a:spcPts val="0"/>
              </a:spcBef>
              <a:spcAft>
                <a:spcPts val="0"/>
              </a:spcAft>
              <a:buClr>
                <a:schemeClr val="dk2"/>
              </a:buClr>
              <a:buSzPts val="3000"/>
              <a:buNone/>
              <a:defRPr sz="4000">
                <a:solidFill>
                  <a:schemeClr val="dk2"/>
                </a:solidFill>
              </a:defRPr>
            </a:lvl5pPr>
            <a:lvl6pPr lvl="5" rtl="0">
              <a:spcBef>
                <a:spcPts val="0"/>
              </a:spcBef>
              <a:spcAft>
                <a:spcPts val="0"/>
              </a:spcAft>
              <a:buClr>
                <a:schemeClr val="dk2"/>
              </a:buClr>
              <a:buSzPts val="3000"/>
              <a:buNone/>
              <a:defRPr sz="4000">
                <a:solidFill>
                  <a:schemeClr val="dk2"/>
                </a:solidFill>
              </a:defRPr>
            </a:lvl6pPr>
            <a:lvl7pPr lvl="6" rtl="0">
              <a:spcBef>
                <a:spcPts val="0"/>
              </a:spcBef>
              <a:spcAft>
                <a:spcPts val="0"/>
              </a:spcAft>
              <a:buClr>
                <a:schemeClr val="dk2"/>
              </a:buClr>
              <a:buSzPts val="3000"/>
              <a:buNone/>
              <a:defRPr sz="4000">
                <a:solidFill>
                  <a:schemeClr val="dk2"/>
                </a:solidFill>
              </a:defRPr>
            </a:lvl7pPr>
            <a:lvl8pPr lvl="7" rtl="0">
              <a:spcBef>
                <a:spcPts val="0"/>
              </a:spcBef>
              <a:spcAft>
                <a:spcPts val="0"/>
              </a:spcAft>
              <a:buClr>
                <a:schemeClr val="dk2"/>
              </a:buClr>
              <a:buSzPts val="3000"/>
              <a:buNone/>
              <a:defRPr sz="4000">
                <a:solidFill>
                  <a:schemeClr val="dk2"/>
                </a:solidFill>
              </a:defRPr>
            </a:lvl8pPr>
            <a:lvl9pPr lvl="8" rtl="0">
              <a:spcBef>
                <a:spcPts val="0"/>
              </a:spcBef>
              <a:spcAft>
                <a:spcPts val="0"/>
              </a:spcAft>
              <a:buClr>
                <a:schemeClr val="dk2"/>
              </a:buClr>
              <a:buSzPts val="3000"/>
              <a:buNone/>
              <a:defRPr sz="4000">
                <a:solidFill>
                  <a:schemeClr val="dk2"/>
                </a:solidFill>
              </a:defRPr>
            </a:lvl9pPr>
          </a:lstStyle>
          <a:p>
            <a:endParaRPr/>
          </a:p>
        </p:txBody>
      </p:sp>
      <p:sp>
        <p:nvSpPr>
          <p:cNvPr id="14" name="Google Shape;14;p3"/>
          <p:cNvSpPr txBox="1">
            <a:spLocks noGrp="1"/>
          </p:cNvSpPr>
          <p:nvPr>
            <p:ph type="sldNum" idx="12"/>
          </p:nvPr>
        </p:nvSpPr>
        <p:spPr>
          <a:xfrm>
            <a:off x="11460400" y="6453000"/>
            <a:ext cx="731600" cy="404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1943108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19"/>
        <p:cNvGrpSpPr/>
        <p:nvPr/>
      </p:nvGrpSpPr>
      <p:grpSpPr>
        <a:xfrm>
          <a:off x="0" y="0"/>
          <a:ext cx="0" cy="0"/>
          <a:chOff x="0" y="0"/>
          <a:chExt cx="0" cy="0"/>
        </a:xfrm>
      </p:grpSpPr>
      <p:sp>
        <p:nvSpPr>
          <p:cNvPr id="20" name="Google Shape;20;p5"/>
          <p:cNvSpPr txBox="1">
            <a:spLocks noGrp="1"/>
          </p:cNvSpPr>
          <p:nvPr>
            <p:ph type="title"/>
          </p:nvPr>
        </p:nvSpPr>
        <p:spPr>
          <a:xfrm>
            <a:off x="1399333" y="1061567"/>
            <a:ext cx="9361200" cy="10004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1" name="Google Shape;21;p5"/>
          <p:cNvSpPr txBox="1">
            <a:spLocks noGrp="1"/>
          </p:cNvSpPr>
          <p:nvPr>
            <p:ph type="body" idx="1"/>
          </p:nvPr>
        </p:nvSpPr>
        <p:spPr>
          <a:xfrm>
            <a:off x="1399333" y="1916568"/>
            <a:ext cx="9361200" cy="3609200"/>
          </a:xfrm>
          <a:prstGeom prst="rect">
            <a:avLst/>
          </a:prstGeom>
        </p:spPr>
        <p:txBody>
          <a:bodyPr spcFirstLastPara="1" wrap="square" lIns="91425" tIns="91425" rIns="91425" bIns="91425" anchor="t" anchorCtr="0">
            <a:noAutofit/>
          </a:bodyPr>
          <a:lstStyle>
            <a:lvl1pPr marL="609585" lvl="0" indent="-507987">
              <a:spcBef>
                <a:spcPts val="800"/>
              </a:spcBef>
              <a:spcAft>
                <a:spcPts val="0"/>
              </a:spcAft>
              <a:buSzPts val="2400"/>
              <a:buChar char="+"/>
              <a:defRPr/>
            </a:lvl1pPr>
            <a:lvl2pPr marL="1219170" lvl="1" indent="-507987">
              <a:spcBef>
                <a:spcPts val="0"/>
              </a:spcBef>
              <a:spcAft>
                <a:spcPts val="0"/>
              </a:spcAft>
              <a:buSzPts val="2400"/>
              <a:buChar char="+"/>
              <a:defRPr/>
            </a:lvl2pPr>
            <a:lvl3pPr marL="1828754" lvl="2" indent="-507987">
              <a:spcBef>
                <a:spcPts val="0"/>
              </a:spcBef>
              <a:spcAft>
                <a:spcPts val="0"/>
              </a:spcAft>
              <a:buSzPts val="2400"/>
              <a:buChar char="+"/>
              <a:defRPr/>
            </a:lvl3pPr>
            <a:lvl4pPr marL="2438339" lvl="3" indent="-507987">
              <a:spcBef>
                <a:spcPts val="0"/>
              </a:spcBef>
              <a:spcAft>
                <a:spcPts val="0"/>
              </a:spcAft>
              <a:buSzPts val="2400"/>
              <a:buChar char="+"/>
              <a:defRPr/>
            </a:lvl4pPr>
            <a:lvl5pPr marL="3047924" lvl="4" indent="-507987">
              <a:spcBef>
                <a:spcPts val="0"/>
              </a:spcBef>
              <a:spcAft>
                <a:spcPts val="0"/>
              </a:spcAft>
              <a:buSzPts val="2400"/>
              <a:buChar char="+"/>
              <a:defRPr/>
            </a:lvl5pPr>
            <a:lvl6pPr marL="3657509" lvl="5" indent="-507987">
              <a:spcBef>
                <a:spcPts val="0"/>
              </a:spcBef>
              <a:spcAft>
                <a:spcPts val="0"/>
              </a:spcAft>
              <a:buSzPts val="2400"/>
              <a:buChar char="+"/>
              <a:defRPr/>
            </a:lvl6pPr>
            <a:lvl7pPr marL="4267093" lvl="6" indent="-507987">
              <a:spcBef>
                <a:spcPts val="0"/>
              </a:spcBef>
              <a:spcAft>
                <a:spcPts val="0"/>
              </a:spcAft>
              <a:buSzPts val="2400"/>
              <a:buChar char="+"/>
              <a:defRPr/>
            </a:lvl7pPr>
            <a:lvl8pPr marL="4876678" lvl="7" indent="-507987">
              <a:spcBef>
                <a:spcPts val="0"/>
              </a:spcBef>
              <a:spcAft>
                <a:spcPts val="0"/>
              </a:spcAft>
              <a:buSzPts val="2400"/>
              <a:buChar char="+"/>
              <a:defRPr/>
            </a:lvl8pPr>
            <a:lvl9pPr marL="5486263" lvl="8" indent="-507987">
              <a:spcBef>
                <a:spcPts val="0"/>
              </a:spcBef>
              <a:spcAft>
                <a:spcPts val="0"/>
              </a:spcAft>
              <a:buSzPts val="2400"/>
              <a:buChar char="+"/>
              <a:defRPr/>
            </a:lvl9pPr>
          </a:lstStyle>
          <a:p>
            <a:endParaRPr/>
          </a:p>
        </p:txBody>
      </p:sp>
      <p:sp>
        <p:nvSpPr>
          <p:cNvPr id="22" name="Google Shape;22;p5"/>
          <p:cNvSpPr txBox="1">
            <a:spLocks noGrp="1"/>
          </p:cNvSpPr>
          <p:nvPr>
            <p:ph type="sldNum" idx="12"/>
          </p:nvPr>
        </p:nvSpPr>
        <p:spPr>
          <a:xfrm>
            <a:off x="11460400" y="6453000"/>
            <a:ext cx="731600" cy="404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41138347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23"/>
        <p:cNvGrpSpPr/>
        <p:nvPr/>
      </p:nvGrpSpPr>
      <p:grpSpPr>
        <a:xfrm>
          <a:off x="0" y="0"/>
          <a:ext cx="0" cy="0"/>
          <a:chOff x="0" y="0"/>
          <a:chExt cx="0" cy="0"/>
        </a:xfrm>
      </p:grpSpPr>
      <p:sp>
        <p:nvSpPr>
          <p:cNvPr id="24" name="Google Shape;24;p6"/>
          <p:cNvSpPr txBox="1">
            <a:spLocks noGrp="1"/>
          </p:cNvSpPr>
          <p:nvPr>
            <p:ph type="title"/>
          </p:nvPr>
        </p:nvSpPr>
        <p:spPr>
          <a:xfrm>
            <a:off x="1399333" y="1061567"/>
            <a:ext cx="9361200" cy="10004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5" name="Google Shape;25;p6"/>
          <p:cNvSpPr txBox="1">
            <a:spLocks noGrp="1"/>
          </p:cNvSpPr>
          <p:nvPr>
            <p:ph type="body" idx="1"/>
          </p:nvPr>
        </p:nvSpPr>
        <p:spPr>
          <a:xfrm>
            <a:off x="1399333" y="1946200"/>
            <a:ext cx="4557200" cy="3667200"/>
          </a:xfrm>
          <a:prstGeom prst="rect">
            <a:avLst/>
          </a:prstGeom>
        </p:spPr>
        <p:txBody>
          <a:bodyPr spcFirstLastPara="1" wrap="square" lIns="91425" tIns="91425" rIns="91425" bIns="91425" anchor="t" anchorCtr="0">
            <a:noAutofit/>
          </a:bodyPr>
          <a:lstStyle>
            <a:lvl1pPr marL="609585" lvl="0" indent="-474121">
              <a:spcBef>
                <a:spcPts val="800"/>
              </a:spcBef>
              <a:spcAft>
                <a:spcPts val="0"/>
              </a:spcAft>
              <a:buSzPts val="2000"/>
              <a:buChar char="+"/>
              <a:defRPr sz="2667"/>
            </a:lvl1pPr>
            <a:lvl2pPr marL="1219170" lvl="1" indent="-474121">
              <a:spcBef>
                <a:spcPts val="0"/>
              </a:spcBef>
              <a:spcAft>
                <a:spcPts val="0"/>
              </a:spcAft>
              <a:buSzPts val="2000"/>
              <a:buChar char="+"/>
              <a:defRPr sz="2667"/>
            </a:lvl2pPr>
            <a:lvl3pPr marL="1828754" lvl="2" indent="-474121">
              <a:spcBef>
                <a:spcPts val="0"/>
              </a:spcBef>
              <a:spcAft>
                <a:spcPts val="0"/>
              </a:spcAft>
              <a:buSzPts val="2000"/>
              <a:buChar char="+"/>
              <a:defRPr sz="2667"/>
            </a:lvl3pPr>
            <a:lvl4pPr marL="2438339" lvl="3" indent="-474121">
              <a:spcBef>
                <a:spcPts val="0"/>
              </a:spcBef>
              <a:spcAft>
                <a:spcPts val="0"/>
              </a:spcAft>
              <a:buSzPts val="2000"/>
              <a:buChar char="+"/>
              <a:defRPr sz="2667"/>
            </a:lvl4pPr>
            <a:lvl5pPr marL="3047924" lvl="4" indent="-474121">
              <a:spcBef>
                <a:spcPts val="0"/>
              </a:spcBef>
              <a:spcAft>
                <a:spcPts val="0"/>
              </a:spcAft>
              <a:buSzPts val="2000"/>
              <a:buChar char="+"/>
              <a:defRPr sz="2667"/>
            </a:lvl5pPr>
            <a:lvl6pPr marL="3657509" lvl="5" indent="-474121">
              <a:spcBef>
                <a:spcPts val="0"/>
              </a:spcBef>
              <a:spcAft>
                <a:spcPts val="0"/>
              </a:spcAft>
              <a:buSzPts val="2000"/>
              <a:buChar char="+"/>
              <a:defRPr sz="2667"/>
            </a:lvl6pPr>
            <a:lvl7pPr marL="4267093" lvl="6" indent="-474121">
              <a:spcBef>
                <a:spcPts val="0"/>
              </a:spcBef>
              <a:spcAft>
                <a:spcPts val="0"/>
              </a:spcAft>
              <a:buSzPts val="2000"/>
              <a:buChar char="+"/>
              <a:defRPr sz="2667"/>
            </a:lvl7pPr>
            <a:lvl8pPr marL="4876678" lvl="7" indent="-474121">
              <a:spcBef>
                <a:spcPts val="0"/>
              </a:spcBef>
              <a:spcAft>
                <a:spcPts val="0"/>
              </a:spcAft>
              <a:buSzPts val="2000"/>
              <a:buChar char="+"/>
              <a:defRPr sz="2667"/>
            </a:lvl8pPr>
            <a:lvl9pPr marL="5486263" lvl="8" indent="-474121">
              <a:spcBef>
                <a:spcPts val="0"/>
              </a:spcBef>
              <a:spcAft>
                <a:spcPts val="0"/>
              </a:spcAft>
              <a:buSzPts val="2000"/>
              <a:buChar char="+"/>
              <a:defRPr sz="2667"/>
            </a:lvl9pPr>
          </a:lstStyle>
          <a:p>
            <a:endParaRPr/>
          </a:p>
        </p:txBody>
      </p:sp>
      <p:sp>
        <p:nvSpPr>
          <p:cNvPr id="26" name="Google Shape;26;p6"/>
          <p:cNvSpPr txBox="1">
            <a:spLocks noGrp="1"/>
          </p:cNvSpPr>
          <p:nvPr>
            <p:ph type="body" idx="2"/>
          </p:nvPr>
        </p:nvSpPr>
        <p:spPr>
          <a:xfrm>
            <a:off x="6235633" y="1946200"/>
            <a:ext cx="4524800" cy="3667200"/>
          </a:xfrm>
          <a:prstGeom prst="rect">
            <a:avLst/>
          </a:prstGeom>
        </p:spPr>
        <p:txBody>
          <a:bodyPr spcFirstLastPara="1" wrap="square" lIns="91425" tIns="91425" rIns="91425" bIns="91425" anchor="t" anchorCtr="0">
            <a:noAutofit/>
          </a:bodyPr>
          <a:lstStyle>
            <a:lvl1pPr marL="609585" lvl="0" indent="-474121">
              <a:spcBef>
                <a:spcPts val="800"/>
              </a:spcBef>
              <a:spcAft>
                <a:spcPts val="0"/>
              </a:spcAft>
              <a:buSzPts val="2000"/>
              <a:buChar char="+"/>
              <a:defRPr sz="2667"/>
            </a:lvl1pPr>
            <a:lvl2pPr marL="1219170" lvl="1" indent="-474121">
              <a:spcBef>
                <a:spcPts val="0"/>
              </a:spcBef>
              <a:spcAft>
                <a:spcPts val="0"/>
              </a:spcAft>
              <a:buSzPts val="2000"/>
              <a:buChar char="+"/>
              <a:defRPr sz="2667"/>
            </a:lvl2pPr>
            <a:lvl3pPr marL="1828754" lvl="2" indent="-474121">
              <a:spcBef>
                <a:spcPts val="0"/>
              </a:spcBef>
              <a:spcAft>
                <a:spcPts val="0"/>
              </a:spcAft>
              <a:buSzPts val="2000"/>
              <a:buChar char="+"/>
              <a:defRPr sz="2667"/>
            </a:lvl3pPr>
            <a:lvl4pPr marL="2438339" lvl="3" indent="-474121">
              <a:spcBef>
                <a:spcPts val="0"/>
              </a:spcBef>
              <a:spcAft>
                <a:spcPts val="0"/>
              </a:spcAft>
              <a:buSzPts val="2000"/>
              <a:buChar char="+"/>
              <a:defRPr sz="2667"/>
            </a:lvl4pPr>
            <a:lvl5pPr marL="3047924" lvl="4" indent="-474121">
              <a:spcBef>
                <a:spcPts val="0"/>
              </a:spcBef>
              <a:spcAft>
                <a:spcPts val="0"/>
              </a:spcAft>
              <a:buSzPts val="2000"/>
              <a:buChar char="+"/>
              <a:defRPr sz="2667"/>
            </a:lvl5pPr>
            <a:lvl6pPr marL="3657509" lvl="5" indent="-474121">
              <a:spcBef>
                <a:spcPts val="0"/>
              </a:spcBef>
              <a:spcAft>
                <a:spcPts val="0"/>
              </a:spcAft>
              <a:buSzPts val="2000"/>
              <a:buChar char="+"/>
              <a:defRPr sz="2667"/>
            </a:lvl6pPr>
            <a:lvl7pPr marL="4267093" lvl="6" indent="-474121">
              <a:spcBef>
                <a:spcPts val="0"/>
              </a:spcBef>
              <a:spcAft>
                <a:spcPts val="0"/>
              </a:spcAft>
              <a:buSzPts val="2000"/>
              <a:buChar char="+"/>
              <a:defRPr sz="2667"/>
            </a:lvl7pPr>
            <a:lvl8pPr marL="4876678" lvl="7" indent="-474121">
              <a:spcBef>
                <a:spcPts val="0"/>
              </a:spcBef>
              <a:spcAft>
                <a:spcPts val="0"/>
              </a:spcAft>
              <a:buSzPts val="2000"/>
              <a:buChar char="+"/>
              <a:defRPr sz="2667"/>
            </a:lvl8pPr>
            <a:lvl9pPr marL="5486263" lvl="8" indent="-474121">
              <a:spcBef>
                <a:spcPts val="0"/>
              </a:spcBef>
              <a:spcAft>
                <a:spcPts val="0"/>
              </a:spcAft>
              <a:buSzPts val="2000"/>
              <a:buChar char="+"/>
              <a:defRPr sz="2667"/>
            </a:lvl9pPr>
          </a:lstStyle>
          <a:p>
            <a:endParaRPr/>
          </a:p>
        </p:txBody>
      </p:sp>
      <p:sp>
        <p:nvSpPr>
          <p:cNvPr id="27" name="Google Shape;27;p6"/>
          <p:cNvSpPr txBox="1">
            <a:spLocks noGrp="1"/>
          </p:cNvSpPr>
          <p:nvPr>
            <p:ph type="sldNum" idx="12"/>
          </p:nvPr>
        </p:nvSpPr>
        <p:spPr>
          <a:xfrm>
            <a:off x="11460400" y="6453000"/>
            <a:ext cx="731600" cy="404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5607541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4"/>
        <p:cNvGrpSpPr/>
        <p:nvPr/>
      </p:nvGrpSpPr>
      <p:grpSpPr>
        <a:xfrm>
          <a:off x="0" y="0"/>
          <a:ext cx="0" cy="0"/>
          <a:chOff x="0" y="0"/>
          <a:chExt cx="0" cy="0"/>
        </a:xfrm>
      </p:grpSpPr>
      <p:sp>
        <p:nvSpPr>
          <p:cNvPr id="35" name="Google Shape;35;p8"/>
          <p:cNvSpPr txBox="1">
            <a:spLocks noGrp="1"/>
          </p:cNvSpPr>
          <p:nvPr>
            <p:ph type="title"/>
          </p:nvPr>
        </p:nvSpPr>
        <p:spPr>
          <a:xfrm>
            <a:off x="1399333" y="1061567"/>
            <a:ext cx="9361200" cy="10004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6" name="Google Shape;36;p8"/>
          <p:cNvSpPr txBox="1">
            <a:spLocks noGrp="1"/>
          </p:cNvSpPr>
          <p:nvPr>
            <p:ph type="sldNum" idx="12"/>
          </p:nvPr>
        </p:nvSpPr>
        <p:spPr>
          <a:xfrm>
            <a:off x="11460400" y="6453000"/>
            <a:ext cx="731600" cy="404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6080652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0"/>
        <p:cNvGrpSpPr/>
        <p:nvPr/>
      </p:nvGrpSpPr>
      <p:grpSpPr>
        <a:xfrm>
          <a:off x="0" y="0"/>
          <a:ext cx="0" cy="0"/>
          <a:chOff x="0" y="0"/>
          <a:chExt cx="0" cy="0"/>
        </a:xfrm>
      </p:grpSpPr>
      <p:sp>
        <p:nvSpPr>
          <p:cNvPr id="41" name="Google Shape;41;p10"/>
          <p:cNvSpPr txBox="1">
            <a:spLocks noGrp="1"/>
          </p:cNvSpPr>
          <p:nvPr>
            <p:ph type="sldNum" idx="12"/>
          </p:nvPr>
        </p:nvSpPr>
        <p:spPr>
          <a:xfrm>
            <a:off x="11460400" y="6453000"/>
            <a:ext cx="731600" cy="404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8279057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ig Image">
  <p:cSld name="Big Image">
    <p:bg>
      <p:bgPr>
        <a:solidFill>
          <a:srgbClr val="2A95B7"/>
        </a:solidFill>
        <a:effectLst/>
      </p:bgPr>
    </p:bg>
    <p:spTree>
      <p:nvGrpSpPr>
        <p:cNvPr id="1" name="Shape 42"/>
        <p:cNvGrpSpPr/>
        <p:nvPr/>
      </p:nvGrpSpPr>
      <p:grpSpPr>
        <a:xfrm>
          <a:off x="0" y="0"/>
          <a:ext cx="0" cy="0"/>
          <a:chOff x="0" y="0"/>
          <a:chExt cx="0" cy="0"/>
        </a:xfrm>
      </p:grpSpPr>
      <p:pic>
        <p:nvPicPr>
          <p:cNvPr id="43" name="Google Shape;43;p11" descr="scene_trans.png"/>
          <p:cNvPicPr preferRelativeResize="0"/>
          <p:nvPr/>
        </p:nvPicPr>
        <p:blipFill>
          <a:blip r:embed="rId2">
            <a:alphaModFix/>
          </a:blip>
          <a:stretch>
            <a:fillRect/>
          </a:stretch>
        </p:blipFill>
        <p:spPr>
          <a:xfrm>
            <a:off x="0" y="0"/>
            <a:ext cx="12192000" cy="6858000"/>
          </a:xfrm>
          <a:prstGeom prst="rect">
            <a:avLst/>
          </a:prstGeom>
          <a:noFill/>
          <a:ln>
            <a:noFill/>
          </a:ln>
        </p:spPr>
      </p:pic>
      <p:sp>
        <p:nvSpPr>
          <p:cNvPr id="44" name="Google Shape;44;p11"/>
          <p:cNvSpPr txBox="1">
            <a:spLocks noGrp="1"/>
          </p:cNvSpPr>
          <p:nvPr>
            <p:ph type="sldNum" idx="12"/>
          </p:nvPr>
        </p:nvSpPr>
        <p:spPr>
          <a:xfrm>
            <a:off x="11460400" y="6453000"/>
            <a:ext cx="731600" cy="404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5644214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B297F92-A6F5-4993-9CEB-AF4531DE5FF9}" type="datetimeFigureOut">
              <a:rPr lang="en-GB" smtClean="0"/>
              <a:t>19/11/2025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B447C5B-3AD6-4709-828C-ADE3E4B55A37}" type="slidenum">
              <a:rPr lang="en-GB" smtClean="0"/>
              <a:t>‹#›</a:t>
            </a:fld>
            <a:endParaRPr lang="en-GB" dirty="0"/>
          </a:p>
        </p:txBody>
      </p:sp>
    </p:spTree>
    <p:extLst>
      <p:ext uri="{BB962C8B-B14F-4D97-AF65-F5344CB8AC3E}">
        <p14:creationId xmlns:p14="http://schemas.microsoft.com/office/powerpoint/2010/main" val="12717190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B297F92-A6F5-4993-9CEB-AF4531DE5FF9}" type="datetimeFigureOut">
              <a:rPr lang="en-GB" smtClean="0"/>
              <a:t>19/11/2025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B447C5B-3AD6-4709-828C-ADE3E4B55A37}" type="slidenum">
              <a:rPr lang="en-GB" smtClean="0"/>
              <a:t>‹#›</a:t>
            </a:fld>
            <a:endParaRPr lang="en-GB" dirty="0"/>
          </a:p>
        </p:txBody>
      </p:sp>
    </p:spTree>
    <p:extLst>
      <p:ext uri="{BB962C8B-B14F-4D97-AF65-F5344CB8AC3E}">
        <p14:creationId xmlns:p14="http://schemas.microsoft.com/office/powerpoint/2010/main" val="12898630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297F92-A6F5-4993-9CEB-AF4531DE5FF9}" type="datetimeFigureOut">
              <a:rPr lang="en-GB" smtClean="0"/>
              <a:t>19/11/2025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B447C5B-3AD6-4709-828C-ADE3E4B55A37}" type="slidenum">
              <a:rPr lang="en-GB" smtClean="0"/>
              <a:t>‹#›</a:t>
            </a:fld>
            <a:endParaRPr lang="en-GB" dirty="0"/>
          </a:p>
        </p:txBody>
      </p:sp>
    </p:spTree>
    <p:extLst>
      <p:ext uri="{BB962C8B-B14F-4D97-AF65-F5344CB8AC3E}">
        <p14:creationId xmlns:p14="http://schemas.microsoft.com/office/powerpoint/2010/main" val="11421375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B297F92-A6F5-4993-9CEB-AF4531DE5FF9}" type="datetimeFigureOut">
              <a:rPr lang="en-GB" smtClean="0"/>
              <a:t>19/11/2025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B447C5B-3AD6-4709-828C-ADE3E4B55A37}" type="slidenum">
              <a:rPr lang="en-GB" smtClean="0"/>
              <a:t>‹#›</a:t>
            </a:fld>
            <a:endParaRPr lang="en-GB" dirty="0"/>
          </a:p>
        </p:txBody>
      </p:sp>
    </p:spTree>
    <p:extLst>
      <p:ext uri="{BB962C8B-B14F-4D97-AF65-F5344CB8AC3E}">
        <p14:creationId xmlns:p14="http://schemas.microsoft.com/office/powerpoint/2010/main" val="27149853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B297F92-A6F5-4993-9CEB-AF4531DE5FF9}" type="datetimeFigureOut">
              <a:rPr lang="en-GB" smtClean="0"/>
              <a:t>19/11/2025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BB447C5B-3AD6-4709-828C-ADE3E4B55A37}" type="slidenum">
              <a:rPr lang="en-GB" smtClean="0"/>
              <a:t>‹#›</a:t>
            </a:fld>
            <a:endParaRPr lang="en-GB" dirty="0"/>
          </a:p>
        </p:txBody>
      </p:sp>
    </p:spTree>
    <p:extLst>
      <p:ext uri="{BB962C8B-B14F-4D97-AF65-F5344CB8AC3E}">
        <p14:creationId xmlns:p14="http://schemas.microsoft.com/office/powerpoint/2010/main" val="33411078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B297F92-A6F5-4993-9CEB-AF4531DE5FF9}" type="datetimeFigureOut">
              <a:rPr lang="en-GB" smtClean="0"/>
              <a:t>19/11/2025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BB447C5B-3AD6-4709-828C-ADE3E4B55A37}" type="slidenum">
              <a:rPr lang="en-GB" smtClean="0"/>
              <a:t>‹#›</a:t>
            </a:fld>
            <a:endParaRPr lang="en-GB" dirty="0"/>
          </a:p>
        </p:txBody>
      </p:sp>
    </p:spTree>
    <p:extLst>
      <p:ext uri="{BB962C8B-B14F-4D97-AF65-F5344CB8AC3E}">
        <p14:creationId xmlns:p14="http://schemas.microsoft.com/office/powerpoint/2010/main" val="15783791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297F92-A6F5-4993-9CEB-AF4531DE5FF9}" type="datetimeFigureOut">
              <a:rPr lang="en-GB" smtClean="0"/>
              <a:t>19/11/2025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BB447C5B-3AD6-4709-828C-ADE3E4B55A37}" type="slidenum">
              <a:rPr lang="en-GB" smtClean="0"/>
              <a:t>‹#›</a:t>
            </a:fld>
            <a:endParaRPr lang="en-GB" dirty="0"/>
          </a:p>
        </p:txBody>
      </p:sp>
    </p:spTree>
    <p:extLst>
      <p:ext uri="{BB962C8B-B14F-4D97-AF65-F5344CB8AC3E}">
        <p14:creationId xmlns:p14="http://schemas.microsoft.com/office/powerpoint/2010/main" val="406902487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B297F92-A6F5-4993-9CEB-AF4531DE5FF9}" type="datetimeFigureOut">
              <a:rPr lang="en-GB" smtClean="0"/>
              <a:t>19/11/2025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B447C5B-3AD6-4709-828C-ADE3E4B55A37}" type="slidenum">
              <a:rPr lang="en-GB" smtClean="0"/>
              <a:t>‹#›</a:t>
            </a:fld>
            <a:endParaRPr lang="en-GB" dirty="0"/>
          </a:p>
        </p:txBody>
      </p:sp>
    </p:spTree>
    <p:extLst>
      <p:ext uri="{BB962C8B-B14F-4D97-AF65-F5344CB8AC3E}">
        <p14:creationId xmlns:p14="http://schemas.microsoft.com/office/powerpoint/2010/main" val="33482597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B297F92-A6F5-4993-9CEB-AF4531DE5FF9}" type="datetimeFigureOut">
              <a:rPr lang="en-GB" smtClean="0"/>
              <a:t>19/11/2025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B447C5B-3AD6-4709-828C-ADE3E4B55A37}" type="slidenum">
              <a:rPr lang="en-GB" smtClean="0"/>
              <a:t>‹#›</a:t>
            </a:fld>
            <a:endParaRPr lang="en-GB" dirty="0"/>
          </a:p>
        </p:txBody>
      </p:sp>
    </p:spTree>
    <p:extLst>
      <p:ext uri="{BB962C8B-B14F-4D97-AF65-F5344CB8AC3E}">
        <p14:creationId xmlns:p14="http://schemas.microsoft.com/office/powerpoint/2010/main" val="30785108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B297F92-A6F5-4993-9CEB-AF4531DE5FF9}" type="datetimeFigureOut">
              <a:rPr lang="en-GB" smtClean="0"/>
              <a:t>19/11/2025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B447C5B-3AD6-4709-828C-ADE3E4B55A37}" type="slidenum">
              <a:rPr lang="en-GB" smtClean="0"/>
              <a:t>‹#›</a:t>
            </a:fld>
            <a:endParaRPr lang="en-GB" dirty="0"/>
          </a:p>
        </p:txBody>
      </p:sp>
    </p:spTree>
    <p:extLst>
      <p:ext uri="{BB962C8B-B14F-4D97-AF65-F5344CB8AC3E}">
        <p14:creationId xmlns:p14="http://schemas.microsoft.com/office/powerpoint/2010/main" val="248411676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B297F92-A6F5-4993-9CEB-AF4531DE5FF9}" type="datetimeFigureOut">
              <a:rPr lang="en-GB" smtClean="0"/>
              <a:t>19/11/2025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B447C5B-3AD6-4709-828C-ADE3E4B55A37}" type="slidenum">
              <a:rPr lang="en-GB" smtClean="0"/>
              <a:t>‹#›</a:t>
            </a:fld>
            <a:endParaRPr lang="en-GB" dirty="0"/>
          </a:p>
        </p:txBody>
      </p:sp>
    </p:spTree>
    <p:extLst>
      <p:ext uri="{BB962C8B-B14F-4D97-AF65-F5344CB8AC3E}">
        <p14:creationId xmlns:p14="http://schemas.microsoft.com/office/powerpoint/2010/main" val="286986091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E1D12C09-60A6-4276-B612-F41D78A9C073}" type="datetimeFigureOut">
              <a:rPr lang="en-US"/>
              <a:pPr>
                <a:defRPr/>
              </a:pPr>
              <a:t>11/19/2025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fld id="{DCF7335F-F426-4850-B7E3-594E9ED47CBD}" type="slidenum">
              <a:rPr lang="en-US" altLang="en-US"/>
              <a:pPr/>
              <a:t>‹#›</a:t>
            </a:fld>
            <a:endParaRPr lang="en-US" altLang="en-US" dirty="0"/>
          </a:p>
        </p:txBody>
      </p:sp>
    </p:spTree>
    <p:extLst>
      <p:ext uri="{BB962C8B-B14F-4D97-AF65-F5344CB8AC3E}">
        <p14:creationId xmlns:p14="http://schemas.microsoft.com/office/powerpoint/2010/main" val="246155367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7C072BD-9274-4AF0-8771-54D7EAC54AAB}" type="datetimeFigureOut">
              <a:rPr lang="en-US"/>
              <a:pPr>
                <a:defRPr/>
              </a:pPr>
              <a:t>11/19/2025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fld id="{C4A38A15-09B4-44D5-A0C4-C8932AF3BCAB}" type="slidenum">
              <a:rPr lang="en-US" altLang="en-US"/>
              <a:pPr/>
              <a:t>‹#›</a:t>
            </a:fld>
            <a:endParaRPr lang="en-US" altLang="en-US" dirty="0"/>
          </a:p>
        </p:txBody>
      </p:sp>
    </p:spTree>
    <p:extLst>
      <p:ext uri="{BB962C8B-B14F-4D97-AF65-F5344CB8AC3E}">
        <p14:creationId xmlns:p14="http://schemas.microsoft.com/office/powerpoint/2010/main" val="12109475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F151C1D7-EEE6-4704-8653-8296EC389B6C}" type="datetimeFigureOut">
              <a:rPr lang="en-US"/>
              <a:pPr>
                <a:defRPr/>
              </a:pPr>
              <a:t>11/19/2025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fld id="{3A0EA4C4-C20C-4198-AEA8-41DF9F1A0AF8}" type="slidenum">
              <a:rPr lang="en-US" altLang="en-US"/>
              <a:pPr/>
              <a:t>‹#›</a:t>
            </a:fld>
            <a:endParaRPr lang="en-US" altLang="en-US" dirty="0"/>
          </a:p>
        </p:txBody>
      </p:sp>
    </p:spTree>
    <p:extLst>
      <p:ext uri="{BB962C8B-B14F-4D97-AF65-F5344CB8AC3E}">
        <p14:creationId xmlns:p14="http://schemas.microsoft.com/office/powerpoint/2010/main" val="210330347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B136DDD3-B189-4489-AF07-16917B5544B5}" type="datetimeFigureOut">
              <a:rPr lang="en-US"/>
              <a:pPr>
                <a:defRPr/>
              </a:pPr>
              <a:t>11/19/2025</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fld id="{95DDD4F3-1499-4D14-AEC5-C0ACC3D8FF48}" type="slidenum">
              <a:rPr lang="en-US" altLang="en-US"/>
              <a:pPr/>
              <a:t>‹#›</a:t>
            </a:fld>
            <a:endParaRPr lang="en-US" altLang="en-US" dirty="0"/>
          </a:p>
        </p:txBody>
      </p:sp>
    </p:spTree>
    <p:extLst>
      <p:ext uri="{BB962C8B-B14F-4D97-AF65-F5344CB8AC3E}">
        <p14:creationId xmlns:p14="http://schemas.microsoft.com/office/powerpoint/2010/main" val="76316002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82A86A01-D6E0-4175-BA32-A7AA0C981BDF}" type="datetimeFigureOut">
              <a:rPr lang="en-US"/>
              <a:pPr>
                <a:defRPr/>
              </a:pPr>
              <a:t>11/19/2025</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dirty="0"/>
          </a:p>
        </p:txBody>
      </p:sp>
      <p:sp>
        <p:nvSpPr>
          <p:cNvPr id="9" name="Slide Number Placeholder 5"/>
          <p:cNvSpPr>
            <a:spLocks noGrp="1"/>
          </p:cNvSpPr>
          <p:nvPr>
            <p:ph type="sldNum" sz="quarter" idx="12"/>
          </p:nvPr>
        </p:nvSpPr>
        <p:spPr/>
        <p:txBody>
          <a:bodyPr/>
          <a:lstStyle>
            <a:lvl1pPr>
              <a:defRPr/>
            </a:lvl1pPr>
          </a:lstStyle>
          <a:p>
            <a:fld id="{121AE0F9-B1A7-4C3F-B17C-16203D80FA90}" type="slidenum">
              <a:rPr lang="en-US" altLang="en-US"/>
              <a:pPr/>
              <a:t>‹#›</a:t>
            </a:fld>
            <a:endParaRPr lang="en-US" altLang="en-US" dirty="0"/>
          </a:p>
        </p:txBody>
      </p:sp>
    </p:spTree>
    <p:extLst>
      <p:ext uri="{BB962C8B-B14F-4D97-AF65-F5344CB8AC3E}">
        <p14:creationId xmlns:p14="http://schemas.microsoft.com/office/powerpoint/2010/main" val="144548601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44B5066-D208-4315-8191-3122C8344689}" type="datetimeFigureOut">
              <a:rPr lang="en-US"/>
              <a:pPr>
                <a:defRPr/>
              </a:pPr>
              <a:t>11/19/2025</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dirty="0"/>
          </a:p>
        </p:txBody>
      </p:sp>
      <p:sp>
        <p:nvSpPr>
          <p:cNvPr id="5" name="Slide Number Placeholder 5"/>
          <p:cNvSpPr>
            <a:spLocks noGrp="1"/>
          </p:cNvSpPr>
          <p:nvPr>
            <p:ph type="sldNum" sz="quarter" idx="12"/>
          </p:nvPr>
        </p:nvSpPr>
        <p:spPr/>
        <p:txBody>
          <a:bodyPr/>
          <a:lstStyle>
            <a:lvl1pPr>
              <a:defRPr/>
            </a:lvl1pPr>
          </a:lstStyle>
          <a:p>
            <a:fld id="{E4B5524E-9F86-42BA-86BB-DDC00AE37D55}" type="slidenum">
              <a:rPr lang="en-US" altLang="en-US"/>
              <a:pPr/>
              <a:t>‹#›</a:t>
            </a:fld>
            <a:endParaRPr lang="en-US" altLang="en-US" dirty="0"/>
          </a:p>
        </p:txBody>
      </p:sp>
    </p:spTree>
    <p:extLst>
      <p:ext uri="{BB962C8B-B14F-4D97-AF65-F5344CB8AC3E}">
        <p14:creationId xmlns:p14="http://schemas.microsoft.com/office/powerpoint/2010/main" val="198444334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AC9B1301-07EB-4E30-86E1-50C917BD5680}" type="datetimeFigureOut">
              <a:rPr lang="en-US"/>
              <a:pPr>
                <a:defRPr/>
              </a:pPr>
              <a:t>11/19/2025</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dirty="0"/>
          </a:p>
        </p:txBody>
      </p:sp>
      <p:sp>
        <p:nvSpPr>
          <p:cNvPr id="4" name="Slide Number Placeholder 5"/>
          <p:cNvSpPr>
            <a:spLocks noGrp="1"/>
          </p:cNvSpPr>
          <p:nvPr>
            <p:ph type="sldNum" sz="quarter" idx="12"/>
          </p:nvPr>
        </p:nvSpPr>
        <p:spPr/>
        <p:txBody>
          <a:bodyPr/>
          <a:lstStyle>
            <a:lvl1pPr>
              <a:defRPr/>
            </a:lvl1pPr>
          </a:lstStyle>
          <a:p>
            <a:fld id="{9F1109F7-7765-44BD-AC33-B94D56AA3002}" type="slidenum">
              <a:rPr lang="en-US" altLang="en-US"/>
              <a:pPr/>
              <a:t>‹#›</a:t>
            </a:fld>
            <a:endParaRPr lang="en-US" altLang="en-US" dirty="0"/>
          </a:p>
        </p:txBody>
      </p:sp>
    </p:spTree>
    <p:extLst>
      <p:ext uri="{BB962C8B-B14F-4D97-AF65-F5344CB8AC3E}">
        <p14:creationId xmlns:p14="http://schemas.microsoft.com/office/powerpoint/2010/main" val="200457632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99C1822F-2954-4FA2-82EB-7F86CCF5CA2E}" type="datetimeFigureOut">
              <a:rPr lang="en-US"/>
              <a:pPr>
                <a:defRPr/>
              </a:pPr>
              <a:t>11/19/2025</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fld id="{934E7A7F-B9E2-4DFE-A38A-BB08A457A396}" type="slidenum">
              <a:rPr lang="en-US" altLang="en-US"/>
              <a:pPr/>
              <a:t>‹#›</a:t>
            </a:fld>
            <a:endParaRPr lang="en-US" altLang="en-US" dirty="0"/>
          </a:p>
        </p:txBody>
      </p:sp>
    </p:spTree>
    <p:extLst>
      <p:ext uri="{BB962C8B-B14F-4D97-AF65-F5344CB8AC3E}">
        <p14:creationId xmlns:p14="http://schemas.microsoft.com/office/powerpoint/2010/main" val="296527173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2004BDCF-67A0-435D-92FB-889B661C7AF3}" type="datetimeFigureOut">
              <a:rPr lang="en-US"/>
              <a:pPr>
                <a:defRPr/>
              </a:pPr>
              <a:t>11/19/2025</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fld id="{8B8DB3D4-0EB7-42A7-97C0-68D57E246D49}" type="slidenum">
              <a:rPr lang="en-US" altLang="en-US"/>
              <a:pPr/>
              <a:t>‹#›</a:t>
            </a:fld>
            <a:endParaRPr lang="en-US" altLang="en-US" dirty="0"/>
          </a:p>
        </p:txBody>
      </p:sp>
    </p:spTree>
    <p:extLst>
      <p:ext uri="{BB962C8B-B14F-4D97-AF65-F5344CB8AC3E}">
        <p14:creationId xmlns:p14="http://schemas.microsoft.com/office/powerpoint/2010/main" val="370288313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CA798635-94EF-4845-B899-27D3F024E4C0}" type="datetimeFigureOut">
              <a:rPr lang="en-US"/>
              <a:pPr>
                <a:defRPr/>
              </a:pPr>
              <a:t>11/19/2025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fld id="{4D5EECB2-BAAC-4F63-9F6D-A0CE30E88A6A}" type="slidenum">
              <a:rPr lang="en-US" altLang="en-US"/>
              <a:pPr/>
              <a:t>‹#›</a:t>
            </a:fld>
            <a:endParaRPr lang="en-US" altLang="en-US" dirty="0"/>
          </a:p>
        </p:txBody>
      </p:sp>
    </p:spTree>
    <p:extLst>
      <p:ext uri="{BB962C8B-B14F-4D97-AF65-F5344CB8AC3E}">
        <p14:creationId xmlns:p14="http://schemas.microsoft.com/office/powerpoint/2010/main" val="276865495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FF32E946-649C-4072-9CE6-C81297B366A5}" type="datetimeFigureOut">
              <a:rPr lang="en-US"/>
              <a:pPr>
                <a:defRPr/>
              </a:pPr>
              <a:t>11/19/2025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fld id="{9E0DE7A1-6736-4894-8F85-8F8CE20CFE30}" type="slidenum">
              <a:rPr lang="en-US" altLang="en-US"/>
              <a:pPr/>
              <a:t>‹#›</a:t>
            </a:fld>
            <a:endParaRPr lang="en-US" altLang="en-US" dirty="0"/>
          </a:p>
        </p:txBody>
      </p:sp>
    </p:spTree>
    <p:extLst>
      <p:ext uri="{BB962C8B-B14F-4D97-AF65-F5344CB8AC3E}">
        <p14:creationId xmlns:p14="http://schemas.microsoft.com/office/powerpoint/2010/main" val="83036322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cy-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cy-GB"/>
          </a:p>
        </p:txBody>
      </p:sp>
      <p:sp>
        <p:nvSpPr>
          <p:cNvPr id="4" name="Date Placeholder 3"/>
          <p:cNvSpPr>
            <a:spLocks noGrp="1"/>
          </p:cNvSpPr>
          <p:nvPr>
            <p:ph type="dt" sz="half" idx="10"/>
          </p:nvPr>
        </p:nvSpPr>
        <p:spPr/>
        <p:txBody>
          <a:bodyPr/>
          <a:lstStyle/>
          <a:p>
            <a:fld id="{D928BBE7-653C-47AC-A05E-0892E025D89E}" type="datetimeFigureOut">
              <a:rPr lang="cy-GB" smtClean="0"/>
              <a:t>19/11/2025</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23A2C208-74E6-4621-8660-BA046535D0C0}" type="slidenum">
              <a:rPr lang="cy-GB" smtClean="0"/>
              <a:t>‹#›</a:t>
            </a:fld>
            <a:endParaRPr lang="cy-GB"/>
          </a:p>
        </p:txBody>
      </p:sp>
    </p:spTree>
    <p:extLst>
      <p:ext uri="{BB962C8B-B14F-4D97-AF65-F5344CB8AC3E}">
        <p14:creationId xmlns:p14="http://schemas.microsoft.com/office/powerpoint/2010/main" val="269060242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cy-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4" name="Date Placeholder 3"/>
          <p:cNvSpPr>
            <a:spLocks noGrp="1"/>
          </p:cNvSpPr>
          <p:nvPr>
            <p:ph type="dt" sz="half" idx="10"/>
          </p:nvPr>
        </p:nvSpPr>
        <p:spPr/>
        <p:txBody>
          <a:bodyPr/>
          <a:lstStyle/>
          <a:p>
            <a:fld id="{D928BBE7-653C-47AC-A05E-0892E025D89E}" type="datetimeFigureOut">
              <a:rPr lang="cy-GB" smtClean="0"/>
              <a:t>19/11/2025</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23A2C208-74E6-4621-8660-BA046535D0C0}" type="slidenum">
              <a:rPr lang="cy-GB" smtClean="0"/>
              <a:t>‹#›</a:t>
            </a:fld>
            <a:endParaRPr lang="cy-GB"/>
          </a:p>
        </p:txBody>
      </p:sp>
    </p:spTree>
    <p:extLst>
      <p:ext uri="{BB962C8B-B14F-4D97-AF65-F5344CB8AC3E}">
        <p14:creationId xmlns:p14="http://schemas.microsoft.com/office/powerpoint/2010/main" val="428606469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cy-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928BBE7-653C-47AC-A05E-0892E025D89E}" type="datetimeFigureOut">
              <a:rPr lang="cy-GB" smtClean="0"/>
              <a:t>19/11/2025</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23A2C208-74E6-4621-8660-BA046535D0C0}" type="slidenum">
              <a:rPr lang="cy-GB" smtClean="0"/>
              <a:t>‹#›</a:t>
            </a:fld>
            <a:endParaRPr lang="cy-GB"/>
          </a:p>
        </p:txBody>
      </p:sp>
    </p:spTree>
    <p:extLst>
      <p:ext uri="{BB962C8B-B14F-4D97-AF65-F5344CB8AC3E}">
        <p14:creationId xmlns:p14="http://schemas.microsoft.com/office/powerpoint/2010/main" val="205472111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cy-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5" name="Date Placeholder 4"/>
          <p:cNvSpPr>
            <a:spLocks noGrp="1"/>
          </p:cNvSpPr>
          <p:nvPr>
            <p:ph type="dt" sz="half" idx="10"/>
          </p:nvPr>
        </p:nvSpPr>
        <p:spPr/>
        <p:txBody>
          <a:bodyPr/>
          <a:lstStyle/>
          <a:p>
            <a:fld id="{D928BBE7-653C-47AC-A05E-0892E025D89E}" type="datetimeFigureOut">
              <a:rPr lang="cy-GB" smtClean="0"/>
              <a:t>19/11/2025</a:t>
            </a:fld>
            <a:endParaRPr lang="cy-GB"/>
          </a:p>
        </p:txBody>
      </p:sp>
      <p:sp>
        <p:nvSpPr>
          <p:cNvPr id="6" name="Footer Placeholder 5"/>
          <p:cNvSpPr>
            <a:spLocks noGrp="1"/>
          </p:cNvSpPr>
          <p:nvPr>
            <p:ph type="ftr" sz="quarter" idx="11"/>
          </p:nvPr>
        </p:nvSpPr>
        <p:spPr/>
        <p:txBody>
          <a:bodyPr/>
          <a:lstStyle/>
          <a:p>
            <a:endParaRPr lang="cy-GB"/>
          </a:p>
        </p:txBody>
      </p:sp>
      <p:sp>
        <p:nvSpPr>
          <p:cNvPr id="7" name="Slide Number Placeholder 6"/>
          <p:cNvSpPr>
            <a:spLocks noGrp="1"/>
          </p:cNvSpPr>
          <p:nvPr>
            <p:ph type="sldNum" sz="quarter" idx="12"/>
          </p:nvPr>
        </p:nvSpPr>
        <p:spPr/>
        <p:txBody>
          <a:bodyPr/>
          <a:lstStyle/>
          <a:p>
            <a:fld id="{23A2C208-74E6-4621-8660-BA046535D0C0}" type="slidenum">
              <a:rPr lang="cy-GB" smtClean="0"/>
              <a:t>‹#›</a:t>
            </a:fld>
            <a:endParaRPr lang="cy-GB"/>
          </a:p>
        </p:txBody>
      </p:sp>
    </p:spTree>
    <p:extLst>
      <p:ext uri="{BB962C8B-B14F-4D97-AF65-F5344CB8AC3E}">
        <p14:creationId xmlns:p14="http://schemas.microsoft.com/office/powerpoint/2010/main" val="147551254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cy-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7" name="Date Placeholder 6"/>
          <p:cNvSpPr>
            <a:spLocks noGrp="1"/>
          </p:cNvSpPr>
          <p:nvPr>
            <p:ph type="dt" sz="half" idx="10"/>
          </p:nvPr>
        </p:nvSpPr>
        <p:spPr/>
        <p:txBody>
          <a:bodyPr/>
          <a:lstStyle/>
          <a:p>
            <a:fld id="{D928BBE7-653C-47AC-A05E-0892E025D89E}" type="datetimeFigureOut">
              <a:rPr lang="cy-GB" smtClean="0"/>
              <a:t>19/11/2025</a:t>
            </a:fld>
            <a:endParaRPr lang="cy-GB"/>
          </a:p>
        </p:txBody>
      </p:sp>
      <p:sp>
        <p:nvSpPr>
          <p:cNvPr id="8" name="Footer Placeholder 7"/>
          <p:cNvSpPr>
            <a:spLocks noGrp="1"/>
          </p:cNvSpPr>
          <p:nvPr>
            <p:ph type="ftr" sz="quarter" idx="11"/>
          </p:nvPr>
        </p:nvSpPr>
        <p:spPr/>
        <p:txBody>
          <a:bodyPr/>
          <a:lstStyle/>
          <a:p>
            <a:endParaRPr lang="cy-GB"/>
          </a:p>
        </p:txBody>
      </p:sp>
      <p:sp>
        <p:nvSpPr>
          <p:cNvPr id="9" name="Slide Number Placeholder 8"/>
          <p:cNvSpPr>
            <a:spLocks noGrp="1"/>
          </p:cNvSpPr>
          <p:nvPr>
            <p:ph type="sldNum" sz="quarter" idx="12"/>
          </p:nvPr>
        </p:nvSpPr>
        <p:spPr/>
        <p:txBody>
          <a:bodyPr/>
          <a:lstStyle/>
          <a:p>
            <a:fld id="{23A2C208-74E6-4621-8660-BA046535D0C0}" type="slidenum">
              <a:rPr lang="cy-GB" smtClean="0"/>
              <a:t>‹#›</a:t>
            </a:fld>
            <a:endParaRPr lang="cy-GB"/>
          </a:p>
        </p:txBody>
      </p:sp>
    </p:spTree>
    <p:extLst>
      <p:ext uri="{BB962C8B-B14F-4D97-AF65-F5344CB8AC3E}">
        <p14:creationId xmlns:p14="http://schemas.microsoft.com/office/powerpoint/2010/main" val="15866453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cy-GB"/>
          </a:p>
        </p:txBody>
      </p:sp>
      <p:sp>
        <p:nvSpPr>
          <p:cNvPr id="3" name="Date Placeholder 2"/>
          <p:cNvSpPr>
            <a:spLocks noGrp="1"/>
          </p:cNvSpPr>
          <p:nvPr>
            <p:ph type="dt" sz="half" idx="10"/>
          </p:nvPr>
        </p:nvSpPr>
        <p:spPr/>
        <p:txBody>
          <a:bodyPr/>
          <a:lstStyle/>
          <a:p>
            <a:fld id="{D928BBE7-653C-47AC-A05E-0892E025D89E}" type="datetimeFigureOut">
              <a:rPr lang="cy-GB" smtClean="0"/>
              <a:t>19/11/2025</a:t>
            </a:fld>
            <a:endParaRPr lang="cy-GB"/>
          </a:p>
        </p:txBody>
      </p:sp>
      <p:sp>
        <p:nvSpPr>
          <p:cNvPr id="4" name="Footer Placeholder 3"/>
          <p:cNvSpPr>
            <a:spLocks noGrp="1"/>
          </p:cNvSpPr>
          <p:nvPr>
            <p:ph type="ftr" sz="quarter" idx="11"/>
          </p:nvPr>
        </p:nvSpPr>
        <p:spPr/>
        <p:txBody>
          <a:bodyPr/>
          <a:lstStyle/>
          <a:p>
            <a:endParaRPr lang="cy-GB"/>
          </a:p>
        </p:txBody>
      </p:sp>
      <p:sp>
        <p:nvSpPr>
          <p:cNvPr id="5" name="Slide Number Placeholder 4"/>
          <p:cNvSpPr>
            <a:spLocks noGrp="1"/>
          </p:cNvSpPr>
          <p:nvPr>
            <p:ph type="sldNum" sz="quarter" idx="12"/>
          </p:nvPr>
        </p:nvSpPr>
        <p:spPr/>
        <p:txBody>
          <a:bodyPr/>
          <a:lstStyle/>
          <a:p>
            <a:fld id="{23A2C208-74E6-4621-8660-BA046535D0C0}" type="slidenum">
              <a:rPr lang="cy-GB" smtClean="0"/>
              <a:t>‹#›</a:t>
            </a:fld>
            <a:endParaRPr lang="cy-GB"/>
          </a:p>
        </p:txBody>
      </p:sp>
    </p:spTree>
    <p:extLst>
      <p:ext uri="{BB962C8B-B14F-4D97-AF65-F5344CB8AC3E}">
        <p14:creationId xmlns:p14="http://schemas.microsoft.com/office/powerpoint/2010/main" val="325006299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28BBE7-653C-47AC-A05E-0892E025D89E}" type="datetimeFigureOut">
              <a:rPr lang="cy-GB" smtClean="0"/>
              <a:t>19/11/2025</a:t>
            </a:fld>
            <a:endParaRPr lang="cy-GB"/>
          </a:p>
        </p:txBody>
      </p:sp>
      <p:sp>
        <p:nvSpPr>
          <p:cNvPr id="3" name="Footer Placeholder 2"/>
          <p:cNvSpPr>
            <a:spLocks noGrp="1"/>
          </p:cNvSpPr>
          <p:nvPr>
            <p:ph type="ftr" sz="quarter" idx="11"/>
          </p:nvPr>
        </p:nvSpPr>
        <p:spPr/>
        <p:txBody>
          <a:bodyPr/>
          <a:lstStyle/>
          <a:p>
            <a:endParaRPr lang="cy-GB"/>
          </a:p>
        </p:txBody>
      </p:sp>
      <p:sp>
        <p:nvSpPr>
          <p:cNvPr id="4" name="Slide Number Placeholder 3"/>
          <p:cNvSpPr>
            <a:spLocks noGrp="1"/>
          </p:cNvSpPr>
          <p:nvPr>
            <p:ph type="sldNum" sz="quarter" idx="12"/>
          </p:nvPr>
        </p:nvSpPr>
        <p:spPr/>
        <p:txBody>
          <a:bodyPr/>
          <a:lstStyle/>
          <a:p>
            <a:fld id="{23A2C208-74E6-4621-8660-BA046535D0C0}" type="slidenum">
              <a:rPr lang="cy-GB" smtClean="0"/>
              <a:t>‹#›</a:t>
            </a:fld>
            <a:endParaRPr lang="cy-GB"/>
          </a:p>
        </p:txBody>
      </p:sp>
    </p:spTree>
    <p:extLst>
      <p:ext uri="{BB962C8B-B14F-4D97-AF65-F5344CB8AC3E}">
        <p14:creationId xmlns:p14="http://schemas.microsoft.com/office/powerpoint/2010/main" val="169060527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cy-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928BBE7-653C-47AC-A05E-0892E025D89E}" type="datetimeFigureOut">
              <a:rPr lang="cy-GB" smtClean="0"/>
              <a:t>19/11/2025</a:t>
            </a:fld>
            <a:endParaRPr lang="cy-GB"/>
          </a:p>
        </p:txBody>
      </p:sp>
      <p:sp>
        <p:nvSpPr>
          <p:cNvPr id="6" name="Footer Placeholder 5"/>
          <p:cNvSpPr>
            <a:spLocks noGrp="1"/>
          </p:cNvSpPr>
          <p:nvPr>
            <p:ph type="ftr" sz="quarter" idx="11"/>
          </p:nvPr>
        </p:nvSpPr>
        <p:spPr/>
        <p:txBody>
          <a:bodyPr/>
          <a:lstStyle/>
          <a:p>
            <a:endParaRPr lang="cy-GB"/>
          </a:p>
        </p:txBody>
      </p:sp>
      <p:sp>
        <p:nvSpPr>
          <p:cNvPr id="7" name="Slide Number Placeholder 6"/>
          <p:cNvSpPr>
            <a:spLocks noGrp="1"/>
          </p:cNvSpPr>
          <p:nvPr>
            <p:ph type="sldNum" sz="quarter" idx="12"/>
          </p:nvPr>
        </p:nvSpPr>
        <p:spPr/>
        <p:txBody>
          <a:bodyPr/>
          <a:lstStyle/>
          <a:p>
            <a:fld id="{23A2C208-74E6-4621-8660-BA046535D0C0}" type="slidenum">
              <a:rPr lang="cy-GB" smtClean="0"/>
              <a:t>‹#›</a:t>
            </a:fld>
            <a:endParaRPr lang="cy-GB"/>
          </a:p>
        </p:txBody>
      </p:sp>
    </p:spTree>
    <p:extLst>
      <p:ext uri="{BB962C8B-B14F-4D97-AF65-F5344CB8AC3E}">
        <p14:creationId xmlns:p14="http://schemas.microsoft.com/office/powerpoint/2010/main" val="238473395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cy-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y-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928BBE7-653C-47AC-A05E-0892E025D89E}" type="datetimeFigureOut">
              <a:rPr lang="cy-GB" smtClean="0"/>
              <a:t>19/11/2025</a:t>
            </a:fld>
            <a:endParaRPr lang="cy-GB"/>
          </a:p>
        </p:txBody>
      </p:sp>
      <p:sp>
        <p:nvSpPr>
          <p:cNvPr id="6" name="Footer Placeholder 5"/>
          <p:cNvSpPr>
            <a:spLocks noGrp="1"/>
          </p:cNvSpPr>
          <p:nvPr>
            <p:ph type="ftr" sz="quarter" idx="11"/>
          </p:nvPr>
        </p:nvSpPr>
        <p:spPr/>
        <p:txBody>
          <a:bodyPr/>
          <a:lstStyle/>
          <a:p>
            <a:endParaRPr lang="cy-GB"/>
          </a:p>
        </p:txBody>
      </p:sp>
      <p:sp>
        <p:nvSpPr>
          <p:cNvPr id="7" name="Slide Number Placeholder 6"/>
          <p:cNvSpPr>
            <a:spLocks noGrp="1"/>
          </p:cNvSpPr>
          <p:nvPr>
            <p:ph type="sldNum" sz="quarter" idx="12"/>
          </p:nvPr>
        </p:nvSpPr>
        <p:spPr/>
        <p:txBody>
          <a:bodyPr/>
          <a:lstStyle/>
          <a:p>
            <a:fld id="{23A2C208-74E6-4621-8660-BA046535D0C0}" type="slidenum">
              <a:rPr lang="cy-GB" smtClean="0"/>
              <a:t>‹#›</a:t>
            </a:fld>
            <a:endParaRPr lang="cy-GB"/>
          </a:p>
        </p:txBody>
      </p:sp>
    </p:spTree>
    <p:extLst>
      <p:ext uri="{BB962C8B-B14F-4D97-AF65-F5344CB8AC3E}">
        <p14:creationId xmlns:p14="http://schemas.microsoft.com/office/powerpoint/2010/main" val="251899813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cy-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4" name="Date Placeholder 3"/>
          <p:cNvSpPr>
            <a:spLocks noGrp="1"/>
          </p:cNvSpPr>
          <p:nvPr>
            <p:ph type="dt" sz="half" idx="10"/>
          </p:nvPr>
        </p:nvSpPr>
        <p:spPr/>
        <p:txBody>
          <a:bodyPr/>
          <a:lstStyle/>
          <a:p>
            <a:fld id="{D928BBE7-653C-47AC-A05E-0892E025D89E}" type="datetimeFigureOut">
              <a:rPr lang="cy-GB" smtClean="0"/>
              <a:t>19/11/2025</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23A2C208-74E6-4621-8660-BA046535D0C0}" type="slidenum">
              <a:rPr lang="cy-GB" smtClean="0"/>
              <a:t>‹#›</a:t>
            </a:fld>
            <a:endParaRPr lang="cy-GB"/>
          </a:p>
        </p:txBody>
      </p:sp>
    </p:spTree>
    <p:extLst>
      <p:ext uri="{BB962C8B-B14F-4D97-AF65-F5344CB8AC3E}">
        <p14:creationId xmlns:p14="http://schemas.microsoft.com/office/powerpoint/2010/main" val="269763512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cy-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4" name="Date Placeholder 3"/>
          <p:cNvSpPr>
            <a:spLocks noGrp="1"/>
          </p:cNvSpPr>
          <p:nvPr>
            <p:ph type="dt" sz="half" idx="10"/>
          </p:nvPr>
        </p:nvSpPr>
        <p:spPr/>
        <p:txBody>
          <a:bodyPr/>
          <a:lstStyle/>
          <a:p>
            <a:fld id="{D928BBE7-653C-47AC-A05E-0892E025D89E}" type="datetimeFigureOut">
              <a:rPr lang="cy-GB" smtClean="0"/>
              <a:t>19/11/2025</a:t>
            </a:fld>
            <a:endParaRPr lang="cy-GB"/>
          </a:p>
        </p:txBody>
      </p:sp>
      <p:sp>
        <p:nvSpPr>
          <p:cNvPr id="5" name="Footer Placeholder 4"/>
          <p:cNvSpPr>
            <a:spLocks noGrp="1"/>
          </p:cNvSpPr>
          <p:nvPr>
            <p:ph type="ftr" sz="quarter" idx="11"/>
          </p:nvPr>
        </p:nvSpPr>
        <p:spPr/>
        <p:txBody>
          <a:bodyPr/>
          <a:lstStyle/>
          <a:p>
            <a:endParaRPr lang="cy-GB"/>
          </a:p>
        </p:txBody>
      </p:sp>
      <p:sp>
        <p:nvSpPr>
          <p:cNvPr id="6" name="Slide Number Placeholder 5"/>
          <p:cNvSpPr>
            <a:spLocks noGrp="1"/>
          </p:cNvSpPr>
          <p:nvPr>
            <p:ph type="sldNum" sz="quarter" idx="12"/>
          </p:nvPr>
        </p:nvSpPr>
        <p:spPr/>
        <p:txBody>
          <a:bodyPr/>
          <a:lstStyle/>
          <a:p>
            <a:fld id="{23A2C208-74E6-4621-8660-BA046535D0C0}" type="slidenum">
              <a:rPr lang="cy-GB" smtClean="0"/>
              <a:t>‹#›</a:t>
            </a:fld>
            <a:endParaRPr lang="cy-GB"/>
          </a:p>
        </p:txBody>
      </p:sp>
    </p:spTree>
    <p:extLst>
      <p:ext uri="{BB962C8B-B14F-4D97-AF65-F5344CB8AC3E}">
        <p14:creationId xmlns:p14="http://schemas.microsoft.com/office/powerpoint/2010/main" val="408623718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endParaRPr lang="en-AU"/>
          </a:p>
        </p:txBody>
      </p:sp>
      <p:sp>
        <p:nvSpPr>
          <p:cNvPr id="3" name="Table Placeholder 2"/>
          <p:cNvSpPr>
            <a:spLocks noGrp="1"/>
          </p:cNvSpPr>
          <p:nvPr>
            <p:ph type="tbl" idx="1"/>
          </p:nvPr>
        </p:nvSpPr>
        <p:spPr>
          <a:xfrm>
            <a:off x="609600" y="1600201"/>
            <a:ext cx="10972800" cy="4525963"/>
          </a:xfrm>
        </p:spPr>
        <p:txBody>
          <a:bodyPr>
            <a:normAutofit/>
          </a:bodyPr>
          <a:lstStyle/>
          <a:p>
            <a:pPr lvl="0"/>
            <a:endParaRPr lang="en-AU" noProof="0"/>
          </a:p>
        </p:txBody>
      </p:sp>
      <p:sp>
        <p:nvSpPr>
          <p:cNvPr id="4" name="Date Placeholder 3"/>
          <p:cNvSpPr>
            <a:spLocks noGrp="1"/>
          </p:cNvSpPr>
          <p:nvPr>
            <p:ph type="dt" sz="half" idx="10"/>
          </p:nvPr>
        </p:nvSpPr>
        <p:spPr>
          <a:xfrm>
            <a:off x="609600" y="6696076"/>
            <a:ext cx="2844800" cy="188913"/>
          </a:xfrm>
        </p:spPr>
        <p:txBody>
          <a:bodyPr/>
          <a:lstStyle>
            <a:lvl1pPr>
              <a:defRPr smtClean="0"/>
            </a:lvl1pPr>
          </a:lstStyle>
          <a:p>
            <a:pPr>
              <a:defRPr/>
            </a:pPr>
            <a:endParaRPr lang="en-US"/>
          </a:p>
        </p:txBody>
      </p:sp>
      <p:sp>
        <p:nvSpPr>
          <p:cNvPr id="5" name="Footer Placeholder 4"/>
          <p:cNvSpPr>
            <a:spLocks noGrp="1"/>
          </p:cNvSpPr>
          <p:nvPr>
            <p:ph type="ftr" sz="quarter" idx="11"/>
          </p:nvPr>
        </p:nvSpPr>
        <p:spPr>
          <a:xfrm>
            <a:off x="4165600" y="6696076"/>
            <a:ext cx="3860800" cy="188913"/>
          </a:xfrm>
        </p:spPr>
        <p:txBody>
          <a:bodyPr/>
          <a:lstStyle>
            <a:lvl1pPr>
              <a:defRPr/>
            </a:lvl1pPr>
          </a:lstStyle>
          <a:p>
            <a:r>
              <a:rPr lang="en-US" altLang="cy-GB"/>
              <a:t>© PMB 2007</a:t>
            </a:r>
          </a:p>
        </p:txBody>
      </p:sp>
      <p:sp>
        <p:nvSpPr>
          <p:cNvPr id="6" name="Slide Number Placeholder 5"/>
          <p:cNvSpPr>
            <a:spLocks noGrp="1"/>
          </p:cNvSpPr>
          <p:nvPr>
            <p:ph type="sldNum" sz="quarter" idx="12"/>
          </p:nvPr>
        </p:nvSpPr>
        <p:spPr>
          <a:xfrm>
            <a:off x="8737600" y="6696076"/>
            <a:ext cx="2844800" cy="188913"/>
          </a:xfrm>
        </p:spPr>
        <p:txBody>
          <a:bodyPr/>
          <a:lstStyle>
            <a:lvl1pPr>
              <a:defRPr/>
            </a:lvl1pPr>
          </a:lstStyle>
          <a:p>
            <a:fld id="{8ED6C47B-E1F5-4E89-918B-7CE310EBB4A1}" type="slidenum">
              <a:rPr lang="en-US" altLang="cy-GB"/>
              <a:pPr/>
              <a:t>‹#›</a:t>
            </a:fld>
            <a:endParaRPr lang="en-US" altLang="cy-GB"/>
          </a:p>
        </p:txBody>
      </p:sp>
    </p:spTree>
    <p:extLst>
      <p:ext uri="{BB962C8B-B14F-4D97-AF65-F5344CB8AC3E}">
        <p14:creationId xmlns:p14="http://schemas.microsoft.com/office/powerpoint/2010/main" val="1432272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9" Type="http://schemas.openxmlformats.org/officeDocument/2006/relationships/image" Target="../media/image1.jp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3.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image" Target="../media/image3.png"/><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theme" Target="../theme/theme4.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theme" Target="../theme/theme5.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80BC3B-525F-4038-9330-0729879F91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9629186-93D7-46FA-AE02-36D9426043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BF1CEB-0530-4996-BAEF-2E6A04DAD6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CF21A4-E71B-4D3A-AF45-E989C23A7BB1}" type="datetimeFigureOut">
              <a:rPr lang="en-US" smtClean="0"/>
              <a:t>11/19/2025</a:t>
            </a:fld>
            <a:endParaRPr lang="en-US" dirty="0"/>
          </a:p>
        </p:txBody>
      </p:sp>
      <p:sp>
        <p:nvSpPr>
          <p:cNvPr id="5" name="Footer Placeholder 4">
            <a:extLst>
              <a:ext uri="{FF2B5EF4-FFF2-40B4-BE49-F238E27FC236}">
                <a16:creationId xmlns:a16="http://schemas.microsoft.com/office/drawing/2014/main" id="{C8DCFF3D-7353-4B4D-9E75-FA835E06E7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F382C8D6-8B0B-4982-9EE4-AA823C69C3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AF1B4E-90EC-4A51-B6E5-B702C054ECB0}" type="slidenum">
              <a:rPr lang="en-US" smtClean="0"/>
              <a:t>‹#›</a:t>
            </a:fld>
            <a:endParaRPr lang="en-US" dirty="0"/>
          </a:p>
        </p:txBody>
      </p:sp>
    </p:spTree>
    <p:extLst>
      <p:ext uri="{BB962C8B-B14F-4D97-AF65-F5344CB8AC3E}">
        <p14:creationId xmlns:p14="http://schemas.microsoft.com/office/powerpoint/2010/main" val="17146616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9">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399333" y="1061567"/>
            <a:ext cx="9361200" cy="10004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accent1"/>
              </a:buClr>
              <a:buSzPts val="3000"/>
              <a:buFont typeface="Patrick Hand SC"/>
              <a:buNone/>
              <a:defRPr sz="3000" b="1">
                <a:solidFill>
                  <a:schemeClr val="accent1"/>
                </a:solidFill>
                <a:latin typeface="Patrick Hand SC"/>
                <a:ea typeface="Patrick Hand SC"/>
                <a:cs typeface="Patrick Hand SC"/>
                <a:sym typeface="Patrick Hand SC"/>
              </a:defRPr>
            </a:lvl1pPr>
            <a:lvl2pPr lvl="1">
              <a:spcBef>
                <a:spcPts val="0"/>
              </a:spcBef>
              <a:spcAft>
                <a:spcPts val="0"/>
              </a:spcAft>
              <a:buClr>
                <a:schemeClr val="accent1"/>
              </a:buClr>
              <a:buSzPts val="3000"/>
              <a:buFont typeface="Patrick Hand SC"/>
              <a:buNone/>
              <a:defRPr sz="3000" b="1">
                <a:solidFill>
                  <a:schemeClr val="accent1"/>
                </a:solidFill>
                <a:latin typeface="Patrick Hand SC"/>
                <a:ea typeface="Patrick Hand SC"/>
                <a:cs typeface="Patrick Hand SC"/>
                <a:sym typeface="Patrick Hand SC"/>
              </a:defRPr>
            </a:lvl2pPr>
            <a:lvl3pPr lvl="2">
              <a:spcBef>
                <a:spcPts val="0"/>
              </a:spcBef>
              <a:spcAft>
                <a:spcPts val="0"/>
              </a:spcAft>
              <a:buClr>
                <a:schemeClr val="accent1"/>
              </a:buClr>
              <a:buSzPts val="3000"/>
              <a:buFont typeface="Patrick Hand SC"/>
              <a:buNone/>
              <a:defRPr sz="3000" b="1">
                <a:solidFill>
                  <a:schemeClr val="accent1"/>
                </a:solidFill>
                <a:latin typeface="Patrick Hand SC"/>
                <a:ea typeface="Patrick Hand SC"/>
                <a:cs typeface="Patrick Hand SC"/>
                <a:sym typeface="Patrick Hand SC"/>
              </a:defRPr>
            </a:lvl3pPr>
            <a:lvl4pPr lvl="3">
              <a:spcBef>
                <a:spcPts val="0"/>
              </a:spcBef>
              <a:spcAft>
                <a:spcPts val="0"/>
              </a:spcAft>
              <a:buClr>
                <a:schemeClr val="accent1"/>
              </a:buClr>
              <a:buSzPts val="3000"/>
              <a:buFont typeface="Patrick Hand SC"/>
              <a:buNone/>
              <a:defRPr sz="3000" b="1">
                <a:solidFill>
                  <a:schemeClr val="accent1"/>
                </a:solidFill>
                <a:latin typeface="Patrick Hand SC"/>
                <a:ea typeface="Patrick Hand SC"/>
                <a:cs typeface="Patrick Hand SC"/>
                <a:sym typeface="Patrick Hand SC"/>
              </a:defRPr>
            </a:lvl4pPr>
            <a:lvl5pPr lvl="4">
              <a:spcBef>
                <a:spcPts val="0"/>
              </a:spcBef>
              <a:spcAft>
                <a:spcPts val="0"/>
              </a:spcAft>
              <a:buClr>
                <a:schemeClr val="accent1"/>
              </a:buClr>
              <a:buSzPts val="3000"/>
              <a:buFont typeface="Patrick Hand SC"/>
              <a:buNone/>
              <a:defRPr sz="3000" b="1">
                <a:solidFill>
                  <a:schemeClr val="accent1"/>
                </a:solidFill>
                <a:latin typeface="Patrick Hand SC"/>
                <a:ea typeface="Patrick Hand SC"/>
                <a:cs typeface="Patrick Hand SC"/>
                <a:sym typeface="Patrick Hand SC"/>
              </a:defRPr>
            </a:lvl5pPr>
            <a:lvl6pPr lvl="5">
              <a:spcBef>
                <a:spcPts val="0"/>
              </a:spcBef>
              <a:spcAft>
                <a:spcPts val="0"/>
              </a:spcAft>
              <a:buClr>
                <a:schemeClr val="accent1"/>
              </a:buClr>
              <a:buSzPts val="3000"/>
              <a:buFont typeface="Patrick Hand SC"/>
              <a:buNone/>
              <a:defRPr sz="3000" b="1">
                <a:solidFill>
                  <a:schemeClr val="accent1"/>
                </a:solidFill>
                <a:latin typeface="Patrick Hand SC"/>
                <a:ea typeface="Patrick Hand SC"/>
                <a:cs typeface="Patrick Hand SC"/>
                <a:sym typeface="Patrick Hand SC"/>
              </a:defRPr>
            </a:lvl6pPr>
            <a:lvl7pPr lvl="6">
              <a:spcBef>
                <a:spcPts val="0"/>
              </a:spcBef>
              <a:spcAft>
                <a:spcPts val="0"/>
              </a:spcAft>
              <a:buClr>
                <a:schemeClr val="accent1"/>
              </a:buClr>
              <a:buSzPts val="3000"/>
              <a:buFont typeface="Patrick Hand SC"/>
              <a:buNone/>
              <a:defRPr sz="3000" b="1">
                <a:solidFill>
                  <a:schemeClr val="accent1"/>
                </a:solidFill>
                <a:latin typeface="Patrick Hand SC"/>
                <a:ea typeface="Patrick Hand SC"/>
                <a:cs typeface="Patrick Hand SC"/>
                <a:sym typeface="Patrick Hand SC"/>
              </a:defRPr>
            </a:lvl7pPr>
            <a:lvl8pPr lvl="7">
              <a:spcBef>
                <a:spcPts val="0"/>
              </a:spcBef>
              <a:spcAft>
                <a:spcPts val="0"/>
              </a:spcAft>
              <a:buClr>
                <a:schemeClr val="accent1"/>
              </a:buClr>
              <a:buSzPts val="3000"/>
              <a:buFont typeface="Patrick Hand SC"/>
              <a:buNone/>
              <a:defRPr sz="3000" b="1">
                <a:solidFill>
                  <a:schemeClr val="accent1"/>
                </a:solidFill>
                <a:latin typeface="Patrick Hand SC"/>
                <a:ea typeface="Patrick Hand SC"/>
                <a:cs typeface="Patrick Hand SC"/>
                <a:sym typeface="Patrick Hand SC"/>
              </a:defRPr>
            </a:lvl8pPr>
            <a:lvl9pPr lvl="8">
              <a:spcBef>
                <a:spcPts val="0"/>
              </a:spcBef>
              <a:spcAft>
                <a:spcPts val="0"/>
              </a:spcAft>
              <a:buClr>
                <a:schemeClr val="accent1"/>
              </a:buClr>
              <a:buSzPts val="3000"/>
              <a:buFont typeface="Patrick Hand SC"/>
              <a:buNone/>
              <a:defRPr sz="3000" b="1">
                <a:solidFill>
                  <a:schemeClr val="accent1"/>
                </a:solidFill>
                <a:latin typeface="Patrick Hand SC"/>
                <a:ea typeface="Patrick Hand SC"/>
                <a:cs typeface="Patrick Hand SC"/>
                <a:sym typeface="Patrick Hand SC"/>
              </a:defRPr>
            </a:lvl9pPr>
          </a:lstStyle>
          <a:p>
            <a:endParaRPr/>
          </a:p>
        </p:txBody>
      </p:sp>
      <p:sp>
        <p:nvSpPr>
          <p:cNvPr id="7" name="Google Shape;7;p1"/>
          <p:cNvSpPr txBox="1">
            <a:spLocks noGrp="1"/>
          </p:cNvSpPr>
          <p:nvPr>
            <p:ph type="body" idx="1"/>
          </p:nvPr>
        </p:nvSpPr>
        <p:spPr>
          <a:xfrm>
            <a:off x="1399333" y="1916568"/>
            <a:ext cx="9361200" cy="3609200"/>
          </a:xfrm>
          <a:prstGeom prst="rect">
            <a:avLst/>
          </a:prstGeom>
          <a:noFill/>
          <a:ln>
            <a:noFill/>
          </a:ln>
        </p:spPr>
        <p:txBody>
          <a:bodyPr spcFirstLastPara="1" wrap="square" lIns="91425" tIns="91425" rIns="91425" bIns="91425" anchor="t" anchorCtr="0">
            <a:noAutofit/>
          </a:bodyPr>
          <a:lstStyle>
            <a:lvl1pPr marL="457200" lvl="0" indent="-381000">
              <a:spcBef>
                <a:spcPts val="600"/>
              </a:spcBef>
              <a:spcAft>
                <a:spcPts val="0"/>
              </a:spcAft>
              <a:buClr>
                <a:srgbClr val="2A95B7"/>
              </a:buClr>
              <a:buSzPts val="2400"/>
              <a:buFont typeface="Sniglet"/>
              <a:buChar char="+"/>
              <a:defRPr sz="2400">
                <a:solidFill>
                  <a:srgbClr val="434343"/>
                </a:solidFill>
                <a:latin typeface="Sniglet"/>
                <a:ea typeface="Sniglet"/>
                <a:cs typeface="Sniglet"/>
                <a:sym typeface="Sniglet"/>
              </a:defRPr>
            </a:lvl1pPr>
            <a:lvl2pPr marL="914400" lvl="1" indent="-381000">
              <a:spcBef>
                <a:spcPts val="0"/>
              </a:spcBef>
              <a:spcAft>
                <a:spcPts val="0"/>
              </a:spcAft>
              <a:buClr>
                <a:srgbClr val="2A95B7"/>
              </a:buClr>
              <a:buSzPts val="2400"/>
              <a:buFont typeface="Sniglet"/>
              <a:buChar char="+"/>
              <a:defRPr sz="2400">
                <a:solidFill>
                  <a:srgbClr val="434343"/>
                </a:solidFill>
                <a:latin typeface="Sniglet"/>
                <a:ea typeface="Sniglet"/>
                <a:cs typeface="Sniglet"/>
                <a:sym typeface="Sniglet"/>
              </a:defRPr>
            </a:lvl2pPr>
            <a:lvl3pPr marL="1371600" lvl="2" indent="-381000">
              <a:spcBef>
                <a:spcPts val="0"/>
              </a:spcBef>
              <a:spcAft>
                <a:spcPts val="0"/>
              </a:spcAft>
              <a:buClr>
                <a:srgbClr val="2A95B7"/>
              </a:buClr>
              <a:buSzPts val="2400"/>
              <a:buFont typeface="Sniglet"/>
              <a:buChar char="+"/>
              <a:defRPr sz="2400">
                <a:solidFill>
                  <a:srgbClr val="434343"/>
                </a:solidFill>
                <a:latin typeface="Sniglet"/>
                <a:ea typeface="Sniglet"/>
                <a:cs typeface="Sniglet"/>
                <a:sym typeface="Sniglet"/>
              </a:defRPr>
            </a:lvl3pPr>
            <a:lvl4pPr marL="1828800" lvl="3" indent="-381000">
              <a:spcBef>
                <a:spcPts val="0"/>
              </a:spcBef>
              <a:spcAft>
                <a:spcPts val="0"/>
              </a:spcAft>
              <a:buClr>
                <a:srgbClr val="2A95B7"/>
              </a:buClr>
              <a:buSzPts val="2400"/>
              <a:buFont typeface="Sniglet"/>
              <a:buChar char="+"/>
              <a:defRPr sz="2400">
                <a:solidFill>
                  <a:srgbClr val="434343"/>
                </a:solidFill>
                <a:latin typeface="Sniglet"/>
                <a:ea typeface="Sniglet"/>
                <a:cs typeface="Sniglet"/>
                <a:sym typeface="Sniglet"/>
              </a:defRPr>
            </a:lvl4pPr>
            <a:lvl5pPr marL="2286000" lvl="4" indent="-381000">
              <a:spcBef>
                <a:spcPts val="0"/>
              </a:spcBef>
              <a:spcAft>
                <a:spcPts val="0"/>
              </a:spcAft>
              <a:buClr>
                <a:srgbClr val="2A95B7"/>
              </a:buClr>
              <a:buSzPts val="2400"/>
              <a:buFont typeface="Sniglet"/>
              <a:buChar char="+"/>
              <a:defRPr sz="2400">
                <a:solidFill>
                  <a:srgbClr val="434343"/>
                </a:solidFill>
                <a:latin typeface="Sniglet"/>
                <a:ea typeface="Sniglet"/>
                <a:cs typeface="Sniglet"/>
                <a:sym typeface="Sniglet"/>
              </a:defRPr>
            </a:lvl5pPr>
            <a:lvl6pPr marL="2743200" lvl="5" indent="-381000">
              <a:spcBef>
                <a:spcPts val="0"/>
              </a:spcBef>
              <a:spcAft>
                <a:spcPts val="0"/>
              </a:spcAft>
              <a:buClr>
                <a:srgbClr val="2A95B7"/>
              </a:buClr>
              <a:buSzPts val="2400"/>
              <a:buFont typeface="Sniglet"/>
              <a:buChar char="+"/>
              <a:defRPr sz="2400">
                <a:solidFill>
                  <a:srgbClr val="434343"/>
                </a:solidFill>
                <a:latin typeface="Sniglet"/>
                <a:ea typeface="Sniglet"/>
                <a:cs typeface="Sniglet"/>
                <a:sym typeface="Sniglet"/>
              </a:defRPr>
            </a:lvl6pPr>
            <a:lvl7pPr marL="3200400" lvl="6" indent="-381000">
              <a:spcBef>
                <a:spcPts val="0"/>
              </a:spcBef>
              <a:spcAft>
                <a:spcPts val="0"/>
              </a:spcAft>
              <a:buClr>
                <a:srgbClr val="2A95B7"/>
              </a:buClr>
              <a:buSzPts val="2400"/>
              <a:buFont typeface="Sniglet"/>
              <a:buChar char="+"/>
              <a:defRPr sz="2400">
                <a:solidFill>
                  <a:srgbClr val="434343"/>
                </a:solidFill>
                <a:latin typeface="Sniglet"/>
                <a:ea typeface="Sniglet"/>
                <a:cs typeface="Sniglet"/>
                <a:sym typeface="Sniglet"/>
              </a:defRPr>
            </a:lvl7pPr>
            <a:lvl8pPr marL="3657600" lvl="7" indent="-381000">
              <a:spcBef>
                <a:spcPts val="0"/>
              </a:spcBef>
              <a:spcAft>
                <a:spcPts val="0"/>
              </a:spcAft>
              <a:buClr>
                <a:srgbClr val="434343"/>
              </a:buClr>
              <a:buSzPts val="2400"/>
              <a:buFont typeface="Sniglet"/>
              <a:buChar char="+"/>
              <a:defRPr sz="2400">
                <a:solidFill>
                  <a:srgbClr val="434343"/>
                </a:solidFill>
                <a:latin typeface="Sniglet"/>
                <a:ea typeface="Sniglet"/>
                <a:cs typeface="Sniglet"/>
                <a:sym typeface="Sniglet"/>
              </a:defRPr>
            </a:lvl8pPr>
            <a:lvl9pPr marL="4114800" lvl="8" indent="-381000">
              <a:spcBef>
                <a:spcPts val="0"/>
              </a:spcBef>
              <a:spcAft>
                <a:spcPts val="0"/>
              </a:spcAft>
              <a:buClr>
                <a:srgbClr val="434343"/>
              </a:buClr>
              <a:buSzPts val="2400"/>
              <a:buFont typeface="Sniglet"/>
              <a:buChar char="+"/>
              <a:defRPr sz="2400">
                <a:solidFill>
                  <a:srgbClr val="434343"/>
                </a:solidFill>
                <a:latin typeface="Sniglet"/>
                <a:ea typeface="Sniglet"/>
                <a:cs typeface="Sniglet"/>
                <a:sym typeface="Sniglet"/>
              </a:defRPr>
            </a:lvl9pPr>
          </a:lstStyle>
          <a:p>
            <a:endParaRPr/>
          </a:p>
        </p:txBody>
      </p:sp>
      <p:sp>
        <p:nvSpPr>
          <p:cNvPr id="8" name="Google Shape;8;p1"/>
          <p:cNvSpPr txBox="1">
            <a:spLocks noGrp="1"/>
          </p:cNvSpPr>
          <p:nvPr>
            <p:ph type="sldNum" idx="12"/>
          </p:nvPr>
        </p:nvSpPr>
        <p:spPr>
          <a:xfrm>
            <a:off x="11460400" y="6453000"/>
            <a:ext cx="731600" cy="404800"/>
          </a:xfrm>
          <a:prstGeom prst="rect">
            <a:avLst/>
          </a:prstGeom>
          <a:noFill/>
          <a:ln>
            <a:noFill/>
          </a:ln>
          <a:effectLst>
            <a:outerShdw blurRad="28575" dist="19050" dir="5400000" algn="bl" rotWithShape="0">
              <a:srgbClr val="000000">
                <a:alpha val="25000"/>
              </a:srgbClr>
            </a:outerShdw>
          </a:effectLst>
        </p:spPr>
        <p:txBody>
          <a:bodyPr spcFirstLastPara="1" wrap="square" lIns="91425" tIns="91425" rIns="91425" bIns="91425" anchor="t" anchorCtr="0">
            <a:noAutofit/>
          </a:bodyPr>
          <a:lstStyle>
            <a:lvl1pPr lvl="0" algn="r">
              <a:buNone/>
              <a:defRPr sz="1467">
                <a:solidFill>
                  <a:srgbClr val="FFFFFF"/>
                </a:solidFill>
                <a:latin typeface="Sniglet"/>
                <a:ea typeface="Sniglet"/>
                <a:cs typeface="Sniglet"/>
                <a:sym typeface="Sniglet"/>
              </a:defRPr>
            </a:lvl1pPr>
            <a:lvl2pPr lvl="1" algn="r">
              <a:buNone/>
              <a:defRPr sz="1467">
                <a:solidFill>
                  <a:srgbClr val="FFFFFF"/>
                </a:solidFill>
                <a:latin typeface="Sniglet"/>
                <a:ea typeface="Sniglet"/>
                <a:cs typeface="Sniglet"/>
                <a:sym typeface="Sniglet"/>
              </a:defRPr>
            </a:lvl2pPr>
            <a:lvl3pPr lvl="2" algn="r">
              <a:buNone/>
              <a:defRPr sz="1467">
                <a:solidFill>
                  <a:srgbClr val="FFFFFF"/>
                </a:solidFill>
                <a:latin typeface="Sniglet"/>
                <a:ea typeface="Sniglet"/>
                <a:cs typeface="Sniglet"/>
                <a:sym typeface="Sniglet"/>
              </a:defRPr>
            </a:lvl3pPr>
            <a:lvl4pPr lvl="3" algn="r">
              <a:buNone/>
              <a:defRPr sz="1467">
                <a:solidFill>
                  <a:srgbClr val="FFFFFF"/>
                </a:solidFill>
                <a:latin typeface="Sniglet"/>
                <a:ea typeface="Sniglet"/>
                <a:cs typeface="Sniglet"/>
                <a:sym typeface="Sniglet"/>
              </a:defRPr>
            </a:lvl4pPr>
            <a:lvl5pPr lvl="4" algn="r">
              <a:buNone/>
              <a:defRPr sz="1467">
                <a:solidFill>
                  <a:srgbClr val="FFFFFF"/>
                </a:solidFill>
                <a:latin typeface="Sniglet"/>
                <a:ea typeface="Sniglet"/>
                <a:cs typeface="Sniglet"/>
                <a:sym typeface="Sniglet"/>
              </a:defRPr>
            </a:lvl5pPr>
            <a:lvl6pPr lvl="5" algn="r">
              <a:buNone/>
              <a:defRPr sz="1467">
                <a:solidFill>
                  <a:srgbClr val="FFFFFF"/>
                </a:solidFill>
                <a:latin typeface="Sniglet"/>
                <a:ea typeface="Sniglet"/>
                <a:cs typeface="Sniglet"/>
                <a:sym typeface="Sniglet"/>
              </a:defRPr>
            </a:lvl6pPr>
            <a:lvl7pPr lvl="6" algn="r">
              <a:buNone/>
              <a:defRPr sz="1467">
                <a:solidFill>
                  <a:srgbClr val="FFFFFF"/>
                </a:solidFill>
                <a:latin typeface="Sniglet"/>
                <a:ea typeface="Sniglet"/>
                <a:cs typeface="Sniglet"/>
                <a:sym typeface="Sniglet"/>
              </a:defRPr>
            </a:lvl7pPr>
            <a:lvl8pPr lvl="7" algn="r">
              <a:buNone/>
              <a:defRPr sz="1467">
                <a:solidFill>
                  <a:srgbClr val="FFFFFF"/>
                </a:solidFill>
                <a:latin typeface="Sniglet"/>
                <a:ea typeface="Sniglet"/>
                <a:cs typeface="Sniglet"/>
                <a:sym typeface="Sniglet"/>
              </a:defRPr>
            </a:lvl8pPr>
            <a:lvl9pPr lvl="8" algn="r">
              <a:buNone/>
              <a:defRPr sz="1467">
                <a:solidFill>
                  <a:srgbClr val="FFFFFF"/>
                </a:solidFill>
                <a:latin typeface="Sniglet"/>
                <a:ea typeface="Sniglet"/>
                <a:cs typeface="Sniglet"/>
                <a:sym typeface="Sniglet"/>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683630126"/>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297F92-A6F5-4993-9CEB-AF4531DE5FF9}" type="datetimeFigureOut">
              <a:rPr lang="en-GB" smtClean="0"/>
              <a:t>19/11/2025</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447C5B-3AD6-4709-828C-ADE3E4B55A37}" type="slidenum">
              <a:rPr lang="en-GB" smtClean="0"/>
              <a:t>‹#›</a:t>
            </a:fld>
            <a:endParaRPr lang="en-GB" dirty="0"/>
          </a:p>
        </p:txBody>
      </p:sp>
    </p:spTree>
    <p:extLst>
      <p:ext uri="{BB962C8B-B14F-4D97-AF65-F5344CB8AC3E}">
        <p14:creationId xmlns:p14="http://schemas.microsoft.com/office/powerpoint/2010/main" val="1333281543"/>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1F0AB7C0-F0FD-416E-9FBD-EB4796289FE5}" type="datetimeFigureOut">
              <a:rPr lang="en-US"/>
              <a:pPr>
                <a:defRPr/>
              </a:pPr>
              <a:t>11/19/2025</a:t>
            </a:fld>
            <a:endParaRPr lang="en-US" dirty="0"/>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dirty="0"/>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8AD0CB30-B06F-411F-B6B9-387C3B30F0B4}" type="slidenum">
              <a:rPr lang="en-US" altLang="en-US"/>
              <a:pPr/>
              <a:t>‹#›</a:t>
            </a:fld>
            <a:endParaRPr lang="en-US" altLang="en-US" dirty="0"/>
          </a:p>
        </p:txBody>
      </p:sp>
    </p:spTree>
    <p:extLst>
      <p:ext uri="{BB962C8B-B14F-4D97-AF65-F5344CB8AC3E}">
        <p14:creationId xmlns:p14="http://schemas.microsoft.com/office/powerpoint/2010/main" val="2271778397"/>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Lst>
  <p:txStyles>
    <p:title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anose="020F0502020204030204" pitchFamily="34" charset="0"/>
        </a:defRPr>
      </a:lvl2pPr>
      <a:lvl3pPr algn="ctr" defTabSz="457200" rtl="0" fontAlgn="base">
        <a:spcBef>
          <a:spcPct val="0"/>
        </a:spcBef>
        <a:spcAft>
          <a:spcPct val="0"/>
        </a:spcAft>
        <a:defRPr sz="4400">
          <a:solidFill>
            <a:schemeClr val="tx1"/>
          </a:solidFill>
          <a:latin typeface="Calibri" panose="020F0502020204030204" pitchFamily="34" charset="0"/>
        </a:defRPr>
      </a:lvl3pPr>
      <a:lvl4pPr algn="ctr" defTabSz="457200" rtl="0" fontAlgn="base">
        <a:spcBef>
          <a:spcPct val="0"/>
        </a:spcBef>
        <a:spcAft>
          <a:spcPct val="0"/>
        </a:spcAft>
        <a:defRPr sz="4400">
          <a:solidFill>
            <a:schemeClr val="tx1"/>
          </a:solidFill>
          <a:latin typeface="Calibri" panose="020F0502020204030204" pitchFamily="34" charset="0"/>
        </a:defRPr>
      </a:lvl4pPr>
      <a:lvl5pPr algn="ctr" defTabSz="457200" rtl="0" fontAlgn="base">
        <a:spcBef>
          <a:spcPct val="0"/>
        </a:spcBef>
        <a:spcAft>
          <a:spcPct val="0"/>
        </a:spcAft>
        <a:defRPr sz="4400">
          <a:solidFill>
            <a:schemeClr val="tx1"/>
          </a:solidFill>
          <a:latin typeface="Calibri" panose="020F0502020204030204" pitchFamily="34" charset="0"/>
        </a:defRPr>
      </a:lvl5pPr>
      <a:lvl6pPr marL="457200" algn="ctr" defTabSz="457200" rtl="0" fontAlgn="base">
        <a:spcBef>
          <a:spcPct val="0"/>
        </a:spcBef>
        <a:spcAft>
          <a:spcPct val="0"/>
        </a:spcAft>
        <a:defRPr sz="4400">
          <a:solidFill>
            <a:schemeClr val="tx1"/>
          </a:solidFill>
          <a:latin typeface="Calibri" panose="020F0502020204030204" pitchFamily="34" charset="0"/>
        </a:defRPr>
      </a:lvl6pPr>
      <a:lvl7pPr marL="914400" algn="ctr" defTabSz="457200" rtl="0" fontAlgn="base">
        <a:spcBef>
          <a:spcPct val="0"/>
        </a:spcBef>
        <a:spcAft>
          <a:spcPct val="0"/>
        </a:spcAft>
        <a:defRPr sz="4400">
          <a:solidFill>
            <a:schemeClr val="tx1"/>
          </a:solidFill>
          <a:latin typeface="Calibri" panose="020F0502020204030204" pitchFamily="34" charset="0"/>
        </a:defRPr>
      </a:lvl7pPr>
      <a:lvl8pPr marL="1371600" algn="ctr" defTabSz="457200" rtl="0" fontAlgn="base">
        <a:spcBef>
          <a:spcPct val="0"/>
        </a:spcBef>
        <a:spcAft>
          <a:spcPct val="0"/>
        </a:spcAft>
        <a:defRPr sz="4400">
          <a:solidFill>
            <a:schemeClr val="tx1"/>
          </a:solidFill>
          <a:latin typeface="Calibri" panose="020F0502020204030204" pitchFamily="34" charset="0"/>
        </a:defRPr>
      </a:lvl8pPr>
      <a:lvl9pPr marL="1828800" algn="ctr" defTabSz="457200"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defTabSz="457200"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cy-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28BBE7-653C-47AC-A05E-0892E025D89E}" type="datetimeFigureOut">
              <a:rPr lang="cy-GB" smtClean="0"/>
              <a:t>19/11/2025</a:t>
            </a:fld>
            <a:endParaRPr lang="cy-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y-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A2C208-74E6-4621-8660-BA046535D0C0}" type="slidenum">
              <a:rPr lang="cy-GB" smtClean="0"/>
              <a:t>‹#›</a:t>
            </a:fld>
            <a:endParaRPr lang="cy-GB"/>
          </a:p>
        </p:txBody>
      </p:sp>
    </p:spTree>
    <p:extLst>
      <p:ext uri="{BB962C8B-B14F-4D97-AF65-F5344CB8AC3E}">
        <p14:creationId xmlns:p14="http://schemas.microsoft.com/office/powerpoint/2010/main" val="996691865"/>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y-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svg"/><Relationship Id="rId7" Type="http://schemas.openxmlformats.org/officeDocument/2006/relationships/image" Target="../media/image9.sv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 Id="rId9" Type="http://schemas.openxmlformats.org/officeDocument/2006/relationships/image" Target="../media/image11.svg"/></Relationships>
</file>

<file path=ppt/slides/_rels/slide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42.xml"/></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image" Target="../media/image25.png"/><Relationship Id="rId5" Type="http://schemas.openxmlformats.org/officeDocument/2006/relationships/image" Target="../media/image24.png"/><Relationship Id="rId10" Type="http://schemas.openxmlformats.org/officeDocument/2006/relationships/image" Target="../media/image29.png"/><Relationship Id="rId4" Type="http://schemas.openxmlformats.org/officeDocument/2006/relationships/image" Target="../media/image23.png"/><Relationship Id="rId9"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9.xml"/><Relationship Id="rId1" Type="http://schemas.openxmlformats.org/officeDocument/2006/relationships/slideLayout" Target="../slideLayouts/slideLayout20.xml"/><Relationship Id="rId4" Type="http://schemas.openxmlformats.org/officeDocument/2006/relationships/image" Target="../media/image39.png"/></Relationships>
</file>

<file path=ppt/slides/_rels/slide2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0.xml"/><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notesSlide" Target="../notesSlides/notesSlide11.xml"/><Relationship Id="rId1" Type="http://schemas.openxmlformats.org/officeDocument/2006/relationships/slideLayout" Target="../slideLayouts/slideLayout20.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3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2.xml"/><Relationship Id="rId1" Type="http://schemas.openxmlformats.org/officeDocument/2006/relationships/slideLayout" Target="../slideLayouts/slideLayout20.xml"/><Relationship Id="rId4" Type="http://schemas.openxmlformats.org/officeDocument/2006/relationships/image" Target="../media/image48.png"/></Relationships>
</file>

<file path=ppt/slides/_rels/slide3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3.xml"/><Relationship Id="rId1" Type="http://schemas.openxmlformats.org/officeDocument/2006/relationships/slideLayout" Target="../slideLayouts/slideLayout19.xml"/><Relationship Id="rId4" Type="http://schemas.openxmlformats.org/officeDocument/2006/relationships/image" Target="../media/image50.png"/></Relationships>
</file>

<file path=ppt/slides/_rels/slide3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4.xml"/><Relationship Id="rId1" Type="http://schemas.openxmlformats.org/officeDocument/2006/relationships/slideLayout" Target="../slideLayouts/slideLayout19.xml"/><Relationship Id="rId5" Type="http://schemas.openxmlformats.org/officeDocument/2006/relationships/image" Target="../media/image52.png"/><Relationship Id="rId4" Type="http://schemas.openxmlformats.org/officeDocument/2006/relationships/image" Target="../media/image51.png"/></Relationships>
</file>

<file path=ppt/slides/_rels/slide34.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31.xml"/></Relationships>
</file>

<file path=ppt/slides/_rels/slide36.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notesSlide" Target="../notesSlides/notesSlide15.xml"/><Relationship Id="rId1" Type="http://schemas.openxmlformats.org/officeDocument/2006/relationships/slideLayout" Target="../slideLayouts/slideLayout20.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3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6.xml"/><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17.xml"/><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4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19.xml"/><Relationship Id="rId1" Type="http://schemas.openxmlformats.org/officeDocument/2006/relationships/slideLayout" Target="../slideLayouts/slideLayout20.xml"/><Relationship Id="rId4" Type="http://schemas.openxmlformats.org/officeDocument/2006/relationships/image" Target="../media/image64.png"/></Relationships>
</file>

<file path=ppt/slides/_rels/slide4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20.xml"/><Relationship Id="rId1" Type="http://schemas.openxmlformats.org/officeDocument/2006/relationships/slideLayout" Target="../slideLayouts/slideLayout19.xml"/></Relationships>
</file>

<file path=ppt/slides/_rels/slide42.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image" Target="../media/image66.png"/><Relationship Id="rId7" Type="http://schemas.openxmlformats.org/officeDocument/2006/relationships/image" Target="../media/image70.png"/><Relationship Id="rId12" Type="http://schemas.openxmlformats.org/officeDocument/2006/relationships/image" Target="../media/image75.png"/><Relationship Id="rId2" Type="http://schemas.openxmlformats.org/officeDocument/2006/relationships/notesSlide" Target="../notesSlides/notesSlide21.xml"/><Relationship Id="rId1" Type="http://schemas.openxmlformats.org/officeDocument/2006/relationships/slideLayout" Target="../slideLayouts/slideLayout20.xml"/><Relationship Id="rId6" Type="http://schemas.openxmlformats.org/officeDocument/2006/relationships/image" Target="../media/image69.png"/><Relationship Id="rId11" Type="http://schemas.openxmlformats.org/officeDocument/2006/relationships/image" Target="../media/image74.png"/><Relationship Id="rId5" Type="http://schemas.openxmlformats.org/officeDocument/2006/relationships/image" Target="../media/image68.png"/><Relationship Id="rId10" Type="http://schemas.openxmlformats.org/officeDocument/2006/relationships/image" Target="../media/image73.png"/><Relationship Id="rId4" Type="http://schemas.openxmlformats.org/officeDocument/2006/relationships/image" Target="../media/image67.png"/><Relationship Id="rId9" Type="http://schemas.openxmlformats.org/officeDocument/2006/relationships/image" Target="../media/image72.png"/></Relationships>
</file>

<file path=ppt/slides/_rels/slide43.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20.xml"/><Relationship Id="rId6" Type="http://schemas.openxmlformats.org/officeDocument/2006/relationships/image" Target="../media/image80.png"/><Relationship Id="rId5" Type="http://schemas.openxmlformats.org/officeDocument/2006/relationships/image" Target="../media/image79.png"/><Relationship Id="rId4" Type="http://schemas.openxmlformats.org/officeDocument/2006/relationships/image" Target="../media/image78.png"/></Relationships>
</file>

<file path=ppt/slides/_rels/slide44.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22.xml"/><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8" Type="http://schemas.openxmlformats.org/officeDocument/2006/relationships/image" Target="../media/image87.png"/><Relationship Id="rId3" Type="http://schemas.openxmlformats.org/officeDocument/2006/relationships/image" Target="../media/image82.png"/><Relationship Id="rId7" Type="http://schemas.openxmlformats.org/officeDocument/2006/relationships/image" Target="../media/image86.png"/><Relationship Id="rId2" Type="http://schemas.openxmlformats.org/officeDocument/2006/relationships/notesSlide" Target="../notesSlides/notesSlide23.xml"/><Relationship Id="rId1" Type="http://schemas.openxmlformats.org/officeDocument/2006/relationships/slideLayout" Target="../slideLayouts/slideLayout20.xml"/><Relationship Id="rId6" Type="http://schemas.openxmlformats.org/officeDocument/2006/relationships/image" Target="../media/image85.png"/><Relationship Id="rId5" Type="http://schemas.openxmlformats.org/officeDocument/2006/relationships/image" Target="../media/image84.png"/><Relationship Id="rId4" Type="http://schemas.openxmlformats.org/officeDocument/2006/relationships/image" Target="../media/image83.png"/></Relationships>
</file>

<file path=ppt/slides/_rels/slide46.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20.xml"/></Relationships>
</file>

<file path=ppt/slides/_rels/slide47.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24.xml"/><Relationship Id="rId1" Type="http://schemas.openxmlformats.org/officeDocument/2006/relationships/slideLayout" Target="../slideLayouts/slideLayout20.xml"/></Relationships>
</file>

<file path=ppt/slides/_rels/slide48.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25.xml"/><Relationship Id="rId1" Type="http://schemas.openxmlformats.org/officeDocument/2006/relationships/slideLayout" Target="../slideLayouts/slideLayout20.xml"/></Relationships>
</file>

<file path=ppt/slides/_rels/slide49.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26.xml"/><Relationship Id="rId1" Type="http://schemas.openxmlformats.org/officeDocument/2006/relationships/slideLayout" Target="../slideLayouts/slideLayout19.xml"/></Relationships>
</file>

<file path=ppt/slides/_rels/slide50.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20.xml"/></Relationships>
</file>

<file path=ppt/slides/_rels/slide51.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27.xml"/><Relationship Id="rId1" Type="http://schemas.openxmlformats.org/officeDocument/2006/relationships/slideLayout" Target="../slideLayouts/slideLayout19.xml"/></Relationships>
</file>

<file path=ppt/slides/_rels/slide52.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28.xml"/><Relationship Id="rId1" Type="http://schemas.openxmlformats.org/officeDocument/2006/relationships/slideLayout" Target="../slideLayouts/slideLayout19.xml"/></Relationships>
</file>

<file path=ppt/slides/_rels/slide53.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29.xml"/><Relationship Id="rId1" Type="http://schemas.openxmlformats.org/officeDocument/2006/relationships/slideLayout" Target="../slideLayouts/slideLayout19.xml"/></Relationships>
</file>

<file path=ppt/slides/_rels/slide54.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30.xml"/><Relationship Id="rId1" Type="http://schemas.openxmlformats.org/officeDocument/2006/relationships/slideLayout" Target="../slideLayouts/slideLayout20.xml"/></Relationships>
</file>

<file path=ppt/slides/_rels/slide55.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31.xml"/><Relationship Id="rId1" Type="http://schemas.openxmlformats.org/officeDocument/2006/relationships/slideLayout" Target="../slideLayouts/slideLayout19.xml"/></Relationships>
</file>

<file path=ppt/slides/_rels/slide5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2.xml"/><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33.xml"/><Relationship Id="rId1" Type="http://schemas.openxmlformats.org/officeDocument/2006/relationships/slideLayout" Target="../slideLayouts/slideLayout19.xml"/></Relationships>
</file>

<file path=ppt/slides/_rels/slide61.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61AC0E-7195-4ACF-AA0A-5E2923A987F7}"/>
              </a:ext>
            </a:extLst>
          </p:cNvPr>
          <p:cNvSpPr>
            <a:spLocks noGrp="1"/>
          </p:cNvSpPr>
          <p:nvPr>
            <p:ph type="ctrTitle"/>
          </p:nvPr>
        </p:nvSpPr>
        <p:spPr>
          <a:xfrm>
            <a:off x="4197094" y="4058029"/>
            <a:ext cx="7863981" cy="1684680"/>
          </a:xfrm>
        </p:spPr>
        <p:txBody>
          <a:bodyPr anchor="t">
            <a:normAutofit fontScale="90000"/>
          </a:bodyPr>
          <a:lstStyle/>
          <a:p>
            <a:pPr algn="l"/>
            <a:r>
              <a:rPr lang="en-US" sz="4400" dirty="0">
                <a:latin typeface="Franklin Gothic Book" panose="020B0503020102020204" pitchFamily="34" charset="0"/>
                <a:cs typeface="Segoe UI" panose="020B0502040204020203" pitchFamily="34" charset="0"/>
              </a:rPr>
              <a:t>ECES7004 Principles of Pedagogy, </a:t>
            </a:r>
            <a:br>
              <a:rPr lang="en-US" sz="4400" dirty="0">
                <a:latin typeface="Franklin Gothic Book" panose="020B0503020102020204" pitchFamily="34" charset="0"/>
                <a:cs typeface="Segoe UI" panose="020B0502040204020203" pitchFamily="34" charset="0"/>
              </a:rPr>
            </a:br>
            <a:r>
              <a:rPr lang="en-US" sz="4400" dirty="0">
                <a:latin typeface="Franklin Gothic Book" panose="020B0503020102020204" pitchFamily="34" charset="0"/>
                <a:cs typeface="Segoe UI" panose="020B0502040204020203" pitchFamily="34" charset="0"/>
              </a:rPr>
              <a:t>Teaching &amp; Learning</a:t>
            </a:r>
            <a:br>
              <a:rPr lang="en-US" sz="4400" dirty="0">
                <a:latin typeface="Franklin Gothic Book" panose="020B0503020102020204" pitchFamily="34" charset="0"/>
                <a:cs typeface="Segoe UI" panose="020B0502040204020203" pitchFamily="34" charset="0"/>
              </a:rPr>
            </a:br>
            <a:br>
              <a:rPr lang="en-US" sz="4400" dirty="0">
                <a:latin typeface="Franklin Gothic Book" panose="020B0503020102020204" pitchFamily="34" charset="0"/>
                <a:cs typeface="Segoe UI" panose="020B0502040204020203" pitchFamily="34" charset="0"/>
              </a:rPr>
            </a:br>
            <a:r>
              <a:rPr lang="en-US" sz="4400" dirty="0">
                <a:latin typeface="Franklin Gothic Book" panose="020B0503020102020204" pitchFamily="34" charset="0"/>
                <a:cs typeface="Segoe UI" panose="020B0502040204020203" pitchFamily="34" charset="0"/>
              </a:rPr>
              <a:t>Dr. Huw Griffiths			</a:t>
            </a:r>
          </a:p>
        </p:txBody>
      </p:sp>
      <p:sp>
        <p:nvSpPr>
          <p:cNvPr id="29" name="Freeform: Shape 28">
            <a:extLst>
              <a:ext uri="{FF2B5EF4-FFF2-40B4-BE49-F238E27FC236}">
                <a16:creationId xmlns:a16="http://schemas.microsoft.com/office/drawing/2014/main" id="{F6E384F5-137A-40B1-97F0-694CC6ECD5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122218"/>
            <a:ext cx="3730752" cy="4735782"/>
          </a:xfrm>
          <a:custGeom>
            <a:avLst/>
            <a:gdLst>
              <a:gd name="connsiteX0" fmla="*/ 640080 w 3730752"/>
              <a:gd name="connsiteY0" fmla="*/ 0 h 4735782"/>
              <a:gd name="connsiteX1" fmla="*/ 3730752 w 3730752"/>
              <a:gd name="connsiteY1" fmla="*/ 3090672 h 4735782"/>
              <a:gd name="connsiteX2" fmla="*/ 3357725 w 3730752"/>
              <a:gd name="connsiteY2" fmla="*/ 4563870 h 4735782"/>
              <a:gd name="connsiteX3" fmla="*/ 3253285 w 3730752"/>
              <a:gd name="connsiteY3" fmla="*/ 4735782 h 4735782"/>
              <a:gd name="connsiteX4" fmla="*/ 0 w 3730752"/>
              <a:gd name="connsiteY4" fmla="*/ 4735782 h 4735782"/>
              <a:gd name="connsiteX5" fmla="*/ 0 w 3730752"/>
              <a:gd name="connsiteY5" fmla="*/ 67215 h 4735782"/>
              <a:gd name="connsiteX6" fmla="*/ 17202 w 3730752"/>
              <a:gd name="connsiteY6" fmla="*/ 62792 h 4735782"/>
              <a:gd name="connsiteX7" fmla="*/ 640080 w 3730752"/>
              <a:gd name="connsiteY7" fmla="*/ 0 h 4735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30752" h="4735782">
                <a:moveTo>
                  <a:pt x="640080" y="0"/>
                </a:moveTo>
                <a:cubicBezTo>
                  <a:pt x="2347011" y="0"/>
                  <a:pt x="3730752" y="1383741"/>
                  <a:pt x="3730752" y="3090672"/>
                </a:cubicBezTo>
                <a:cubicBezTo>
                  <a:pt x="3730752" y="3624088"/>
                  <a:pt x="3595621" y="4125943"/>
                  <a:pt x="3357725" y="4563870"/>
                </a:cubicBezTo>
                <a:lnTo>
                  <a:pt x="3253285" y="4735782"/>
                </a:lnTo>
                <a:lnTo>
                  <a:pt x="0" y="4735782"/>
                </a:lnTo>
                <a:lnTo>
                  <a:pt x="0" y="67215"/>
                </a:lnTo>
                <a:lnTo>
                  <a:pt x="17202" y="62792"/>
                </a:lnTo>
                <a:cubicBezTo>
                  <a:pt x="218397" y="21621"/>
                  <a:pt x="426714" y="0"/>
                  <a:pt x="64008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EBA87361-6D30-46E4-834B-719CF59055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8332"/>
            <a:ext cx="3564638" cy="4569668"/>
          </a:xfrm>
          <a:custGeom>
            <a:avLst/>
            <a:gdLst>
              <a:gd name="connsiteX0" fmla="*/ 640080 w 3564638"/>
              <a:gd name="connsiteY0" fmla="*/ 0 h 4569668"/>
              <a:gd name="connsiteX1" fmla="*/ 3564638 w 3564638"/>
              <a:gd name="connsiteY1" fmla="*/ 2924558 h 4569668"/>
              <a:gd name="connsiteX2" fmla="*/ 3065170 w 3564638"/>
              <a:gd name="connsiteY2" fmla="*/ 4559707 h 4569668"/>
              <a:gd name="connsiteX3" fmla="*/ 3057720 w 3564638"/>
              <a:gd name="connsiteY3" fmla="*/ 4569668 h 4569668"/>
              <a:gd name="connsiteX4" fmla="*/ 0 w 3564638"/>
              <a:gd name="connsiteY4" fmla="*/ 4569668 h 4569668"/>
              <a:gd name="connsiteX5" fmla="*/ 0 w 3564638"/>
              <a:gd name="connsiteY5" fmla="*/ 72448 h 4569668"/>
              <a:gd name="connsiteX6" fmla="*/ 50679 w 3564638"/>
              <a:gd name="connsiteY6" fmla="*/ 59417 h 4569668"/>
              <a:gd name="connsiteX7" fmla="*/ 640080 w 3564638"/>
              <a:gd name="connsiteY7" fmla="*/ 0 h 4569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64638" h="456966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3" name="Freeform: Shape 32">
            <a:extLst>
              <a:ext uri="{FF2B5EF4-FFF2-40B4-BE49-F238E27FC236}">
                <a16:creationId xmlns:a16="http://schemas.microsoft.com/office/drawing/2014/main" id="{9DBC4630-03DA-474F-BBCB-BA3AE6B31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1982" y="-4332"/>
            <a:ext cx="4242816" cy="2454158"/>
          </a:xfrm>
          <a:custGeom>
            <a:avLst/>
            <a:gdLst>
              <a:gd name="connsiteX0" fmla="*/ 28633 w 4242816"/>
              <a:gd name="connsiteY0" fmla="*/ 0 h 2454158"/>
              <a:gd name="connsiteX1" fmla="*/ 4214183 w 4242816"/>
              <a:gd name="connsiteY1" fmla="*/ 0 h 2454158"/>
              <a:gd name="connsiteX2" fmla="*/ 4231864 w 4242816"/>
              <a:gd name="connsiteY2" fmla="*/ 115848 h 2454158"/>
              <a:gd name="connsiteX3" fmla="*/ 4242816 w 4242816"/>
              <a:gd name="connsiteY3" fmla="*/ 332750 h 2454158"/>
              <a:gd name="connsiteX4" fmla="*/ 2121408 w 4242816"/>
              <a:gd name="connsiteY4" fmla="*/ 2454158 h 2454158"/>
              <a:gd name="connsiteX5" fmla="*/ 0 w 4242816"/>
              <a:gd name="connsiteY5" fmla="*/ 332750 h 2454158"/>
              <a:gd name="connsiteX6" fmla="*/ 10953 w 4242816"/>
              <a:gd name="connsiteY6" fmla="*/ 115848 h 2454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2816" h="2454158">
                <a:moveTo>
                  <a:pt x="28633" y="0"/>
                </a:moveTo>
                <a:lnTo>
                  <a:pt x="4214183" y="0"/>
                </a:lnTo>
                <a:lnTo>
                  <a:pt x="4231864" y="115848"/>
                </a:lnTo>
                <a:cubicBezTo>
                  <a:pt x="4239106" y="187164"/>
                  <a:pt x="4242816" y="259524"/>
                  <a:pt x="4242816" y="332750"/>
                </a:cubicBezTo>
                <a:cubicBezTo>
                  <a:pt x="4242816" y="1504371"/>
                  <a:pt x="3293029" y="2454158"/>
                  <a:pt x="2121408" y="2454158"/>
                </a:cubicBezTo>
                <a:cubicBezTo>
                  <a:pt x="949787" y="2454158"/>
                  <a:pt x="0" y="1504371"/>
                  <a:pt x="0" y="332750"/>
                </a:cubicBezTo>
                <a:cubicBezTo>
                  <a:pt x="0" y="259524"/>
                  <a:pt x="3710" y="187164"/>
                  <a:pt x="10953" y="115848"/>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5" name="Freeform: Shape 34">
            <a:extLst>
              <a:ext uri="{FF2B5EF4-FFF2-40B4-BE49-F238E27FC236}">
                <a16:creationId xmlns:a16="http://schemas.microsoft.com/office/drawing/2014/main" id="{D89DB1C0-FEEC-4CB6-88B2-F9C5562E09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6574" y="0"/>
            <a:ext cx="3913632" cy="2285234"/>
          </a:xfrm>
          <a:custGeom>
            <a:avLst/>
            <a:gdLst>
              <a:gd name="connsiteX0" fmla="*/ 29691 w 3913632"/>
              <a:gd name="connsiteY0" fmla="*/ 0 h 2285234"/>
              <a:gd name="connsiteX1" fmla="*/ 3883942 w 3913632"/>
              <a:gd name="connsiteY1" fmla="*/ 0 h 2285234"/>
              <a:gd name="connsiteX2" fmla="*/ 3903529 w 3913632"/>
              <a:gd name="connsiteY2" fmla="*/ 128345 h 2285234"/>
              <a:gd name="connsiteX3" fmla="*/ 3913632 w 3913632"/>
              <a:gd name="connsiteY3" fmla="*/ 328418 h 2285234"/>
              <a:gd name="connsiteX4" fmla="*/ 1956816 w 3913632"/>
              <a:gd name="connsiteY4" fmla="*/ 2285234 h 2285234"/>
              <a:gd name="connsiteX5" fmla="*/ 0 w 3913632"/>
              <a:gd name="connsiteY5" fmla="*/ 328418 h 2285234"/>
              <a:gd name="connsiteX6" fmla="*/ 10103 w 3913632"/>
              <a:gd name="connsiteY6" fmla="*/ 128345 h 2285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3632" h="2285234">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9" name="Graphic 8" descr="Open Book">
            <a:extLst>
              <a:ext uri="{FF2B5EF4-FFF2-40B4-BE49-F238E27FC236}">
                <a16:creationId xmlns:a16="http://schemas.microsoft.com/office/drawing/2014/main" id="{93E427C7-0218-4592-82DA-2431E4BF875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385250" y="164573"/>
            <a:ext cx="1636279" cy="1636279"/>
          </a:xfrm>
          <a:prstGeom prst="rect">
            <a:avLst/>
          </a:prstGeom>
        </p:spPr>
      </p:pic>
      <p:sp>
        <p:nvSpPr>
          <p:cNvPr id="37" name="Oval 36">
            <a:extLst>
              <a:ext uri="{FF2B5EF4-FFF2-40B4-BE49-F238E27FC236}">
                <a16:creationId xmlns:a16="http://schemas.microsoft.com/office/drawing/2014/main" id="{78418A25-6EAC-4140-BFE6-284E1925B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03117" y="615908"/>
            <a:ext cx="3182112" cy="3182112"/>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Oval 38">
            <a:extLst>
              <a:ext uri="{FF2B5EF4-FFF2-40B4-BE49-F238E27FC236}">
                <a16:creationId xmlns:a16="http://schemas.microsoft.com/office/drawing/2014/main" id="{08163D1C-ED91-4D5F-A33B-CF1256B27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67709" y="780500"/>
            <a:ext cx="2852928" cy="285292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4" descr="Chat">
            <a:extLst>
              <a:ext uri="{FF2B5EF4-FFF2-40B4-BE49-F238E27FC236}">
                <a16:creationId xmlns:a16="http://schemas.microsoft.com/office/drawing/2014/main" id="{EB71843F-0A0B-4317-B205-4B0A0B97C0F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980302" y="1293093"/>
            <a:ext cx="1827742" cy="1827742"/>
          </a:xfrm>
          <a:prstGeom prst="rect">
            <a:avLst/>
          </a:prstGeom>
        </p:spPr>
      </p:pic>
      <p:pic>
        <p:nvPicPr>
          <p:cNvPr id="7" name="Graphic 6" descr="Blackboard">
            <a:extLst>
              <a:ext uri="{FF2B5EF4-FFF2-40B4-BE49-F238E27FC236}">
                <a16:creationId xmlns:a16="http://schemas.microsoft.com/office/drawing/2014/main" id="{2696A1A4-8E43-47F6-A6DC-A9ADAB053D8B}"/>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30924" y="3621724"/>
            <a:ext cx="2594886" cy="2594886"/>
          </a:xfrm>
          <a:prstGeom prst="rect">
            <a:avLst/>
          </a:prstGeom>
        </p:spPr>
      </p:pic>
      <p:sp>
        <p:nvSpPr>
          <p:cNvPr id="41" name="Freeform: Shape 40">
            <a:extLst>
              <a:ext uri="{FF2B5EF4-FFF2-40B4-BE49-F238E27FC236}">
                <a16:creationId xmlns:a16="http://schemas.microsoft.com/office/drawing/2014/main" id="{31103AB2-C090-458F-B752-294F23AFA8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2568" y="-4331"/>
            <a:ext cx="3439432" cy="3785157"/>
          </a:xfrm>
          <a:custGeom>
            <a:avLst/>
            <a:gdLst>
              <a:gd name="connsiteX0" fmla="*/ 198262 w 3439432"/>
              <a:gd name="connsiteY0" fmla="*/ 0 h 3785157"/>
              <a:gd name="connsiteX1" fmla="*/ 3439432 w 3439432"/>
              <a:gd name="connsiteY1" fmla="*/ 0 h 3785157"/>
              <a:gd name="connsiteX2" fmla="*/ 3439432 w 3439432"/>
              <a:gd name="connsiteY2" fmla="*/ 3697836 h 3785157"/>
              <a:gd name="connsiteX3" fmla="*/ 3318024 w 3439432"/>
              <a:gd name="connsiteY3" fmla="*/ 3729054 h 3785157"/>
              <a:gd name="connsiteX4" fmla="*/ 2761488 w 3439432"/>
              <a:gd name="connsiteY4" fmla="*/ 3785157 h 3785157"/>
              <a:gd name="connsiteX5" fmla="*/ 0 w 3439432"/>
              <a:gd name="connsiteY5" fmla="*/ 1023669 h 3785157"/>
              <a:gd name="connsiteX6" fmla="*/ 124151 w 3439432"/>
              <a:gd name="connsiteY6" fmla="*/ 202487 h 3785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39432" h="3785157">
                <a:moveTo>
                  <a:pt x="198262" y="0"/>
                </a:moveTo>
                <a:lnTo>
                  <a:pt x="3439432" y="0"/>
                </a:lnTo>
                <a:lnTo>
                  <a:pt x="3439432" y="3697836"/>
                </a:lnTo>
                <a:lnTo>
                  <a:pt x="3318024" y="3729054"/>
                </a:lnTo>
                <a:cubicBezTo>
                  <a:pt x="3138258" y="3765839"/>
                  <a:pt x="2952129" y="3785157"/>
                  <a:pt x="2761488" y="3785157"/>
                </a:cubicBezTo>
                <a:cubicBezTo>
                  <a:pt x="1236360" y="3785157"/>
                  <a:pt x="0" y="2548797"/>
                  <a:pt x="0" y="1023669"/>
                </a:cubicBezTo>
                <a:cubicBezTo>
                  <a:pt x="0" y="737708"/>
                  <a:pt x="43466" y="461898"/>
                  <a:pt x="124151" y="202487"/>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3" name="Freeform: Shape 42">
            <a:extLst>
              <a:ext uri="{FF2B5EF4-FFF2-40B4-BE49-F238E27FC236}">
                <a16:creationId xmlns:a16="http://schemas.microsoft.com/office/drawing/2014/main" id="{83D471F3-782A-4BA1-9CAB-FF5CDF0A75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8761" y="-4332"/>
            <a:ext cx="3273238" cy="3618965"/>
          </a:xfrm>
          <a:custGeom>
            <a:avLst/>
            <a:gdLst>
              <a:gd name="connsiteX0" fmla="*/ 210437 w 3273238"/>
              <a:gd name="connsiteY0" fmla="*/ 0 h 3618965"/>
              <a:gd name="connsiteX1" fmla="*/ 3273238 w 3273238"/>
              <a:gd name="connsiteY1" fmla="*/ 0 h 3618965"/>
              <a:gd name="connsiteX2" fmla="*/ 3273238 w 3273238"/>
              <a:gd name="connsiteY2" fmla="*/ 3526409 h 3618965"/>
              <a:gd name="connsiteX3" fmla="*/ 3118338 w 3273238"/>
              <a:gd name="connsiteY3" fmla="*/ 3566238 h 3618965"/>
              <a:gd name="connsiteX4" fmla="*/ 2595295 w 3273238"/>
              <a:gd name="connsiteY4" fmla="*/ 3618965 h 3618965"/>
              <a:gd name="connsiteX5" fmla="*/ 0 w 3273238"/>
              <a:gd name="connsiteY5" fmla="*/ 1023670 h 3618965"/>
              <a:gd name="connsiteX6" fmla="*/ 203951 w 3273238"/>
              <a:gd name="connsiteY6" fmla="*/ 13464 h 3618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3238" h="3618965">
                <a:moveTo>
                  <a:pt x="210437" y="0"/>
                </a:moveTo>
                <a:lnTo>
                  <a:pt x="3273238" y="0"/>
                </a:lnTo>
                <a:lnTo>
                  <a:pt x="3273238" y="3526409"/>
                </a:lnTo>
                <a:lnTo>
                  <a:pt x="3118338" y="3566238"/>
                </a:lnTo>
                <a:cubicBezTo>
                  <a:pt x="2949390" y="3600810"/>
                  <a:pt x="2774463" y="3618965"/>
                  <a:pt x="2595295" y="3618965"/>
                </a:cubicBezTo>
                <a:cubicBezTo>
                  <a:pt x="1161953" y="3618965"/>
                  <a:pt x="0" y="2457012"/>
                  <a:pt x="0" y="1023670"/>
                </a:cubicBezTo>
                <a:cubicBezTo>
                  <a:pt x="0" y="665335"/>
                  <a:pt x="72622" y="323961"/>
                  <a:pt x="203951" y="13464"/>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1" name="Graphic 10" descr="Books on Shelf">
            <a:extLst>
              <a:ext uri="{FF2B5EF4-FFF2-40B4-BE49-F238E27FC236}">
                <a16:creationId xmlns:a16="http://schemas.microsoft.com/office/drawing/2014/main" id="{18A239E6-97C0-4A74-8E7A-C9FD39A8C92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725024" y="327889"/>
            <a:ext cx="2260711" cy="2260711"/>
          </a:xfrm>
          <a:prstGeom prst="rect">
            <a:avLst/>
          </a:prstGeom>
        </p:spPr>
      </p:pic>
    </p:spTree>
    <p:extLst>
      <p:ext uri="{BB962C8B-B14F-4D97-AF65-F5344CB8AC3E}">
        <p14:creationId xmlns:p14="http://schemas.microsoft.com/office/powerpoint/2010/main" val="32239897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19F3A65-16FA-83FB-D9D0-70989316054A}"/>
              </a:ext>
            </a:extLst>
          </p:cNvPr>
          <p:cNvPicPr>
            <a:picLocks noChangeAspect="1"/>
          </p:cNvPicPr>
          <p:nvPr/>
        </p:nvPicPr>
        <p:blipFill>
          <a:blip r:embed="rId2"/>
          <a:stretch>
            <a:fillRect/>
          </a:stretch>
        </p:blipFill>
        <p:spPr>
          <a:xfrm>
            <a:off x="375439" y="628349"/>
            <a:ext cx="11441122" cy="5086651"/>
          </a:xfrm>
          <a:prstGeom prst="rect">
            <a:avLst/>
          </a:prstGeom>
        </p:spPr>
      </p:pic>
    </p:spTree>
    <p:extLst>
      <p:ext uri="{BB962C8B-B14F-4D97-AF65-F5344CB8AC3E}">
        <p14:creationId xmlns:p14="http://schemas.microsoft.com/office/powerpoint/2010/main" val="30377389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CC38A6B-42E2-2D72-EDEF-D8D9234F5872}"/>
              </a:ext>
            </a:extLst>
          </p:cNvPr>
          <p:cNvPicPr>
            <a:picLocks noChangeAspect="1"/>
          </p:cNvPicPr>
          <p:nvPr/>
        </p:nvPicPr>
        <p:blipFill>
          <a:blip r:embed="rId2"/>
          <a:stretch>
            <a:fillRect/>
          </a:stretch>
        </p:blipFill>
        <p:spPr>
          <a:xfrm>
            <a:off x="1" y="0"/>
            <a:ext cx="12192000" cy="6858000"/>
          </a:xfrm>
          <a:prstGeom prst="rect">
            <a:avLst/>
          </a:prstGeom>
        </p:spPr>
      </p:pic>
    </p:spTree>
    <p:extLst>
      <p:ext uri="{BB962C8B-B14F-4D97-AF65-F5344CB8AC3E}">
        <p14:creationId xmlns:p14="http://schemas.microsoft.com/office/powerpoint/2010/main" val="27889407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37BB171-0CD9-E050-7588-EB371F99B965}"/>
              </a:ext>
            </a:extLst>
          </p:cNvPr>
          <p:cNvPicPr>
            <a:picLocks noChangeAspect="1"/>
          </p:cNvPicPr>
          <p:nvPr/>
        </p:nvPicPr>
        <p:blipFill>
          <a:blip r:embed="rId2"/>
          <a:stretch>
            <a:fillRect/>
          </a:stretch>
        </p:blipFill>
        <p:spPr>
          <a:xfrm>
            <a:off x="37254" y="28100"/>
            <a:ext cx="12117491" cy="6801799"/>
          </a:xfrm>
          <a:prstGeom prst="rect">
            <a:avLst/>
          </a:prstGeom>
        </p:spPr>
      </p:pic>
    </p:spTree>
    <p:extLst>
      <p:ext uri="{BB962C8B-B14F-4D97-AF65-F5344CB8AC3E}">
        <p14:creationId xmlns:p14="http://schemas.microsoft.com/office/powerpoint/2010/main" val="17191703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091C508-B0E1-DC79-96E9-B9BE222A7FA7}"/>
              </a:ext>
            </a:extLst>
          </p:cNvPr>
          <p:cNvPicPr>
            <a:picLocks noChangeAspect="1"/>
          </p:cNvPicPr>
          <p:nvPr/>
        </p:nvPicPr>
        <p:blipFill>
          <a:blip r:embed="rId2"/>
          <a:stretch>
            <a:fillRect/>
          </a:stretch>
        </p:blipFill>
        <p:spPr>
          <a:xfrm>
            <a:off x="134118" y="0"/>
            <a:ext cx="12151278" cy="6858000"/>
          </a:xfrm>
          <a:prstGeom prst="rect">
            <a:avLst/>
          </a:prstGeom>
        </p:spPr>
      </p:pic>
    </p:spTree>
    <p:extLst>
      <p:ext uri="{BB962C8B-B14F-4D97-AF65-F5344CB8AC3E}">
        <p14:creationId xmlns:p14="http://schemas.microsoft.com/office/powerpoint/2010/main" val="7392245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descr="A group of people in a classroom&#10;&#10;Description automatically generated">
            <a:extLst>
              <a:ext uri="{FF2B5EF4-FFF2-40B4-BE49-F238E27FC236}">
                <a16:creationId xmlns:a16="http://schemas.microsoft.com/office/drawing/2014/main" id="{DCF44E79-81DA-F8BA-AF39-978915650EDC}"/>
              </a:ext>
            </a:extLst>
          </p:cNvPr>
          <p:cNvPicPr>
            <a:picLocks noGrp="1" noChangeAspect="1"/>
          </p:cNvPicPr>
          <p:nvPr>
            <p:ph idx="1"/>
          </p:nvPr>
        </p:nvPicPr>
        <p:blipFill>
          <a:blip r:embed="rId2"/>
          <a:srcRect t="5762" b="37998"/>
          <a:stretch/>
        </p:blipFill>
        <p:spPr>
          <a:xfrm>
            <a:off x="20" y="1282"/>
            <a:ext cx="12191980" cy="6856718"/>
          </a:xfrm>
          <a:prstGeom prst="rect">
            <a:avLst/>
          </a:prstGeom>
        </p:spPr>
      </p:pic>
    </p:spTree>
    <p:extLst>
      <p:ext uri="{BB962C8B-B14F-4D97-AF65-F5344CB8AC3E}">
        <p14:creationId xmlns:p14="http://schemas.microsoft.com/office/powerpoint/2010/main" val="38982231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C3602BF0-D0F1-3C13-23B8-81E8AD28306E}"/>
              </a:ext>
            </a:extLst>
          </p:cNvPr>
          <p:cNvPicPr>
            <a:picLocks noChangeAspect="1"/>
          </p:cNvPicPr>
          <p:nvPr/>
        </p:nvPicPr>
        <p:blipFill>
          <a:blip r:embed="rId3"/>
          <a:srcRect t="7966" b="6488"/>
          <a:stretch/>
        </p:blipFill>
        <p:spPr>
          <a:xfrm>
            <a:off x="4187715" y="46289"/>
            <a:ext cx="8669532" cy="6857990"/>
          </a:xfrm>
          <a:prstGeom prst="rect">
            <a:avLst/>
          </a:prstGeom>
        </p:spPr>
      </p:pic>
      <p:sp>
        <p:nvSpPr>
          <p:cNvPr id="14" name="Rectangle 13">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tx1"/>
              </a:gs>
              <a:gs pos="35000">
                <a:schemeClr val="tx1">
                  <a:alpha val="78000"/>
                </a:schemeClr>
              </a:gs>
              <a:gs pos="19000">
                <a:schemeClr val="tx1">
                  <a:alpha val="38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FDFD9E96-4F32-4240-800A-3645AE8094A0}"/>
              </a:ext>
            </a:extLst>
          </p:cNvPr>
          <p:cNvSpPr txBox="1"/>
          <p:nvPr/>
        </p:nvSpPr>
        <p:spPr>
          <a:xfrm>
            <a:off x="359664" y="1183518"/>
            <a:ext cx="3438144" cy="1124712"/>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alibri Light" panose="020F0302020204030204"/>
                <a:ea typeface="+mn-ea"/>
                <a:cs typeface="+mn-cs"/>
              </a:rPr>
              <a:t>John </a:t>
            </a:r>
            <a:r>
              <a:rPr kumimoji="0" lang="en-US" sz="4800" b="1" i="0" u="none" strike="noStrike" kern="1200" cap="none" spc="0" normalizeH="0" baseline="0" noProof="0" dirty="0" err="1">
                <a:ln>
                  <a:noFill/>
                </a:ln>
                <a:solidFill>
                  <a:prstClr val="white"/>
                </a:solidFill>
                <a:effectLst/>
                <a:uLnTx/>
                <a:uFillTx/>
                <a:latin typeface="Calibri Light" panose="020F0302020204030204"/>
                <a:ea typeface="+mn-ea"/>
                <a:cs typeface="+mn-cs"/>
              </a:rPr>
              <a:t>Larmer</a:t>
            </a:r>
            <a:endParaRPr kumimoji="0" lang="en-US" sz="4800" b="1" i="0" u="none" strike="noStrike" kern="1200" cap="none" spc="0" normalizeH="0" baseline="0" noProof="0" dirty="0">
              <a:ln>
                <a:noFill/>
              </a:ln>
              <a:solidFill>
                <a:prstClr val="white"/>
              </a:solidFill>
              <a:effectLst/>
              <a:uLnTx/>
              <a:uFillTx/>
              <a:latin typeface="Calibri Light" panose="020F0302020204030204"/>
              <a:ea typeface="+mn-ea"/>
              <a:cs typeface="+mn-cs"/>
            </a:endParaRPr>
          </a:p>
        </p:txBody>
      </p:sp>
      <p:sp>
        <p:nvSpPr>
          <p:cNvPr id="16" name="Rectangle 15">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chemeClr val="tx1"/>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AACE7083-9356-476E-99AC-A83776528CF2}"/>
              </a:ext>
            </a:extLst>
          </p:cNvPr>
          <p:cNvSpPr txBox="1"/>
          <p:nvPr/>
        </p:nvSpPr>
        <p:spPr>
          <a:xfrm>
            <a:off x="195356" y="3018430"/>
            <a:ext cx="6449585" cy="4106401"/>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Calibri" panose="020F0502020204030204"/>
                <a:ea typeface="+mn-ea"/>
                <a:cs typeface="+mn-cs"/>
              </a:rPr>
              <a:t>"...make learning meaningful and give learners a purpose...students are not just gaining knowledge in order to remember it; they're gaining knowledge in order to use it."</a:t>
            </a:r>
          </a:p>
        </p:txBody>
      </p:sp>
    </p:spTree>
    <p:extLst>
      <p:ext uri="{BB962C8B-B14F-4D97-AF65-F5344CB8AC3E}">
        <p14:creationId xmlns:p14="http://schemas.microsoft.com/office/powerpoint/2010/main" val="4559951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6E349241-C6D5-20D9-5E7F-6573952A330B}"/>
              </a:ext>
            </a:extLst>
          </p:cNvPr>
          <p:cNvSpPr txBox="1"/>
          <p:nvPr/>
        </p:nvSpPr>
        <p:spPr>
          <a:xfrm>
            <a:off x="299720" y="1272280"/>
            <a:ext cx="5054600" cy="3785652"/>
          </a:xfrm>
          <a:prstGeom prst="rect">
            <a:avLst/>
          </a:prstGeom>
          <a:noFill/>
        </p:spPr>
        <p:txBody>
          <a:bodyPr wrap="square" rtlCol="0">
            <a:spAutoFit/>
          </a:bodyPr>
          <a:lstStyle/>
          <a:p>
            <a:pPr algn="ctr"/>
            <a:r>
              <a:rPr lang="en-GB" sz="8000" b="1" dirty="0">
                <a:solidFill>
                  <a:schemeClr val="accent1"/>
                </a:solidFill>
              </a:rPr>
              <a:t>Module Structure &amp; Dates</a:t>
            </a:r>
          </a:p>
        </p:txBody>
      </p:sp>
      <p:pic>
        <p:nvPicPr>
          <p:cNvPr id="3" name="Picture 2">
            <a:extLst>
              <a:ext uri="{FF2B5EF4-FFF2-40B4-BE49-F238E27FC236}">
                <a16:creationId xmlns:a16="http://schemas.microsoft.com/office/drawing/2014/main" id="{30B3F72A-EAED-8A36-BEE9-53D8213563BF}"/>
              </a:ext>
            </a:extLst>
          </p:cNvPr>
          <p:cNvPicPr>
            <a:picLocks noChangeAspect="1"/>
          </p:cNvPicPr>
          <p:nvPr/>
        </p:nvPicPr>
        <p:blipFill>
          <a:blip r:embed="rId2"/>
          <a:stretch>
            <a:fillRect/>
          </a:stretch>
        </p:blipFill>
        <p:spPr>
          <a:xfrm>
            <a:off x="6312443" y="0"/>
            <a:ext cx="5879557" cy="6858000"/>
          </a:xfrm>
          <a:prstGeom prst="rect">
            <a:avLst/>
          </a:prstGeom>
        </p:spPr>
      </p:pic>
    </p:spTree>
    <p:extLst>
      <p:ext uri="{BB962C8B-B14F-4D97-AF65-F5344CB8AC3E}">
        <p14:creationId xmlns:p14="http://schemas.microsoft.com/office/powerpoint/2010/main" val="19730725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7B56B03-C88D-AF9B-3149-AAB91F36E11B}"/>
              </a:ext>
            </a:extLst>
          </p:cNvPr>
          <p:cNvPicPr>
            <a:picLocks noChangeAspect="1"/>
          </p:cNvPicPr>
          <p:nvPr/>
        </p:nvPicPr>
        <p:blipFill>
          <a:blip r:embed="rId2"/>
          <a:stretch>
            <a:fillRect/>
          </a:stretch>
        </p:blipFill>
        <p:spPr>
          <a:xfrm>
            <a:off x="481537" y="2976172"/>
            <a:ext cx="11228926" cy="2266388"/>
          </a:xfrm>
          <a:prstGeom prst="rect">
            <a:avLst/>
          </a:prstGeom>
        </p:spPr>
      </p:pic>
      <p:sp>
        <p:nvSpPr>
          <p:cNvPr id="6" name="TextBox 5">
            <a:extLst>
              <a:ext uri="{FF2B5EF4-FFF2-40B4-BE49-F238E27FC236}">
                <a16:creationId xmlns:a16="http://schemas.microsoft.com/office/drawing/2014/main" id="{A2FA6889-952B-A20A-6873-FBF6B0A5CF25}"/>
              </a:ext>
            </a:extLst>
          </p:cNvPr>
          <p:cNvSpPr txBox="1"/>
          <p:nvPr/>
        </p:nvSpPr>
        <p:spPr>
          <a:xfrm>
            <a:off x="1041400" y="1079500"/>
            <a:ext cx="10266680" cy="1323439"/>
          </a:xfrm>
          <a:prstGeom prst="rect">
            <a:avLst/>
          </a:prstGeom>
          <a:noFill/>
        </p:spPr>
        <p:txBody>
          <a:bodyPr wrap="square" rtlCol="0">
            <a:spAutoFit/>
          </a:bodyPr>
          <a:lstStyle/>
          <a:p>
            <a:pPr algn="ctr"/>
            <a:r>
              <a:rPr lang="en-GB" sz="8000" b="1" u="sng" dirty="0">
                <a:solidFill>
                  <a:schemeClr val="accent1"/>
                </a:solidFill>
              </a:rPr>
              <a:t>Study Time Allocation</a:t>
            </a:r>
          </a:p>
        </p:txBody>
      </p:sp>
    </p:spTree>
    <p:extLst>
      <p:ext uri="{BB962C8B-B14F-4D97-AF65-F5344CB8AC3E}">
        <p14:creationId xmlns:p14="http://schemas.microsoft.com/office/powerpoint/2010/main" val="6644335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2FA6889-952B-A20A-6873-FBF6B0A5CF25}"/>
              </a:ext>
            </a:extLst>
          </p:cNvPr>
          <p:cNvSpPr txBox="1"/>
          <p:nvPr/>
        </p:nvSpPr>
        <p:spPr>
          <a:xfrm>
            <a:off x="962660" y="185420"/>
            <a:ext cx="10266680" cy="1323439"/>
          </a:xfrm>
          <a:prstGeom prst="rect">
            <a:avLst/>
          </a:prstGeom>
          <a:noFill/>
        </p:spPr>
        <p:txBody>
          <a:bodyPr wrap="square" rtlCol="0">
            <a:spAutoFit/>
          </a:bodyPr>
          <a:lstStyle/>
          <a:p>
            <a:pPr algn="ctr"/>
            <a:r>
              <a:rPr lang="en-GB" sz="8000" b="1" u="sng" dirty="0">
                <a:solidFill>
                  <a:schemeClr val="accent1"/>
                </a:solidFill>
              </a:rPr>
              <a:t>Learning Outcomes</a:t>
            </a:r>
          </a:p>
        </p:txBody>
      </p:sp>
      <p:sp>
        <p:nvSpPr>
          <p:cNvPr id="3" name="TextBox 2">
            <a:extLst>
              <a:ext uri="{FF2B5EF4-FFF2-40B4-BE49-F238E27FC236}">
                <a16:creationId xmlns:a16="http://schemas.microsoft.com/office/drawing/2014/main" id="{60CF9BA8-CFDF-CDD0-6F32-EE53DA78AE58}"/>
              </a:ext>
            </a:extLst>
          </p:cNvPr>
          <p:cNvSpPr txBox="1"/>
          <p:nvPr/>
        </p:nvSpPr>
        <p:spPr>
          <a:xfrm>
            <a:off x="962660" y="1684041"/>
            <a:ext cx="10355828" cy="5232202"/>
          </a:xfrm>
          <a:prstGeom prst="rect">
            <a:avLst/>
          </a:prstGeom>
          <a:noFill/>
        </p:spPr>
        <p:txBody>
          <a:bodyPr wrap="square" rtlCol="0">
            <a:spAutoFit/>
          </a:bodyPr>
          <a:lstStyle/>
          <a:p>
            <a:r>
              <a:rPr lang="en-US" sz="2000" b="1" dirty="0"/>
              <a:t>Upon the successful completion of this module, the student should be able to:</a:t>
            </a:r>
          </a:p>
          <a:p>
            <a:endParaRPr lang="en-US" dirty="0"/>
          </a:p>
          <a:p>
            <a:r>
              <a:rPr lang="en-US" dirty="0"/>
              <a:t>•	</a:t>
            </a:r>
            <a:r>
              <a:rPr lang="en-US" sz="2600" dirty="0"/>
              <a:t>Critically evaluate both historical and contemporary theories 	of learning.</a:t>
            </a:r>
          </a:p>
          <a:p>
            <a:r>
              <a:rPr lang="en-US" sz="2600" dirty="0"/>
              <a:t> </a:t>
            </a:r>
          </a:p>
          <a:p>
            <a:r>
              <a:rPr lang="en-US" sz="2600" dirty="0"/>
              <a:t>•	Critically examine and debate how these theories of learning 	are applied practically into modern education. </a:t>
            </a:r>
          </a:p>
          <a:p>
            <a:endParaRPr lang="en-US" sz="2600" dirty="0"/>
          </a:p>
          <a:p>
            <a:r>
              <a:rPr lang="en-US" sz="2600" dirty="0"/>
              <a:t>•	Critically explore the use of these theories in today’s classrooms</a:t>
            </a:r>
            <a:endParaRPr lang="en-GB" sz="2600" dirty="0"/>
          </a:p>
          <a:p>
            <a:endParaRPr lang="en-GB" sz="2600" dirty="0"/>
          </a:p>
          <a:p>
            <a:pPr algn="ctr"/>
            <a:r>
              <a:rPr lang="en-US" sz="4400" b="1" dirty="0"/>
              <a:t>Include this learning within your dissertation</a:t>
            </a:r>
          </a:p>
        </p:txBody>
      </p:sp>
    </p:spTree>
    <p:extLst>
      <p:ext uri="{BB962C8B-B14F-4D97-AF65-F5344CB8AC3E}">
        <p14:creationId xmlns:p14="http://schemas.microsoft.com/office/powerpoint/2010/main" val="140739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99A6917-09EE-87DD-D4AE-5DC860C11A4E}"/>
              </a:ext>
            </a:extLst>
          </p:cNvPr>
          <p:cNvPicPr>
            <a:picLocks noChangeAspect="1"/>
          </p:cNvPicPr>
          <p:nvPr/>
        </p:nvPicPr>
        <p:blipFill>
          <a:blip r:embed="rId2"/>
          <a:stretch>
            <a:fillRect/>
          </a:stretch>
        </p:blipFill>
        <p:spPr>
          <a:xfrm>
            <a:off x="643467" y="689102"/>
            <a:ext cx="10905066" cy="5479795"/>
          </a:xfrm>
          <a:prstGeom prst="rect">
            <a:avLst/>
          </a:prstGeom>
        </p:spPr>
      </p:pic>
    </p:spTree>
    <p:extLst>
      <p:ext uri="{BB962C8B-B14F-4D97-AF65-F5344CB8AC3E}">
        <p14:creationId xmlns:p14="http://schemas.microsoft.com/office/powerpoint/2010/main" val="10417601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6E13A62-596E-A241-E4EE-DF5D7DC7733A}"/>
              </a:ext>
            </a:extLst>
          </p:cNvPr>
          <p:cNvSpPr txBox="1"/>
          <p:nvPr/>
        </p:nvSpPr>
        <p:spPr>
          <a:xfrm>
            <a:off x="457200" y="670560"/>
            <a:ext cx="11186160" cy="6032421"/>
          </a:xfrm>
          <a:prstGeom prst="rect">
            <a:avLst/>
          </a:prstGeom>
          <a:noFill/>
        </p:spPr>
        <p:txBody>
          <a:bodyPr wrap="square">
            <a:spAutoFit/>
          </a:bodyPr>
          <a:lstStyle/>
          <a:p>
            <a:pPr algn="ctr" fontAlgn="base"/>
            <a:r>
              <a:rPr lang="en-GB" sz="5400" b="1" u="sng" dirty="0">
                <a:solidFill>
                  <a:schemeClr val="accent1"/>
                </a:solidFill>
                <a:effectLst/>
                <a:latin typeface="Arial" panose="020B0604020202020204" pitchFamily="34" charset="0"/>
                <a:ea typeface="Times New Roman" panose="02020603050405020304" pitchFamily="18" charset="0"/>
              </a:rPr>
              <a:t>Assessment Component 1 – 50%</a:t>
            </a:r>
            <a:r>
              <a:rPr lang="en-GB" sz="5400" u="sng" dirty="0">
                <a:solidFill>
                  <a:schemeClr val="accent1"/>
                </a:solidFill>
                <a:effectLst/>
                <a:latin typeface="Arial" panose="020B0604020202020204" pitchFamily="34" charset="0"/>
                <a:ea typeface="Times New Roman" panose="02020603050405020304" pitchFamily="18" charset="0"/>
              </a:rPr>
              <a:t> </a:t>
            </a:r>
            <a:endParaRPr lang="en-GB" sz="4000" dirty="0">
              <a:solidFill>
                <a:schemeClr val="accent1"/>
              </a:solidFill>
              <a:effectLst/>
              <a:latin typeface="Times New Roman" panose="02020603050405020304" pitchFamily="18" charset="0"/>
              <a:ea typeface="Times New Roman" panose="02020603050405020304" pitchFamily="18" charset="0"/>
            </a:endParaRPr>
          </a:p>
          <a:p>
            <a:pPr fontAlgn="base"/>
            <a:r>
              <a:rPr lang="en-GB" sz="2000" u="none" strike="noStrike" dirty="0">
                <a:solidFill>
                  <a:srgbClr val="44546A"/>
                </a:solidFill>
                <a:effectLst/>
                <a:latin typeface="Arial" panose="020B0604020202020204" pitchFamily="34" charset="0"/>
                <a:ea typeface="Times New Roman" panose="02020603050405020304" pitchFamily="18" charset="0"/>
              </a:rPr>
              <a:t> </a:t>
            </a:r>
          </a:p>
          <a:p>
            <a:pPr fontAlgn="base"/>
            <a:endParaRPr lang="en-GB" sz="2000" dirty="0">
              <a:effectLst/>
              <a:latin typeface="Times New Roman" panose="02020603050405020304" pitchFamily="18" charset="0"/>
              <a:ea typeface="Times New Roman" panose="02020603050405020304" pitchFamily="18" charset="0"/>
            </a:endParaRPr>
          </a:p>
          <a:p>
            <a:pPr fontAlgn="base"/>
            <a:r>
              <a:rPr lang="en-GB" sz="2000" u="sng" dirty="0">
                <a:solidFill>
                  <a:srgbClr val="FF0000"/>
                </a:solidFill>
                <a:effectLst/>
                <a:latin typeface="Arial" panose="020B0604020202020204" pitchFamily="34" charset="0"/>
                <a:ea typeface="Times New Roman" panose="02020603050405020304" pitchFamily="18" charset="0"/>
              </a:rPr>
              <a:t>Written Assignment (3750 words)</a:t>
            </a:r>
            <a:r>
              <a:rPr lang="en-GB" sz="2000" dirty="0">
                <a:solidFill>
                  <a:srgbClr val="FF0000"/>
                </a:solidFill>
                <a:effectLst/>
                <a:latin typeface="Arial" panose="020B0604020202020204" pitchFamily="34" charset="0"/>
                <a:ea typeface="Times New Roman" panose="02020603050405020304" pitchFamily="18" charset="0"/>
              </a:rPr>
              <a:t> 	</a:t>
            </a:r>
            <a:r>
              <a:rPr lang="en-GB" sz="2800" b="1" u="sng" dirty="0">
                <a:solidFill>
                  <a:srgbClr val="FF0000"/>
                </a:solidFill>
                <a:effectLst/>
                <a:latin typeface="Arial" panose="020B0604020202020204" pitchFamily="34" charset="0"/>
                <a:ea typeface="Times New Roman" panose="02020603050405020304" pitchFamily="18" charset="0"/>
              </a:rPr>
              <a:t>15</a:t>
            </a:r>
            <a:r>
              <a:rPr lang="en-GB" sz="2800" b="1" u="sng" dirty="0">
                <a:solidFill>
                  <a:srgbClr val="FF0000"/>
                </a:solidFill>
                <a:latin typeface="Arial" panose="020B0604020202020204" pitchFamily="34" charset="0"/>
                <a:ea typeface="Times New Roman" panose="02020603050405020304" pitchFamily="18" charset="0"/>
              </a:rPr>
              <a:t> January</a:t>
            </a:r>
            <a:endParaRPr lang="en-GB" sz="2000" b="1" u="sng" dirty="0">
              <a:effectLst/>
              <a:latin typeface="Times New Roman" panose="02020603050405020304" pitchFamily="18" charset="0"/>
              <a:ea typeface="Times New Roman" panose="02020603050405020304" pitchFamily="18" charset="0"/>
            </a:endParaRPr>
          </a:p>
          <a:p>
            <a:pPr fontAlgn="base"/>
            <a:r>
              <a:rPr lang="en-GB" sz="2000" dirty="0">
                <a:solidFill>
                  <a:srgbClr val="FF0000"/>
                </a:solidFill>
                <a:effectLst/>
                <a:latin typeface="Arial" panose="020B0604020202020204" pitchFamily="34" charset="0"/>
                <a:ea typeface="Times New Roman" panose="02020603050405020304" pitchFamily="18" charset="0"/>
              </a:rPr>
              <a:t> </a:t>
            </a:r>
            <a:endParaRPr lang="en-GB" sz="2000" dirty="0">
              <a:effectLst/>
              <a:latin typeface="Times New Roman" panose="02020603050405020304" pitchFamily="18" charset="0"/>
              <a:ea typeface="Times New Roman" panose="02020603050405020304" pitchFamily="18" charset="0"/>
            </a:endParaRPr>
          </a:p>
          <a:p>
            <a:pPr marL="457200" fontAlgn="base"/>
            <a:r>
              <a:rPr lang="en-US" sz="2000" dirty="0">
                <a:effectLst/>
                <a:latin typeface="Arial" panose="020B0604020202020204" pitchFamily="34" charset="0"/>
                <a:ea typeface="Times New Roman" panose="02020603050405020304" pitchFamily="18" charset="0"/>
              </a:rPr>
              <a:t>Portfolio: Critical review two learning theorists' recommendations, concepts and ideologies (4 elements, 3750 words total)</a:t>
            </a:r>
          </a:p>
          <a:p>
            <a:pPr marL="457200" fontAlgn="base"/>
            <a:r>
              <a:rPr lang="en-GB" sz="2000" dirty="0">
                <a:effectLst/>
                <a:latin typeface="Arial" panose="020B0604020202020204" pitchFamily="34" charset="0"/>
                <a:ea typeface="Times New Roman" panose="02020603050405020304" pitchFamily="18" charset="0"/>
              </a:rPr>
              <a:t> </a:t>
            </a:r>
            <a:endParaRPr lang="en-GB" sz="2000" dirty="0">
              <a:effectLst/>
              <a:latin typeface="Times New Roman" panose="02020603050405020304" pitchFamily="18" charset="0"/>
              <a:ea typeface="Times New Roman" panose="02020603050405020304" pitchFamily="18" charset="0"/>
            </a:endParaRPr>
          </a:p>
          <a:p>
            <a:pPr fontAlgn="base"/>
            <a:r>
              <a:rPr lang="en-GB" sz="2000" b="1" dirty="0">
                <a:solidFill>
                  <a:srgbClr val="000000"/>
                </a:solidFill>
                <a:effectLst/>
                <a:latin typeface="Arial" panose="020B0604020202020204" pitchFamily="34" charset="0"/>
                <a:ea typeface="Times New Roman" panose="02020603050405020304" pitchFamily="18" charset="0"/>
              </a:rPr>
              <a:t>Further Guidance:</a:t>
            </a:r>
            <a:r>
              <a:rPr lang="en-GB" sz="2000" dirty="0">
                <a:solidFill>
                  <a:srgbClr val="000000"/>
                </a:solidFill>
                <a:effectLst/>
                <a:latin typeface="Arial" panose="020B0604020202020204" pitchFamily="34" charset="0"/>
                <a:ea typeface="Times New Roman" panose="02020603050405020304" pitchFamily="18" charset="0"/>
              </a:rPr>
              <a:t> </a:t>
            </a:r>
            <a:endParaRPr lang="en-GB" sz="2000" dirty="0">
              <a:effectLst/>
              <a:latin typeface="Times New Roman" panose="02020603050405020304" pitchFamily="18" charset="0"/>
              <a:ea typeface="Times New Roman" panose="02020603050405020304" pitchFamily="18" charset="0"/>
            </a:endParaRPr>
          </a:p>
          <a:p>
            <a:pPr fontAlgn="base"/>
            <a:r>
              <a:rPr lang="en-GB" sz="2000" dirty="0">
                <a:solidFill>
                  <a:srgbClr val="000000"/>
                </a:solidFill>
                <a:effectLst/>
                <a:latin typeface="Arial" panose="020B0604020202020204" pitchFamily="34" charset="0"/>
                <a:ea typeface="Times New Roman" panose="02020603050405020304" pitchFamily="18" charset="0"/>
              </a:rPr>
              <a:t>Create a portfolio reviewing the works of </a:t>
            </a:r>
            <a:r>
              <a:rPr lang="en-GB" sz="2000" dirty="0">
                <a:solidFill>
                  <a:srgbClr val="000000"/>
                </a:solidFill>
                <a:latin typeface="Arial" panose="020B0604020202020204" pitchFamily="34" charset="0"/>
                <a:ea typeface="Times New Roman" panose="02020603050405020304" pitchFamily="18" charset="0"/>
              </a:rPr>
              <a:t>two</a:t>
            </a:r>
            <a:r>
              <a:rPr lang="en-GB" sz="2000" dirty="0">
                <a:solidFill>
                  <a:srgbClr val="000000"/>
                </a:solidFill>
                <a:effectLst/>
                <a:latin typeface="Arial" panose="020B0604020202020204" pitchFamily="34" charset="0"/>
                <a:ea typeface="Times New Roman" panose="02020603050405020304" pitchFamily="18" charset="0"/>
              </a:rPr>
              <a:t> influential educators or theorists. Your portfolio should include:</a:t>
            </a:r>
          </a:p>
          <a:p>
            <a:pPr fontAlgn="base"/>
            <a:endParaRPr lang="en-GB" sz="2000" dirty="0">
              <a:effectLst/>
              <a:latin typeface="Times New Roman" panose="02020603050405020304" pitchFamily="18" charset="0"/>
              <a:ea typeface="Times New Roman" panose="02020603050405020304" pitchFamily="18" charset="0"/>
            </a:endParaRPr>
          </a:p>
          <a:p>
            <a:pPr marL="342900" lvl="0" indent="-342900" fontAlgn="base">
              <a:buFont typeface="Arial" panose="020B0604020202020204" pitchFamily="34" charset="0"/>
              <a:buChar char="•"/>
            </a:pPr>
            <a:r>
              <a:rPr lang="en-US" sz="2000" dirty="0">
                <a:solidFill>
                  <a:srgbClr val="FF0000"/>
                </a:solidFill>
                <a:effectLst/>
                <a:latin typeface="Arial" panose="020B0604020202020204" pitchFamily="34" charset="0"/>
                <a:ea typeface="Times New Roman" panose="02020603050405020304" pitchFamily="18" charset="0"/>
              </a:rPr>
              <a:t>Context – Historical review</a:t>
            </a:r>
            <a:endParaRPr lang="en-GB" sz="2000" dirty="0">
              <a:solidFill>
                <a:srgbClr val="FF0000"/>
              </a:solidFill>
              <a:effectLst/>
              <a:latin typeface="Times New Roman" panose="02020603050405020304" pitchFamily="18" charset="0"/>
              <a:ea typeface="Times New Roman" panose="02020603050405020304" pitchFamily="18" charset="0"/>
            </a:endParaRPr>
          </a:p>
          <a:p>
            <a:pPr marL="342900" lvl="0" indent="-342900" fontAlgn="base">
              <a:buSzPts val="1000"/>
              <a:buFont typeface="Symbol" panose="05050102010706020507" pitchFamily="18" charset="2"/>
              <a:buChar char=""/>
              <a:tabLst>
                <a:tab pos="457200" algn="l"/>
              </a:tabLst>
            </a:pPr>
            <a:r>
              <a:rPr lang="en-US" sz="2000" dirty="0">
                <a:solidFill>
                  <a:srgbClr val="FF0000"/>
                </a:solidFill>
                <a:effectLst/>
                <a:latin typeface="Arial" panose="020B0604020202020204" pitchFamily="34" charset="0"/>
                <a:ea typeface="Times New Roman" panose="02020603050405020304" pitchFamily="18" charset="0"/>
              </a:rPr>
              <a:t>Exploration of theories or practices</a:t>
            </a:r>
            <a:endParaRPr lang="en-GB" sz="2000" dirty="0">
              <a:solidFill>
                <a:srgbClr val="FF0000"/>
              </a:solidFill>
              <a:effectLst/>
              <a:latin typeface="Times New Roman" panose="02020603050405020304" pitchFamily="18" charset="0"/>
              <a:ea typeface="Times New Roman" panose="02020603050405020304" pitchFamily="18" charset="0"/>
            </a:endParaRPr>
          </a:p>
          <a:p>
            <a:pPr marL="342900" lvl="0" indent="-342900" fontAlgn="base">
              <a:buSzPts val="1000"/>
              <a:buFont typeface="Symbol" panose="05050102010706020507" pitchFamily="18" charset="2"/>
              <a:buChar char=""/>
              <a:tabLst>
                <a:tab pos="457200" algn="l"/>
              </a:tabLst>
            </a:pPr>
            <a:r>
              <a:rPr lang="en-US" sz="2000" dirty="0">
                <a:solidFill>
                  <a:srgbClr val="FF0000"/>
                </a:solidFill>
                <a:effectLst/>
                <a:latin typeface="Times New Roman" panose="02020603050405020304" pitchFamily="18" charset="0"/>
                <a:ea typeface="Times New Roman" panose="02020603050405020304" pitchFamily="18" charset="0"/>
              </a:rPr>
              <a:t>Review the impact</a:t>
            </a:r>
            <a:endParaRPr lang="en-GB" sz="2000" dirty="0">
              <a:solidFill>
                <a:srgbClr val="FF0000"/>
              </a:solidFill>
              <a:effectLst/>
              <a:latin typeface="Times New Roman" panose="02020603050405020304" pitchFamily="18" charset="0"/>
              <a:ea typeface="Times New Roman" panose="02020603050405020304" pitchFamily="18" charset="0"/>
            </a:endParaRPr>
          </a:p>
          <a:p>
            <a:pPr marL="342900" lvl="0" indent="-342900" fontAlgn="base">
              <a:buSzPts val="1000"/>
              <a:buFont typeface="Symbol" panose="05050102010706020507" pitchFamily="18" charset="2"/>
              <a:buChar char=""/>
              <a:tabLst>
                <a:tab pos="457200" algn="l"/>
              </a:tabLst>
            </a:pPr>
            <a:r>
              <a:rPr lang="en-US" sz="2000" dirty="0">
                <a:solidFill>
                  <a:srgbClr val="FF0000"/>
                </a:solidFill>
                <a:effectLst/>
                <a:latin typeface="Times New Roman" panose="02020603050405020304" pitchFamily="18" charset="0"/>
                <a:ea typeface="Times New Roman" panose="02020603050405020304" pitchFamily="18" charset="0"/>
              </a:rPr>
              <a:t>Critical reflections</a:t>
            </a:r>
            <a:endParaRPr lang="en-GB" sz="2000" dirty="0">
              <a:solidFill>
                <a:srgbClr val="FF0000"/>
              </a:solidFill>
              <a:effectLst/>
              <a:latin typeface="Times New Roman" panose="02020603050405020304" pitchFamily="18" charset="0"/>
              <a:ea typeface="Times New Roman" panose="02020603050405020304" pitchFamily="18" charset="0"/>
            </a:endParaRPr>
          </a:p>
          <a:p>
            <a:pPr fontAlgn="base"/>
            <a:r>
              <a:rPr lang="en-GB" sz="1200" dirty="0">
                <a:effectLst/>
                <a:latin typeface="Arial" panose="020B0604020202020204" pitchFamily="34" charset="0"/>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a:p>
            <a:pPr fontAlgn="base"/>
            <a:r>
              <a:rPr lang="en-GB" sz="1200" dirty="0">
                <a:effectLst/>
                <a:latin typeface="Arial" panose="020B0604020202020204" pitchFamily="34" charset="0"/>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64608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F45C218-4B3C-26F1-1093-5D4345A93C02}"/>
              </a:ext>
            </a:extLst>
          </p:cNvPr>
          <p:cNvSpPr>
            <a:spLocks noGrp="1"/>
          </p:cNvSpPr>
          <p:nvPr>
            <p:ph idx="1"/>
          </p:nvPr>
        </p:nvSpPr>
        <p:spPr>
          <a:xfrm>
            <a:off x="1071880" y="890905"/>
            <a:ext cx="10515600" cy="4351338"/>
          </a:xfrm>
        </p:spPr>
        <p:txBody>
          <a:bodyPr>
            <a:normAutofit/>
          </a:bodyPr>
          <a:lstStyle/>
          <a:p>
            <a:pPr marL="0" indent="0">
              <a:buNone/>
            </a:pPr>
            <a:r>
              <a:rPr lang="en-US" dirty="0"/>
              <a:t>For this assignment you are being asked to critically reflect on the work of two theorists and their applicability to pedagogy.</a:t>
            </a:r>
          </a:p>
          <a:p>
            <a:pPr marL="0" indent="0">
              <a:buNone/>
            </a:pPr>
            <a:r>
              <a:rPr lang="en-US" dirty="0"/>
              <a:t> You may select any two individuals yourself or choose from the list below. </a:t>
            </a:r>
          </a:p>
          <a:p>
            <a:r>
              <a:rPr lang="en-US" dirty="0">
                <a:solidFill>
                  <a:srgbClr val="00B050"/>
                </a:solidFill>
              </a:rPr>
              <a:t>Benjamin Bloom 				BEHAVIOURISM</a:t>
            </a:r>
          </a:p>
          <a:p>
            <a:r>
              <a:rPr lang="en-US" dirty="0">
                <a:solidFill>
                  <a:srgbClr val="00B050"/>
                </a:solidFill>
              </a:rPr>
              <a:t>Daniel Kahneman			COGNITIVISM</a:t>
            </a:r>
          </a:p>
          <a:p>
            <a:r>
              <a:rPr lang="en-US" dirty="0">
                <a:solidFill>
                  <a:srgbClr val="00B050"/>
                </a:solidFill>
              </a:rPr>
              <a:t>Jean Piaget or Lev Vygotsky		CONSTRUCTIVISM</a:t>
            </a:r>
          </a:p>
          <a:p>
            <a:r>
              <a:rPr lang="en-US" dirty="0">
                <a:solidFill>
                  <a:srgbClr val="00B050"/>
                </a:solidFill>
              </a:rPr>
              <a:t>Emile Durkheim				Social Learning</a:t>
            </a:r>
          </a:p>
          <a:p>
            <a:pPr marL="0" indent="0">
              <a:buNone/>
            </a:pPr>
            <a:endParaRPr lang="en-GB" dirty="0"/>
          </a:p>
        </p:txBody>
      </p:sp>
    </p:spTree>
    <p:extLst>
      <p:ext uri="{BB962C8B-B14F-4D97-AF65-F5344CB8AC3E}">
        <p14:creationId xmlns:p14="http://schemas.microsoft.com/office/powerpoint/2010/main" val="1282742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F749E00-5EDA-DBB4-C782-61B412F30C2A}"/>
              </a:ext>
            </a:extLst>
          </p:cNvPr>
          <p:cNvSpPr>
            <a:spLocks noGrp="1"/>
          </p:cNvSpPr>
          <p:nvPr>
            <p:ph idx="1"/>
          </p:nvPr>
        </p:nvSpPr>
        <p:spPr>
          <a:xfrm>
            <a:off x="457200" y="396240"/>
            <a:ext cx="11277600" cy="6268720"/>
          </a:xfrm>
        </p:spPr>
        <p:txBody>
          <a:bodyPr>
            <a:normAutofit lnSpcReduction="10000"/>
          </a:bodyPr>
          <a:lstStyle/>
          <a:p>
            <a:r>
              <a:rPr lang="en-GB" dirty="0">
                <a:solidFill>
                  <a:srgbClr val="FF0000"/>
                </a:solidFill>
              </a:rPr>
              <a:t>Context – Historical review		</a:t>
            </a:r>
            <a:r>
              <a:rPr lang="en-GB" dirty="0">
                <a:solidFill>
                  <a:srgbClr val="00B050"/>
                </a:solidFill>
              </a:rPr>
              <a:t>500 words</a:t>
            </a:r>
            <a:endParaRPr lang="en-GB" dirty="0">
              <a:solidFill>
                <a:srgbClr val="FF0000"/>
              </a:solidFill>
            </a:endParaRPr>
          </a:p>
          <a:p>
            <a:pPr marL="0" indent="0" algn="just">
              <a:buNone/>
            </a:pPr>
            <a:r>
              <a:rPr lang="en-GB" dirty="0"/>
              <a:t> </a:t>
            </a:r>
            <a:r>
              <a:rPr lang="en-US" dirty="0"/>
              <a:t>You may wish to consider why you chose the two theorists. Why were they significant in developing our understanding of education.  </a:t>
            </a:r>
          </a:p>
          <a:p>
            <a:pPr algn="just"/>
            <a:r>
              <a:rPr lang="en-US" dirty="0">
                <a:solidFill>
                  <a:srgbClr val="FF0000"/>
                </a:solidFill>
              </a:rPr>
              <a:t>Exploration of theories or practices	</a:t>
            </a:r>
            <a:r>
              <a:rPr lang="en-US" dirty="0">
                <a:solidFill>
                  <a:srgbClr val="00B050"/>
                </a:solidFill>
              </a:rPr>
              <a:t>2000 words</a:t>
            </a:r>
            <a:endParaRPr lang="en-US" dirty="0">
              <a:solidFill>
                <a:srgbClr val="FF0000"/>
              </a:solidFill>
            </a:endParaRPr>
          </a:p>
          <a:p>
            <a:pPr marL="0" indent="0" algn="just">
              <a:buNone/>
            </a:pPr>
            <a:r>
              <a:rPr lang="en-US" dirty="0"/>
              <a:t>This should be a critical review of the main theory or theories as outlined by the two individuals you have chosen. Remember you should be evaluating and critiquing their work and not just providing a summary.</a:t>
            </a:r>
          </a:p>
          <a:p>
            <a:pPr algn="just"/>
            <a:r>
              <a:rPr lang="en-US" dirty="0">
                <a:solidFill>
                  <a:srgbClr val="FF0000"/>
                </a:solidFill>
              </a:rPr>
              <a:t>Review the impact	</a:t>
            </a:r>
            <a:r>
              <a:rPr lang="en-US" dirty="0">
                <a:solidFill>
                  <a:srgbClr val="00B050"/>
                </a:solidFill>
              </a:rPr>
              <a:t>800 words</a:t>
            </a:r>
          </a:p>
          <a:p>
            <a:pPr marL="0" indent="0" algn="just">
              <a:buNone/>
            </a:pPr>
            <a:r>
              <a:rPr lang="en-US" dirty="0"/>
              <a:t>This should take the form of a critical examination of the usefulness of the work of your chosen theorists to the practice of education. </a:t>
            </a:r>
          </a:p>
          <a:p>
            <a:pPr algn="just"/>
            <a:r>
              <a:rPr lang="en-US" dirty="0">
                <a:solidFill>
                  <a:srgbClr val="FF0000"/>
                </a:solidFill>
              </a:rPr>
              <a:t>Critical Reflection	</a:t>
            </a:r>
            <a:r>
              <a:rPr lang="en-US" dirty="0">
                <a:solidFill>
                  <a:srgbClr val="00B050"/>
                </a:solidFill>
              </a:rPr>
              <a:t>450 words</a:t>
            </a:r>
            <a:endParaRPr lang="en-US" dirty="0">
              <a:solidFill>
                <a:srgbClr val="FF0000"/>
              </a:solidFill>
            </a:endParaRPr>
          </a:p>
          <a:p>
            <a:pPr marL="0" indent="0" algn="just">
              <a:buNone/>
            </a:pPr>
            <a:r>
              <a:rPr lang="en-US" dirty="0"/>
              <a:t>Your final section should </a:t>
            </a:r>
            <a:r>
              <a:rPr lang="en-US" dirty="0" err="1"/>
              <a:t>summarise</a:t>
            </a:r>
            <a:r>
              <a:rPr lang="en-US" dirty="0"/>
              <a:t> the key learning from your critical review. Which of one of the theorists in your opinion has had the greatest impact on education.</a:t>
            </a:r>
          </a:p>
          <a:p>
            <a:pPr marL="0" indent="0" algn="just">
              <a:buNone/>
            </a:pPr>
            <a:endParaRPr lang="en-US" dirty="0"/>
          </a:p>
          <a:p>
            <a:pPr marL="0" indent="0">
              <a:buNone/>
            </a:pPr>
            <a:endParaRPr lang="en-US" dirty="0"/>
          </a:p>
          <a:p>
            <a:pPr marL="0" indent="0">
              <a:buNone/>
            </a:pPr>
            <a:endParaRPr lang="en-US" dirty="0"/>
          </a:p>
          <a:p>
            <a:pPr marL="0" indent="0">
              <a:buNone/>
            </a:pPr>
            <a:endParaRPr lang="en-GB" dirty="0"/>
          </a:p>
        </p:txBody>
      </p:sp>
    </p:spTree>
    <p:extLst>
      <p:ext uri="{BB962C8B-B14F-4D97-AF65-F5344CB8AC3E}">
        <p14:creationId xmlns:p14="http://schemas.microsoft.com/office/powerpoint/2010/main" val="3396249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A50D1FF-72B7-D88E-E89C-01B2DF020259}"/>
              </a:ext>
            </a:extLst>
          </p:cNvPr>
          <p:cNvSpPr txBox="1"/>
          <p:nvPr/>
        </p:nvSpPr>
        <p:spPr>
          <a:xfrm>
            <a:off x="447040" y="579121"/>
            <a:ext cx="11135360" cy="5306324"/>
          </a:xfrm>
          <a:prstGeom prst="rect">
            <a:avLst/>
          </a:prstGeom>
          <a:noFill/>
        </p:spPr>
        <p:txBody>
          <a:bodyPr wrap="square">
            <a:spAutoFit/>
          </a:bodyPr>
          <a:lstStyle/>
          <a:p>
            <a:pPr fontAlgn="base"/>
            <a:r>
              <a:rPr lang="en-GB" sz="1200" dirty="0">
                <a:effectLst/>
                <a:latin typeface="Arial" panose="020B0604020202020204" pitchFamily="34" charset="0"/>
                <a:ea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a:p>
            <a:pPr algn="ctr" fontAlgn="base"/>
            <a:r>
              <a:rPr lang="en-GB" sz="5400" b="1" u="sng" dirty="0">
                <a:solidFill>
                  <a:schemeClr val="accent1"/>
                </a:solidFill>
                <a:effectLst/>
                <a:latin typeface="Arial" panose="020B0604020202020204" pitchFamily="34" charset="0"/>
                <a:ea typeface="Times New Roman" panose="02020603050405020304" pitchFamily="18" charset="0"/>
              </a:rPr>
              <a:t>Assessment Component 2 – 50%</a:t>
            </a:r>
            <a:r>
              <a:rPr lang="en-GB" sz="5400" u="sng" dirty="0">
                <a:solidFill>
                  <a:schemeClr val="accent1"/>
                </a:solidFill>
                <a:effectLst/>
                <a:latin typeface="Arial" panose="020B0604020202020204" pitchFamily="34" charset="0"/>
                <a:ea typeface="Times New Roman" panose="02020603050405020304" pitchFamily="18" charset="0"/>
              </a:rPr>
              <a:t> </a:t>
            </a:r>
            <a:endParaRPr lang="en-GB" sz="2400" dirty="0">
              <a:solidFill>
                <a:schemeClr val="accent1"/>
              </a:solidFill>
              <a:effectLst/>
              <a:latin typeface="Times New Roman" panose="02020603050405020304" pitchFamily="18" charset="0"/>
              <a:ea typeface="Times New Roman" panose="02020603050405020304" pitchFamily="18" charset="0"/>
            </a:endParaRPr>
          </a:p>
          <a:p>
            <a:pPr fontAlgn="base"/>
            <a:r>
              <a:rPr lang="en-GB" sz="2400" u="none" strike="noStrike" dirty="0">
                <a:solidFill>
                  <a:srgbClr val="44546A"/>
                </a:solidFill>
                <a:effectLst/>
                <a:latin typeface="Arial" panose="020B0604020202020204" pitchFamily="34" charset="0"/>
                <a:ea typeface="Times New Roman" panose="02020603050405020304" pitchFamily="18" charset="0"/>
              </a:rPr>
              <a:t> </a:t>
            </a:r>
            <a:endParaRPr lang="en-GB" sz="2400" dirty="0">
              <a:effectLst/>
              <a:latin typeface="Times New Roman" panose="02020603050405020304" pitchFamily="18" charset="0"/>
              <a:ea typeface="Times New Roman" panose="02020603050405020304" pitchFamily="18" charset="0"/>
            </a:endParaRPr>
          </a:p>
          <a:p>
            <a:pPr fontAlgn="base"/>
            <a:r>
              <a:rPr lang="en-GB" sz="2400" u="sng" dirty="0">
                <a:solidFill>
                  <a:srgbClr val="FF0000"/>
                </a:solidFill>
                <a:effectLst/>
                <a:latin typeface="Arial" panose="020B0604020202020204" pitchFamily="34" charset="0"/>
                <a:ea typeface="Times New Roman" panose="02020603050405020304" pitchFamily="18" charset="0"/>
              </a:rPr>
              <a:t>Written Assignment (3750 words)</a:t>
            </a:r>
            <a:r>
              <a:rPr lang="en-GB" sz="2400" dirty="0">
                <a:solidFill>
                  <a:srgbClr val="FF0000"/>
                </a:solidFill>
                <a:effectLst/>
                <a:latin typeface="Arial" panose="020B0604020202020204" pitchFamily="34" charset="0"/>
                <a:ea typeface="Times New Roman" panose="02020603050405020304" pitchFamily="18" charset="0"/>
              </a:rPr>
              <a:t> 			</a:t>
            </a:r>
            <a:r>
              <a:rPr lang="en-GB" sz="3200" b="1" u="sng" dirty="0">
                <a:solidFill>
                  <a:srgbClr val="FF0000"/>
                </a:solidFill>
                <a:effectLst/>
                <a:latin typeface="Arial" panose="020B0604020202020204" pitchFamily="34" charset="0"/>
                <a:ea typeface="Times New Roman" panose="02020603050405020304" pitchFamily="18" charset="0"/>
              </a:rPr>
              <a:t>15 January</a:t>
            </a:r>
            <a:endParaRPr lang="en-GB" sz="2400" b="1" u="sng" dirty="0">
              <a:effectLst/>
              <a:latin typeface="Times New Roman" panose="02020603050405020304" pitchFamily="18" charset="0"/>
              <a:ea typeface="Times New Roman" panose="02020603050405020304" pitchFamily="18" charset="0"/>
            </a:endParaRPr>
          </a:p>
          <a:p>
            <a:pPr fontAlgn="base"/>
            <a:r>
              <a:rPr lang="en-GB" sz="2400" dirty="0">
                <a:solidFill>
                  <a:srgbClr val="FF0000"/>
                </a:solidFill>
                <a:effectLst/>
                <a:latin typeface="Arial" panose="020B0604020202020204" pitchFamily="34" charset="0"/>
                <a:ea typeface="Times New Roman" panose="02020603050405020304" pitchFamily="18" charset="0"/>
              </a:rPr>
              <a:t> </a:t>
            </a:r>
            <a:endParaRPr lang="en-GB" sz="2400" dirty="0">
              <a:effectLst/>
              <a:latin typeface="Times New Roman" panose="02020603050405020304" pitchFamily="18" charset="0"/>
              <a:ea typeface="Times New Roman" panose="02020603050405020304" pitchFamily="18" charset="0"/>
            </a:endParaRPr>
          </a:p>
          <a:p>
            <a:pPr fontAlgn="base"/>
            <a:r>
              <a:rPr lang="en-GB" sz="2400" dirty="0">
                <a:solidFill>
                  <a:srgbClr val="FF0000"/>
                </a:solidFill>
                <a:effectLst/>
                <a:latin typeface="Arial" panose="020B0604020202020204" pitchFamily="34" charset="0"/>
                <a:ea typeface="Times New Roman" panose="02020603050405020304" pitchFamily="18" charset="0"/>
              </a:rPr>
              <a:t>	</a:t>
            </a:r>
            <a:r>
              <a:rPr lang="en-GB" sz="2400" dirty="0">
                <a:effectLst/>
                <a:latin typeface="Arial" panose="020B0604020202020204" pitchFamily="34" charset="0"/>
                <a:ea typeface="Times New Roman" panose="02020603050405020304" pitchFamily="18" charset="0"/>
              </a:rPr>
              <a:t>Written assignment: Reflective critique (3750 words)</a:t>
            </a:r>
            <a:endParaRPr lang="en-GB" sz="2400" dirty="0">
              <a:effectLst/>
              <a:latin typeface="Times New Roman" panose="02020603050405020304" pitchFamily="18" charset="0"/>
              <a:ea typeface="Times New Roman" panose="02020603050405020304" pitchFamily="18" charset="0"/>
            </a:endParaRPr>
          </a:p>
          <a:p>
            <a:pPr fontAlgn="base"/>
            <a:r>
              <a:rPr lang="en-GB" sz="2400" dirty="0">
                <a:solidFill>
                  <a:srgbClr val="000000"/>
                </a:solidFill>
                <a:effectLst/>
                <a:latin typeface="Arial" panose="020B0604020202020204" pitchFamily="34" charset="0"/>
                <a:ea typeface="Times New Roman" panose="02020603050405020304" pitchFamily="18" charset="0"/>
              </a:rPr>
              <a:t>  </a:t>
            </a:r>
            <a:endParaRPr lang="en-GB" sz="2400" dirty="0">
              <a:effectLst/>
              <a:latin typeface="Times New Roman" panose="02020603050405020304" pitchFamily="18" charset="0"/>
              <a:ea typeface="Times New Roman" panose="02020603050405020304" pitchFamily="18" charset="0"/>
            </a:endParaRPr>
          </a:p>
          <a:p>
            <a:pPr fontAlgn="base"/>
            <a:r>
              <a:rPr lang="en-GB" sz="2400" b="1" dirty="0">
                <a:solidFill>
                  <a:srgbClr val="000000"/>
                </a:solidFill>
                <a:effectLst/>
                <a:latin typeface="Arial" panose="020B0604020202020204" pitchFamily="34" charset="0"/>
                <a:ea typeface="Times New Roman" panose="02020603050405020304" pitchFamily="18" charset="0"/>
              </a:rPr>
              <a:t>Further Guidance:</a:t>
            </a:r>
            <a:r>
              <a:rPr lang="en-GB" sz="2400" dirty="0">
                <a:solidFill>
                  <a:srgbClr val="000000"/>
                </a:solidFill>
                <a:effectLst/>
                <a:latin typeface="Arial" panose="020B0604020202020204" pitchFamily="34" charset="0"/>
                <a:ea typeface="Times New Roman" panose="02020603050405020304" pitchFamily="18" charset="0"/>
              </a:rPr>
              <a:t> </a:t>
            </a:r>
            <a:endParaRPr lang="en-GB" sz="2400" dirty="0">
              <a:effectLst/>
              <a:latin typeface="Times New Roman" panose="02020603050405020304" pitchFamily="18" charset="0"/>
              <a:ea typeface="Times New Roman" panose="02020603050405020304" pitchFamily="18" charset="0"/>
            </a:endParaRPr>
          </a:p>
          <a:p>
            <a:pPr fontAlgn="base"/>
            <a:r>
              <a:rPr lang="en-GB" sz="2400" dirty="0">
                <a:effectLst/>
                <a:latin typeface="Arial" panose="020B0604020202020204" pitchFamily="34" charset="0"/>
                <a:ea typeface="Times New Roman" panose="02020603050405020304" pitchFamily="18" charset="0"/>
              </a:rPr>
              <a:t>Critically reflect on any of the following themes explored during the module</a:t>
            </a:r>
            <a:endParaRPr lang="en-GB" sz="2400" dirty="0">
              <a:effectLst/>
              <a:latin typeface="Times New Roman" panose="02020603050405020304" pitchFamily="18" charset="0"/>
              <a:ea typeface="Times New Roman" panose="02020603050405020304" pitchFamily="18" charset="0"/>
            </a:endParaRPr>
          </a:p>
          <a:p>
            <a:pPr marL="342900" lvl="0" indent="-342900" fontAlgn="base">
              <a:buFont typeface="Symbol" panose="05050102010706020507" pitchFamily="18" charset="2"/>
              <a:buChar char=""/>
            </a:pPr>
            <a:r>
              <a:rPr lang="en-US" sz="2400" dirty="0">
                <a:solidFill>
                  <a:srgbClr val="000000"/>
                </a:solidFill>
                <a:effectLst/>
                <a:latin typeface="Arial" panose="020B0604020202020204" pitchFamily="34" charset="0"/>
                <a:ea typeface="Times New Roman" panose="02020603050405020304" pitchFamily="18" charset="0"/>
              </a:rPr>
              <a:t>Theories of learning</a:t>
            </a:r>
            <a:endParaRPr lang="en-GB" sz="2400" dirty="0">
              <a:effectLst/>
              <a:latin typeface="Times New Roman" panose="02020603050405020304" pitchFamily="18" charset="0"/>
              <a:ea typeface="Times New Roman" panose="02020603050405020304" pitchFamily="18" charset="0"/>
            </a:endParaRPr>
          </a:p>
          <a:p>
            <a:pPr marL="342900" lvl="0" indent="-342900" fontAlgn="base">
              <a:buFont typeface="Symbol" panose="05050102010706020507" pitchFamily="18" charset="2"/>
              <a:buChar char=""/>
            </a:pPr>
            <a:r>
              <a:rPr lang="en-GB" sz="2400" dirty="0">
                <a:effectLst/>
                <a:latin typeface="Times New Roman" panose="02020603050405020304" pitchFamily="18" charset="0"/>
                <a:ea typeface="Times New Roman" panose="02020603050405020304" pitchFamily="18" charset="0"/>
              </a:rPr>
              <a:t>Teaching and learning within the 21</a:t>
            </a:r>
            <a:r>
              <a:rPr lang="en-GB" sz="2400" baseline="30000" dirty="0">
                <a:effectLst/>
                <a:latin typeface="Times New Roman" panose="02020603050405020304" pitchFamily="18" charset="0"/>
                <a:ea typeface="Times New Roman" panose="02020603050405020304" pitchFamily="18" charset="0"/>
              </a:rPr>
              <a:t>st</a:t>
            </a:r>
            <a:r>
              <a:rPr lang="en-GB" sz="2400" dirty="0">
                <a:effectLst/>
                <a:latin typeface="Times New Roman" panose="02020603050405020304" pitchFamily="18" charset="0"/>
                <a:ea typeface="Times New Roman" panose="02020603050405020304" pitchFamily="18" charset="0"/>
              </a:rPr>
              <a:t> century theory and practice</a:t>
            </a:r>
          </a:p>
          <a:p>
            <a:pPr marL="342900" lvl="0" indent="-342900" fontAlgn="base">
              <a:buFont typeface="Symbol" panose="05050102010706020507" pitchFamily="18" charset="2"/>
              <a:buChar char=""/>
            </a:pPr>
            <a:r>
              <a:rPr lang="en-GB" sz="2400" dirty="0">
                <a:effectLst/>
                <a:latin typeface="Times New Roman" panose="02020603050405020304" pitchFamily="18" charset="0"/>
                <a:ea typeface="Times New Roman" panose="02020603050405020304" pitchFamily="18" charset="0"/>
              </a:rPr>
              <a:t>Modern Evidence Teaching</a:t>
            </a:r>
          </a:p>
          <a:p>
            <a:pPr>
              <a:lnSpc>
                <a:spcPct val="107000"/>
              </a:lnSpc>
              <a:spcAft>
                <a:spcPts val="800"/>
              </a:spcAft>
            </a:pPr>
            <a:br>
              <a:rPr lang="en-GB" sz="1200" dirty="0">
                <a:effectLst/>
                <a:latin typeface="Times New Roman" panose="02020603050405020304" pitchFamily="18" charset="0"/>
                <a:ea typeface="Times New Roman" panose="02020603050405020304" pitchFamily="18" charset="0"/>
              </a:rPr>
            </a:br>
            <a:r>
              <a:rPr lang="en-GB" sz="12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27115749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47D03F-7BED-FEA9-A06B-1D32314DB6ED}"/>
              </a:ext>
            </a:extLst>
          </p:cNvPr>
          <p:cNvSpPr>
            <a:spLocks noGrp="1"/>
          </p:cNvSpPr>
          <p:nvPr>
            <p:ph idx="1"/>
          </p:nvPr>
        </p:nvSpPr>
        <p:spPr>
          <a:xfrm>
            <a:off x="596900" y="1012825"/>
            <a:ext cx="10998200" cy="4351338"/>
          </a:xfrm>
        </p:spPr>
        <p:txBody>
          <a:bodyPr>
            <a:normAutofit/>
          </a:bodyPr>
          <a:lstStyle/>
          <a:p>
            <a:pPr marL="0" indent="0" algn="just">
              <a:buNone/>
            </a:pPr>
            <a:r>
              <a:rPr lang="en-US" dirty="0"/>
              <a:t>For this assignment you are being asked to critically reflect on the content of the module that is taught each week. </a:t>
            </a:r>
          </a:p>
          <a:p>
            <a:pPr marL="0" indent="0" algn="just">
              <a:buNone/>
            </a:pPr>
            <a:endParaRPr lang="en-US" dirty="0"/>
          </a:p>
          <a:p>
            <a:pPr marL="0" indent="0" algn="just">
              <a:buNone/>
            </a:pPr>
            <a:r>
              <a:rPr lang="en-US" dirty="0"/>
              <a:t>You will need to produce a critical reflection on the topics we have covered. In developing your critique you can reflect on one aspect of the topic or the topic as a whole. </a:t>
            </a:r>
          </a:p>
          <a:p>
            <a:pPr marL="0" indent="0" algn="just">
              <a:buNone/>
            </a:pPr>
            <a:endParaRPr lang="en-US" dirty="0"/>
          </a:p>
          <a:p>
            <a:pPr marL="0" indent="0" algn="just">
              <a:buNone/>
            </a:pPr>
            <a:r>
              <a:rPr lang="en-US" dirty="0"/>
              <a:t>E.g. for ‘Theories of learning’ you may choose to critically evaluate one theory such as behaviorism or you can choose more than one. </a:t>
            </a:r>
            <a:endParaRPr lang="en-GB" dirty="0"/>
          </a:p>
        </p:txBody>
      </p:sp>
    </p:spTree>
    <p:extLst>
      <p:ext uri="{BB962C8B-B14F-4D97-AF65-F5344CB8AC3E}">
        <p14:creationId xmlns:p14="http://schemas.microsoft.com/office/powerpoint/2010/main" val="12653985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B255DC-C990-3BD5-60BB-12F4CD9C92FA}"/>
              </a:ext>
            </a:extLst>
          </p:cNvPr>
          <p:cNvSpPr>
            <a:spLocks noGrp="1"/>
          </p:cNvSpPr>
          <p:nvPr>
            <p:ph idx="1"/>
          </p:nvPr>
        </p:nvSpPr>
        <p:spPr>
          <a:xfrm>
            <a:off x="609600" y="514985"/>
            <a:ext cx="10972800" cy="4351338"/>
          </a:xfrm>
        </p:spPr>
        <p:txBody>
          <a:bodyPr/>
          <a:lstStyle/>
          <a:p>
            <a:pPr algn="just"/>
            <a:r>
              <a:rPr lang="en-US" dirty="0">
                <a:solidFill>
                  <a:srgbClr val="00B050"/>
                </a:solidFill>
              </a:rPr>
              <a:t>You may wish to consider issues such as, how useful is the topic in developing your understanding of education? </a:t>
            </a:r>
          </a:p>
          <a:p>
            <a:pPr marL="0" indent="0" algn="just">
              <a:buNone/>
            </a:pPr>
            <a:endParaRPr lang="en-US" dirty="0">
              <a:solidFill>
                <a:srgbClr val="00B050"/>
              </a:solidFill>
            </a:endParaRPr>
          </a:p>
          <a:p>
            <a:pPr algn="just"/>
            <a:r>
              <a:rPr lang="en-US" dirty="0">
                <a:solidFill>
                  <a:srgbClr val="00B050"/>
                </a:solidFill>
              </a:rPr>
              <a:t>How relevant is the topic to our understanding of pedagogy in the modern era? </a:t>
            </a:r>
          </a:p>
          <a:p>
            <a:pPr marL="0" indent="0" algn="just">
              <a:buNone/>
            </a:pPr>
            <a:endParaRPr lang="en-US" dirty="0">
              <a:solidFill>
                <a:srgbClr val="00B050"/>
              </a:solidFill>
            </a:endParaRPr>
          </a:p>
          <a:p>
            <a:pPr algn="just"/>
            <a:r>
              <a:rPr lang="en-US" dirty="0">
                <a:solidFill>
                  <a:srgbClr val="00B050"/>
                </a:solidFill>
              </a:rPr>
              <a:t>What may be the key challenges in relation to this topic for education? </a:t>
            </a:r>
            <a:endParaRPr lang="en-GB" dirty="0">
              <a:solidFill>
                <a:srgbClr val="00B050"/>
              </a:solidFill>
            </a:endParaRPr>
          </a:p>
        </p:txBody>
      </p:sp>
      <p:sp>
        <p:nvSpPr>
          <p:cNvPr id="4" name="TextBox 3">
            <a:extLst>
              <a:ext uri="{FF2B5EF4-FFF2-40B4-BE49-F238E27FC236}">
                <a16:creationId xmlns:a16="http://schemas.microsoft.com/office/drawing/2014/main" id="{2E996D21-2EDE-0956-FF83-0DF26A11DD02}"/>
              </a:ext>
            </a:extLst>
          </p:cNvPr>
          <p:cNvSpPr txBox="1"/>
          <p:nvPr/>
        </p:nvSpPr>
        <p:spPr>
          <a:xfrm>
            <a:off x="609600" y="4592320"/>
            <a:ext cx="11054080" cy="1384995"/>
          </a:xfrm>
          <a:prstGeom prst="rect">
            <a:avLst/>
          </a:prstGeom>
          <a:noFill/>
        </p:spPr>
        <p:txBody>
          <a:bodyPr wrap="square" rtlCol="0">
            <a:spAutoFit/>
          </a:bodyPr>
          <a:lstStyle/>
          <a:p>
            <a:pPr algn="just"/>
            <a:r>
              <a:rPr lang="en-US" sz="2800" dirty="0">
                <a:solidFill>
                  <a:srgbClr val="FF0000"/>
                </a:solidFill>
              </a:rPr>
              <a:t>These are just some points to guide your thinking and you may choose to reflect using other questions and that is fine providing your reflection is critical rather then descriptive.</a:t>
            </a:r>
            <a:endParaRPr lang="en-GB" sz="2800" dirty="0">
              <a:solidFill>
                <a:srgbClr val="FF0000"/>
              </a:solidFill>
            </a:endParaRPr>
          </a:p>
        </p:txBody>
      </p:sp>
    </p:spTree>
    <p:extLst>
      <p:ext uri="{BB962C8B-B14F-4D97-AF65-F5344CB8AC3E}">
        <p14:creationId xmlns:p14="http://schemas.microsoft.com/office/powerpoint/2010/main" val="3749044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FC666A1D-4C37-2BFC-EC78-C56331066FC5}"/>
              </a:ext>
            </a:extLst>
          </p:cNvPr>
          <p:cNvPicPr>
            <a:picLocks noChangeAspect="1"/>
          </p:cNvPicPr>
          <p:nvPr/>
        </p:nvPicPr>
        <p:blipFill rotWithShape="1">
          <a:blip r:embed="rId2"/>
          <a:srcRect t="8452" b="2972"/>
          <a:stretch/>
        </p:blipFill>
        <p:spPr>
          <a:xfrm>
            <a:off x="457200" y="457200"/>
            <a:ext cx="11277600" cy="5943600"/>
          </a:xfrm>
          <a:prstGeom prst="rect">
            <a:avLst/>
          </a:prstGeom>
        </p:spPr>
      </p:pic>
    </p:spTree>
    <p:extLst>
      <p:ext uri="{BB962C8B-B14F-4D97-AF65-F5344CB8AC3E}">
        <p14:creationId xmlns:p14="http://schemas.microsoft.com/office/powerpoint/2010/main" val="6170472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62CD3AB-73CB-BDC4-22EA-28E90D2C83B7}"/>
              </a:ext>
            </a:extLst>
          </p:cNvPr>
          <p:cNvSpPr txBox="1"/>
          <p:nvPr/>
        </p:nvSpPr>
        <p:spPr>
          <a:xfrm>
            <a:off x="802641" y="100285"/>
            <a:ext cx="10708640" cy="2062103"/>
          </a:xfrm>
          <a:prstGeom prst="rect">
            <a:avLst/>
          </a:prstGeom>
          <a:noFill/>
        </p:spPr>
        <p:txBody>
          <a:bodyPr wrap="square" rtlCol="0">
            <a:spAutoFit/>
          </a:bodyPr>
          <a:lstStyle/>
          <a:p>
            <a:pPr defTabSz="914354">
              <a:defRPr/>
            </a:pPr>
            <a:r>
              <a:rPr lang="en-GB" sz="4400" b="1" u="sng" dirty="0">
                <a:solidFill>
                  <a:srgbClr val="002060"/>
                </a:solidFill>
                <a:latin typeface="Calibri" panose="020F0502020204030204"/>
              </a:rPr>
              <a:t>Task for 2 </a:t>
            </a:r>
          </a:p>
          <a:p>
            <a:pPr defTabSz="914354">
              <a:defRPr/>
            </a:pPr>
            <a:endParaRPr lang="en-GB" sz="1200" dirty="0">
              <a:solidFill>
                <a:prstClr val="black"/>
              </a:solidFill>
              <a:latin typeface="Calibri" panose="020F0502020204030204"/>
            </a:endParaRPr>
          </a:p>
          <a:p>
            <a:pPr defTabSz="914354">
              <a:defRPr/>
            </a:pPr>
            <a:r>
              <a:rPr lang="en-GB" sz="2400" dirty="0">
                <a:solidFill>
                  <a:prstClr val="black"/>
                </a:solidFill>
                <a:latin typeface="Calibri" panose="020F0502020204030204"/>
              </a:rPr>
              <a:t>1). Next week you will be presenting two or three theorists to the rest of us.</a:t>
            </a:r>
          </a:p>
          <a:p>
            <a:pPr defTabSz="914354">
              <a:defRPr/>
            </a:pPr>
            <a:r>
              <a:rPr lang="en-GB" sz="2400" dirty="0">
                <a:solidFill>
                  <a:prstClr val="black"/>
                </a:solidFill>
                <a:latin typeface="Calibri" panose="020F0502020204030204"/>
              </a:rPr>
              <a:t>2). I also encourage you to research the other theorists because this will help you in your portfolio.</a:t>
            </a:r>
          </a:p>
        </p:txBody>
      </p:sp>
      <p:graphicFrame>
        <p:nvGraphicFramePr>
          <p:cNvPr id="3" name="Table 4">
            <a:extLst>
              <a:ext uri="{FF2B5EF4-FFF2-40B4-BE49-F238E27FC236}">
                <a16:creationId xmlns:a16="http://schemas.microsoft.com/office/drawing/2014/main" id="{27F41539-14A0-5FD7-51EC-4E13DE80554E}"/>
              </a:ext>
            </a:extLst>
          </p:cNvPr>
          <p:cNvGraphicFramePr>
            <a:graphicFrameLocks noGrp="1"/>
          </p:cNvGraphicFramePr>
          <p:nvPr>
            <p:extLst>
              <p:ext uri="{D42A27DB-BD31-4B8C-83A1-F6EECF244321}">
                <p14:modId xmlns:p14="http://schemas.microsoft.com/office/powerpoint/2010/main" val="3394660666"/>
              </p:ext>
            </p:extLst>
          </p:nvPr>
        </p:nvGraphicFramePr>
        <p:xfrm>
          <a:off x="424068" y="2193164"/>
          <a:ext cx="11502885" cy="4490720"/>
        </p:xfrm>
        <a:graphic>
          <a:graphicData uri="http://schemas.openxmlformats.org/drawingml/2006/table">
            <a:tbl>
              <a:tblPr firstRow="1" bandRow="1">
                <a:tableStyleId>{5C22544A-7EE6-4342-B048-85BDC9FD1C3A}</a:tableStyleId>
              </a:tblPr>
              <a:tblGrid>
                <a:gridCol w="2875721">
                  <a:extLst>
                    <a:ext uri="{9D8B030D-6E8A-4147-A177-3AD203B41FA5}">
                      <a16:colId xmlns:a16="http://schemas.microsoft.com/office/drawing/2014/main" val="963666824"/>
                    </a:ext>
                  </a:extLst>
                </a:gridCol>
                <a:gridCol w="2875721">
                  <a:extLst>
                    <a:ext uri="{9D8B030D-6E8A-4147-A177-3AD203B41FA5}">
                      <a16:colId xmlns:a16="http://schemas.microsoft.com/office/drawing/2014/main" val="1366188220"/>
                    </a:ext>
                  </a:extLst>
                </a:gridCol>
                <a:gridCol w="3015019">
                  <a:extLst>
                    <a:ext uri="{9D8B030D-6E8A-4147-A177-3AD203B41FA5}">
                      <a16:colId xmlns:a16="http://schemas.microsoft.com/office/drawing/2014/main" val="3568357199"/>
                    </a:ext>
                  </a:extLst>
                </a:gridCol>
                <a:gridCol w="2736424">
                  <a:extLst>
                    <a:ext uri="{9D8B030D-6E8A-4147-A177-3AD203B41FA5}">
                      <a16:colId xmlns:a16="http://schemas.microsoft.com/office/drawing/2014/main" val="979221809"/>
                    </a:ext>
                  </a:extLst>
                </a:gridCol>
              </a:tblGrid>
              <a:tr h="4490720">
                <a:tc>
                  <a:txBody>
                    <a:bodyPr/>
                    <a:lstStyle/>
                    <a:p>
                      <a:pPr algn="ctr"/>
                      <a:endParaRPr lang="en-GB" sz="2800" dirty="0"/>
                    </a:p>
                    <a:p>
                      <a:pPr algn="ctr"/>
                      <a:endParaRPr lang="en-GB" sz="2800" dirty="0"/>
                    </a:p>
                    <a:p>
                      <a:pPr algn="ctr"/>
                      <a:r>
                        <a:rPr lang="en-GB" sz="2800" dirty="0"/>
                        <a:t>Johann Pestalozzi</a:t>
                      </a:r>
                    </a:p>
                    <a:p>
                      <a:pPr algn="ctr"/>
                      <a:endParaRPr lang="en-GB" sz="2800" dirty="0"/>
                    </a:p>
                    <a:p>
                      <a:pPr algn="ctr"/>
                      <a:endParaRPr lang="en-GB" sz="2800" dirty="0"/>
                    </a:p>
                    <a:p>
                      <a:pPr algn="ctr"/>
                      <a:r>
                        <a:rPr lang="en-GB" sz="2800" dirty="0"/>
                        <a:t>Maria Montessori</a:t>
                      </a:r>
                    </a:p>
                    <a:p>
                      <a:pPr algn="ctr"/>
                      <a:endParaRPr lang="en-GB" sz="2800" dirty="0"/>
                    </a:p>
                  </a:txBody>
                  <a:tcPr marL="121920" marR="121920" marT="60960" marB="60960">
                    <a:solidFill>
                      <a:srgbClr val="FF0000"/>
                    </a:solidFill>
                  </a:tcPr>
                </a:tc>
                <a:tc>
                  <a:txBody>
                    <a:bodyPr/>
                    <a:lstStyle/>
                    <a:p>
                      <a:pPr algn="ctr"/>
                      <a:endParaRPr lang="en-GB" sz="2800" dirty="0"/>
                    </a:p>
                    <a:p>
                      <a:pPr algn="ctr"/>
                      <a:endParaRPr lang="en-GB" sz="2800" dirty="0"/>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mn-lt"/>
                          <a:ea typeface="+mn-ea"/>
                          <a:cs typeface="+mn-cs"/>
                        </a:rPr>
                        <a:t>Jean Piaget</a:t>
                      </a:r>
                    </a:p>
                    <a:p>
                      <a:pPr algn="ctr"/>
                      <a:endParaRPr lang="en-GB" sz="2800" dirty="0"/>
                    </a:p>
                    <a:p>
                      <a:pPr algn="ctr"/>
                      <a:endParaRPr lang="en-GB" sz="2800" dirty="0"/>
                    </a:p>
                    <a:p>
                      <a:pPr algn="ctr"/>
                      <a:r>
                        <a:rPr lang="en-GB" sz="2800" dirty="0"/>
                        <a:t>Lev Vygotsky</a:t>
                      </a:r>
                    </a:p>
                    <a:p>
                      <a:pPr algn="ctr"/>
                      <a:endParaRPr lang="en-GB" sz="2800" dirty="0"/>
                    </a:p>
                  </a:txBody>
                  <a:tcPr marL="121920" marR="121920" marT="60960" marB="60960">
                    <a:solidFill>
                      <a:srgbClr val="FF00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white"/>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white"/>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mn-lt"/>
                          <a:ea typeface="+mn-ea"/>
                          <a:cs typeface="+mn-cs"/>
                        </a:rPr>
                        <a:t>John Dewey</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white"/>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white"/>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mn-lt"/>
                          <a:ea typeface="+mn-ea"/>
                          <a:cs typeface="+mn-cs"/>
                        </a:rPr>
                        <a:t> </a:t>
                      </a:r>
                      <a:r>
                        <a:rPr kumimoji="0" lang="en-GB" sz="2800" b="1" i="0" u="none" strike="noStrike" kern="1200" cap="none" spc="0" normalizeH="0" baseline="0" noProof="0" dirty="0" err="1">
                          <a:ln>
                            <a:noFill/>
                          </a:ln>
                          <a:solidFill>
                            <a:prstClr val="white"/>
                          </a:solidFill>
                          <a:effectLst/>
                          <a:uLnTx/>
                          <a:uFillTx/>
                          <a:latin typeface="+mn-lt"/>
                          <a:ea typeface="+mn-ea"/>
                          <a:cs typeface="+mn-cs"/>
                        </a:rPr>
                        <a:t>Frederich</a:t>
                      </a:r>
                      <a:r>
                        <a:rPr kumimoji="0" lang="en-GB" sz="2800" b="1" i="0" u="none" strike="noStrike" kern="1200" cap="none" spc="0" normalizeH="0" baseline="0" noProof="0" dirty="0">
                          <a:ln>
                            <a:noFill/>
                          </a:ln>
                          <a:solidFill>
                            <a:prstClr val="white"/>
                          </a:solidFill>
                          <a:effectLst/>
                          <a:uLnTx/>
                          <a:uFillTx/>
                          <a:latin typeface="+mn-lt"/>
                          <a:ea typeface="+mn-ea"/>
                          <a:cs typeface="+mn-cs"/>
                        </a:rPr>
                        <a:t> Frobel</a:t>
                      </a:r>
                    </a:p>
                    <a:p>
                      <a:pPr algn="ctr"/>
                      <a:endParaRPr lang="en-GB" sz="2800" dirty="0"/>
                    </a:p>
                  </a:txBody>
                  <a:tcPr marL="121920" marR="121920" marT="60960" marB="60960">
                    <a:solidFill>
                      <a:srgbClr val="FF00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white"/>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white"/>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dirty="0"/>
                        <a:t>Albert Bandura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white"/>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mn-lt"/>
                          <a:ea typeface="+mn-ea"/>
                          <a:cs typeface="+mn-cs"/>
                        </a:rPr>
                        <a:t>B.F. Skinner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white"/>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mn-lt"/>
                          <a:ea typeface="+mn-ea"/>
                          <a:cs typeface="+mn-cs"/>
                        </a:rPr>
                        <a:t>Benjamin Bloom</a:t>
                      </a:r>
                    </a:p>
                  </a:txBody>
                  <a:tcPr marL="121920" marR="121920" marT="60960" marB="60960">
                    <a:solidFill>
                      <a:srgbClr val="FF0000"/>
                    </a:solidFill>
                  </a:tcPr>
                </a:tc>
                <a:extLst>
                  <a:ext uri="{0D108BD9-81ED-4DB2-BD59-A6C34878D82A}">
                    <a16:rowId xmlns:a16="http://schemas.microsoft.com/office/drawing/2014/main" val="4040909981"/>
                  </a:ext>
                </a:extLst>
              </a:tr>
            </a:tbl>
          </a:graphicData>
        </a:graphic>
      </p:graphicFrame>
    </p:spTree>
    <p:extLst>
      <p:ext uri="{BB962C8B-B14F-4D97-AF65-F5344CB8AC3E}">
        <p14:creationId xmlns:p14="http://schemas.microsoft.com/office/powerpoint/2010/main" val="27318012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62CD3AB-73CB-BDC4-22EA-28E90D2C83B7}"/>
              </a:ext>
            </a:extLst>
          </p:cNvPr>
          <p:cNvSpPr txBox="1"/>
          <p:nvPr/>
        </p:nvSpPr>
        <p:spPr>
          <a:xfrm>
            <a:off x="741680" y="374605"/>
            <a:ext cx="10708640" cy="954107"/>
          </a:xfrm>
          <a:prstGeom prst="rect">
            <a:avLst/>
          </a:prstGeom>
          <a:noFill/>
        </p:spPr>
        <p:txBody>
          <a:bodyPr wrap="square" rtlCol="0">
            <a:spAutoFit/>
          </a:bodyPr>
          <a:lstStyle/>
          <a:p>
            <a:pPr defTabSz="914354">
              <a:defRPr/>
            </a:pPr>
            <a:r>
              <a:rPr lang="en-GB" sz="4400" b="1" u="sng" dirty="0">
                <a:solidFill>
                  <a:srgbClr val="002060"/>
                </a:solidFill>
                <a:latin typeface="Calibri" panose="020F0502020204030204"/>
              </a:rPr>
              <a:t>Presentation 2 </a:t>
            </a:r>
          </a:p>
          <a:p>
            <a:pPr defTabSz="914354">
              <a:defRPr/>
            </a:pPr>
            <a:endParaRPr lang="en-GB" sz="1200" dirty="0">
              <a:solidFill>
                <a:prstClr val="black"/>
              </a:solidFill>
              <a:latin typeface="Calibri" panose="020F0502020204030204"/>
            </a:endParaRPr>
          </a:p>
        </p:txBody>
      </p:sp>
      <p:graphicFrame>
        <p:nvGraphicFramePr>
          <p:cNvPr id="3" name="Table 4">
            <a:extLst>
              <a:ext uri="{FF2B5EF4-FFF2-40B4-BE49-F238E27FC236}">
                <a16:creationId xmlns:a16="http://schemas.microsoft.com/office/drawing/2014/main" id="{27F41539-14A0-5FD7-51EC-4E13DE80554E}"/>
              </a:ext>
            </a:extLst>
          </p:cNvPr>
          <p:cNvGraphicFramePr>
            <a:graphicFrameLocks noGrp="1"/>
          </p:cNvGraphicFramePr>
          <p:nvPr>
            <p:extLst>
              <p:ext uri="{D42A27DB-BD31-4B8C-83A1-F6EECF244321}">
                <p14:modId xmlns:p14="http://schemas.microsoft.com/office/powerpoint/2010/main" val="980973807"/>
              </p:ext>
            </p:extLst>
          </p:nvPr>
        </p:nvGraphicFramePr>
        <p:xfrm>
          <a:off x="521188" y="1722901"/>
          <a:ext cx="11149623" cy="4617720"/>
        </p:xfrm>
        <a:graphic>
          <a:graphicData uri="http://schemas.openxmlformats.org/drawingml/2006/table">
            <a:tbl>
              <a:tblPr firstRow="1" bandRow="1">
                <a:tableStyleId>{5C22544A-7EE6-4342-B048-85BDC9FD1C3A}</a:tableStyleId>
              </a:tblPr>
              <a:tblGrid>
                <a:gridCol w="11149623">
                  <a:extLst>
                    <a:ext uri="{9D8B030D-6E8A-4147-A177-3AD203B41FA5}">
                      <a16:colId xmlns:a16="http://schemas.microsoft.com/office/drawing/2014/main" val="963666824"/>
                    </a:ext>
                  </a:extLst>
                </a:gridCol>
              </a:tblGrid>
              <a:tr h="4490720">
                <a:tc>
                  <a:txBody>
                    <a:bodyPr/>
                    <a:lstStyle/>
                    <a:p>
                      <a:pPr algn="ctr"/>
                      <a:r>
                        <a:rPr lang="en-US" sz="5400" dirty="0"/>
                        <a:t>Context – Historical review</a:t>
                      </a:r>
                    </a:p>
                    <a:p>
                      <a:pPr algn="ctr"/>
                      <a:endParaRPr lang="en-US" sz="1800" dirty="0"/>
                    </a:p>
                    <a:p>
                      <a:pPr algn="ctr"/>
                      <a:r>
                        <a:rPr lang="en-US" sz="5400" dirty="0"/>
                        <a:t>Exploration of theories or practices</a:t>
                      </a:r>
                    </a:p>
                    <a:p>
                      <a:pPr algn="ctr"/>
                      <a:endParaRPr lang="en-US" sz="1800" dirty="0"/>
                    </a:p>
                    <a:p>
                      <a:pPr algn="ctr"/>
                      <a:r>
                        <a:rPr lang="en-US" sz="5400" dirty="0"/>
                        <a:t>Review the impact</a:t>
                      </a:r>
                    </a:p>
                    <a:p>
                      <a:pPr algn="ctr"/>
                      <a:endParaRPr lang="en-US" sz="1800" dirty="0"/>
                    </a:p>
                    <a:p>
                      <a:pPr algn="ctr"/>
                      <a:r>
                        <a:rPr lang="en-US" sz="5400" dirty="0"/>
                        <a:t>Critical reflections</a:t>
                      </a:r>
                    </a:p>
                    <a:p>
                      <a:pPr algn="ctr"/>
                      <a:endParaRPr lang="en-GB" sz="2500" dirty="0"/>
                    </a:p>
                  </a:txBody>
                  <a:tcPr marL="121920" marR="121920" marT="60960" marB="60960">
                    <a:solidFill>
                      <a:srgbClr val="FF0000"/>
                    </a:solidFill>
                  </a:tcPr>
                </a:tc>
                <a:extLst>
                  <a:ext uri="{0D108BD9-81ED-4DB2-BD59-A6C34878D82A}">
                    <a16:rowId xmlns:a16="http://schemas.microsoft.com/office/drawing/2014/main" val="4040909981"/>
                  </a:ext>
                </a:extLst>
              </a:tr>
            </a:tbl>
          </a:graphicData>
        </a:graphic>
      </p:graphicFrame>
    </p:spTree>
    <p:extLst>
      <p:ext uri="{BB962C8B-B14F-4D97-AF65-F5344CB8AC3E}">
        <p14:creationId xmlns:p14="http://schemas.microsoft.com/office/powerpoint/2010/main" val="21249226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46"/>
        <p:cNvGrpSpPr/>
        <p:nvPr/>
      </p:nvGrpSpPr>
      <p:grpSpPr>
        <a:xfrm>
          <a:off x="0" y="0"/>
          <a:ext cx="0" cy="0"/>
          <a:chOff x="0" y="0"/>
          <a:chExt cx="0" cy="0"/>
        </a:xfrm>
      </p:grpSpPr>
      <p:sp>
        <p:nvSpPr>
          <p:cNvPr id="447" name="Google Shape;447;p44"/>
          <p:cNvSpPr txBox="1">
            <a:spLocks noGrp="1"/>
          </p:cNvSpPr>
          <p:nvPr>
            <p:ph type="title"/>
          </p:nvPr>
        </p:nvSpPr>
        <p:spPr>
          <a:xfrm>
            <a:off x="1032444" y="553567"/>
            <a:ext cx="9361200" cy="1000400"/>
          </a:xfrm>
          <a:prstGeom prst="rect">
            <a:avLst/>
          </a:prstGeom>
        </p:spPr>
        <p:txBody>
          <a:bodyPr spcFirstLastPara="1" wrap="square" lIns="121900" tIns="121900" rIns="121900" bIns="121900" anchor="t" anchorCtr="0">
            <a:noAutofit/>
          </a:bodyPr>
          <a:lstStyle/>
          <a:p>
            <a:r>
              <a:rPr lang="en" dirty="0"/>
              <a:t>History Educational Theory</a:t>
            </a:r>
            <a:endParaRPr dirty="0"/>
          </a:p>
        </p:txBody>
      </p:sp>
      <p:sp>
        <p:nvSpPr>
          <p:cNvPr id="448" name="Google Shape;448;p44"/>
          <p:cNvSpPr txBox="1">
            <a:spLocks noGrp="1"/>
          </p:cNvSpPr>
          <p:nvPr>
            <p:ph type="sldNum" idx="12"/>
          </p:nvPr>
        </p:nvSpPr>
        <p:spPr>
          <a:xfrm>
            <a:off x="11460400" y="6453000"/>
            <a:ext cx="731600" cy="404800"/>
          </a:xfrm>
          <a:prstGeom prst="rect">
            <a:avLst/>
          </a:prstGeom>
        </p:spPr>
        <p:txBody>
          <a:bodyPr spcFirstLastPara="1" wrap="square" lIns="121900" tIns="121900" rIns="121900" bIns="121900" anchor="t" anchorCtr="0">
            <a:noAutofit/>
          </a:bodyPr>
          <a:lstStyle/>
          <a:p>
            <a:pPr defTabSz="1219170">
              <a:buClr>
                <a:srgbClr val="000000"/>
              </a:buClr>
            </a:pPr>
            <a:fld id="{00000000-1234-1234-1234-123412341234}" type="slidenum">
              <a:rPr lang="en" kern="0"/>
              <a:pPr defTabSz="1219170">
                <a:buClr>
                  <a:srgbClr val="000000"/>
                </a:buClr>
              </a:pPr>
              <a:t>21</a:t>
            </a:fld>
            <a:endParaRPr kern="0" dirty="0"/>
          </a:p>
        </p:txBody>
      </p:sp>
      <p:sp>
        <p:nvSpPr>
          <p:cNvPr id="450" name="Google Shape;450;p44"/>
          <p:cNvSpPr txBox="1"/>
          <p:nvPr/>
        </p:nvSpPr>
        <p:spPr>
          <a:xfrm>
            <a:off x="1583719" y="3152689"/>
            <a:ext cx="1985600" cy="978800"/>
          </a:xfrm>
          <a:prstGeom prst="rect">
            <a:avLst/>
          </a:prstGeom>
          <a:noFill/>
          <a:ln>
            <a:noFill/>
          </a:ln>
        </p:spPr>
        <p:txBody>
          <a:bodyPr spcFirstLastPara="1" wrap="square" lIns="0" tIns="0" rIns="0" bIns="0" anchor="t" anchorCtr="0">
            <a:noAutofit/>
          </a:bodyPr>
          <a:lstStyle/>
          <a:p>
            <a:pPr algn="ctr" defTabSz="1219170">
              <a:buClr>
                <a:srgbClr val="000000"/>
              </a:buClr>
            </a:pPr>
            <a:r>
              <a:rPr lang="en" sz="1600" b="1" kern="0" dirty="0">
                <a:solidFill>
                  <a:srgbClr val="434343"/>
                </a:solidFill>
                <a:latin typeface="Sniglet"/>
                <a:ea typeface="Sniglet"/>
                <a:cs typeface="Sniglet"/>
                <a:sym typeface="Sniglet"/>
              </a:rPr>
              <a:t>John Comenius</a:t>
            </a:r>
            <a:endParaRPr sz="1867" kern="0" dirty="0">
              <a:solidFill>
                <a:srgbClr val="000000"/>
              </a:solidFill>
              <a:latin typeface="Sniglet"/>
              <a:ea typeface="Sniglet"/>
              <a:cs typeface="Sniglet"/>
              <a:sym typeface="Sniglet"/>
            </a:endParaRPr>
          </a:p>
        </p:txBody>
      </p:sp>
      <p:pic>
        <p:nvPicPr>
          <p:cNvPr id="2" name="Picture 1">
            <a:extLst>
              <a:ext uri="{FF2B5EF4-FFF2-40B4-BE49-F238E27FC236}">
                <a16:creationId xmlns:a16="http://schemas.microsoft.com/office/drawing/2014/main" id="{A30D53ED-30E0-4B9B-0B4D-3B35A1B5C699}"/>
              </a:ext>
            </a:extLst>
          </p:cNvPr>
          <p:cNvPicPr>
            <a:picLocks noChangeAspect="1"/>
          </p:cNvPicPr>
          <p:nvPr/>
        </p:nvPicPr>
        <p:blipFill>
          <a:blip r:embed="rId3"/>
          <a:stretch>
            <a:fillRect/>
          </a:stretch>
        </p:blipFill>
        <p:spPr>
          <a:xfrm>
            <a:off x="1798356" y="1358025"/>
            <a:ext cx="1550320" cy="1666611"/>
          </a:xfrm>
          <a:prstGeom prst="hexagon">
            <a:avLst/>
          </a:prstGeom>
        </p:spPr>
      </p:pic>
      <p:pic>
        <p:nvPicPr>
          <p:cNvPr id="3" name="Picture 2">
            <a:extLst>
              <a:ext uri="{FF2B5EF4-FFF2-40B4-BE49-F238E27FC236}">
                <a16:creationId xmlns:a16="http://schemas.microsoft.com/office/drawing/2014/main" id="{84F8E0A6-C703-A173-272C-4BF9197F2379}"/>
              </a:ext>
            </a:extLst>
          </p:cNvPr>
          <p:cNvPicPr>
            <a:picLocks noChangeAspect="1"/>
          </p:cNvPicPr>
          <p:nvPr/>
        </p:nvPicPr>
        <p:blipFill>
          <a:blip r:embed="rId4"/>
          <a:stretch>
            <a:fillRect/>
          </a:stretch>
        </p:blipFill>
        <p:spPr>
          <a:xfrm>
            <a:off x="4114780" y="1383300"/>
            <a:ext cx="1502475" cy="1666611"/>
          </a:xfrm>
          <a:prstGeom prst="hexagon">
            <a:avLst/>
          </a:prstGeom>
        </p:spPr>
      </p:pic>
      <p:sp>
        <p:nvSpPr>
          <p:cNvPr id="4" name="Google Shape;450;p44">
            <a:extLst>
              <a:ext uri="{FF2B5EF4-FFF2-40B4-BE49-F238E27FC236}">
                <a16:creationId xmlns:a16="http://schemas.microsoft.com/office/drawing/2014/main" id="{01F10C0E-2971-AF9D-1A73-D3CBB9A990C1}"/>
              </a:ext>
            </a:extLst>
          </p:cNvPr>
          <p:cNvSpPr txBox="1"/>
          <p:nvPr/>
        </p:nvSpPr>
        <p:spPr>
          <a:xfrm>
            <a:off x="6367115" y="3208472"/>
            <a:ext cx="1985600" cy="978800"/>
          </a:xfrm>
          <a:prstGeom prst="rect">
            <a:avLst/>
          </a:prstGeom>
          <a:noFill/>
          <a:ln>
            <a:noFill/>
          </a:ln>
        </p:spPr>
        <p:txBody>
          <a:bodyPr spcFirstLastPara="1" wrap="square" lIns="0" tIns="0" rIns="0" bIns="0" anchor="t" anchorCtr="0">
            <a:noAutofit/>
          </a:bodyPr>
          <a:lstStyle/>
          <a:p>
            <a:pPr algn="ctr" defTabSz="1219170">
              <a:buClr>
                <a:srgbClr val="000000"/>
              </a:buClr>
            </a:pPr>
            <a:r>
              <a:rPr lang="en" sz="1600" b="1" kern="0" dirty="0">
                <a:solidFill>
                  <a:srgbClr val="434343"/>
                </a:solidFill>
                <a:latin typeface="Sniglet"/>
                <a:ea typeface="Sniglet"/>
                <a:cs typeface="Sniglet"/>
                <a:sym typeface="Sniglet"/>
              </a:rPr>
              <a:t>Johann Pestalozzi</a:t>
            </a:r>
            <a:endParaRPr sz="1867" kern="0" dirty="0">
              <a:solidFill>
                <a:srgbClr val="000000"/>
              </a:solidFill>
              <a:latin typeface="Sniglet"/>
              <a:ea typeface="Sniglet"/>
              <a:cs typeface="Sniglet"/>
              <a:sym typeface="Sniglet"/>
            </a:endParaRPr>
          </a:p>
        </p:txBody>
      </p:sp>
      <p:sp>
        <p:nvSpPr>
          <p:cNvPr id="5" name="Google Shape;450;p44">
            <a:extLst>
              <a:ext uri="{FF2B5EF4-FFF2-40B4-BE49-F238E27FC236}">
                <a16:creationId xmlns:a16="http://schemas.microsoft.com/office/drawing/2014/main" id="{A8077F40-9671-02B2-39A0-59B533C113AE}"/>
              </a:ext>
            </a:extLst>
          </p:cNvPr>
          <p:cNvSpPr txBox="1"/>
          <p:nvPr/>
        </p:nvSpPr>
        <p:spPr>
          <a:xfrm>
            <a:off x="8797389" y="3208472"/>
            <a:ext cx="1985600" cy="978800"/>
          </a:xfrm>
          <a:prstGeom prst="rect">
            <a:avLst/>
          </a:prstGeom>
          <a:noFill/>
          <a:ln>
            <a:noFill/>
          </a:ln>
        </p:spPr>
        <p:txBody>
          <a:bodyPr spcFirstLastPara="1" wrap="square" lIns="0" tIns="0" rIns="0" bIns="0" anchor="t" anchorCtr="0">
            <a:noAutofit/>
          </a:bodyPr>
          <a:lstStyle/>
          <a:p>
            <a:pPr algn="ctr" defTabSz="1219170">
              <a:buClr>
                <a:srgbClr val="000000"/>
              </a:buClr>
            </a:pPr>
            <a:r>
              <a:rPr lang="en" sz="1600" b="1" kern="0" dirty="0">
                <a:solidFill>
                  <a:srgbClr val="434343"/>
                </a:solidFill>
                <a:latin typeface="Sniglet"/>
                <a:ea typeface="Sniglet"/>
                <a:cs typeface="Sniglet"/>
                <a:sym typeface="Sniglet"/>
              </a:rPr>
              <a:t>Robert Owen</a:t>
            </a:r>
            <a:endParaRPr sz="1867" kern="0" dirty="0">
              <a:solidFill>
                <a:srgbClr val="000000"/>
              </a:solidFill>
              <a:latin typeface="Sniglet"/>
              <a:ea typeface="Sniglet"/>
              <a:cs typeface="Sniglet"/>
              <a:sym typeface="Sniglet"/>
            </a:endParaRPr>
          </a:p>
        </p:txBody>
      </p:sp>
      <p:sp>
        <p:nvSpPr>
          <p:cNvPr id="6" name="Google Shape;450;p44">
            <a:extLst>
              <a:ext uri="{FF2B5EF4-FFF2-40B4-BE49-F238E27FC236}">
                <a16:creationId xmlns:a16="http://schemas.microsoft.com/office/drawing/2014/main" id="{0CC74379-2281-F58A-0E54-33472F57BB3F}"/>
              </a:ext>
            </a:extLst>
          </p:cNvPr>
          <p:cNvSpPr txBox="1"/>
          <p:nvPr/>
        </p:nvSpPr>
        <p:spPr>
          <a:xfrm>
            <a:off x="3873217" y="3133039"/>
            <a:ext cx="1985600" cy="978800"/>
          </a:xfrm>
          <a:prstGeom prst="rect">
            <a:avLst/>
          </a:prstGeom>
          <a:noFill/>
          <a:ln>
            <a:noFill/>
          </a:ln>
        </p:spPr>
        <p:txBody>
          <a:bodyPr spcFirstLastPara="1" wrap="square" lIns="0" tIns="0" rIns="0" bIns="0" anchor="t" anchorCtr="0">
            <a:noAutofit/>
          </a:bodyPr>
          <a:lstStyle/>
          <a:p>
            <a:pPr algn="ctr" defTabSz="1219170">
              <a:buClr>
                <a:srgbClr val="000000"/>
              </a:buClr>
            </a:pPr>
            <a:r>
              <a:rPr lang="en" sz="1600" b="1" kern="0" dirty="0">
                <a:solidFill>
                  <a:srgbClr val="434343"/>
                </a:solidFill>
                <a:latin typeface="Sniglet"/>
                <a:ea typeface="Sniglet"/>
                <a:cs typeface="Sniglet"/>
                <a:sym typeface="Sniglet"/>
              </a:rPr>
              <a:t>Jean-Jacques Rousseau</a:t>
            </a:r>
            <a:endParaRPr sz="1867" kern="0" dirty="0">
              <a:solidFill>
                <a:srgbClr val="000000"/>
              </a:solidFill>
              <a:latin typeface="Sniglet"/>
              <a:ea typeface="Sniglet"/>
              <a:cs typeface="Sniglet"/>
              <a:sym typeface="Sniglet"/>
            </a:endParaRPr>
          </a:p>
        </p:txBody>
      </p:sp>
      <p:pic>
        <p:nvPicPr>
          <p:cNvPr id="7" name="Picture 6">
            <a:extLst>
              <a:ext uri="{FF2B5EF4-FFF2-40B4-BE49-F238E27FC236}">
                <a16:creationId xmlns:a16="http://schemas.microsoft.com/office/drawing/2014/main" id="{F59764E1-A2D1-E704-8769-B617EF3A2837}"/>
              </a:ext>
            </a:extLst>
          </p:cNvPr>
          <p:cNvPicPr>
            <a:picLocks noChangeAspect="1"/>
          </p:cNvPicPr>
          <p:nvPr/>
        </p:nvPicPr>
        <p:blipFill>
          <a:blip r:embed="rId5"/>
          <a:stretch>
            <a:fillRect/>
          </a:stretch>
        </p:blipFill>
        <p:spPr>
          <a:xfrm>
            <a:off x="6640785" y="1357995"/>
            <a:ext cx="1438263" cy="1666611"/>
          </a:xfrm>
          <a:prstGeom prst="hexagon">
            <a:avLst/>
          </a:prstGeom>
        </p:spPr>
      </p:pic>
      <p:pic>
        <p:nvPicPr>
          <p:cNvPr id="8" name="Picture 7">
            <a:extLst>
              <a:ext uri="{FF2B5EF4-FFF2-40B4-BE49-F238E27FC236}">
                <a16:creationId xmlns:a16="http://schemas.microsoft.com/office/drawing/2014/main" id="{4A1BE668-BEBE-D0DA-8B49-5613F79058A8}"/>
              </a:ext>
            </a:extLst>
          </p:cNvPr>
          <p:cNvPicPr>
            <a:picLocks noChangeAspect="1"/>
          </p:cNvPicPr>
          <p:nvPr/>
        </p:nvPicPr>
        <p:blipFill>
          <a:blip r:embed="rId6"/>
          <a:stretch>
            <a:fillRect/>
          </a:stretch>
        </p:blipFill>
        <p:spPr>
          <a:xfrm>
            <a:off x="9102576" y="1385554"/>
            <a:ext cx="1375227" cy="1646884"/>
          </a:xfrm>
          <a:prstGeom prst="hexagon">
            <a:avLst/>
          </a:prstGeom>
        </p:spPr>
      </p:pic>
      <p:pic>
        <p:nvPicPr>
          <p:cNvPr id="9" name="Picture 8">
            <a:extLst>
              <a:ext uri="{FF2B5EF4-FFF2-40B4-BE49-F238E27FC236}">
                <a16:creationId xmlns:a16="http://schemas.microsoft.com/office/drawing/2014/main" id="{A64B11B0-3EA5-FD9E-7136-C9464BE9CB14}"/>
              </a:ext>
            </a:extLst>
          </p:cNvPr>
          <p:cNvPicPr>
            <a:picLocks noChangeAspect="1"/>
          </p:cNvPicPr>
          <p:nvPr/>
        </p:nvPicPr>
        <p:blipFill>
          <a:blip r:embed="rId7"/>
          <a:stretch>
            <a:fillRect/>
          </a:stretch>
        </p:blipFill>
        <p:spPr>
          <a:xfrm>
            <a:off x="1937471" y="3594359"/>
            <a:ext cx="1291859" cy="1666612"/>
          </a:xfrm>
          <a:prstGeom prst="hexagon">
            <a:avLst/>
          </a:prstGeom>
        </p:spPr>
      </p:pic>
      <p:sp>
        <p:nvSpPr>
          <p:cNvPr id="10" name="Google Shape;450;p44">
            <a:extLst>
              <a:ext uri="{FF2B5EF4-FFF2-40B4-BE49-F238E27FC236}">
                <a16:creationId xmlns:a16="http://schemas.microsoft.com/office/drawing/2014/main" id="{B8DBEC08-3C2F-692B-C72D-394E87D93E92}"/>
              </a:ext>
            </a:extLst>
          </p:cNvPr>
          <p:cNvSpPr txBox="1"/>
          <p:nvPr/>
        </p:nvSpPr>
        <p:spPr>
          <a:xfrm>
            <a:off x="1580716" y="5358884"/>
            <a:ext cx="1985600" cy="978800"/>
          </a:xfrm>
          <a:prstGeom prst="rect">
            <a:avLst/>
          </a:prstGeom>
          <a:noFill/>
          <a:ln>
            <a:noFill/>
          </a:ln>
        </p:spPr>
        <p:txBody>
          <a:bodyPr spcFirstLastPara="1" wrap="square" lIns="0" tIns="0" rIns="0" bIns="0" anchor="t" anchorCtr="0">
            <a:noAutofit/>
          </a:bodyPr>
          <a:lstStyle/>
          <a:p>
            <a:pPr algn="ctr" defTabSz="1219170">
              <a:buClr>
                <a:srgbClr val="000000"/>
              </a:buClr>
            </a:pPr>
            <a:r>
              <a:rPr lang="en" sz="1600" b="1" kern="0" dirty="0">
                <a:solidFill>
                  <a:srgbClr val="434343"/>
                </a:solidFill>
                <a:latin typeface="Sniglet"/>
                <a:ea typeface="Sniglet"/>
                <a:cs typeface="Sniglet"/>
                <a:sym typeface="Sniglet"/>
              </a:rPr>
              <a:t>John Dewey</a:t>
            </a:r>
            <a:endParaRPr sz="1867" kern="0" dirty="0">
              <a:solidFill>
                <a:srgbClr val="000000"/>
              </a:solidFill>
              <a:latin typeface="Sniglet"/>
              <a:ea typeface="Sniglet"/>
              <a:cs typeface="Sniglet"/>
              <a:sym typeface="Sniglet"/>
            </a:endParaRPr>
          </a:p>
        </p:txBody>
      </p:sp>
      <p:pic>
        <p:nvPicPr>
          <p:cNvPr id="11" name="Picture 10">
            <a:extLst>
              <a:ext uri="{FF2B5EF4-FFF2-40B4-BE49-F238E27FC236}">
                <a16:creationId xmlns:a16="http://schemas.microsoft.com/office/drawing/2014/main" id="{26C5A5B2-3BA2-D789-217C-57B0260B9707}"/>
              </a:ext>
            </a:extLst>
          </p:cNvPr>
          <p:cNvPicPr>
            <a:picLocks noChangeAspect="1"/>
          </p:cNvPicPr>
          <p:nvPr/>
        </p:nvPicPr>
        <p:blipFill>
          <a:blip r:embed="rId8"/>
          <a:stretch>
            <a:fillRect/>
          </a:stretch>
        </p:blipFill>
        <p:spPr>
          <a:xfrm>
            <a:off x="4220088" y="3697872"/>
            <a:ext cx="1291859" cy="1643592"/>
          </a:xfrm>
          <a:prstGeom prst="hexagon">
            <a:avLst/>
          </a:prstGeom>
        </p:spPr>
      </p:pic>
      <p:sp>
        <p:nvSpPr>
          <p:cNvPr id="12" name="Google Shape;450;p44">
            <a:extLst>
              <a:ext uri="{FF2B5EF4-FFF2-40B4-BE49-F238E27FC236}">
                <a16:creationId xmlns:a16="http://schemas.microsoft.com/office/drawing/2014/main" id="{99C3A6B1-8E9A-66E7-1C80-15D458D3D723}"/>
              </a:ext>
            </a:extLst>
          </p:cNvPr>
          <p:cNvSpPr txBox="1"/>
          <p:nvPr/>
        </p:nvSpPr>
        <p:spPr>
          <a:xfrm>
            <a:off x="3873217" y="5366485"/>
            <a:ext cx="1985600" cy="978800"/>
          </a:xfrm>
          <a:prstGeom prst="rect">
            <a:avLst/>
          </a:prstGeom>
          <a:noFill/>
          <a:ln>
            <a:noFill/>
          </a:ln>
        </p:spPr>
        <p:txBody>
          <a:bodyPr spcFirstLastPara="1" wrap="square" lIns="0" tIns="0" rIns="0" bIns="0" anchor="t" anchorCtr="0">
            <a:noAutofit/>
          </a:bodyPr>
          <a:lstStyle/>
          <a:p>
            <a:pPr algn="ctr" defTabSz="1219170">
              <a:buClr>
                <a:srgbClr val="000000"/>
              </a:buClr>
            </a:pPr>
            <a:r>
              <a:rPr lang="en" sz="1600" b="1" kern="0" dirty="0">
                <a:solidFill>
                  <a:srgbClr val="434343"/>
                </a:solidFill>
                <a:latin typeface="Sniglet"/>
                <a:ea typeface="Sniglet"/>
                <a:cs typeface="Sniglet"/>
                <a:sym typeface="Sniglet"/>
              </a:rPr>
              <a:t>Maria Montessori</a:t>
            </a:r>
            <a:endParaRPr sz="1867" kern="0" dirty="0">
              <a:solidFill>
                <a:srgbClr val="000000"/>
              </a:solidFill>
              <a:latin typeface="Sniglet"/>
              <a:ea typeface="Sniglet"/>
              <a:cs typeface="Sniglet"/>
              <a:sym typeface="Sniglet"/>
            </a:endParaRPr>
          </a:p>
        </p:txBody>
      </p:sp>
      <p:pic>
        <p:nvPicPr>
          <p:cNvPr id="13" name="Picture 12">
            <a:extLst>
              <a:ext uri="{FF2B5EF4-FFF2-40B4-BE49-F238E27FC236}">
                <a16:creationId xmlns:a16="http://schemas.microsoft.com/office/drawing/2014/main" id="{E843A437-BF75-E072-ABE9-D313EEC3D05D}"/>
              </a:ext>
            </a:extLst>
          </p:cNvPr>
          <p:cNvPicPr>
            <a:picLocks noChangeAspect="1"/>
          </p:cNvPicPr>
          <p:nvPr/>
        </p:nvPicPr>
        <p:blipFill>
          <a:blip r:embed="rId9"/>
          <a:stretch>
            <a:fillRect/>
          </a:stretch>
        </p:blipFill>
        <p:spPr>
          <a:xfrm>
            <a:off x="9105460" y="3622311"/>
            <a:ext cx="1404401" cy="1643592"/>
          </a:xfrm>
          <a:prstGeom prst="hexagon">
            <a:avLst/>
          </a:prstGeom>
        </p:spPr>
      </p:pic>
      <p:sp>
        <p:nvSpPr>
          <p:cNvPr id="14" name="Google Shape;450;p44">
            <a:extLst>
              <a:ext uri="{FF2B5EF4-FFF2-40B4-BE49-F238E27FC236}">
                <a16:creationId xmlns:a16="http://schemas.microsoft.com/office/drawing/2014/main" id="{DDDE5905-DD4C-0AD1-B637-24AB0C70181D}"/>
              </a:ext>
            </a:extLst>
          </p:cNvPr>
          <p:cNvSpPr txBox="1"/>
          <p:nvPr/>
        </p:nvSpPr>
        <p:spPr>
          <a:xfrm>
            <a:off x="8814859" y="5372137"/>
            <a:ext cx="1985600" cy="978800"/>
          </a:xfrm>
          <a:prstGeom prst="rect">
            <a:avLst/>
          </a:prstGeom>
          <a:noFill/>
          <a:ln>
            <a:noFill/>
          </a:ln>
        </p:spPr>
        <p:txBody>
          <a:bodyPr spcFirstLastPara="1" wrap="square" lIns="0" tIns="0" rIns="0" bIns="0" anchor="t" anchorCtr="0">
            <a:noAutofit/>
          </a:bodyPr>
          <a:lstStyle/>
          <a:p>
            <a:pPr algn="ctr" defTabSz="1219170">
              <a:buClr>
                <a:srgbClr val="000000"/>
              </a:buClr>
            </a:pPr>
            <a:r>
              <a:rPr lang="en" sz="1600" b="1" kern="0" dirty="0">
                <a:solidFill>
                  <a:srgbClr val="434343"/>
                </a:solidFill>
                <a:latin typeface="Sniglet"/>
                <a:ea typeface="Sniglet"/>
                <a:cs typeface="Sniglet"/>
                <a:sym typeface="Sniglet"/>
              </a:rPr>
              <a:t>Lev Vygotsky</a:t>
            </a:r>
            <a:endParaRPr sz="1867" kern="0" dirty="0">
              <a:solidFill>
                <a:srgbClr val="000000"/>
              </a:solidFill>
              <a:latin typeface="Sniglet"/>
              <a:ea typeface="Sniglet"/>
              <a:cs typeface="Sniglet"/>
              <a:sym typeface="Sniglet"/>
            </a:endParaRPr>
          </a:p>
        </p:txBody>
      </p:sp>
      <p:pic>
        <p:nvPicPr>
          <p:cNvPr id="15" name="Picture 14">
            <a:extLst>
              <a:ext uri="{FF2B5EF4-FFF2-40B4-BE49-F238E27FC236}">
                <a16:creationId xmlns:a16="http://schemas.microsoft.com/office/drawing/2014/main" id="{6CD0C162-4FEE-7119-6ED3-945099FD1ACC}"/>
              </a:ext>
            </a:extLst>
          </p:cNvPr>
          <p:cNvPicPr>
            <a:picLocks noChangeAspect="1"/>
          </p:cNvPicPr>
          <p:nvPr/>
        </p:nvPicPr>
        <p:blipFill>
          <a:blip r:embed="rId10"/>
          <a:stretch>
            <a:fillRect/>
          </a:stretch>
        </p:blipFill>
        <p:spPr>
          <a:xfrm>
            <a:off x="6640784" y="3622311"/>
            <a:ext cx="1473915" cy="1638660"/>
          </a:xfrm>
          <a:prstGeom prst="hexagon">
            <a:avLst/>
          </a:prstGeom>
        </p:spPr>
      </p:pic>
      <p:sp>
        <p:nvSpPr>
          <p:cNvPr id="16" name="Google Shape;450;p44">
            <a:extLst>
              <a:ext uri="{FF2B5EF4-FFF2-40B4-BE49-F238E27FC236}">
                <a16:creationId xmlns:a16="http://schemas.microsoft.com/office/drawing/2014/main" id="{C68B8703-1357-44D0-339E-75F1743A40AD}"/>
              </a:ext>
            </a:extLst>
          </p:cNvPr>
          <p:cNvSpPr txBox="1"/>
          <p:nvPr/>
        </p:nvSpPr>
        <p:spPr>
          <a:xfrm>
            <a:off x="6384941" y="5372137"/>
            <a:ext cx="1985600" cy="978800"/>
          </a:xfrm>
          <a:prstGeom prst="rect">
            <a:avLst/>
          </a:prstGeom>
          <a:noFill/>
          <a:ln>
            <a:noFill/>
          </a:ln>
        </p:spPr>
        <p:txBody>
          <a:bodyPr spcFirstLastPara="1" wrap="square" lIns="0" tIns="0" rIns="0" bIns="0" anchor="t" anchorCtr="0">
            <a:noAutofit/>
          </a:bodyPr>
          <a:lstStyle/>
          <a:p>
            <a:pPr algn="ctr" defTabSz="1219170">
              <a:buClr>
                <a:srgbClr val="000000"/>
              </a:buClr>
            </a:pPr>
            <a:r>
              <a:rPr lang="en" sz="1600" b="1" kern="0" dirty="0">
                <a:solidFill>
                  <a:srgbClr val="434343"/>
                </a:solidFill>
                <a:latin typeface="Sniglet"/>
                <a:ea typeface="Sniglet"/>
                <a:cs typeface="Sniglet"/>
                <a:sym typeface="Sniglet"/>
              </a:rPr>
              <a:t>Jean Piaget</a:t>
            </a:r>
            <a:endParaRPr sz="1867" kern="0" dirty="0">
              <a:solidFill>
                <a:srgbClr val="000000"/>
              </a:solidFill>
              <a:latin typeface="Sniglet"/>
              <a:ea typeface="Sniglet"/>
              <a:cs typeface="Sniglet"/>
              <a:sym typeface="Sniglet"/>
            </a:endParaRPr>
          </a:p>
        </p:txBody>
      </p:sp>
    </p:spTree>
    <p:extLst>
      <p:ext uri="{BB962C8B-B14F-4D97-AF65-F5344CB8AC3E}">
        <p14:creationId xmlns:p14="http://schemas.microsoft.com/office/powerpoint/2010/main" val="12339759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title"/>
          </p:nvPr>
        </p:nvSpPr>
        <p:spPr>
          <a:xfrm>
            <a:off x="1415400" y="900600"/>
            <a:ext cx="9361200" cy="1000400"/>
          </a:xfrm>
          <a:prstGeom prst="rect">
            <a:avLst/>
          </a:prstGeom>
        </p:spPr>
        <p:txBody>
          <a:bodyPr spcFirstLastPara="1" wrap="square" lIns="121900" tIns="121900" rIns="121900" bIns="121900" anchor="t" anchorCtr="0">
            <a:noAutofit/>
          </a:bodyPr>
          <a:lstStyle/>
          <a:p>
            <a:r>
              <a:rPr lang="en" sz="4800" dirty="0"/>
              <a:t>John Comenius		1592 -1670</a:t>
            </a:r>
            <a:endParaRPr sz="4800" dirty="0"/>
          </a:p>
        </p:txBody>
      </p:sp>
      <p:sp>
        <p:nvSpPr>
          <p:cNvPr id="56" name="Google Shape;56;p13"/>
          <p:cNvSpPr txBox="1">
            <a:spLocks noGrp="1"/>
          </p:cNvSpPr>
          <p:nvPr>
            <p:ph type="body" idx="2"/>
          </p:nvPr>
        </p:nvSpPr>
        <p:spPr>
          <a:xfrm>
            <a:off x="5989300" y="1901000"/>
            <a:ext cx="4538000" cy="2838811"/>
          </a:xfrm>
          <a:prstGeom prst="rect">
            <a:avLst/>
          </a:prstGeom>
        </p:spPr>
        <p:txBody>
          <a:bodyPr spcFirstLastPara="1" wrap="square" lIns="121900" tIns="121900" rIns="121900" bIns="121900" anchor="t" anchorCtr="0">
            <a:noAutofit/>
          </a:bodyPr>
          <a:lstStyle/>
          <a:p>
            <a:pPr marL="0" indent="0">
              <a:buNone/>
            </a:pPr>
            <a:endParaRPr sz="1467" dirty="0">
              <a:solidFill>
                <a:srgbClr val="2A95B7"/>
              </a:solidFill>
            </a:endParaRPr>
          </a:p>
          <a:p>
            <a:pPr marL="0" indent="0">
              <a:buNone/>
            </a:pPr>
            <a:r>
              <a:rPr lang="en" sz="2133" dirty="0"/>
              <a:t>“The father of modern education”</a:t>
            </a:r>
          </a:p>
          <a:p>
            <a:pPr marL="0" indent="0">
              <a:buNone/>
            </a:pPr>
            <a:endParaRPr lang="en" sz="2133" dirty="0"/>
          </a:p>
          <a:p>
            <a:pPr marL="0" indent="0">
              <a:buNone/>
            </a:pPr>
            <a:r>
              <a:rPr lang="en" sz="2133" dirty="0"/>
              <a:t>Age of Reason – Rembrandt (Artist), Galileo Galilei (astronomer), Isaac Newton (scientist) and John Milton (author)</a:t>
            </a:r>
            <a:endParaRPr sz="2133" dirty="0"/>
          </a:p>
        </p:txBody>
      </p:sp>
      <p:sp>
        <p:nvSpPr>
          <p:cNvPr id="58" name="Google Shape;58;p13"/>
          <p:cNvSpPr txBox="1">
            <a:spLocks noGrp="1"/>
          </p:cNvSpPr>
          <p:nvPr>
            <p:ph type="sldNum" idx="12"/>
          </p:nvPr>
        </p:nvSpPr>
        <p:spPr>
          <a:xfrm>
            <a:off x="11460400" y="6453000"/>
            <a:ext cx="731600" cy="404800"/>
          </a:xfrm>
          <a:prstGeom prst="rect">
            <a:avLst/>
          </a:prstGeom>
        </p:spPr>
        <p:txBody>
          <a:bodyPr spcFirstLastPara="1" wrap="square" lIns="121900" tIns="121900" rIns="121900" bIns="121900" anchor="t" anchorCtr="0">
            <a:noAutofit/>
          </a:bodyPr>
          <a:lstStyle/>
          <a:p>
            <a:pPr defTabSz="1219170">
              <a:buClr>
                <a:srgbClr val="000000"/>
              </a:buClr>
            </a:pPr>
            <a:fld id="{00000000-1234-1234-1234-123412341234}" type="slidenum">
              <a:rPr lang="en" kern="0"/>
              <a:pPr defTabSz="1219170">
                <a:buClr>
                  <a:srgbClr val="000000"/>
                </a:buClr>
              </a:pPr>
              <a:t>22</a:t>
            </a:fld>
            <a:endParaRPr kern="0"/>
          </a:p>
        </p:txBody>
      </p:sp>
      <p:pic>
        <p:nvPicPr>
          <p:cNvPr id="2" name="Picture 1">
            <a:extLst>
              <a:ext uri="{FF2B5EF4-FFF2-40B4-BE49-F238E27FC236}">
                <a16:creationId xmlns:a16="http://schemas.microsoft.com/office/drawing/2014/main" id="{7303AAB6-AA8D-1823-1581-3AE2B38FF762}"/>
              </a:ext>
            </a:extLst>
          </p:cNvPr>
          <p:cNvPicPr>
            <a:picLocks noChangeAspect="1"/>
          </p:cNvPicPr>
          <p:nvPr/>
        </p:nvPicPr>
        <p:blipFill>
          <a:blip r:embed="rId3"/>
          <a:stretch>
            <a:fillRect/>
          </a:stretch>
        </p:blipFill>
        <p:spPr>
          <a:xfrm>
            <a:off x="2126040" y="1812331"/>
            <a:ext cx="2942877" cy="3861056"/>
          </a:xfrm>
          <a:prstGeom prst="rect">
            <a:avLst/>
          </a:prstGeom>
        </p:spPr>
      </p:pic>
      <p:pic>
        <p:nvPicPr>
          <p:cNvPr id="7" name="Picture 6">
            <a:extLst>
              <a:ext uri="{FF2B5EF4-FFF2-40B4-BE49-F238E27FC236}">
                <a16:creationId xmlns:a16="http://schemas.microsoft.com/office/drawing/2014/main" id="{E9F8DF8B-DE4A-52BA-D33D-36FAEDE80FE2}"/>
              </a:ext>
            </a:extLst>
          </p:cNvPr>
          <p:cNvPicPr>
            <a:picLocks noChangeAspect="1"/>
          </p:cNvPicPr>
          <p:nvPr/>
        </p:nvPicPr>
        <p:blipFill>
          <a:blip r:embed="rId4"/>
          <a:stretch>
            <a:fillRect/>
          </a:stretch>
        </p:blipFill>
        <p:spPr>
          <a:xfrm>
            <a:off x="9881937" y="1036710"/>
            <a:ext cx="1066064" cy="709417"/>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21236-D33E-DA45-5FA1-34F1631238DE}"/>
              </a:ext>
            </a:extLst>
          </p:cNvPr>
          <p:cNvSpPr>
            <a:spLocks noGrp="1"/>
          </p:cNvSpPr>
          <p:nvPr>
            <p:ph type="title"/>
          </p:nvPr>
        </p:nvSpPr>
        <p:spPr>
          <a:xfrm>
            <a:off x="1399333" y="858367"/>
            <a:ext cx="9361200" cy="1000400"/>
          </a:xfrm>
        </p:spPr>
        <p:txBody>
          <a:bodyPr/>
          <a:lstStyle/>
          <a:p>
            <a:r>
              <a:rPr lang="en-GB" dirty="0"/>
              <a:t>AGE of Reason</a:t>
            </a:r>
          </a:p>
        </p:txBody>
      </p:sp>
      <p:sp>
        <p:nvSpPr>
          <p:cNvPr id="3" name="Text Placeholder 2">
            <a:extLst>
              <a:ext uri="{FF2B5EF4-FFF2-40B4-BE49-F238E27FC236}">
                <a16:creationId xmlns:a16="http://schemas.microsoft.com/office/drawing/2014/main" id="{4929EA9B-B212-F9EF-D645-27361164E536}"/>
              </a:ext>
            </a:extLst>
          </p:cNvPr>
          <p:cNvSpPr>
            <a:spLocks noGrp="1"/>
          </p:cNvSpPr>
          <p:nvPr>
            <p:ph type="body" idx="1"/>
          </p:nvPr>
        </p:nvSpPr>
        <p:spPr>
          <a:xfrm>
            <a:off x="1367200" y="1569076"/>
            <a:ext cx="9393333" cy="2397480"/>
          </a:xfrm>
        </p:spPr>
        <p:txBody>
          <a:bodyPr/>
          <a:lstStyle/>
          <a:p>
            <a:pPr marL="135463" indent="0">
              <a:buNone/>
            </a:pPr>
            <a:r>
              <a:rPr lang="en-US" dirty="0"/>
              <a:t>The great geniuses of the 17th century confirmed and amplified the concept of a world of calculable regularity, but, more importantly, they seemingly proved that rigorous mathematical reasoning offered the means, independent of God’s revelation, of establishing truth.</a:t>
            </a:r>
            <a:endParaRPr lang="en-GB" dirty="0"/>
          </a:p>
        </p:txBody>
      </p:sp>
      <p:sp>
        <p:nvSpPr>
          <p:cNvPr id="5" name="Slide Number Placeholder 4">
            <a:extLst>
              <a:ext uri="{FF2B5EF4-FFF2-40B4-BE49-F238E27FC236}">
                <a16:creationId xmlns:a16="http://schemas.microsoft.com/office/drawing/2014/main" id="{B8F9184D-F3A3-2E0B-14E7-A5E3E5B0F9CA}"/>
              </a:ext>
            </a:extLst>
          </p:cNvPr>
          <p:cNvSpPr>
            <a:spLocks noGrp="1"/>
          </p:cNvSpPr>
          <p:nvPr>
            <p:ph type="sldNum" idx="12"/>
          </p:nvPr>
        </p:nvSpPr>
        <p:spPr/>
        <p:txBody>
          <a:bodyPr/>
          <a:lstStyle/>
          <a:p>
            <a:pPr defTabSz="1219170">
              <a:buClr>
                <a:srgbClr val="000000"/>
              </a:buClr>
            </a:pPr>
            <a:fld id="{00000000-1234-1234-1234-123412341234}" type="slidenum">
              <a:rPr lang="en" kern="0"/>
              <a:pPr defTabSz="1219170">
                <a:buClr>
                  <a:srgbClr val="000000"/>
                </a:buClr>
              </a:pPr>
              <a:t>23</a:t>
            </a:fld>
            <a:endParaRPr lang="en" kern="0"/>
          </a:p>
        </p:txBody>
      </p:sp>
      <p:pic>
        <p:nvPicPr>
          <p:cNvPr id="6" name="Picture 5">
            <a:extLst>
              <a:ext uri="{FF2B5EF4-FFF2-40B4-BE49-F238E27FC236}">
                <a16:creationId xmlns:a16="http://schemas.microsoft.com/office/drawing/2014/main" id="{594B024C-A64D-5B05-34F1-F7B06A11F09D}"/>
              </a:ext>
            </a:extLst>
          </p:cNvPr>
          <p:cNvPicPr>
            <a:picLocks noChangeAspect="1"/>
          </p:cNvPicPr>
          <p:nvPr/>
        </p:nvPicPr>
        <p:blipFill>
          <a:blip r:embed="rId3"/>
          <a:stretch>
            <a:fillRect/>
          </a:stretch>
        </p:blipFill>
        <p:spPr>
          <a:xfrm>
            <a:off x="4296528" y="4090185"/>
            <a:ext cx="1626313" cy="1626313"/>
          </a:xfrm>
          <a:prstGeom prst="rect">
            <a:avLst/>
          </a:prstGeom>
        </p:spPr>
      </p:pic>
      <p:pic>
        <p:nvPicPr>
          <p:cNvPr id="7" name="Picture 6">
            <a:extLst>
              <a:ext uri="{FF2B5EF4-FFF2-40B4-BE49-F238E27FC236}">
                <a16:creationId xmlns:a16="http://schemas.microsoft.com/office/drawing/2014/main" id="{7837773E-1145-7CC1-DC03-EEC949BAEE56}"/>
              </a:ext>
            </a:extLst>
          </p:cNvPr>
          <p:cNvPicPr>
            <a:picLocks noChangeAspect="1"/>
          </p:cNvPicPr>
          <p:nvPr/>
        </p:nvPicPr>
        <p:blipFill>
          <a:blip r:embed="rId4"/>
          <a:stretch>
            <a:fillRect/>
          </a:stretch>
        </p:blipFill>
        <p:spPr>
          <a:xfrm>
            <a:off x="2187537" y="4090184"/>
            <a:ext cx="1626315" cy="1626315"/>
          </a:xfrm>
          <a:prstGeom prst="rect">
            <a:avLst/>
          </a:prstGeom>
        </p:spPr>
      </p:pic>
      <p:pic>
        <p:nvPicPr>
          <p:cNvPr id="8" name="Picture 7">
            <a:extLst>
              <a:ext uri="{FF2B5EF4-FFF2-40B4-BE49-F238E27FC236}">
                <a16:creationId xmlns:a16="http://schemas.microsoft.com/office/drawing/2014/main" id="{54E1EDD7-1C31-6768-01EE-B4CAC19D24D4}"/>
              </a:ext>
            </a:extLst>
          </p:cNvPr>
          <p:cNvPicPr>
            <a:picLocks noChangeAspect="1"/>
          </p:cNvPicPr>
          <p:nvPr/>
        </p:nvPicPr>
        <p:blipFill>
          <a:blip r:embed="rId5"/>
          <a:stretch>
            <a:fillRect/>
          </a:stretch>
        </p:blipFill>
        <p:spPr>
          <a:xfrm>
            <a:off x="6405515" y="4090185"/>
            <a:ext cx="1437724" cy="1626313"/>
          </a:xfrm>
          <a:prstGeom prst="rect">
            <a:avLst/>
          </a:prstGeom>
        </p:spPr>
      </p:pic>
      <p:pic>
        <p:nvPicPr>
          <p:cNvPr id="9" name="Picture 8">
            <a:extLst>
              <a:ext uri="{FF2B5EF4-FFF2-40B4-BE49-F238E27FC236}">
                <a16:creationId xmlns:a16="http://schemas.microsoft.com/office/drawing/2014/main" id="{90C4121A-8DD2-8990-9030-CEC696CDEBEA}"/>
              </a:ext>
            </a:extLst>
          </p:cNvPr>
          <p:cNvPicPr>
            <a:picLocks noChangeAspect="1"/>
          </p:cNvPicPr>
          <p:nvPr/>
        </p:nvPicPr>
        <p:blipFill>
          <a:blip r:embed="rId6"/>
          <a:stretch>
            <a:fillRect/>
          </a:stretch>
        </p:blipFill>
        <p:spPr>
          <a:xfrm>
            <a:off x="8325913" y="4090184"/>
            <a:ext cx="1626315" cy="1626315"/>
          </a:xfrm>
          <a:prstGeom prst="rect">
            <a:avLst/>
          </a:prstGeom>
        </p:spPr>
      </p:pic>
    </p:spTree>
    <p:extLst>
      <p:ext uri="{BB962C8B-B14F-4D97-AF65-F5344CB8AC3E}">
        <p14:creationId xmlns:p14="http://schemas.microsoft.com/office/powerpoint/2010/main" val="18983114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7"/>
          <p:cNvSpPr txBox="1">
            <a:spLocks noGrp="1"/>
          </p:cNvSpPr>
          <p:nvPr>
            <p:ph type="title"/>
          </p:nvPr>
        </p:nvSpPr>
        <p:spPr>
          <a:xfrm>
            <a:off x="1335539" y="721324"/>
            <a:ext cx="9361200" cy="1000400"/>
          </a:xfrm>
          <a:prstGeom prst="rect">
            <a:avLst/>
          </a:prstGeom>
        </p:spPr>
        <p:txBody>
          <a:bodyPr spcFirstLastPara="1" wrap="square" lIns="121900" tIns="121900" rIns="121900" bIns="121900" anchor="t" anchorCtr="0">
            <a:noAutofit/>
          </a:bodyPr>
          <a:lstStyle/>
          <a:p>
            <a:r>
              <a:rPr lang="en" dirty="0"/>
              <a:t>Theory</a:t>
            </a:r>
            <a:endParaRPr dirty="0"/>
          </a:p>
        </p:txBody>
      </p:sp>
      <p:sp>
        <p:nvSpPr>
          <p:cNvPr id="87" name="Google Shape;87;p17"/>
          <p:cNvSpPr txBox="1">
            <a:spLocks noGrp="1"/>
          </p:cNvSpPr>
          <p:nvPr>
            <p:ph type="body" idx="1"/>
          </p:nvPr>
        </p:nvSpPr>
        <p:spPr>
          <a:xfrm>
            <a:off x="1415400" y="1527077"/>
            <a:ext cx="9361200" cy="3609200"/>
          </a:xfrm>
          <a:prstGeom prst="rect">
            <a:avLst/>
          </a:prstGeom>
        </p:spPr>
        <p:txBody>
          <a:bodyPr spcFirstLastPara="1" wrap="square" lIns="121900" tIns="121900" rIns="121900" bIns="121900" anchor="t" anchorCtr="0">
            <a:noAutofit/>
          </a:bodyPr>
          <a:lstStyle/>
          <a:p>
            <a:r>
              <a:rPr lang="en" dirty="0"/>
              <a:t>Education begins in early childhood and continues throughout life</a:t>
            </a:r>
            <a:endParaRPr dirty="0"/>
          </a:p>
          <a:p>
            <a:pPr>
              <a:spcBef>
                <a:spcPts val="0"/>
              </a:spcBef>
            </a:pPr>
            <a:r>
              <a:rPr lang="en" dirty="0"/>
              <a:t>Talked about developing learning through play – against rote learning</a:t>
            </a:r>
            <a:endParaRPr dirty="0"/>
          </a:p>
          <a:p>
            <a:pPr>
              <a:spcBef>
                <a:spcPts val="0"/>
              </a:spcBef>
            </a:pPr>
            <a:r>
              <a:rPr lang="en" dirty="0"/>
              <a:t>In favour of formal education for women</a:t>
            </a:r>
          </a:p>
          <a:p>
            <a:pPr>
              <a:spcBef>
                <a:spcPts val="0"/>
              </a:spcBef>
            </a:pPr>
            <a:r>
              <a:rPr lang="en" dirty="0">
                <a:solidFill>
                  <a:srgbClr val="FF0000"/>
                </a:solidFill>
              </a:rPr>
              <a:t>Believed in the Holistic nature of education / Finnish Style</a:t>
            </a:r>
            <a:endParaRPr dirty="0">
              <a:solidFill>
                <a:srgbClr val="FF0000"/>
              </a:solidFill>
            </a:endParaRPr>
          </a:p>
        </p:txBody>
      </p:sp>
      <p:sp>
        <p:nvSpPr>
          <p:cNvPr id="88" name="Google Shape;88;p17"/>
          <p:cNvSpPr txBox="1">
            <a:spLocks noGrp="1"/>
          </p:cNvSpPr>
          <p:nvPr>
            <p:ph type="sldNum" idx="12"/>
          </p:nvPr>
        </p:nvSpPr>
        <p:spPr>
          <a:xfrm>
            <a:off x="11460400" y="6453000"/>
            <a:ext cx="731600" cy="404800"/>
          </a:xfrm>
          <a:prstGeom prst="rect">
            <a:avLst/>
          </a:prstGeom>
        </p:spPr>
        <p:txBody>
          <a:bodyPr spcFirstLastPara="1" wrap="square" lIns="121900" tIns="121900" rIns="121900" bIns="121900" anchor="t" anchorCtr="0">
            <a:noAutofit/>
          </a:bodyPr>
          <a:lstStyle/>
          <a:p>
            <a:pPr defTabSz="1219170">
              <a:buClr>
                <a:srgbClr val="000000"/>
              </a:buClr>
            </a:pPr>
            <a:fld id="{00000000-1234-1234-1234-123412341234}" type="slidenum">
              <a:rPr lang="en" kern="0"/>
              <a:pPr defTabSz="1219170">
                <a:buClr>
                  <a:srgbClr val="000000"/>
                </a:buClr>
              </a:pPr>
              <a:t>24</a:t>
            </a:fld>
            <a:endParaRPr ker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7"/>
          <p:cNvSpPr txBox="1">
            <a:spLocks noGrp="1"/>
          </p:cNvSpPr>
          <p:nvPr>
            <p:ph type="title"/>
          </p:nvPr>
        </p:nvSpPr>
        <p:spPr>
          <a:xfrm>
            <a:off x="1335539" y="721324"/>
            <a:ext cx="9361200" cy="1000400"/>
          </a:xfrm>
          <a:prstGeom prst="rect">
            <a:avLst/>
          </a:prstGeom>
        </p:spPr>
        <p:txBody>
          <a:bodyPr spcFirstLastPara="1" wrap="square" lIns="121900" tIns="121900" rIns="121900" bIns="121900" anchor="t" anchorCtr="0">
            <a:noAutofit/>
          </a:bodyPr>
          <a:lstStyle/>
          <a:p>
            <a:r>
              <a:rPr lang="en" sz="6000" u="sng" dirty="0"/>
              <a:t>Holistic</a:t>
            </a:r>
            <a:endParaRPr sz="6000" u="sng" dirty="0"/>
          </a:p>
        </p:txBody>
      </p:sp>
      <p:sp>
        <p:nvSpPr>
          <p:cNvPr id="87" name="Google Shape;87;p17"/>
          <p:cNvSpPr txBox="1">
            <a:spLocks noGrp="1"/>
          </p:cNvSpPr>
          <p:nvPr>
            <p:ph type="body" idx="1"/>
          </p:nvPr>
        </p:nvSpPr>
        <p:spPr>
          <a:xfrm>
            <a:off x="1415400" y="1527077"/>
            <a:ext cx="9361200" cy="3609200"/>
          </a:xfrm>
          <a:prstGeom prst="rect">
            <a:avLst/>
          </a:prstGeom>
        </p:spPr>
        <p:txBody>
          <a:bodyPr spcFirstLastPara="1" wrap="square" lIns="121900" tIns="121900" rIns="121900" bIns="121900" anchor="t" anchorCtr="0">
            <a:noAutofit/>
          </a:bodyPr>
          <a:lstStyle/>
          <a:p>
            <a:pPr marL="101598" indent="0">
              <a:buNone/>
            </a:pPr>
            <a:r>
              <a:rPr lang="en-US" sz="3600" dirty="0">
                <a:solidFill>
                  <a:srgbClr val="FF0000"/>
                </a:solidFill>
              </a:rPr>
              <a:t>Holistic education is a comprehensive approach to teaching where educators seek to address the emotional, social, ethical, and academic needs of students in an integrated learning format.</a:t>
            </a:r>
            <a:endParaRPr sz="3600" dirty="0">
              <a:solidFill>
                <a:srgbClr val="FF0000"/>
              </a:solidFill>
            </a:endParaRPr>
          </a:p>
        </p:txBody>
      </p:sp>
      <p:sp>
        <p:nvSpPr>
          <p:cNvPr id="88" name="Google Shape;88;p17"/>
          <p:cNvSpPr txBox="1">
            <a:spLocks noGrp="1"/>
          </p:cNvSpPr>
          <p:nvPr>
            <p:ph type="sldNum" idx="12"/>
          </p:nvPr>
        </p:nvSpPr>
        <p:spPr>
          <a:xfrm>
            <a:off x="11460400" y="6453000"/>
            <a:ext cx="731600" cy="404800"/>
          </a:xfrm>
          <a:prstGeom prst="rect">
            <a:avLst/>
          </a:prstGeom>
        </p:spPr>
        <p:txBody>
          <a:bodyPr spcFirstLastPara="1" wrap="square" lIns="121900" tIns="121900" rIns="121900" bIns="121900" anchor="t" anchorCtr="0">
            <a:noAutofit/>
          </a:bodyPr>
          <a:lstStyle/>
          <a:p>
            <a:pPr defTabSz="1219170">
              <a:buClr>
                <a:srgbClr val="000000"/>
              </a:buClr>
            </a:pPr>
            <a:fld id="{00000000-1234-1234-1234-123412341234}" type="slidenum">
              <a:rPr lang="en" kern="0"/>
              <a:pPr defTabSz="1219170">
                <a:buClr>
                  <a:srgbClr val="000000"/>
                </a:buClr>
              </a:pPr>
              <a:t>25</a:t>
            </a:fld>
            <a:endParaRPr kern="0"/>
          </a:p>
        </p:txBody>
      </p:sp>
      <p:sp>
        <p:nvSpPr>
          <p:cNvPr id="2" name="TextBox 1">
            <a:extLst>
              <a:ext uri="{FF2B5EF4-FFF2-40B4-BE49-F238E27FC236}">
                <a16:creationId xmlns:a16="http://schemas.microsoft.com/office/drawing/2014/main" id="{33980080-5118-D15E-07BC-F1E63DACAD31}"/>
              </a:ext>
            </a:extLst>
          </p:cNvPr>
          <p:cNvSpPr txBox="1"/>
          <p:nvPr/>
        </p:nvSpPr>
        <p:spPr>
          <a:xfrm rot="20338478">
            <a:off x="4653887" y="3260428"/>
            <a:ext cx="6441743" cy="1862048"/>
          </a:xfrm>
          <a:prstGeom prst="rect">
            <a:avLst/>
          </a:prstGeom>
          <a:noFill/>
        </p:spPr>
        <p:txBody>
          <a:bodyPr wrap="square" rtlCol="0">
            <a:spAutoFit/>
          </a:bodyPr>
          <a:lstStyle/>
          <a:p>
            <a:r>
              <a:rPr lang="en-GB" sz="11500" b="1" dirty="0"/>
              <a:t>Discuss</a:t>
            </a:r>
          </a:p>
        </p:txBody>
      </p:sp>
    </p:spTree>
    <p:extLst>
      <p:ext uri="{BB962C8B-B14F-4D97-AF65-F5344CB8AC3E}">
        <p14:creationId xmlns:p14="http://schemas.microsoft.com/office/powerpoint/2010/main" val="995740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663129" y="212226"/>
            <a:ext cx="9144000" cy="1982334"/>
          </a:xfrm>
        </p:spPr>
        <p:txBody>
          <a:bodyPr>
            <a:noAutofit/>
          </a:bodyPr>
          <a:lstStyle/>
          <a:p>
            <a:r>
              <a:rPr lang="en-GB" sz="7200" b="1" dirty="0">
                <a:solidFill>
                  <a:schemeClr val="accent3">
                    <a:lumMod val="50000"/>
                  </a:schemeClr>
                </a:solidFill>
                <a:latin typeface="JFRockOutcrop" pitchFamily="2" charset="0"/>
              </a:rPr>
              <a:t>Holistic </a:t>
            </a:r>
          </a:p>
          <a:p>
            <a:r>
              <a:rPr lang="en-GB" sz="7200" b="1" dirty="0">
                <a:solidFill>
                  <a:schemeClr val="accent3">
                    <a:lumMod val="50000"/>
                  </a:schemeClr>
                </a:solidFill>
                <a:latin typeface="JFRockOutcrop" pitchFamily="2" charset="0"/>
              </a:rPr>
              <a:t>Curriculum</a:t>
            </a:r>
          </a:p>
        </p:txBody>
      </p:sp>
      <p:pic>
        <p:nvPicPr>
          <p:cNvPr id="2" name="Picture 1"/>
          <p:cNvPicPr>
            <a:picLocks noChangeAspect="1"/>
          </p:cNvPicPr>
          <p:nvPr/>
        </p:nvPicPr>
        <p:blipFill rotWithShape="1">
          <a:blip r:embed="rId3"/>
          <a:srcRect t="9500" b="9000"/>
          <a:stretch/>
        </p:blipFill>
        <p:spPr>
          <a:xfrm>
            <a:off x="0" y="2382428"/>
            <a:ext cx="12192000" cy="4475572"/>
          </a:xfrm>
          <a:prstGeom prst="rect">
            <a:avLst/>
          </a:prstGeom>
        </p:spPr>
      </p:pic>
    </p:spTree>
    <p:extLst>
      <p:ext uri="{BB962C8B-B14F-4D97-AF65-F5344CB8AC3E}">
        <p14:creationId xmlns:p14="http://schemas.microsoft.com/office/powerpoint/2010/main" val="14337595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7883" y="2373009"/>
            <a:ext cx="6858000" cy="3108543"/>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The Curriculum for Wales guidance promotes collaboration and cross-disciplinary planning, learning and teaching, both within and across Areas. This will enable learners to build connections across their learning and combine different experiences, knowledge and skills.</a:t>
            </a:r>
          </a:p>
        </p:txBody>
      </p:sp>
      <p:sp>
        <p:nvSpPr>
          <p:cNvPr id="5" name="Rectangle 4"/>
          <p:cNvSpPr/>
          <p:nvPr/>
        </p:nvSpPr>
        <p:spPr>
          <a:xfrm>
            <a:off x="887506" y="608710"/>
            <a:ext cx="9452331"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sng" strike="noStrike" kern="1200" cap="none" spc="0" normalizeH="0" baseline="0" noProof="0" dirty="0">
                <a:ln>
                  <a:noFill/>
                </a:ln>
                <a:solidFill>
                  <a:prstClr val="black"/>
                </a:solidFill>
                <a:effectLst/>
                <a:uLnTx/>
                <a:uFillTx/>
                <a:latin typeface="Calibri" panose="020F0502020204030204"/>
                <a:ea typeface="+mn-ea"/>
                <a:cs typeface="+mn-cs"/>
              </a:rPr>
              <a:t>An integrated approach to learning and teaching</a:t>
            </a:r>
          </a:p>
        </p:txBody>
      </p:sp>
      <p:pic>
        <p:nvPicPr>
          <p:cNvPr id="6" name="Picture 5"/>
          <p:cNvPicPr>
            <a:picLocks noChangeAspect="1"/>
          </p:cNvPicPr>
          <p:nvPr/>
        </p:nvPicPr>
        <p:blipFill>
          <a:blip r:embed="rId3"/>
          <a:stretch>
            <a:fillRect/>
          </a:stretch>
        </p:blipFill>
        <p:spPr>
          <a:xfrm>
            <a:off x="7745506" y="1647644"/>
            <a:ext cx="3193200" cy="4559275"/>
          </a:xfrm>
          <a:prstGeom prst="rect">
            <a:avLst/>
          </a:prstGeom>
          <a:ln>
            <a:solidFill>
              <a:schemeClr val="bg2">
                <a:lumMod val="90000"/>
              </a:schemeClr>
            </a:solidFill>
          </a:ln>
        </p:spPr>
      </p:pic>
    </p:spTree>
    <p:extLst>
      <p:ext uri="{BB962C8B-B14F-4D97-AF65-F5344CB8AC3E}">
        <p14:creationId xmlns:p14="http://schemas.microsoft.com/office/powerpoint/2010/main" val="39545446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01373" y="287062"/>
            <a:ext cx="3862876" cy="5951813"/>
          </a:xfrm>
          <a:prstGeom prst="rect">
            <a:avLst/>
          </a:prstGeom>
        </p:spPr>
      </p:pic>
      <p:pic>
        <p:nvPicPr>
          <p:cNvPr id="5" name="Picture 4"/>
          <p:cNvPicPr>
            <a:picLocks noChangeAspect="1"/>
          </p:cNvPicPr>
          <p:nvPr/>
        </p:nvPicPr>
        <p:blipFill>
          <a:blip r:embed="rId4"/>
          <a:stretch>
            <a:fillRect/>
          </a:stretch>
        </p:blipFill>
        <p:spPr>
          <a:xfrm>
            <a:off x="6208511" y="439462"/>
            <a:ext cx="4906334" cy="4912467"/>
          </a:xfrm>
          <a:prstGeom prst="rect">
            <a:avLst/>
          </a:prstGeom>
        </p:spPr>
      </p:pic>
      <p:sp>
        <p:nvSpPr>
          <p:cNvPr id="6" name="TextBox 5"/>
          <p:cNvSpPr txBox="1"/>
          <p:nvPr/>
        </p:nvSpPr>
        <p:spPr>
          <a:xfrm>
            <a:off x="6804212" y="5375612"/>
            <a:ext cx="4579574"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prstClr val="black"/>
                </a:solidFill>
                <a:effectLst/>
                <a:uLnTx/>
                <a:uFillTx/>
                <a:latin typeface="Calibri" panose="020F0502020204030204"/>
                <a:ea typeface="+mn-ea"/>
                <a:cs typeface="+mn-cs"/>
              </a:rPr>
              <a:t>Simon Sinek</a:t>
            </a:r>
          </a:p>
        </p:txBody>
      </p:sp>
    </p:spTree>
    <p:extLst>
      <p:ext uri="{BB962C8B-B14F-4D97-AF65-F5344CB8AC3E}">
        <p14:creationId xmlns:p14="http://schemas.microsoft.com/office/powerpoint/2010/main" val="24810028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694329" y="289899"/>
            <a:ext cx="9305365" cy="6402831"/>
          </a:xfrm>
          <a:prstGeom prst="rect">
            <a:avLst/>
          </a:prstGeom>
        </p:spPr>
      </p:pic>
    </p:spTree>
    <p:extLst>
      <p:ext uri="{BB962C8B-B14F-4D97-AF65-F5344CB8AC3E}">
        <p14:creationId xmlns:p14="http://schemas.microsoft.com/office/powerpoint/2010/main" val="13946597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406718" y="300717"/>
            <a:ext cx="3410902" cy="3933145"/>
          </a:xfrm>
          <a:prstGeom prst="rect">
            <a:avLst/>
          </a:prstGeom>
          <a:ln>
            <a:solidFill>
              <a:schemeClr val="tx1"/>
            </a:solidFill>
          </a:ln>
        </p:spPr>
      </p:pic>
      <p:pic>
        <p:nvPicPr>
          <p:cNvPr id="6" name="Picture 5"/>
          <p:cNvPicPr>
            <a:picLocks noChangeAspect="1"/>
          </p:cNvPicPr>
          <p:nvPr/>
        </p:nvPicPr>
        <p:blipFill rotWithShape="1">
          <a:blip r:embed="rId4"/>
          <a:srcRect t="8082" r="12111"/>
          <a:stretch/>
        </p:blipFill>
        <p:spPr>
          <a:xfrm>
            <a:off x="4036061" y="300717"/>
            <a:ext cx="3705860" cy="2908300"/>
          </a:xfrm>
          <a:prstGeom prst="rect">
            <a:avLst/>
          </a:prstGeom>
        </p:spPr>
      </p:pic>
      <p:pic>
        <p:nvPicPr>
          <p:cNvPr id="5" name="Picture 4"/>
          <p:cNvPicPr>
            <a:picLocks noChangeAspect="1"/>
          </p:cNvPicPr>
          <p:nvPr/>
        </p:nvPicPr>
        <p:blipFill>
          <a:blip r:embed="rId5"/>
          <a:stretch>
            <a:fillRect/>
          </a:stretch>
        </p:blipFill>
        <p:spPr>
          <a:xfrm>
            <a:off x="3428175" y="3474720"/>
            <a:ext cx="2986912" cy="3383280"/>
          </a:xfrm>
          <a:prstGeom prst="rect">
            <a:avLst/>
          </a:prstGeom>
        </p:spPr>
      </p:pic>
      <p:pic>
        <p:nvPicPr>
          <p:cNvPr id="7" name="Picture 6"/>
          <p:cNvPicPr>
            <a:picLocks noChangeAspect="1"/>
          </p:cNvPicPr>
          <p:nvPr/>
        </p:nvPicPr>
        <p:blipFill rotWithShape="1">
          <a:blip r:embed="rId6"/>
          <a:srcRect r="11346"/>
          <a:stretch/>
        </p:blipFill>
        <p:spPr>
          <a:xfrm>
            <a:off x="7960362" y="373451"/>
            <a:ext cx="3622038" cy="2828360"/>
          </a:xfrm>
          <a:prstGeom prst="rect">
            <a:avLst/>
          </a:prstGeom>
        </p:spPr>
      </p:pic>
      <p:pic>
        <p:nvPicPr>
          <p:cNvPr id="8" name="Picture 7"/>
          <p:cNvPicPr>
            <a:picLocks noChangeAspect="1"/>
          </p:cNvPicPr>
          <p:nvPr/>
        </p:nvPicPr>
        <p:blipFill rotWithShape="1">
          <a:blip r:embed="rId7"/>
          <a:srcRect r="18333"/>
          <a:stretch/>
        </p:blipFill>
        <p:spPr>
          <a:xfrm>
            <a:off x="6695602" y="3474720"/>
            <a:ext cx="4886798" cy="3190240"/>
          </a:xfrm>
          <a:prstGeom prst="rect">
            <a:avLst/>
          </a:prstGeom>
        </p:spPr>
      </p:pic>
      <p:pic>
        <p:nvPicPr>
          <p:cNvPr id="9" name="Picture 8"/>
          <p:cNvPicPr>
            <a:picLocks noChangeAspect="1"/>
          </p:cNvPicPr>
          <p:nvPr/>
        </p:nvPicPr>
        <p:blipFill>
          <a:blip r:embed="rId8"/>
          <a:stretch>
            <a:fillRect/>
          </a:stretch>
        </p:blipFill>
        <p:spPr>
          <a:xfrm>
            <a:off x="406718" y="4518862"/>
            <a:ext cx="2865150" cy="2146097"/>
          </a:xfrm>
          <a:prstGeom prst="rect">
            <a:avLst/>
          </a:prstGeom>
        </p:spPr>
      </p:pic>
    </p:spTree>
    <p:extLst>
      <p:ext uri="{BB962C8B-B14F-4D97-AF65-F5344CB8AC3E}">
        <p14:creationId xmlns:p14="http://schemas.microsoft.com/office/powerpoint/2010/main" val="389919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460437" y="330293"/>
            <a:ext cx="5573790" cy="5271246"/>
          </a:xfrm>
          <a:prstGeom prst="rect">
            <a:avLst/>
          </a:prstGeom>
        </p:spPr>
      </p:pic>
      <p:pic>
        <p:nvPicPr>
          <p:cNvPr id="5" name="Picture 4"/>
          <p:cNvPicPr>
            <a:picLocks noChangeAspect="1"/>
          </p:cNvPicPr>
          <p:nvPr/>
        </p:nvPicPr>
        <p:blipFill>
          <a:blip r:embed="rId4"/>
          <a:stretch>
            <a:fillRect/>
          </a:stretch>
        </p:blipFill>
        <p:spPr>
          <a:xfrm>
            <a:off x="6540035" y="330294"/>
            <a:ext cx="5136086" cy="5271246"/>
          </a:xfrm>
          <a:prstGeom prst="rect">
            <a:avLst/>
          </a:prstGeom>
        </p:spPr>
      </p:pic>
      <p:sp>
        <p:nvSpPr>
          <p:cNvPr id="6" name="TextBox 5"/>
          <p:cNvSpPr txBox="1"/>
          <p:nvPr/>
        </p:nvSpPr>
        <p:spPr>
          <a:xfrm>
            <a:off x="2074505" y="5474628"/>
            <a:ext cx="2306038"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200" b="1" i="0" u="none" strike="noStrike" kern="1200" cap="none" spc="0" normalizeH="0" baseline="0" noProof="0" dirty="0">
                <a:ln>
                  <a:noFill/>
                </a:ln>
                <a:solidFill>
                  <a:prstClr val="black"/>
                </a:solidFill>
                <a:effectLst/>
                <a:uLnTx/>
                <a:uFillTx/>
                <a:latin typeface="Calibri" panose="020F0502020204030204"/>
                <a:ea typeface="+mn-ea"/>
                <a:cs typeface="+mn-cs"/>
              </a:rPr>
              <a:t>Dad</a:t>
            </a:r>
          </a:p>
        </p:txBody>
      </p:sp>
      <p:sp>
        <p:nvSpPr>
          <p:cNvPr id="7" name="TextBox 6"/>
          <p:cNvSpPr txBox="1"/>
          <p:nvPr/>
        </p:nvSpPr>
        <p:spPr>
          <a:xfrm>
            <a:off x="7947256" y="5474629"/>
            <a:ext cx="2306038"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200" b="1" i="0" u="none" strike="noStrike" kern="1200" cap="none" spc="0" normalizeH="0" baseline="0" noProof="0" dirty="0">
                <a:ln>
                  <a:noFill/>
                </a:ln>
                <a:solidFill>
                  <a:prstClr val="black"/>
                </a:solidFill>
                <a:effectLst/>
                <a:uLnTx/>
                <a:uFillTx/>
                <a:latin typeface="Calibri" panose="020F0502020204030204"/>
                <a:ea typeface="+mn-ea"/>
                <a:cs typeface="+mn-cs"/>
              </a:rPr>
              <a:t>Elfed</a:t>
            </a:r>
          </a:p>
        </p:txBody>
      </p:sp>
    </p:spTree>
    <p:extLst>
      <p:ext uri="{BB962C8B-B14F-4D97-AF65-F5344CB8AC3E}">
        <p14:creationId xmlns:p14="http://schemas.microsoft.com/office/powerpoint/2010/main" val="25170623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0"/>
            <a:ext cx="12192000" cy="7117081"/>
          </a:xfrm>
          <a:prstGeom prst="rect">
            <a:avLst/>
          </a:prstGeom>
        </p:spPr>
      </p:pic>
      <p:pic>
        <p:nvPicPr>
          <p:cNvPr id="8" name="Picture 7"/>
          <p:cNvPicPr>
            <a:picLocks noChangeAspect="1"/>
          </p:cNvPicPr>
          <p:nvPr/>
        </p:nvPicPr>
        <p:blipFill>
          <a:blip r:embed="rId4"/>
          <a:stretch>
            <a:fillRect/>
          </a:stretch>
        </p:blipFill>
        <p:spPr>
          <a:xfrm>
            <a:off x="166277" y="6044157"/>
            <a:ext cx="2145846" cy="1072924"/>
          </a:xfrm>
          <a:prstGeom prst="rect">
            <a:avLst/>
          </a:prstGeom>
        </p:spPr>
      </p:pic>
    </p:spTree>
    <p:extLst>
      <p:ext uri="{BB962C8B-B14F-4D97-AF65-F5344CB8AC3E}">
        <p14:creationId xmlns:p14="http://schemas.microsoft.com/office/powerpoint/2010/main" val="6165920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a:stretch>
            <a:fillRect/>
          </a:stretch>
        </p:blipFill>
        <p:spPr>
          <a:xfrm>
            <a:off x="349157" y="377959"/>
            <a:ext cx="1304657" cy="652329"/>
          </a:xfrm>
          <a:prstGeom prst="rect">
            <a:avLst/>
          </a:prstGeom>
        </p:spPr>
      </p:pic>
      <p:pic>
        <p:nvPicPr>
          <p:cNvPr id="2" name="Picture 1"/>
          <p:cNvPicPr>
            <a:picLocks noChangeAspect="1"/>
          </p:cNvPicPr>
          <p:nvPr/>
        </p:nvPicPr>
        <p:blipFill>
          <a:blip r:embed="rId4"/>
          <a:stretch>
            <a:fillRect/>
          </a:stretch>
        </p:blipFill>
        <p:spPr>
          <a:xfrm>
            <a:off x="6103620" y="0"/>
            <a:ext cx="6088380" cy="4747899"/>
          </a:xfrm>
          <a:prstGeom prst="rect">
            <a:avLst/>
          </a:prstGeom>
        </p:spPr>
      </p:pic>
      <p:pic>
        <p:nvPicPr>
          <p:cNvPr id="4" name="Picture 3"/>
          <p:cNvPicPr>
            <a:picLocks noChangeAspect="1"/>
          </p:cNvPicPr>
          <p:nvPr/>
        </p:nvPicPr>
        <p:blipFill>
          <a:blip r:embed="rId5"/>
          <a:stretch>
            <a:fillRect/>
          </a:stretch>
        </p:blipFill>
        <p:spPr>
          <a:xfrm>
            <a:off x="349156" y="205741"/>
            <a:ext cx="5274403" cy="4413276"/>
          </a:xfrm>
          <a:prstGeom prst="rect">
            <a:avLst/>
          </a:prstGeom>
        </p:spPr>
      </p:pic>
      <p:sp>
        <p:nvSpPr>
          <p:cNvPr id="9" name="TextBox 8"/>
          <p:cNvSpPr txBox="1"/>
          <p:nvPr/>
        </p:nvSpPr>
        <p:spPr>
          <a:xfrm>
            <a:off x="174577" y="4916842"/>
            <a:ext cx="5623559"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400" b="1" i="0" u="none" strike="noStrike" kern="1200" cap="none" spc="0" normalizeH="0" baseline="0" noProof="0" dirty="0">
                <a:ln>
                  <a:noFill/>
                </a:ln>
                <a:solidFill>
                  <a:prstClr val="black"/>
                </a:solidFill>
                <a:effectLst/>
                <a:uLnTx/>
                <a:uFillTx/>
                <a:latin typeface="Calibri" panose="020F0502020204030204"/>
                <a:ea typeface="+mn-ea"/>
                <a:cs typeface="+mn-cs"/>
              </a:rPr>
              <a:t>Equipped with knives all over, yet none of them are sharp.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				China</a:t>
            </a:r>
          </a:p>
        </p:txBody>
      </p:sp>
      <p:sp>
        <p:nvSpPr>
          <p:cNvPr id="10" name="TextBox 9"/>
          <p:cNvSpPr txBox="1"/>
          <p:nvPr/>
        </p:nvSpPr>
        <p:spPr>
          <a:xfrm>
            <a:off x="6336030" y="4940372"/>
            <a:ext cx="5623559"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prstClr val="black"/>
                </a:solidFill>
                <a:effectLst/>
                <a:uLnTx/>
                <a:uFillTx/>
                <a:latin typeface="Calibri" panose="020F0502020204030204"/>
                <a:ea typeface="+mn-ea"/>
                <a:cs typeface="+mn-cs"/>
              </a:rPr>
              <a:t>Jack of all trades master of none.</a:t>
            </a:r>
            <a:endParaRPr kumimoji="0" lang="en-GB"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73976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3404" y="164309"/>
            <a:ext cx="12184904" cy="6529382"/>
          </a:xfrm>
          <a:prstGeom prst="rect">
            <a:avLst/>
          </a:prstGeom>
        </p:spPr>
      </p:pic>
    </p:spTree>
    <p:extLst>
      <p:ext uri="{BB962C8B-B14F-4D97-AF65-F5344CB8AC3E}">
        <p14:creationId xmlns:p14="http://schemas.microsoft.com/office/powerpoint/2010/main" val="39531849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945083" y="0"/>
            <a:ext cx="8246918" cy="6858000"/>
          </a:xfrm>
          <a:prstGeom prst="rect">
            <a:avLst/>
          </a:prstGeom>
        </p:spPr>
      </p:pic>
      <p:sp>
        <p:nvSpPr>
          <p:cNvPr id="3" name="TextBox 2"/>
          <p:cNvSpPr txBox="1"/>
          <p:nvPr/>
        </p:nvSpPr>
        <p:spPr>
          <a:xfrm>
            <a:off x="320040" y="2164427"/>
            <a:ext cx="3625043" cy="3170099"/>
          </a:xfrm>
          <a:prstGeom prst="rect">
            <a:avLst/>
          </a:prstGeom>
          <a:noFill/>
        </p:spPr>
        <p:txBody>
          <a:bodyPr wrap="square" rtlCol="0" anchor="t">
            <a:spAutoFit/>
          </a:bodyPr>
          <a:lstStyle/>
          <a:p>
            <a:pPr marL="0" marR="0" lvl="0" indent="0" algn="ctr" defTabSz="457200" rtl="0" eaLnBrk="1" fontAlgn="base" latinLnBrk="0" hangingPunct="1">
              <a:lnSpc>
                <a:spcPct val="100000"/>
              </a:lnSpc>
              <a:spcBef>
                <a:spcPct val="0"/>
              </a:spcBef>
              <a:spcAft>
                <a:spcPct val="0"/>
              </a:spcAft>
              <a:buClrTx/>
              <a:buSzTx/>
              <a:buFontTx/>
              <a:buNone/>
              <a:tabLst/>
              <a:defRPr/>
            </a:pPr>
            <a:r>
              <a:rPr kumimoji="0" lang="en-GB" sz="40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Graham Donaldson</a:t>
            </a:r>
          </a:p>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n-GB" sz="40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457200" rtl="0" eaLnBrk="1" fontAlgn="base" latinLnBrk="0" hangingPunct="1">
              <a:lnSpc>
                <a:spcPct val="100000"/>
              </a:lnSpc>
              <a:spcBef>
                <a:spcPct val="0"/>
              </a:spcBef>
              <a:spcAft>
                <a:spcPct val="0"/>
              </a:spcAft>
              <a:buClrTx/>
              <a:buSzTx/>
              <a:buFontTx/>
              <a:buNone/>
              <a:tabLst/>
              <a:defRPr/>
            </a:pPr>
            <a:r>
              <a:rPr kumimoji="0" lang="en-GB" sz="40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History and GCSE</a:t>
            </a:r>
            <a:endParaRPr kumimoji="0" lang="en-GB" sz="4000" b="1" i="0" u="none" strike="noStrike" kern="1200" cap="none" spc="0" normalizeH="0" baseline="0" noProof="0" dirty="0">
              <a:ln>
                <a:noFill/>
              </a:ln>
              <a:solidFill>
                <a:prstClr val="black"/>
              </a:solidFill>
              <a:effectLst/>
              <a:uLnTx/>
              <a:uFillTx/>
              <a:latin typeface="Arial" panose="020B0604020202020204" pitchFamily="34" charset="0"/>
              <a:ea typeface="+mn-ea"/>
              <a:cs typeface="Calibri"/>
            </a:endParaRPr>
          </a:p>
        </p:txBody>
      </p:sp>
      <p:sp>
        <p:nvSpPr>
          <p:cNvPr id="4" name="Rectangle 3"/>
          <p:cNvSpPr/>
          <p:nvPr/>
        </p:nvSpPr>
        <p:spPr>
          <a:xfrm>
            <a:off x="320040" y="5805767"/>
            <a:ext cx="3625043" cy="960120"/>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p:cNvSpPr/>
          <p:nvPr/>
        </p:nvSpPr>
        <p:spPr>
          <a:xfrm>
            <a:off x="152400" y="0"/>
            <a:ext cx="2556933" cy="1388533"/>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4889744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p:cNvGrpSpPr/>
          <p:nvPr/>
        </p:nvGrpSpPr>
        <p:grpSpPr>
          <a:xfrm>
            <a:off x="213360" y="176755"/>
            <a:ext cx="11978640" cy="6681245"/>
            <a:chOff x="254451" y="176755"/>
            <a:chExt cx="11978640" cy="6681245"/>
          </a:xfrm>
        </p:grpSpPr>
        <p:pic>
          <p:nvPicPr>
            <p:cNvPr id="5" name="Picture 4"/>
            <p:cNvPicPr>
              <a:picLocks noChangeAspect="1"/>
            </p:cNvPicPr>
            <p:nvPr/>
          </p:nvPicPr>
          <p:blipFill>
            <a:blip r:embed="rId3"/>
            <a:stretch>
              <a:fillRect/>
            </a:stretch>
          </p:blipFill>
          <p:spPr>
            <a:xfrm>
              <a:off x="254451" y="176755"/>
              <a:ext cx="1304657" cy="652329"/>
            </a:xfrm>
            <a:prstGeom prst="rect">
              <a:avLst/>
            </a:prstGeom>
          </p:spPr>
        </p:pic>
        <p:grpSp>
          <p:nvGrpSpPr>
            <p:cNvPr id="12" name="Group 11"/>
            <p:cNvGrpSpPr/>
            <p:nvPr/>
          </p:nvGrpSpPr>
          <p:grpSpPr>
            <a:xfrm>
              <a:off x="254451" y="1629184"/>
              <a:ext cx="11978640" cy="5228816"/>
              <a:chOff x="1124540" y="1642841"/>
              <a:chExt cx="10328319" cy="3981033"/>
            </a:xfrm>
          </p:grpSpPr>
          <p:pic>
            <p:nvPicPr>
              <p:cNvPr id="4" name="Picture 3"/>
              <p:cNvPicPr>
                <a:picLocks noChangeAspect="1"/>
              </p:cNvPicPr>
              <p:nvPr/>
            </p:nvPicPr>
            <p:blipFill>
              <a:blip r:embed="rId4"/>
              <a:stretch>
                <a:fillRect/>
              </a:stretch>
            </p:blipFill>
            <p:spPr>
              <a:xfrm>
                <a:off x="1124540" y="1645777"/>
                <a:ext cx="10328319" cy="3978097"/>
              </a:xfrm>
              <a:prstGeom prst="rect">
                <a:avLst/>
              </a:prstGeom>
            </p:spPr>
          </p:pic>
          <p:pic>
            <p:nvPicPr>
              <p:cNvPr id="6" name="Picture 5"/>
              <p:cNvPicPr>
                <a:picLocks noChangeAspect="1"/>
              </p:cNvPicPr>
              <p:nvPr/>
            </p:nvPicPr>
            <p:blipFill>
              <a:blip r:embed="rId5"/>
              <a:stretch>
                <a:fillRect/>
              </a:stretch>
            </p:blipFill>
            <p:spPr>
              <a:xfrm>
                <a:off x="3813220" y="1993340"/>
                <a:ext cx="2080260" cy="3280034"/>
              </a:xfrm>
              <a:prstGeom prst="rect">
                <a:avLst/>
              </a:prstGeom>
            </p:spPr>
          </p:pic>
          <p:pic>
            <p:nvPicPr>
              <p:cNvPr id="7" name="Picture 6"/>
              <p:cNvPicPr>
                <a:picLocks noChangeAspect="1"/>
              </p:cNvPicPr>
              <p:nvPr/>
            </p:nvPicPr>
            <p:blipFill rotWithShape="1">
              <a:blip r:embed="rId6"/>
              <a:srcRect l="17112" r="67624"/>
              <a:stretch/>
            </p:blipFill>
            <p:spPr>
              <a:xfrm>
                <a:off x="2720340" y="1642841"/>
                <a:ext cx="1577340" cy="3981033"/>
              </a:xfrm>
              <a:prstGeom prst="rect">
                <a:avLst/>
              </a:prstGeom>
            </p:spPr>
          </p:pic>
          <p:sp>
            <p:nvSpPr>
              <p:cNvPr id="8" name="Rectangle 7"/>
              <p:cNvSpPr/>
              <p:nvPr/>
            </p:nvSpPr>
            <p:spPr>
              <a:xfrm>
                <a:off x="5893480" y="2628900"/>
                <a:ext cx="210140"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Rectangle 8"/>
              <p:cNvSpPr/>
              <p:nvPr/>
            </p:nvSpPr>
            <p:spPr>
              <a:xfrm>
                <a:off x="4137660" y="3086100"/>
                <a:ext cx="320040" cy="7543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p:cNvSpPr/>
              <p:nvPr/>
            </p:nvSpPr>
            <p:spPr>
              <a:xfrm>
                <a:off x="3813220" y="4389120"/>
                <a:ext cx="644480" cy="8842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1" name="Picture 10"/>
              <p:cNvPicPr>
                <a:picLocks noChangeAspect="1"/>
              </p:cNvPicPr>
              <p:nvPr/>
            </p:nvPicPr>
            <p:blipFill rotWithShape="1">
              <a:blip r:embed="rId5"/>
              <a:srcRect l="-1977" t="52314" r="50995" b="21097"/>
              <a:stretch/>
            </p:blipFill>
            <p:spPr>
              <a:xfrm>
                <a:off x="3804623" y="3840480"/>
                <a:ext cx="1178857" cy="685800"/>
              </a:xfrm>
              <a:prstGeom prst="rect">
                <a:avLst/>
              </a:prstGeom>
            </p:spPr>
          </p:pic>
        </p:grpSp>
        <p:sp>
          <p:nvSpPr>
            <p:cNvPr id="13" name="TextBox 12"/>
            <p:cNvSpPr txBox="1"/>
            <p:nvPr/>
          </p:nvSpPr>
          <p:spPr>
            <a:xfrm>
              <a:off x="2105238" y="559679"/>
              <a:ext cx="907542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sng" strike="noStrike" kern="1200" cap="none" spc="0" normalizeH="0" baseline="0" noProof="0" dirty="0">
                  <a:ln>
                    <a:noFill/>
                  </a:ln>
                  <a:solidFill>
                    <a:prstClr val="black"/>
                  </a:solidFill>
                  <a:effectLst/>
                  <a:uLnTx/>
                  <a:uFillTx/>
                  <a:latin typeface="Calibri" panose="020F0502020204030204"/>
                  <a:ea typeface="+mn-ea"/>
                  <a:cs typeface="+mn-cs"/>
                </a:rPr>
                <a:t>My Lifelong Learning Journey</a:t>
              </a:r>
            </a:p>
          </p:txBody>
        </p:sp>
        <p:pic>
          <p:nvPicPr>
            <p:cNvPr id="14" name="Picture 13"/>
            <p:cNvPicPr>
              <a:picLocks noChangeAspect="1"/>
            </p:cNvPicPr>
            <p:nvPr/>
          </p:nvPicPr>
          <p:blipFill rotWithShape="1">
            <a:blip r:embed="rId7"/>
            <a:srcRect l="53071" t="6092" r="29883" b="67017"/>
            <a:stretch/>
          </p:blipFill>
          <p:spPr>
            <a:xfrm>
              <a:off x="5457918" y="2924305"/>
              <a:ext cx="571200" cy="450578"/>
            </a:xfrm>
            <a:prstGeom prst="rect">
              <a:avLst/>
            </a:prstGeom>
          </p:spPr>
        </p:pic>
      </p:grpSp>
      <p:sp>
        <p:nvSpPr>
          <p:cNvPr id="2" name="Rectangle 1"/>
          <p:cNvSpPr/>
          <p:nvPr/>
        </p:nvSpPr>
        <p:spPr>
          <a:xfrm>
            <a:off x="0" y="0"/>
            <a:ext cx="1625600" cy="10837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33907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764931" y="1103404"/>
            <a:ext cx="10750794" cy="5343116"/>
          </a:xfrm>
          <a:prstGeom prst="rect">
            <a:avLst/>
          </a:prstGeom>
        </p:spPr>
      </p:pic>
    </p:spTree>
    <p:extLst>
      <p:ext uri="{BB962C8B-B14F-4D97-AF65-F5344CB8AC3E}">
        <p14:creationId xmlns:p14="http://schemas.microsoft.com/office/powerpoint/2010/main" val="34509609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5555" b="-446"/>
          <a:stretch/>
        </p:blipFill>
        <p:spPr>
          <a:xfrm>
            <a:off x="0" y="0"/>
            <a:ext cx="12192000" cy="6908800"/>
          </a:xfrm>
          <a:prstGeom prst="rect">
            <a:avLst/>
          </a:prstGeom>
        </p:spPr>
      </p:pic>
      <p:sp>
        <p:nvSpPr>
          <p:cNvPr id="5" name="TextBox 4"/>
          <p:cNvSpPr txBox="1"/>
          <p:nvPr/>
        </p:nvSpPr>
        <p:spPr>
          <a:xfrm>
            <a:off x="5977465" y="1456267"/>
            <a:ext cx="5655735" cy="1938992"/>
          </a:xfrm>
          <a:prstGeom prst="rect">
            <a:avLst/>
          </a:prstGeom>
          <a:solidFill>
            <a:srgbClr val="00206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sng"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Incremental Innovation </a:t>
            </a:r>
            <a:r>
              <a:rPr kumimoji="0" lang="en-GB" sz="2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GB" sz="2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denotes the idea that what drives forward innovation is gaining deeper knowledge leading to a series of small improvements. E.g. James Dyson </a:t>
            </a:r>
          </a:p>
        </p:txBody>
      </p:sp>
      <p:sp>
        <p:nvSpPr>
          <p:cNvPr id="6" name="TextBox 5"/>
          <p:cNvSpPr txBox="1"/>
          <p:nvPr/>
        </p:nvSpPr>
        <p:spPr>
          <a:xfrm>
            <a:off x="5977464" y="3882030"/>
            <a:ext cx="5655735" cy="1938992"/>
          </a:xfrm>
          <a:prstGeom prst="rect">
            <a:avLst/>
          </a:prstGeom>
          <a:solidFill>
            <a:srgbClr val="002060"/>
          </a:solid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400" b="1" i="0" u="sng"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Recombinant Innovation </a:t>
            </a:r>
            <a:r>
              <a:rPr kumimoji="0" lang="en-GB" sz="2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taking two ideas, from different fields, previously unrelated and fusing them together or bridging between two domains to open up new seams of possibility.  </a:t>
            </a:r>
          </a:p>
        </p:txBody>
      </p:sp>
    </p:spTree>
    <p:extLst>
      <p:ext uri="{BB962C8B-B14F-4D97-AF65-F5344CB8AC3E}">
        <p14:creationId xmlns:p14="http://schemas.microsoft.com/office/powerpoint/2010/main" val="4073081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b="4491"/>
          <a:stretch/>
        </p:blipFill>
        <p:spPr>
          <a:xfrm>
            <a:off x="8910635" y="1205738"/>
            <a:ext cx="3005138" cy="4313081"/>
          </a:xfrm>
          <a:prstGeom prst="rect">
            <a:avLst/>
          </a:prstGeom>
        </p:spPr>
      </p:pic>
      <p:sp>
        <p:nvSpPr>
          <p:cNvPr id="4" name="TextBox 3"/>
          <p:cNvSpPr txBox="1"/>
          <p:nvPr/>
        </p:nvSpPr>
        <p:spPr>
          <a:xfrm>
            <a:off x="535577" y="900938"/>
            <a:ext cx="8268789" cy="569386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Sex is what makes biological evolution cumulative, because it brings together the genes of different individuals. A mutation that occurs in one creature can therefore join forces with a mutation that occurs in another… if microbes had not begun swapping genes a few billion years ago, and animals had not continued doing so through sex, all the genes that make eyes could never have got together in one animal; nor the genes to make legs or nerves or brains… Evolution can happen without sex, but it is far, far slower. And so is culture. If culture consisted simply of learning habits from others, it would soon stagnate. For culture to turn cumulative, ideas need to mate.</a:t>
            </a:r>
          </a:p>
        </p:txBody>
      </p:sp>
      <p:sp>
        <p:nvSpPr>
          <p:cNvPr id="5" name="TextBox 4"/>
          <p:cNvSpPr txBox="1"/>
          <p:nvPr/>
        </p:nvSpPr>
        <p:spPr>
          <a:xfrm>
            <a:off x="8978500" y="5695950"/>
            <a:ext cx="2869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panose="020F0502020204030204"/>
                <a:ea typeface="+mn-ea"/>
                <a:cs typeface="+mn-cs"/>
              </a:rPr>
              <a:t>Matt Ridley</a:t>
            </a:r>
          </a:p>
        </p:txBody>
      </p:sp>
    </p:spTree>
    <p:extLst>
      <p:ext uri="{BB962C8B-B14F-4D97-AF65-F5344CB8AC3E}">
        <p14:creationId xmlns:p14="http://schemas.microsoft.com/office/powerpoint/2010/main" val="16485344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8073958" y="1557420"/>
            <a:ext cx="3790081" cy="3857433"/>
          </a:xfrm>
          <a:prstGeom prst="rect">
            <a:avLst/>
          </a:prstGeom>
        </p:spPr>
      </p:pic>
      <p:pic>
        <p:nvPicPr>
          <p:cNvPr id="5" name="Picture 4"/>
          <p:cNvPicPr>
            <a:picLocks noChangeAspect="1"/>
          </p:cNvPicPr>
          <p:nvPr/>
        </p:nvPicPr>
        <p:blipFill>
          <a:blip r:embed="rId4"/>
          <a:stretch>
            <a:fillRect/>
          </a:stretch>
        </p:blipFill>
        <p:spPr>
          <a:xfrm>
            <a:off x="8533265" y="5706685"/>
            <a:ext cx="2871465" cy="859611"/>
          </a:xfrm>
          <a:prstGeom prst="rect">
            <a:avLst/>
          </a:prstGeom>
        </p:spPr>
      </p:pic>
      <p:sp>
        <p:nvSpPr>
          <p:cNvPr id="7" name="TextBox 6"/>
          <p:cNvSpPr txBox="1"/>
          <p:nvPr/>
        </p:nvSpPr>
        <p:spPr>
          <a:xfrm>
            <a:off x="330739" y="878807"/>
            <a:ext cx="7198470" cy="723274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What creates great science?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Where are the hot ideas?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Are there any patterns for the research?</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3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papers with the most impact were those that had what the researchers called ‘atypical subject combinations’; that’s to say, papers that bridged across traditional boundaries. These papers broke through the conceptual walls between subjects and thought silos, creating new ideas and possibilities.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18506418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49157" y="3721113"/>
            <a:ext cx="11435091" cy="2062103"/>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alibri" panose="020F0502020204030204"/>
                <a:ea typeface="+mn-ea"/>
                <a:cs typeface="+mn-cs"/>
              </a:rPr>
              <a:t>“Many of the novel combinations are really two conventional ideas in their own domains. But when you put them together : </a:t>
            </a:r>
            <a:r>
              <a:rPr kumimoji="0" lang="en-GB" sz="3200" b="0" i="0" u="none" strike="noStrike" kern="1200" cap="none" spc="0" normalizeH="0" baseline="0" noProof="0" dirty="0">
                <a:ln>
                  <a:noFill/>
                </a:ln>
                <a:solidFill>
                  <a:srgbClr val="FF0000"/>
                </a:solidFill>
                <a:effectLst/>
                <a:uLnTx/>
                <a:uFillTx/>
                <a:latin typeface="Calibri" panose="020F0502020204030204"/>
                <a:ea typeface="+mn-ea"/>
                <a:cs typeface="+mn-cs"/>
              </a:rPr>
              <a:t>wo</a:t>
            </a:r>
            <a:r>
              <a:rPr kumimoji="0" lang="en-GB" sz="3200" b="0" i="0" u="none" strike="noStrike" kern="1200" cap="none" spc="0" normalizeH="0" baseline="0" noProof="0" dirty="0">
                <a:ln>
                  <a:noFill/>
                </a:ln>
                <a:solidFill>
                  <a:srgbClr val="5B9BD5">
                    <a:lumMod val="50000"/>
                  </a:srgbClr>
                </a:solidFill>
                <a:effectLst/>
                <a:uLnTx/>
                <a:uFillTx/>
                <a:latin typeface="Calibri" panose="020F0502020204030204"/>
                <a:ea typeface="+mn-ea"/>
                <a:cs typeface="+mn-cs"/>
              </a:rPr>
              <a:t>w! </a:t>
            </a:r>
            <a:r>
              <a:rPr kumimoji="0" lang="en-GB" sz="3200" b="0" i="0" u="none" strike="noStrike" kern="1200" cap="none" spc="0" normalizeH="0" baseline="0" noProof="0" dirty="0">
                <a:ln>
                  <a:noFill/>
                </a:ln>
                <a:solidFill>
                  <a:prstClr val="black"/>
                </a:solidFill>
                <a:effectLst/>
                <a:uLnTx/>
                <a:uFillTx/>
                <a:latin typeface="Calibri" panose="020F0502020204030204"/>
                <a:ea typeface="+mn-ea"/>
                <a:cs typeface="+mn-cs"/>
              </a:rPr>
              <a:t>That’s suddenly something very different.”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alibri" panose="020F0502020204030204"/>
                <a:ea typeface="+mn-ea"/>
                <a:cs typeface="+mn-cs"/>
              </a:rPr>
              <a:t>									Brian Uzzi</a:t>
            </a:r>
          </a:p>
        </p:txBody>
      </p:sp>
      <p:pic>
        <p:nvPicPr>
          <p:cNvPr id="2" name="Picture 1"/>
          <p:cNvPicPr>
            <a:picLocks noChangeAspect="1"/>
          </p:cNvPicPr>
          <p:nvPr/>
        </p:nvPicPr>
        <p:blipFill>
          <a:blip r:embed="rId3"/>
          <a:stretch>
            <a:fillRect/>
          </a:stretch>
        </p:blipFill>
        <p:spPr>
          <a:xfrm>
            <a:off x="2832542" y="0"/>
            <a:ext cx="7120647" cy="3721113"/>
          </a:xfrm>
          <a:prstGeom prst="rect">
            <a:avLst/>
          </a:prstGeom>
        </p:spPr>
      </p:pic>
    </p:spTree>
    <p:extLst>
      <p:ext uri="{BB962C8B-B14F-4D97-AF65-F5344CB8AC3E}">
        <p14:creationId xmlns:p14="http://schemas.microsoft.com/office/powerpoint/2010/main" val="22560549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5946"/>
          <a:stretch/>
        </p:blipFill>
        <p:spPr>
          <a:xfrm>
            <a:off x="2445660" y="13555"/>
            <a:ext cx="2536739" cy="3429000"/>
          </a:xfrm>
          <a:prstGeom prst="rect">
            <a:avLst/>
          </a:prstGeom>
        </p:spPr>
      </p:pic>
      <p:pic>
        <p:nvPicPr>
          <p:cNvPr id="6" name="Picture 5"/>
          <p:cNvPicPr>
            <a:picLocks noChangeAspect="1"/>
          </p:cNvPicPr>
          <p:nvPr/>
        </p:nvPicPr>
        <p:blipFill rotWithShape="1">
          <a:blip r:embed="rId4"/>
          <a:srcRect l="9323"/>
          <a:stretch/>
        </p:blipFill>
        <p:spPr>
          <a:xfrm>
            <a:off x="0" y="13555"/>
            <a:ext cx="2445660" cy="3429000"/>
          </a:xfrm>
          <a:prstGeom prst="rect">
            <a:avLst/>
          </a:prstGeom>
        </p:spPr>
      </p:pic>
      <p:pic>
        <p:nvPicPr>
          <p:cNvPr id="7" name="Picture 6"/>
          <p:cNvPicPr>
            <a:picLocks noChangeAspect="1"/>
          </p:cNvPicPr>
          <p:nvPr/>
        </p:nvPicPr>
        <p:blipFill rotWithShape="1">
          <a:blip r:embed="rId5"/>
          <a:srcRect r="10131"/>
          <a:stretch/>
        </p:blipFill>
        <p:spPr>
          <a:xfrm>
            <a:off x="4982399" y="13555"/>
            <a:ext cx="2423881" cy="3442555"/>
          </a:xfrm>
          <a:prstGeom prst="rect">
            <a:avLst/>
          </a:prstGeom>
        </p:spPr>
      </p:pic>
      <p:pic>
        <p:nvPicPr>
          <p:cNvPr id="8" name="Picture 7"/>
          <p:cNvPicPr>
            <a:picLocks noChangeAspect="1"/>
          </p:cNvPicPr>
          <p:nvPr/>
        </p:nvPicPr>
        <p:blipFill>
          <a:blip r:embed="rId6"/>
          <a:stretch>
            <a:fillRect/>
          </a:stretch>
        </p:blipFill>
        <p:spPr>
          <a:xfrm>
            <a:off x="7406279" y="-1"/>
            <a:ext cx="2490637" cy="3442555"/>
          </a:xfrm>
          <a:prstGeom prst="rect">
            <a:avLst/>
          </a:prstGeom>
        </p:spPr>
      </p:pic>
      <p:pic>
        <p:nvPicPr>
          <p:cNvPr id="9" name="Picture 8"/>
          <p:cNvPicPr>
            <a:picLocks noChangeAspect="1"/>
          </p:cNvPicPr>
          <p:nvPr/>
        </p:nvPicPr>
        <p:blipFill rotWithShape="1">
          <a:blip r:embed="rId7"/>
          <a:srcRect l="9128"/>
          <a:stretch/>
        </p:blipFill>
        <p:spPr>
          <a:xfrm>
            <a:off x="9896916" y="13555"/>
            <a:ext cx="2272204" cy="3428999"/>
          </a:xfrm>
          <a:prstGeom prst="rect">
            <a:avLst/>
          </a:prstGeom>
        </p:spPr>
      </p:pic>
      <p:pic>
        <p:nvPicPr>
          <p:cNvPr id="10" name="Picture 9"/>
          <p:cNvPicPr>
            <a:picLocks noChangeAspect="1"/>
          </p:cNvPicPr>
          <p:nvPr/>
        </p:nvPicPr>
        <p:blipFill>
          <a:blip r:embed="rId8"/>
          <a:stretch>
            <a:fillRect/>
          </a:stretch>
        </p:blipFill>
        <p:spPr>
          <a:xfrm>
            <a:off x="-1" y="3393976"/>
            <a:ext cx="2437442" cy="3415446"/>
          </a:xfrm>
          <a:prstGeom prst="rect">
            <a:avLst/>
          </a:prstGeom>
        </p:spPr>
      </p:pic>
      <p:pic>
        <p:nvPicPr>
          <p:cNvPr id="11" name="Picture 10"/>
          <p:cNvPicPr>
            <a:picLocks noChangeAspect="1"/>
          </p:cNvPicPr>
          <p:nvPr/>
        </p:nvPicPr>
        <p:blipFill>
          <a:blip r:embed="rId9"/>
          <a:stretch>
            <a:fillRect/>
          </a:stretch>
        </p:blipFill>
        <p:spPr>
          <a:xfrm>
            <a:off x="2437441" y="3456111"/>
            <a:ext cx="2470574" cy="3401890"/>
          </a:xfrm>
          <a:prstGeom prst="rect">
            <a:avLst/>
          </a:prstGeom>
        </p:spPr>
      </p:pic>
      <p:pic>
        <p:nvPicPr>
          <p:cNvPr id="12" name="Picture 11"/>
          <p:cNvPicPr>
            <a:picLocks noChangeAspect="1"/>
          </p:cNvPicPr>
          <p:nvPr/>
        </p:nvPicPr>
        <p:blipFill rotWithShape="1">
          <a:blip r:embed="rId10"/>
          <a:srcRect r="15950"/>
          <a:stretch/>
        </p:blipFill>
        <p:spPr>
          <a:xfrm>
            <a:off x="4874883" y="3456110"/>
            <a:ext cx="2531396" cy="3401890"/>
          </a:xfrm>
          <a:prstGeom prst="rect">
            <a:avLst/>
          </a:prstGeom>
        </p:spPr>
      </p:pic>
      <p:pic>
        <p:nvPicPr>
          <p:cNvPr id="13" name="Picture 12"/>
          <p:cNvPicPr>
            <a:picLocks noChangeAspect="1"/>
          </p:cNvPicPr>
          <p:nvPr/>
        </p:nvPicPr>
        <p:blipFill>
          <a:blip r:embed="rId11"/>
          <a:stretch>
            <a:fillRect/>
          </a:stretch>
        </p:blipFill>
        <p:spPr>
          <a:xfrm>
            <a:off x="7345457" y="3442553"/>
            <a:ext cx="2584100" cy="3415447"/>
          </a:xfrm>
          <a:prstGeom prst="rect">
            <a:avLst/>
          </a:prstGeom>
        </p:spPr>
      </p:pic>
      <p:pic>
        <p:nvPicPr>
          <p:cNvPr id="14" name="Picture 13"/>
          <p:cNvPicPr>
            <a:picLocks noChangeAspect="1"/>
          </p:cNvPicPr>
          <p:nvPr/>
        </p:nvPicPr>
        <p:blipFill rotWithShape="1">
          <a:blip r:embed="rId12"/>
          <a:srcRect l="15654"/>
          <a:stretch/>
        </p:blipFill>
        <p:spPr>
          <a:xfrm>
            <a:off x="9917189" y="3357896"/>
            <a:ext cx="2326971" cy="3464024"/>
          </a:xfrm>
          <a:prstGeom prst="rect">
            <a:avLst/>
          </a:prstGeom>
        </p:spPr>
      </p:pic>
      <p:sp>
        <p:nvSpPr>
          <p:cNvPr id="15" name="TextBox 14"/>
          <p:cNvSpPr txBox="1"/>
          <p:nvPr/>
        </p:nvSpPr>
        <p:spPr>
          <a:xfrm>
            <a:off x="-23220" y="6286782"/>
            <a:ext cx="2468880" cy="584775"/>
          </a:xfrm>
          <a:prstGeom prst="rect">
            <a:avLst/>
          </a:prstGeom>
          <a:solidFill>
            <a:schemeClr val="bg1"/>
          </a:solid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panose="020F0502020204030204"/>
                <a:ea typeface="+mn-ea"/>
                <a:cs typeface="+mn-cs"/>
              </a:rPr>
              <a:t>Aristotle</a:t>
            </a:r>
          </a:p>
        </p:txBody>
      </p:sp>
      <p:sp>
        <p:nvSpPr>
          <p:cNvPr id="16" name="TextBox 15"/>
          <p:cNvSpPr txBox="1"/>
          <p:nvPr/>
        </p:nvSpPr>
        <p:spPr>
          <a:xfrm>
            <a:off x="2452133" y="6295952"/>
            <a:ext cx="2468880" cy="584775"/>
          </a:xfrm>
          <a:prstGeom prst="rect">
            <a:avLst/>
          </a:prstGeom>
          <a:solidFill>
            <a:schemeClr val="bg1"/>
          </a:solid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panose="020F0502020204030204"/>
                <a:ea typeface="+mn-ea"/>
                <a:cs typeface="+mn-cs"/>
              </a:rPr>
              <a:t>Kepler</a:t>
            </a:r>
          </a:p>
        </p:txBody>
      </p:sp>
      <p:sp>
        <p:nvSpPr>
          <p:cNvPr id="17" name="TextBox 16"/>
          <p:cNvSpPr txBox="1"/>
          <p:nvPr/>
        </p:nvSpPr>
        <p:spPr>
          <a:xfrm>
            <a:off x="4937399" y="6283069"/>
            <a:ext cx="2468880" cy="584775"/>
          </a:xfrm>
          <a:prstGeom prst="rect">
            <a:avLst/>
          </a:prstGeom>
          <a:solidFill>
            <a:schemeClr val="bg1"/>
          </a:solid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panose="020F0502020204030204"/>
                <a:ea typeface="+mn-ea"/>
                <a:cs typeface="+mn-cs"/>
              </a:rPr>
              <a:t>Decartes</a:t>
            </a:r>
          </a:p>
        </p:txBody>
      </p:sp>
      <p:sp>
        <p:nvSpPr>
          <p:cNvPr id="18" name="TextBox 17"/>
          <p:cNvSpPr txBox="1"/>
          <p:nvPr/>
        </p:nvSpPr>
        <p:spPr>
          <a:xfrm>
            <a:off x="7391817" y="6283068"/>
            <a:ext cx="2468880" cy="584775"/>
          </a:xfrm>
          <a:prstGeom prst="rect">
            <a:avLst/>
          </a:prstGeom>
          <a:solidFill>
            <a:schemeClr val="bg1"/>
          </a:solid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panose="020F0502020204030204"/>
                <a:ea typeface="+mn-ea"/>
                <a:cs typeface="+mn-cs"/>
              </a:rPr>
              <a:t>Huggens</a:t>
            </a:r>
          </a:p>
        </p:txBody>
      </p:sp>
      <p:sp>
        <p:nvSpPr>
          <p:cNvPr id="19" name="TextBox 18"/>
          <p:cNvSpPr txBox="1"/>
          <p:nvPr/>
        </p:nvSpPr>
        <p:spPr>
          <a:xfrm>
            <a:off x="9846234" y="6283067"/>
            <a:ext cx="2468880" cy="584775"/>
          </a:xfrm>
          <a:prstGeom prst="rect">
            <a:avLst/>
          </a:prstGeom>
          <a:solidFill>
            <a:schemeClr val="bg1"/>
          </a:solid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panose="020F0502020204030204"/>
                <a:ea typeface="+mn-ea"/>
                <a:cs typeface="+mn-cs"/>
              </a:rPr>
              <a:t>Ptolemy</a:t>
            </a:r>
          </a:p>
        </p:txBody>
      </p:sp>
      <p:sp>
        <p:nvSpPr>
          <p:cNvPr id="20" name="TextBox 19"/>
          <p:cNvSpPr txBox="1"/>
          <p:nvPr/>
        </p:nvSpPr>
        <p:spPr>
          <a:xfrm>
            <a:off x="-44976" y="2875292"/>
            <a:ext cx="2468880" cy="584775"/>
          </a:xfrm>
          <a:prstGeom prst="rect">
            <a:avLst/>
          </a:prstGeom>
          <a:solidFill>
            <a:schemeClr val="bg1"/>
          </a:solid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panose="020F0502020204030204"/>
                <a:ea typeface="+mn-ea"/>
                <a:cs typeface="+mn-cs"/>
              </a:rPr>
              <a:t>Newton</a:t>
            </a:r>
          </a:p>
        </p:txBody>
      </p:sp>
      <p:sp>
        <p:nvSpPr>
          <p:cNvPr id="21" name="TextBox 20"/>
          <p:cNvSpPr txBox="1"/>
          <p:nvPr/>
        </p:nvSpPr>
        <p:spPr>
          <a:xfrm>
            <a:off x="2445871" y="2882069"/>
            <a:ext cx="2468880" cy="584775"/>
          </a:xfrm>
          <a:prstGeom prst="rect">
            <a:avLst/>
          </a:prstGeom>
          <a:solidFill>
            <a:schemeClr val="bg1"/>
          </a:solid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panose="020F0502020204030204"/>
                <a:ea typeface="+mn-ea"/>
                <a:cs typeface="+mn-cs"/>
              </a:rPr>
              <a:t>Galileo</a:t>
            </a:r>
          </a:p>
        </p:txBody>
      </p:sp>
      <p:sp>
        <p:nvSpPr>
          <p:cNvPr id="22" name="TextBox 21"/>
          <p:cNvSpPr txBox="1"/>
          <p:nvPr/>
        </p:nvSpPr>
        <p:spPr>
          <a:xfrm>
            <a:off x="4914160" y="2895624"/>
            <a:ext cx="2468880" cy="584775"/>
          </a:xfrm>
          <a:prstGeom prst="rect">
            <a:avLst/>
          </a:prstGeom>
          <a:solidFill>
            <a:schemeClr val="bg1"/>
          </a:solid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panose="020F0502020204030204"/>
                <a:ea typeface="+mn-ea"/>
                <a:cs typeface="+mn-cs"/>
              </a:rPr>
              <a:t>Laplace</a:t>
            </a:r>
          </a:p>
        </p:txBody>
      </p:sp>
      <p:sp>
        <p:nvSpPr>
          <p:cNvPr id="23" name="TextBox 22"/>
          <p:cNvSpPr txBox="1"/>
          <p:nvPr/>
        </p:nvSpPr>
        <p:spPr>
          <a:xfrm>
            <a:off x="7382449" y="2902401"/>
            <a:ext cx="2468880" cy="584775"/>
          </a:xfrm>
          <a:prstGeom prst="rect">
            <a:avLst/>
          </a:prstGeom>
          <a:solidFill>
            <a:schemeClr val="bg1"/>
          </a:solid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panose="020F0502020204030204"/>
                <a:ea typeface="+mn-ea"/>
                <a:cs typeface="+mn-cs"/>
              </a:rPr>
              <a:t>Faraday</a:t>
            </a:r>
          </a:p>
        </p:txBody>
      </p:sp>
      <p:sp>
        <p:nvSpPr>
          <p:cNvPr id="24" name="TextBox 23"/>
          <p:cNvSpPr txBox="1"/>
          <p:nvPr/>
        </p:nvSpPr>
        <p:spPr>
          <a:xfrm>
            <a:off x="9851329" y="2902401"/>
            <a:ext cx="2468880" cy="584775"/>
          </a:xfrm>
          <a:prstGeom prst="rect">
            <a:avLst/>
          </a:prstGeom>
          <a:solidFill>
            <a:schemeClr val="bg1"/>
          </a:solid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panose="020F0502020204030204"/>
                <a:ea typeface="+mn-ea"/>
                <a:cs typeface="+mn-cs"/>
              </a:rPr>
              <a:t>Pasteur</a:t>
            </a:r>
          </a:p>
        </p:txBody>
      </p:sp>
    </p:spTree>
    <p:extLst>
      <p:ext uri="{BB962C8B-B14F-4D97-AF65-F5344CB8AC3E}">
        <p14:creationId xmlns:p14="http://schemas.microsoft.com/office/powerpoint/2010/main" val="206839170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1"/>
            <a:ext cx="3131821" cy="4130645"/>
          </a:xfrm>
          <a:prstGeom prst="rect">
            <a:avLst/>
          </a:prstGeom>
        </p:spPr>
      </p:pic>
      <p:pic>
        <p:nvPicPr>
          <p:cNvPr id="5" name="Picture 4"/>
          <p:cNvPicPr>
            <a:picLocks noChangeAspect="1"/>
          </p:cNvPicPr>
          <p:nvPr/>
        </p:nvPicPr>
        <p:blipFill>
          <a:blip r:embed="rId3"/>
          <a:stretch>
            <a:fillRect/>
          </a:stretch>
        </p:blipFill>
        <p:spPr>
          <a:xfrm>
            <a:off x="8841034" y="-1"/>
            <a:ext cx="3350965" cy="4130645"/>
          </a:xfrm>
          <a:prstGeom prst="rect">
            <a:avLst/>
          </a:prstGeom>
        </p:spPr>
      </p:pic>
      <p:pic>
        <p:nvPicPr>
          <p:cNvPr id="6" name="Picture 5"/>
          <p:cNvPicPr>
            <a:picLocks noChangeAspect="1"/>
          </p:cNvPicPr>
          <p:nvPr/>
        </p:nvPicPr>
        <p:blipFill>
          <a:blip r:embed="rId4"/>
          <a:stretch>
            <a:fillRect/>
          </a:stretch>
        </p:blipFill>
        <p:spPr>
          <a:xfrm>
            <a:off x="3131820" y="0"/>
            <a:ext cx="3086100" cy="4130644"/>
          </a:xfrm>
          <a:prstGeom prst="rect">
            <a:avLst/>
          </a:prstGeom>
        </p:spPr>
      </p:pic>
      <p:pic>
        <p:nvPicPr>
          <p:cNvPr id="8" name="Picture 7"/>
          <p:cNvPicPr>
            <a:picLocks noChangeAspect="1"/>
          </p:cNvPicPr>
          <p:nvPr/>
        </p:nvPicPr>
        <p:blipFill>
          <a:blip r:embed="rId5"/>
          <a:stretch>
            <a:fillRect/>
          </a:stretch>
        </p:blipFill>
        <p:spPr>
          <a:xfrm>
            <a:off x="6217920" y="-1"/>
            <a:ext cx="3131821" cy="4130644"/>
          </a:xfrm>
          <a:prstGeom prst="rect">
            <a:avLst/>
          </a:prstGeom>
        </p:spPr>
      </p:pic>
      <p:pic>
        <p:nvPicPr>
          <p:cNvPr id="7" name="Picture 6"/>
          <p:cNvPicPr>
            <a:picLocks noChangeAspect="1"/>
          </p:cNvPicPr>
          <p:nvPr/>
        </p:nvPicPr>
        <p:blipFill>
          <a:blip r:embed="rId6"/>
          <a:stretch>
            <a:fillRect/>
          </a:stretch>
        </p:blipFill>
        <p:spPr>
          <a:xfrm>
            <a:off x="3131820" y="3749040"/>
            <a:ext cx="6172199" cy="3108960"/>
          </a:xfrm>
          <a:prstGeom prst="rect">
            <a:avLst/>
          </a:prstGeom>
        </p:spPr>
      </p:pic>
      <p:sp>
        <p:nvSpPr>
          <p:cNvPr id="9" name="TextBox 8"/>
          <p:cNvSpPr txBox="1"/>
          <p:nvPr/>
        </p:nvSpPr>
        <p:spPr>
          <a:xfrm>
            <a:off x="342900" y="5669280"/>
            <a:ext cx="2468880" cy="584775"/>
          </a:xfrm>
          <a:prstGeom prst="rect">
            <a:avLst/>
          </a:prstGeom>
          <a:solidFill>
            <a:schemeClr val="bg1"/>
          </a:solid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panose="020F0502020204030204"/>
                <a:ea typeface="+mn-ea"/>
                <a:cs typeface="+mn-cs"/>
              </a:rPr>
              <a:t>Darwin</a:t>
            </a:r>
          </a:p>
        </p:txBody>
      </p:sp>
      <p:sp>
        <p:nvSpPr>
          <p:cNvPr id="10" name="TextBox 9"/>
          <p:cNvSpPr txBox="1"/>
          <p:nvPr/>
        </p:nvSpPr>
        <p:spPr>
          <a:xfrm>
            <a:off x="354330" y="3551770"/>
            <a:ext cx="2468880" cy="584775"/>
          </a:xfrm>
          <a:prstGeom prst="rect">
            <a:avLst/>
          </a:prstGeom>
          <a:solidFill>
            <a:schemeClr val="bg1"/>
          </a:solid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panose="020F0502020204030204"/>
                <a:ea typeface="+mn-ea"/>
                <a:cs typeface="+mn-cs"/>
              </a:rPr>
              <a:t>Hooke</a:t>
            </a:r>
          </a:p>
        </p:txBody>
      </p:sp>
      <p:sp>
        <p:nvSpPr>
          <p:cNvPr id="11" name="TextBox 10"/>
          <p:cNvSpPr txBox="1"/>
          <p:nvPr/>
        </p:nvSpPr>
        <p:spPr>
          <a:xfrm>
            <a:off x="3423284" y="3300311"/>
            <a:ext cx="2468880" cy="584775"/>
          </a:xfrm>
          <a:prstGeom prst="rect">
            <a:avLst/>
          </a:prstGeom>
          <a:solidFill>
            <a:schemeClr val="bg1"/>
          </a:solid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panose="020F0502020204030204"/>
                <a:ea typeface="+mn-ea"/>
                <a:cs typeface="+mn-cs"/>
              </a:rPr>
              <a:t>Leibniz</a:t>
            </a:r>
          </a:p>
        </p:txBody>
      </p:sp>
      <p:sp>
        <p:nvSpPr>
          <p:cNvPr id="12" name="TextBox 11"/>
          <p:cNvSpPr txBox="1"/>
          <p:nvPr/>
        </p:nvSpPr>
        <p:spPr>
          <a:xfrm>
            <a:off x="6549390" y="3300312"/>
            <a:ext cx="2468880" cy="584775"/>
          </a:xfrm>
          <a:prstGeom prst="rect">
            <a:avLst/>
          </a:prstGeom>
          <a:solidFill>
            <a:schemeClr val="bg1"/>
          </a:solid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panose="020F0502020204030204"/>
                <a:ea typeface="+mn-ea"/>
                <a:cs typeface="+mn-cs"/>
              </a:rPr>
              <a:t>Euler</a:t>
            </a:r>
          </a:p>
        </p:txBody>
      </p:sp>
      <p:sp>
        <p:nvSpPr>
          <p:cNvPr id="13" name="TextBox 12"/>
          <p:cNvSpPr txBox="1"/>
          <p:nvPr/>
        </p:nvSpPr>
        <p:spPr>
          <a:xfrm>
            <a:off x="9521189" y="3545868"/>
            <a:ext cx="2468880" cy="584775"/>
          </a:xfrm>
          <a:prstGeom prst="rect">
            <a:avLst/>
          </a:prstGeom>
          <a:solidFill>
            <a:schemeClr val="bg1"/>
          </a:solid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panose="020F0502020204030204"/>
                <a:ea typeface="+mn-ea"/>
                <a:cs typeface="+mn-cs"/>
              </a:rPr>
              <a:t>Maxwell</a:t>
            </a:r>
          </a:p>
        </p:txBody>
      </p:sp>
    </p:spTree>
    <p:extLst>
      <p:ext uri="{BB962C8B-B14F-4D97-AF65-F5344CB8AC3E}">
        <p14:creationId xmlns:p14="http://schemas.microsoft.com/office/powerpoint/2010/main" val="40326085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3872" r="3548"/>
          <a:stretch/>
        </p:blipFill>
        <p:spPr>
          <a:xfrm>
            <a:off x="406099" y="2024609"/>
            <a:ext cx="5507020" cy="3405909"/>
          </a:xfrm>
          <a:prstGeom prst="rect">
            <a:avLst/>
          </a:prstGeom>
        </p:spPr>
      </p:pic>
      <p:sp>
        <p:nvSpPr>
          <p:cNvPr id="5" name="TextBox 4"/>
          <p:cNvSpPr txBox="1"/>
          <p:nvPr/>
        </p:nvSpPr>
        <p:spPr>
          <a:xfrm>
            <a:off x="6116319" y="669956"/>
            <a:ext cx="5851563" cy="495520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Nobel Laureates were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twice as likely to play a musical instrument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Seven times more likely to draw, paint or sculpt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Twelve times more likely to write poetry, plays or popular books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Twenty times more likely to perform as amateur actors/ actresses, dancers or magicians.</a:t>
            </a:r>
          </a:p>
        </p:txBody>
      </p:sp>
      <p:sp>
        <p:nvSpPr>
          <p:cNvPr id="2" name="TextBox 1">
            <a:extLst>
              <a:ext uri="{FF2B5EF4-FFF2-40B4-BE49-F238E27FC236}">
                <a16:creationId xmlns:a16="http://schemas.microsoft.com/office/drawing/2014/main" id="{F47C749B-7B7C-9C49-A461-535E2EAAB377}"/>
              </a:ext>
            </a:extLst>
          </p:cNvPr>
          <p:cNvSpPr txBox="1"/>
          <p:nvPr/>
        </p:nvSpPr>
        <p:spPr>
          <a:xfrm>
            <a:off x="9265625" y="6003378"/>
            <a:ext cx="2702257" cy="369332"/>
          </a:xfrm>
          <a:prstGeom prst="rect">
            <a:avLst/>
          </a:prstGeom>
          <a:noFill/>
        </p:spPr>
        <p:txBody>
          <a:bodyPr wrap="square" rtlCol="0">
            <a:spAutoFit/>
          </a:bodyPr>
          <a:lstStyle/>
          <a:p>
            <a:r>
              <a:rPr lang="en-GB" dirty="0"/>
              <a:t>Michigan State University</a:t>
            </a:r>
          </a:p>
        </p:txBody>
      </p:sp>
    </p:spTree>
    <p:extLst>
      <p:ext uri="{BB962C8B-B14F-4D97-AF65-F5344CB8AC3E}">
        <p14:creationId xmlns:p14="http://schemas.microsoft.com/office/powerpoint/2010/main" val="106609893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24485" r="16290"/>
          <a:stretch/>
        </p:blipFill>
        <p:spPr>
          <a:xfrm>
            <a:off x="7654601" y="-1"/>
            <a:ext cx="4594105" cy="3834765"/>
          </a:xfrm>
          <a:prstGeom prst="rect">
            <a:avLst/>
          </a:prstGeom>
        </p:spPr>
      </p:pic>
      <p:pic>
        <p:nvPicPr>
          <p:cNvPr id="7" name="Picture 6"/>
          <p:cNvPicPr>
            <a:picLocks noChangeAspect="1"/>
          </p:cNvPicPr>
          <p:nvPr/>
        </p:nvPicPr>
        <p:blipFill rotWithShape="1">
          <a:blip r:embed="rId4"/>
          <a:srcRect l="9432"/>
          <a:stretch/>
        </p:blipFill>
        <p:spPr>
          <a:xfrm>
            <a:off x="0" y="3714750"/>
            <a:ext cx="3951281" cy="3108960"/>
          </a:xfrm>
          <a:prstGeom prst="rect">
            <a:avLst/>
          </a:prstGeom>
        </p:spPr>
      </p:pic>
      <p:pic>
        <p:nvPicPr>
          <p:cNvPr id="8" name="Picture 7"/>
          <p:cNvPicPr>
            <a:picLocks noChangeAspect="1"/>
          </p:cNvPicPr>
          <p:nvPr/>
        </p:nvPicPr>
        <p:blipFill rotWithShape="1">
          <a:blip r:embed="rId5"/>
          <a:srcRect l="16913" r="-1"/>
          <a:stretch/>
        </p:blipFill>
        <p:spPr>
          <a:xfrm>
            <a:off x="3703320" y="3714750"/>
            <a:ext cx="4470610" cy="3108960"/>
          </a:xfrm>
          <a:prstGeom prst="rect">
            <a:avLst/>
          </a:prstGeom>
        </p:spPr>
      </p:pic>
      <p:pic>
        <p:nvPicPr>
          <p:cNvPr id="9" name="Picture 8"/>
          <p:cNvPicPr>
            <a:picLocks noChangeAspect="1"/>
          </p:cNvPicPr>
          <p:nvPr/>
        </p:nvPicPr>
        <p:blipFill>
          <a:blip r:embed="rId6"/>
          <a:stretch>
            <a:fillRect/>
          </a:stretch>
        </p:blipFill>
        <p:spPr>
          <a:xfrm>
            <a:off x="7868769" y="3714750"/>
            <a:ext cx="4379938" cy="3108960"/>
          </a:xfrm>
          <a:prstGeom prst="rect">
            <a:avLst/>
          </a:prstGeom>
        </p:spPr>
      </p:pic>
      <p:pic>
        <p:nvPicPr>
          <p:cNvPr id="10" name="Picture 9"/>
          <p:cNvPicPr>
            <a:picLocks noChangeAspect="1"/>
          </p:cNvPicPr>
          <p:nvPr/>
        </p:nvPicPr>
        <p:blipFill rotWithShape="1">
          <a:blip r:embed="rId7"/>
          <a:srcRect l="9222" r="17476"/>
          <a:stretch/>
        </p:blipFill>
        <p:spPr>
          <a:xfrm>
            <a:off x="3703320" y="0"/>
            <a:ext cx="4091940" cy="3714750"/>
          </a:xfrm>
          <a:prstGeom prst="rect">
            <a:avLst/>
          </a:prstGeom>
        </p:spPr>
      </p:pic>
      <p:pic>
        <p:nvPicPr>
          <p:cNvPr id="11" name="Picture 10"/>
          <p:cNvPicPr>
            <a:picLocks noChangeAspect="1"/>
          </p:cNvPicPr>
          <p:nvPr/>
        </p:nvPicPr>
        <p:blipFill>
          <a:blip r:embed="rId8"/>
          <a:stretch>
            <a:fillRect/>
          </a:stretch>
        </p:blipFill>
        <p:spPr>
          <a:xfrm>
            <a:off x="0" y="0"/>
            <a:ext cx="3714750" cy="3714750"/>
          </a:xfrm>
          <a:prstGeom prst="rect">
            <a:avLst/>
          </a:prstGeom>
        </p:spPr>
      </p:pic>
      <p:sp>
        <p:nvSpPr>
          <p:cNvPr id="2" name="TextBox 1">
            <a:extLst>
              <a:ext uri="{FF2B5EF4-FFF2-40B4-BE49-F238E27FC236}">
                <a16:creationId xmlns:a16="http://schemas.microsoft.com/office/drawing/2014/main" id="{F69C263F-47FD-5E83-20ED-650541E5F218}"/>
              </a:ext>
            </a:extLst>
          </p:cNvPr>
          <p:cNvSpPr txBox="1"/>
          <p:nvPr/>
        </p:nvSpPr>
        <p:spPr>
          <a:xfrm>
            <a:off x="518615" y="2443542"/>
            <a:ext cx="11163869" cy="2185214"/>
          </a:xfrm>
          <a:prstGeom prst="rect">
            <a:avLst/>
          </a:prstGeom>
          <a:solidFill>
            <a:schemeClr val="bg1"/>
          </a:solidFill>
        </p:spPr>
        <p:txBody>
          <a:bodyPr wrap="square" rtlCol="0">
            <a:spAutoFit/>
          </a:bodyPr>
          <a:lstStyle/>
          <a:p>
            <a:r>
              <a:rPr lang="en-GB" sz="4400" b="1" dirty="0"/>
              <a:t>“…they are able to see the broader picture and are </a:t>
            </a:r>
            <a:r>
              <a:rPr lang="en-GB" sz="4400" b="1" dirty="0">
                <a:highlight>
                  <a:srgbClr val="FFFF00"/>
                </a:highlight>
              </a:rPr>
              <a:t>not encumbered by speciality</a:t>
            </a:r>
            <a:r>
              <a:rPr lang="en-GB" sz="4400" b="1" dirty="0"/>
              <a:t>.”</a:t>
            </a:r>
          </a:p>
          <a:p>
            <a:pPr algn="r"/>
            <a:endParaRPr lang="en-GB" sz="2400" dirty="0"/>
          </a:p>
          <a:p>
            <a:pPr algn="r"/>
            <a:r>
              <a:rPr lang="en-GB" sz="2400" dirty="0"/>
              <a:t>Prof. Peter Salovey, Yale</a:t>
            </a:r>
          </a:p>
        </p:txBody>
      </p:sp>
    </p:spTree>
    <p:extLst>
      <p:ext uri="{BB962C8B-B14F-4D97-AF65-F5344CB8AC3E}">
        <p14:creationId xmlns:p14="http://schemas.microsoft.com/office/powerpoint/2010/main" val="277050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34340" y="342900"/>
            <a:ext cx="7749540" cy="7171194"/>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5000" b="1" i="0" u="none" strike="noStrike" kern="1200" cap="none" spc="0" normalizeH="0" baseline="0" noProof="0" dirty="0">
                <a:ln>
                  <a:noFill/>
                </a:ln>
                <a:solidFill>
                  <a:prstClr val="black"/>
                </a:solidFill>
                <a:effectLst/>
                <a:uLnTx/>
                <a:uFillTx/>
                <a:latin typeface="Calibri" panose="020F0502020204030204"/>
                <a:ea typeface="+mn-ea"/>
                <a:cs typeface="+mn-cs"/>
              </a:rPr>
              <a:t>“Generalists bring the best of what humanity has discovered from across every field to help them be more effective in their core field.”</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					Waquas Ahmed</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	The Polymath: Unlocking The Power of  Human Versitility</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4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p:cNvPicPr>
            <a:picLocks noChangeAspect="1"/>
          </p:cNvPicPr>
          <p:nvPr/>
        </p:nvPicPr>
        <p:blipFill rotWithShape="1">
          <a:blip r:embed="rId2"/>
          <a:srcRect l="15789" r="14404"/>
          <a:stretch/>
        </p:blipFill>
        <p:spPr>
          <a:xfrm>
            <a:off x="8572499" y="996314"/>
            <a:ext cx="3619501" cy="5185077"/>
          </a:xfrm>
          <a:prstGeom prst="rect">
            <a:avLst/>
          </a:prstGeom>
        </p:spPr>
      </p:pic>
    </p:spTree>
    <p:extLst>
      <p:ext uri="{BB962C8B-B14F-4D97-AF65-F5344CB8AC3E}">
        <p14:creationId xmlns:p14="http://schemas.microsoft.com/office/powerpoint/2010/main" val="239891838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a:srcRect t="22517" b="20445"/>
          <a:stretch/>
        </p:blipFill>
        <p:spPr>
          <a:xfrm>
            <a:off x="3268493" y="4873576"/>
            <a:ext cx="5980484" cy="1770415"/>
          </a:xfrm>
          <a:prstGeom prst="rect">
            <a:avLst/>
          </a:prstGeom>
        </p:spPr>
      </p:pic>
      <p:sp>
        <p:nvSpPr>
          <p:cNvPr id="8" name="TextBox 7"/>
          <p:cNvSpPr txBox="1"/>
          <p:nvPr/>
        </p:nvSpPr>
        <p:spPr>
          <a:xfrm>
            <a:off x="574438" y="1035566"/>
            <a:ext cx="11368593" cy="353943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world is no longer divided into specialists and generalists. </a:t>
            </a:r>
            <a:r>
              <a:rPr kumimoji="0" lang="en-GB" sz="3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Specialists</a:t>
            </a: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have deep skills and narrow scope, giving them expertise that is recognised by peers but not values outside their domain. </a:t>
            </a:r>
            <a:r>
              <a:rPr kumimoji="0" lang="en-GB" sz="3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Generalists</a:t>
            </a: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have broad scope but shallow skills. What counts increasingly are the </a:t>
            </a:r>
            <a:r>
              <a:rPr kumimoji="0" lang="en-GB" sz="3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versatilists</a:t>
            </a: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who are able to apply depth of skill to a progressively widening scope of situations and assuming new roles.</a:t>
            </a:r>
          </a:p>
        </p:txBody>
      </p:sp>
    </p:spTree>
    <p:extLst>
      <p:ext uri="{BB962C8B-B14F-4D97-AF65-F5344CB8AC3E}">
        <p14:creationId xmlns:p14="http://schemas.microsoft.com/office/powerpoint/2010/main" val="871821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8480597" y="914400"/>
            <a:ext cx="3567280" cy="4960619"/>
          </a:xfrm>
          <a:prstGeom prst="rect">
            <a:avLst/>
          </a:prstGeom>
          <a:ln>
            <a:solidFill>
              <a:schemeClr val="tx1"/>
            </a:solidFill>
          </a:ln>
        </p:spPr>
      </p:pic>
      <p:sp>
        <p:nvSpPr>
          <p:cNvPr id="6" name="Rectangle 5"/>
          <p:cNvSpPr/>
          <p:nvPr/>
        </p:nvSpPr>
        <p:spPr>
          <a:xfrm>
            <a:off x="365760" y="286165"/>
            <a:ext cx="7909560" cy="609397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sng" strike="noStrike" kern="1200" cap="none" spc="0" normalizeH="0" baseline="0" noProof="0" dirty="0">
                <a:ln>
                  <a:noFill/>
                </a:ln>
                <a:solidFill>
                  <a:srgbClr val="5B9BD5">
                    <a:lumMod val="75000"/>
                  </a:srgbClr>
                </a:solidFill>
                <a:effectLst/>
                <a:uLnTx/>
                <a:uFillTx/>
                <a:latin typeface="Arial" panose="020B0604020202020204" pitchFamily="34" charset="0"/>
                <a:ea typeface="+mn-ea"/>
                <a:cs typeface="Arial" panose="020B0604020202020204" pitchFamily="34" charset="0"/>
              </a:rPr>
              <a:t>What’s Different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800" b="1" i="0" u="sng" strike="noStrike" kern="1200" cap="none" spc="0" normalizeH="0" baseline="0" noProof="0" dirty="0">
              <a:ln>
                <a:noFill/>
              </a:ln>
              <a:solidFill>
                <a:srgbClr val="5B9BD5">
                  <a:lumMod val="75000"/>
                </a:srgbClr>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600" b="1"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An integrated approach to learning and teaching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Framework is designed to help practitioners to develop a more integrated approach to learning. The six Areas bring together familiar disciplines and encourage strong and meaningful links across different disciplines. Those individual disciplines will still play an important role, especially as learners progress and begin to specialise. The Curriculum for Wales guidance promotes collaboration and cross-disciplinary planning, learning and teaching, both within and across Areas. This will enable learners to build connections across their learning and combine different experiences, knowledge and skills.       P.6</a:t>
            </a:r>
          </a:p>
        </p:txBody>
      </p:sp>
    </p:spTree>
    <p:extLst>
      <p:ext uri="{BB962C8B-B14F-4D97-AF65-F5344CB8AC3E}">
        <p14:creationId xmlns:p14="http://schemas.microsoft.com/office/powerpoint/2010/main" val="220748948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9157" y="1438502"/>
            <a:ext cx="11391086" cy="532453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sng" strike="noStrike" kern="1200" cap="none" spc="0" normalizeH="0" baseline="0" noProof="0" dirty="0">
                <a:ln>
                  <a:noFill/>
                </a:ln>
                <a:solidFill>
                  <a:prstClr val="black"/>
                </a:solidFill>
                <a:effectLst/>
                <a:uLnTx/>
                <a:uFillTx/>
                <a:latin typeface="Calibri" panose="020F0502020204030204"/>
                <a:ea typeface="+mn-ea"/>
                <a:cs typeface="+mn-cs"/>
              </a:rPr>
              <a:t>Key links with other Areas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School curriculum design and planning should include consideration of authentic links between this Area and other areas of learning and experience, for example: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rPr>
              <a:t>Expressive Arts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These Areas have close links, both relying on similar methods which include a process of discovery and divergent thinking and the generation of ideas which can lead to creative output and innovation. Design thinking and design processes in science and technology complement the approach to design and investigation in the expressive arts, and also involve the exploration of different media through which design and creativity can be communicated to others. In both Areas creative approaches are applied to explore concepts and materials, as well as the development of learners' manual dexterity, accuracy, precision and craftsmanship supporting production. Knowledge of the nature and development of materials is important for their selection in design and production and even understanding the science of waves can support an appreciation of and development in music.</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rPr>
              <a:t>Health and Well-being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These Areas are inherently linked. Knowledge and understanding of biology, physical development, biological and sexual relationships and the link between physical and emotional health are fundamental to learning in the Health and Well-being Area of Learning and Experience. Learning how the brain works can help learners understand their thoughts, feelings and emotions. How lifestyle choices can impact the human body (including diet, drug use and exercise) can be considered, as well as the science behind hormones, sexual reproduction and human development in support of relationships and sexuality education (RSE). Technology is important to the health and well-being of learners, including supporting the preparation of healthy diets. Understanding how digital media works and how to use the online world safely and responsibly, exploring relationships in an online context and understanding social norms and influences in respect of technology all support stronger decision-making in relation to online safety, online bullying and promoting positive online behaviours.</a:t>
            </a:r>
          </a:p>
        </p:txBody>
      </p:sp>
      <p:pic>
        <p:nvPicPr>
          <p:cNvPr id="5" name="Picture 4"/>
          <p:cNvPicPr>
            <a:picLocks noChangeAspect="1"/>
          </p:cNvPicPr>
          <p:nvPr/>
        </p:nvPicPr>
        <p:blipFill>
          <a:blip r:embed="rId3"/>
          <a:stretch>
            <a:fillRect/>
          </a:stretch>
        </p:blipFill>
        <p:spPr>
          <a:xfrm>
            <a:off x="9508785" y="0"/>
            <a:ext cx="2383743" cy="1700931"/>
          </a:xfrm>
          <a:prstGeom prst="rect">
            <a:avLst/>
          </a:prstGeom>
        </p:spPr>
      </p:pic>
    </p:spTree>
    <p:extLst>
      <p:ext uri="{BB962C8B-B14F-4D97-AF65-F5344CB8AC3E}">
        <p14:creationId xmlns:p14="http://schemas.microsoft.com/office/powerpoint/2010/main" val="106831007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24543" y="1427270"/>
            <a:ext cx="11316514" cy="501675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rPr>
              <a:t>Humanities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Both of these Areas have similar and yet distinct methods and principles of inquiry. However, field work for example where learners observe living things in their natural habitats leading to the collection of data to measure and compare biodiversity, supports learning in both Areas. Knowledge of current and past scientific investigations and technological developments and their impacts on society, can also support learners in their ability to source and filter evidence. Scientific and technological developments have significant impact on human societies, and on our relationship with the natural world. Science and technology can offer solutions and responses to the challenges that humanity faces in the modern world. Other aspects of science and technology are intrinsically linked to humanities in terms of connections with, for example, physical geography and knowledge of natural materials and their processing, and these should be explored. The digital economy is a powerful influence in shaping modern societies, economies and people's lives.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rPr>
              <a:t>Languages, Literacy and Communication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Digital communication and computer languages offer opportunities for links to reinforce learning across these two Areas. Learners apply literacy skills such as instructional and observational languages in this Area, as well as accessing and producing texts and accurately using technical and scientific vocabulary. Design communication skills bring these two Areas together both in developing learners’ design thinking as well as communicating their ideas to others.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prstClr val="black"/>
                </a:solidFill>
                <a:effectLst/>
                <a:uLnTx/>
                <a:uFillTx/>
                <a:latin typeface="Calibri" panose="020F0502020204030204"/>
                <a:ea typeface="+mn-ea"/>
                <a:cs typeface="+mn-cs"/>
              </a:rPr>
              <a:t>Mathematics and Numeracy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From the use of data and statistics in inquiry and evidence, geometry and measurement in design and development, through to data handling in technology learning in science and technology is often underpinned by progression in mathematical understanding, as expressed through the five mathematical proficiencies. Curriculum links between these two Areas are, therefore, multiple and often quite detailed. Schools may wish to consider curriculum sequencing in particular when designing and planning their curriculum to ensure opportunities in science and technology to contextualise mathematical conceptual learning are fully optimised.</a:t>
            </a:r>
          </a:p>
        </p:txBody>
      </p:sp>
      <p:pic>
        <p:nvPicPr>
          <p:cNvPr id="6" name="Picture 5"/>
          <p:cNvPicPr>
            <a:picLocks noChangeAspect="1"/>
          </p:cNvPicPr>
          <p:nvPr/>
        </p:nvPicPr>
        <p:blipFill>
          <a:blip r:embed="rId2"/>
          <a:stretch>
            <a:fillRect/>
          </a:stretch>
        </p:blipFill>
        <p:spPr>
          <a:xfrm>
            <a:off x="9209315" y="0"/>
            <a:ext cx="2383972" cy="1702188"/>
          </a:xfrm>
          <a:prstGeom prst="rect">
            <a:avLst/>
          </a:prstGeom>
        </p:spPr>
      </p:pic>
    </p:spTree>
    <p:extLst>
      <p:ext uri="{BB962C8B-B14F-4D97-AF65-F5344CB8AC3E}">
        <p14:creationId xmlns:p14="http://schemas.microsoft.com/office/powerpoint/2010/main" val="119962610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35724" y="1738154"/>
            <a:ext cx="6107975" cy="3393122"/>
          </a:xfrm>
        </p:spPr>
        <p:txBody>
          <a:bodyPr>
            <a:noAutofit/>
          </a:bodyPr>
          <a:lstStyle/>
          <a:p>
            <a:pPr algn="just"/>
            <a:r>
              <a:rPr lang="en-GB" sz="4800" b="1" dirty="0"/>
              <a:t>“Subjects need to serve the Curriculum and not define the Curriculum”</a:t>
            </a:r>
          </a:p>
          <a:p>
            <a:pPr algn="r"/>
            <a:r>
              <a:rPr lang="en-GB" sz="2800" b="1" dirty="0"/>
              <a:t>Graham Donaldson</a:t>
            </a:r>
          </a:p>
          <a:p>
            <a:pPr algn="r"/>
            <a:r>
              <a:rPr lang="en-GB" sz="2800" dirty="0"/>
              <a:t>Milford Haven 2021</a:t>
            </a:r>
          </a:p>
        </p:txBody>
      </p:sp>
      <p:pic>
        <p:nvPicPr>
          <p:cNvPr id="2" name="Picture 1"/>
          <p:cNvPicPr>
            <a:picLocks noChangeAspect="1"/>
          </p:cNvPicPr>
          <p:nvPr/>
        </p:nvPicPr>
        <p:blipFill>
          <a:blip r:embed="rId3"/>
          <a:stretch>
            <a:fillRect/>
          </a:stretch>
        </p:blipFill>
        <p:spPr>
          <a:xfrm>
            <a:off x="7164863" y="1158240"/>
            <a:ext cx="4709160" cy="4709160"/>
          </a:xfrm>
          <a:prstGeom prst="rect">
            <a:avLst/>
          </a:prstGeom>
        </p:spPr>
      </p:pic>
    </p:spTree>
    <p:extLst>
      <p:ext uri="{BB962C8B-B14F-4D97-AF65-F5344CB8AC3E}">
        <p14:creationId xmlns:p14="http://schemas.microsoft.com/office/powerpoint/2010/main" val="42752017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288280" y="1610519"/>
            <a:ext cx="6507481" cy="3393122"/>
          </a:xfrm>
        </p:spPr>
        <p:txBody>
          <a:bodyPr>
            <a:noAutofit/>
          </a:bodyPr>
          <a:lstStyle/>
          <a:p>
            <a:pPr algn="just"/>
            <a:r>
              <a:rPr lang="en-GB" sz="4400" b="1" dirty="0"/>
              <a:t>“If the purpose for learning is to score well on a test we’ve lost sight of the real reason for learning”</a:t>
            </a:r>
          </a:p>
          <a:p>
            <a:pPr algn="just"/>
            <a:endParaRPr lang="en-GB" sz="4000" b="1" dirty="0"/>
          </a:p>
          <a:p>
            <a:pPr algn="r"/>
            <a:r>
              <a:rPr lang="en-GB" sz="3200" b="1" dirty="0"/>
              <a:t>Louise Heyward</a:t>
            </a:r>
          </a:p>
          <a:p>
            <a:pPr algn="r"/>
            <a:r>
              <a:rPr lang="en-GB" sz="3200" dirty="0"/>
              <a:t>Adviser on the CFW</a:t>
            </a:r>
          </a:p>
        </p:txBody>
      </p:sp>
      <p:pic>
        <p:nvPicPr>
          <p:cNvPr id="4" name="Picture 3">
            <a:extLst>
              <a:ext uri="{FF2B5EF4-FFF2-40B4-BE49-F238E27FC236}">
                <a16:creationId xmlns:a16="http://schemas.microsoft.com/office/drawing/2014/main" id="{4A324C31-8F52-66DB-1579-3FCF150853F3}"/>
              </a:ext>
            </a:extLst>
          </p:cNvPr>
          <p:cNvPicPr>
            <a:picLocks noChangeAspect="1"/>
          </p:cNvPicPr>
          <p:nvPr/>
        </p:nvPicPr>
        <p:blipFill>
          <a:blip r:embed="rId3"/>
          <a:stretch>
            <a:fillRect/>
          </a:stretch>
        </p:blipFill>
        <p:spPr>
          <a:xfrm>
            <a:off x="530543" y="1252061"/>
            <a:ext cx="4584070" cy="4767739"/>
          </a:xfrm>
          <a:prstGeom prst="rect">
            <a:avLst/>
          </a:prstGeom>
        </p:spPr>
      </p:pic>
    </p:spTree>
    <p:extLst>
      <p:ext uri="{BB962C8B-B14F-4D97-AF65-F5344CB8AC3E}">
        <p14:creationId xmlns:p14="http://schemas.microsoft.com/office/powerpoint/2010/main" val="423324502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0"/>
            <a:ext cx="12172492" cy="6858000"/>
          </a:xfrm>
          <a:prstGeom prst="rect">
            <a:avLst/>
          </a:prstGeom>
        </p:spPr>
      </p:pic>
      <p:sp>
        <p:nvSpPr>
          <p:cNvPr id="4" name="Rectangle 3"/>
          <p:cNvSpPr/>
          <p:nvPr/>
        </p:nvSpPr>
        <p:spPr>
          <a:xfrm>
            <a:off x="5733340" y="568656"/>
            <a:ext cx="5940793" cy="1862048"/>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0" b="1" i="0" u="none" strike="noStrike" kern="1200" cap="none" spc="0" normalizeH="0" baseline="0" noProof="0" dirty="0">
                <a:ln w="10160">
                  <a:solidFill>
                    <a:srgbClr val="4472C4"/>
                  </a:solidFill>
                  <a:prstDash val="solid"/>
                </a:ln>
                <a:solidFill>
                  <a:srgbClr val="FFFFFF"/>
                </a:solidFill>
                <a:effectLst>
                  <a:outerShdw blurRad="38100" dist="22860" dir="5400000" algn="tl" rotWithShape="0">
                    <a:srgbClr val="000000">
                      <a:alpha val="30000"/>
                    </a:srgbClr>
                  </a:outerShdw>
                </a:effectLst>
                <a:uLnTx/>
                <a:uFillTx/>
                <a:latin typeface="Calibri" panose="020F0502020204030204"/>
                <a:ea typeface="+mn-ea"/>
                <a:cs typeface="+mn-cs"/>
              </a:rPr>
              <a:t>Paradigm</a:t>
            </a:r>
          </a:p>
        </p:txBody>
      </p:sp>
    </p:spTree>
    <p:extLst>
      <p:ext uri="{BB962C8B-B14F-4D97-AF65-F5344CB8AC3E}">
        <p14:creationId xmlns:p14="http://schemas.microsoft.com/office/powerpoint/2010/main" val="328106347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316761" y="0"/>
            <a:ext cx="12508761" cy="6858000"/>
          </a:xfrm>
          <a:prstGeom prst="rect">
            <a:avLst/>
          </a:prstGeom>
        </p:spPr>
      </p:pic>
    </p:spTree>
    <p:extLst>
      <p:ext uri="{BB962C8B-B14F-4D97-AF65-F5344CB8AC3E}">
        <p14:creationId xmlns:p14="http://schemas.microsoft.com/office/powerpoint/2010/main" val="395324055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85759" y="3055147"/>
            <a:ext cx="11420481" cy="3805290"/>
          </a:xfrm>
        </p:spPr>
        <p:txBody>
          <a:bodyPr>
            <a:noAutofit/>
          </a:bodyPr>
          <a:lstStyle/>
          <a:p>
            <a:pPr algn="just">
              <a:lnSpc>
                <a:spcPct val="100000"/>
              </a:lnSpc>
              <a:spcBef>
                <a:spcPts val="1200"/>
              </a:spcBef>
            </a:pPr>
            <a:r>
              <a:rPr lang="en-GB" sz="3200" dirty="0">
                <a:solidFill>
                  <a:schemeClr val="tx1">
                    <a:lumMod val="95000"/>
                    <a:lumOff val="5000"/>
                  </a:schemeClr>
                </a:solidFill>
                <a:latin typeface="Lucida Handwriting" panose="03010101010101010101" pitchFamily="66" charset="0"/>
              </a:rPr>
              <a:t>“The success of future learners will be developed by those who transcend the categories we impose on the world; who have the mental flexibility to bridge between domains; who see walls that we construct between disciplines and ideas and regard them as moveable or even breakable.” 	</a:t>
            </a:r>
            <a:r>
              <a:rPr lang="en-GB" sz="800" dirty="0">
                <a:solidFill>
                  <a:schemeClr val="tx1">
                    <a:lumMod val="95000"/>
                    <a:lumOff val="5000"/>
                  </a:schemeClr>
                </a:solidFill>
                <a:latin typeface="Lucida Handwriting" panose="03010101010101010101" pitchFamily="66" charset="0"/>
              </a:rPr>
              <a:t>					</a:t>
            </a:r>
            <a:endParaRPr lang="en-GB" sz="3200" dirty="0">
              <a:solidFill>
                <a:schemeClr val="tx1">
                  <a:lumMod val="95000"/>
                  <a:lumOff val="5000"/>
                </a:schemeClr>
              </a:solidFill>
              <a:latin typeface="Lucida Handwriting" panose="03010101010101010101" pitchFamily="66" charset="0"/>
            </a:endParaRPr>
          </a:p>
          <a:p>
            <a:pPr algn="r">
              <a:lnSpc>
                <a:spcPct val="100000"/>
              </a:lnSpc>
              <a:spcBef>
                <a:spcPts val="1200"/>
              </a:spcBef>
            </a:pPr>
            <a:r>
              <a:rPr lang="en-GB" sz="3200" dirty="0">
                <a:solidFill>
                  <a:schemeClr val="tx1">
                    <a:lumMod val="95000"/>
                    <a:lumOff val="5000"/>
                  </a:schemeClr>
                </a:solidFill>
              </a:rPr>
              <a:t>Matthew Syed</a:t>
            </a:r>
          </a:p>
        </p:txBody>
      </p:sp>
      <p:pic>
        <p:nvPicPr>
          <p:cNvPr id="2" name="Picture 1"/>
          <p:cNvPicPr>
            <a:picLocks noChangeAspect="1"/>
          </p:cNvPicPr>
          <p:nvPr/>
        </p:nvPicPr>
        <p:blipFill rotWithShape="1">
          <a:blip r:embed="rId3"/>
          <a:srcRect t="27716" b="5382"/>
          <a:stretch/>
        </p:blipFill>
        <p:spPr>
          <a:xfrm>
            <a:off x="1811984" y="95534"/>
            <a:ext cx="9241971" cy="2841171"/>
          </a:xfrm>
          <a:prstGeom prst="rect">
            <a:avLst/>
          </a:prstGeom>
        </p:spPr>
      </p:pic>
    </p:spTree>
    <p:extLst>
      <p:ext uri="{BB962C8B-B14F-4D97-AF65-F5344CB8AC3E}">
        <p14:creationId xmlns:p14="http://schemas.microsoft.com/office/powerpoint/2010/main" val="48010662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title"/>
          </p:nvPr>
        </p:nvSpPr>
        <p:spPr>
          <a:xfrm>
            <a:off x="1415400" y="900600"/>
            <a:ext cx="9361200" cy="1000400"/>
          </a:xfrm>
          <a:prstGeom prst="rect">
            <a:avLst/>
          </a:prstGeom>
        </p:spPr>
        <p:txBody>
          <a:bodyPr spcFirstLastPara="1" wrap="square" lIns="121900" tIns="121900" rIns="121900" bIns="121900" anchor="t" anchorCtr="0">
            <a:noAutofit/>
          </a:bodyPr>
          <a:lstStyle/>
          <a:p>
            <a:r>
              <a:rPr lang="en" sz="4800" dirty="0"/>
              <a:t>John Comenius		1592 -1670</a:t>
            </a:r>
            <a:endParaRPr sz="4800" dirty="0"/>
          </a:p>
        </p:txBody>
      </p:sp>
      <p:sp>
        <p:nvSpPr>
          <p:cNvPr id="56" name="Google Shape;56;p13"/>
          <p:cNvSpPr txBox="1">
            <a:spLocks noGrp="1"/>
          </p:cNvSpPr>
          <p:nvPr>
            <p:ph type="body" idx="2"/>
          </p:nvPr>
        </p:nvSpPr>
        <p:spPr>
          <a:xfrm>
            <a:off x="5989300" y="1901000"/>
            <a:ext cx="4538000" cy="2838811"/>
          </a:xfrm>
          <a:prstGeom prst="rect">
            <a:avLst/>
          </a:prstGeom>
        </p:spPr>
        <p:txBody>
          <a:bodyPr spcFirstLastPara="1" wrap="square" lIns="121900" tIns="121900" rIns="121900" bIns="121900" anchor="t" anchorCtr="0">
            <a:noAutofit/>
          </a:bodyPr>
          <a:lstStyle/>
          <a:p>
            <a:pPr marL="0" indent="0">
              <a:buNone/>
            </a:pPr>
            <a:endParaRPr sz="1467" dirty="0">
              <a:solidFill>
                <a:srgbClr val="2A95B7"/>
              </a:solidFill>
            </a:endParaRPr>
          </a:p>
          <a:p>
            <a:pPr marL="0" indent="0">
              <a:buNone/>
            </a:pPr>
            <a:r>
              <a:rPr lang="en" sz="2133" dirty="0"/>
              <a:t>“The father of modern education”</a:t>
            </a:r>
          </a:p>
          <a:p>
            <a:pPr marL="0" indent="0">
              <a:buNone/>
            </a:pPr>
            <a:endParaRPr lang="en" sz="2133" dirty="0"/>
          </a:p>
          <a:p>
            <a:pPr marL="0" indent="0">
              <a:buNone/>
            </a:pPr>
            <a:endParaRPr lang="en" sz="2133" dirty="0"/>
          </a:p>
          <a:p>
            <a:pPr marL="101598" marR="0" lvl="0" indent="0" algn="l" defTabSz="914400" rtl="0" eaLnBrk="1" fontAlgn="auto" latinLnBrk="0" hangingPunct="1">
              <a:lnSpc>
                <a:spcPct val="100000"/>
              </a:lnSpc>
              <a:spcBef>
                <a:spcPts val="0"/>
              </a:spcBef>
              <a:spcAft>
                <a:spcPts val="0"/>
              </a:spcAft>
              <a:buClr>
                <a:srgbClr val="2A95B7"/>
              </a:buClr>
              <a:buSzPts val="2400"/>
              <a:buNone/>
              <a:tabLst/>
              <a:defRPr/>
            </a:pPr>
            <a:r>
              <a:rPr kumimoji="0" lang="en-US" sz="2400" b="0" i="0" u="none" strike="noStrike" kern="0" cap="none" spc="0" normalizeH="0" baseline="0" noProof="0" dirty="0">
                <a:ln>
                  <a:noFill/>
                </a:ln>
                <a:solidFill>
                  <a:srgbClr val="FF0000"/>
                </a:solidFill>
                <a:effectLst/>
                <a:uLnTx/>
                <a:uFillTx/>
                <a:latin typeface="Sniglet"/>
                <a:sym typeface="Sniglet"/>
              </a:rPr>
              <a:t>Believed in the Holistic nature of education</a:t>
            </a:r>
          </a:p>
        </p:txBody>
      </p:sp>
      <p:sp>
        <p:nvSpPr>
          <p:cNvPr id="58" name="Google Shape;58;p13"/>
          <p:cNvSpPr txBox="1">
            <a:spLocks noGrp="1"/>
          </p:cNvSpPr>
          <p:nvPr>
            <p:ph type="sldNum" idx="12"/>
          </p:nvPr>
        </p:nvSpPr>
        <p:spPr>
          <a:xfrm>
            <a:off x="11460400" y="6453000"/>
            <a:ext cx="731600" cy="404800"/>
          </a:xfrm>
          <a:prstGeom prst="rect">
            <a:avLst/>
          </a:prstGeom>
        </p:spPr>
        <p:txBody>
          <a:bodyPr spcFirstLastPara="1" wrap="square" lIns="121900" tIns="121900" rIns="121900" bIns="121900" anchor="t" anchorCtr="0">
            <a:noAutofit/>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467" b="0" i="0" u="none" strike="noStrike" kern="0" cap="none" spc="0" normalizeH="0" baseline="0" noProof="0">
                <a:ln>
                  <a:noFill/>
                </a:ln>
                <a:solidFill>
                  <a:srgbClr val="FFFFFF"/>
                </a:solidFill>
                <a:effectLst/>
                <a:uLnTx/>
                <a:uFillTx/>
                <a:latin typeface="Sniglet"/>
                <a:sym typeface="Sniglet"/>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56</a:t>
            </a:fld>
            <a:endParaRPr kumimoji="0" sz="1467" b="0" i="0" u="none" strike="noStrike" kern="0" cap="none" spc="0" normalizeH="0" baseline="0" noProof="0">
              <a:ln>
                <a:noFill/>
              </a:ln>
              <a:solidFill>
                <a:srgbClr val="FFFFFF"/>
              </a:solidFill>
              <a:effectLst/>
              <a:uLnTx/>
              <a:uFillTx/>
              <a:latin typeface="Sniglet"/>
              <a:sym typeface="Sniglet"/>
            </a:endParaRPr>
          </a:p>
        </p:txBody>
      </p:sp>
      <p:pic>
        <p:nvPicPr>
          <p:cNvPr id="2" name="Picture 1">
            <a:extLst>
              <a:ext uri="{FF2B5EF4-FFF2-40B4-BE49-F238E27FC236}">
                <a16:creationId xmlns:a16="http://schemas.microsoft.com/office/drawing/2014/main" id="{7303AAB6-AA8D-1823-1581-3AE2B38FF762}"/>
              </a:ext>
            </a:extLst>
          </p:cNvPr>
          <p:cNvPicPr>
            <a:picLocks noChangeAspect="1"/>
          </p:cNvPicPr>
          <p:nvPr/>
        </p:nvPicPr>
        <p:blipFill>
          <a:blip r:embed="rId3"/>
          <a:stretch>
            <a:fillRect/>
          </a:stretch>
        </p:blipFill>
        <p:spPr>
          <a:xfrm>
            <a:off x="2126040" y="1812331"/>
            <a:ext cx="2942877" cy="3861056"/>
          </a:xfrm>
          <a:prstGeom prst="rect">
            <a:avLst/>
          </a:prstGeom>
        </p:spPr>
      </p:pic>
      <p:pic>
        <p:nvPicPr>
          <p:cNvPr id="7" name="Picture 6">
            <a:extLst>
              <a:ext uri="{FF2B5EF4-FFF2-40B4-BE49-F238E27FC236}">
                <a16:creationId xmlns:a16="http://schemas.microsoft.com/office/drawing/2014/main" id="{E9F8DF8B-DE4A-52BA-D33D-36FAEDE80FE2}"/>
              </a:ext>
            </a:extLst>
          </p:cNvPr>
          <p:cNvPicPr>
            <a:picLocks noChangeAspect="1"/>
          </p:cNvPicPr>
          <p:nvPr/>
        </p:nvPicPr>
        <p:blipFill>
          <a:blip r:embed="rId4"/>
          <a:stretch>
            <a:fillRect/>
          </a:stretch>
        </p:blipFill>
        <p:spPr>
          <a:xfrm>
            <a:off x="9881937" y="1036710"/>
            <a:ext cx="1066064" cy="709417"/>
          </a:xfrm>
          <a:prstGeom prst="rect">
            <a:avLst/>
          </a:prstGeom>
        </p:spPr>
      </p:pic>
    </p:spTree>
    <p:extLst>
      <p:ext uri="{BB962C8B-B14F-4D97-AF65-F5344CB8AC3E}">
        <p14:creationId xmlns:p14="http://schemas.microsoft.com/office/powerpoint/2010/main" val="413490997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62CD3AB-73CB-BDC4-22EA-28E90D2C83B7}"/>
              </a:ext>
            </a:extLst>
          </p:cNvPr>
          <p:cNvSpPr txBox="1"/>
          <p:nvPr/>
        </p:nvSpPr>
        <p:spPr>
          <a:xfrm>
            <a:off x="802641" y="100285"/>
            <a:ext cx="10708640" cy="2062103"/>
          </a:xfrm>
          <a:prstGeom prst="rect">
            <a:avLst/>
          </a:prstGeom>
          <a:noFill/>
        </p:spPr>
        <p:txBody>
          <a:bodyPr wrap="square" rtlCol="0">
            <a:spAutoFit/>
          </a:bodyPr>
          <a:lstStyle/>
          <a:p>
            <a:pPr marL="0" marR="0" lvl="0" indent="0" algn="l" defTabSz="914354" rtl="0" eaLnBrk="1" fontAlgn="auto" latinLnBrk="0" hangingPunct="1">
              <a:lnSpc>
                <a:spcPct val="100000"/>
              </a:lnSpc>
              <a:spcBef>
                <a:spcPts val="0"/>
              </a:spcBef>
              <a:spcAft>
                <a:spcPts val="0"/>
              </a:spcAft>
              <a:buClrTx/>
              <a:buSzTx/>
              <a:buFontTx/>
              <a:buNone/>
              <a:tabLst/>
              <a:defRPr/>
            </a:pPr>
            <a:r>
              <a:rPr kumimoji="0" lang="en-GB" sz="4400" b="1" i="0" u="sng" strike="noStrike" kern="1200" cap="none" spc="0" normalizeH="0" baseline="0" noProof="0" dirty="0">
                <a:ln>
                  <a:noFill/>
                </a:ln>
                <a:solidFill>
                  <a:srgbClr val="002060"/>
                </a:solidFill>
                <a:effectLst/>
                <a:uLnTx/>
                <a:uFillTx/>
                <a:latin typeface="Calibri" panose="020F0502020204030204"/>
                <a:ea typeface="+mn-ea"/>
                <a:cs typeface="+mn-cs"/>
              </a:rPr>
              <a:t>Task for 2 </a:t>
            </a:r>
          </a:p>
          <a:p>
            <a:pPr marL="0" marR="0" lvl="0" indent="0" algn="l" defTabSz="914354"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354"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1). Next week you will be presenting two or three theorists to the rest of us.</a:t>
            </a:r>
          </a:p>
          <a:p>
            <a:pPr marL="0" marR="0" lvl="0" indent="0" algn="l" defTabSz="914354"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2). I also encourage you to research the other theorists because this will help you in your portfolio.</a:t>
            </a:r>
          </a:p>
        </p:txBody>
      </p:sp>
      <p:graphicFrame>
        <p:nvGraphicFramePr>
          <p:cNvPr id="3" name="Table 4">
            <a:extLst>
              <a:ext uri="{FF2B5EF4-FFF2-40B4-BE49-F238E27FC236}">
                <a16:creationId xmlns:a16="http://schemas.microsoft.com/office/drawing/2014/main" id="{27F41539-14A0-5FD7-51EC-4E13DE80554E}"/>
              </a:ext>
            </a:extLst>
          </p:cNvPr>
          <p:cNvGraphicFramePr>
            <a:graphicFrameLocks noGrp="1"/>
          </p:cNvGraphicFramePr>
          <p:nvPr>
            <p:extLst>
              <p:ext uri="{D42A27DB-BD31-4B8C-83A1-F6EECF244321}">
                <p14:modId xmlns:p14="http://schemas.microsoft.com/office/powerpoint/2010/main" val="3605161622"/>
              </p:ext>
            </p:extLst>
          </p:nvPr>
        </p:nvGraphicFramePr>
        <p:xfrm>
          <a:off x="424068" y="2193164"/>
          <a:ext cx="11502885" cy="4490720"/>
        </p:xfrm>
        <a:graphic>
          <a:graphicData uri="http://schemas.openxmlformats.org/drawingml/2006/table">
            <a:tbl>
              <a:tblPr firstRow="1" bandRow="1">
                <a:tableStyleId>{5C22544A-7EE6-4342-B048-85BDC9FD1C3A}</a:tableStyleId>
              </a:tblPr>
              <a:tblGrid>
                <a:gridCol w="2875721">
                  <a:extLst>
                    <a:ext uri="{9D8B030D-6E8A-4147-A177-3AD203B41FA5}">
                      <a16:colId xmlns:a16="http://schemas.microsoft.com/office/drawing/2014/main" val="963666824"/>
                    </a:ext>
                  </a:extLst>
                </a:gridCol>
                <a:gridCol w="2875721">
                  <a:extLst>
                    <a:ext uri="{9D8B030D-6E8A-4147-A177-3AD203B41FA5}">
                      <a16:colId xmlns:a16="http://schemas.microsoft.com/office/drawing/2014/main" val="1366188220"/>
                    </a:ext>
                  </a:extLst>
                </a:gridCol>
                <a:gridCol w="3015019">
                  <a:extLst>
                    <a:ext uri="{9D8B030D-6E8A-4147-A177-3AD203B41FA5}">
                      <a16:colId xmlns:a16="http://schemas.microsoft.com/office/drawing/2014/main" val="3568357199"/>
                    </a:ext>
                  </a:extLst>
                </a:gridCol>
                <a:gridCol w="2736424">
                  <a:extLst>
                    <a:ext uri="{9D8B030D-6E8A-4147-A177-3AD203B41FA5}">
                      <a16:colId xmlns:a16="http://schemas.microsoft.com/office/drawing/2014/main" val="979221809"/>
                    </a:ext>
                  </a:extLst>
                </a:gridCol>
              </a:tblGrid>
              <a:tr h="4490720">
                <a:tc>
                  <a:txBody>
                    <a:bodyPr/>
                    <a:lstStyle/>
                    <a:p>
                      <a:pPr algn="ctr"/>
                      <a:endParaRPr lang="en-GB" sz="2800" dirty="0"/>
                    </a:p>
                    <a:p>
                      <a:pPr algn="ctr"/>
                      <a:endParaRPr lang="en-GB" sz="2800" dirty="0"/>
                    </a:p>
                    <a:p>
                      <a:pPr algn="ctr"/>
                      <a:r>
                        <a:rPr lang="en-GB" sz="2800" dirty="0"/>
                        <a:t>Johann Pestalozzi</a:t>
                      </a:r>
                    </a:p>
                    <a:p>
                      <a:pPr algn="ctr"/>
                      <a:endParaRPr lang="en-GB" sz="2800" dirty="0"/>
                    </a:p>
                    <a:p>
                      <a:pPr algn="ctr"/>
                      <a:endParaRPr lang="en-GB" sz="2800" dirty="0"/>
                    </a:p>
                    <a:p>
                      <a:pPr algn="ctr"/>
                      <a:r>
                        <a:rPr lang="en-GB" sz="2800" dirty="0"/>
                        <a:t>Maria Montessori</a:t>
                      </a:r>
                    </a:p>
                    <a:p>
                      <a:pPr algn="ctr"/>
                      <a:endParaRPr lang="en-GB" sz="2800" dirty="0"/>
                    </a:p>
                  </a:txBody>
                  <a:tcPr marL="121920" marR="121920" marT="60960" marB="60960">
                    <a:solidFill>
                      <a:srgbClr val="FF0000"/>
                    </a:solidFill>
                  </a:tcPr>
                </a:tc>
                <a:tc>
                  <a:txBody>
                    <a:bodyPr/>
                    <a:lstStyle/>
                    <a:p>
                      <a:pPr algn="ctr"/>
                      <a:endParaRPr lang="en-GB" sz="2800" dirty="0"/>
                    </a:p>
                    <a:p>
                      <a:pPr algn="ctr"/>
                      <a:endParaRPr lang="en-GB" sz="2800" dirty="0"/>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mn-lt"/>
                          <a:ea typeface="+mn-ea"/>
                          <a:cs typeface="+mn-cs"/>
                        </a:rPr>
                        <a:t>Jean Piaget</a:t>
                      </a:r>
                    </a:p>
                    <a:p>
                      <a:pPr algn="ctr"/>
                      <a:endParaRPr lang="en-GB" sz="2800" dirty="0"/>
                    </a:p>
                    <a:p>
                      <a:pPr algn="ctr"/>
                      <a:endParaRPr lang="en-GB" sz="2800" dirty="0"/>
                    </a:p>
                    <a:p>
                      <a:pPr algn="ctr"/>
                      <a:r>
                        <a:rPr lang="en-GB" sz="2800" dirty="0"/>
                        <a:t>Lev Vygotsky</a:t>
                      </a:r>
                    </a:p>
                    <a:p>
                      <a:pPr algn="ctr"/>
                      <a:endParaRPr lang="en-GB" sz="2800" dirty="0"/>
                    </a:p>
                  </a:txBody>
                  <a:tcPr marL="121920" marR="121920" marT="60960" marB="60960">
                    <a:solidFill>
                      <a:srgbClr val="FF00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white"/>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white"/>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mn-lt"/>
                          <a:ea typeface="+mn-ea"/>
                          <a:cs typeface="+mn-cs"/>
                        </a:rPr>
                        <a:t>John Dewey</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white"/>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white"/>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mn-lt"/>
                          <a:ea typeface="+mn-ea"/>
                          <a:cs typeface="+mn-cs"/>
                        </a:rPr>
                        <a:t> </a:t>
                      </a:r>
                      <a:r>
                        <a:rPr kumimoji="0" lang="en-GB" sz="2800" b="1" i="0" u="none" strike="noStrike" kern="1200" cap="none" spc="0" normalizeH="0" baseline="0" noProof="0" dirty="0" err="1">
                          <a:ln>
                            <a:noFill/>
                          </a:ln>
                          <a:solidFill>
                            <a:prstClr val="white"/>
                          </a:solidFill>
                          <a:effectLst/>
                          <a:uLnTx/>
                          <a:uFillTx/>
                          <a:latin typeface="+mn-lt"/>
                          <a:ea typeface="+mn-ea"/>
                          <a:cs typeface="+mn-cs"/>
                        </a:rPr>
                        <a:t>Frederich</a:t>
                      </a:r>
                      <a:r>
                        <a:rPr kumimoji="0" lang="en-GB" sz="2800" b="1" i="0" u="none" strike="noStrike" kern="1200" cap="none" spc="0" normalizeH="0" baseline="0" noProof="0" dirty="0">
                          <a:ln>
                            <a:noFill/>
                          </a:ln>
                          <a:solidFill>
                            <a:prstClr val="white"/>
                          </a:solidFill>
                          <a:effectLst/>
                          <a:uLnTx/>
                          <a:uFillTx/>
                          <a:latin typeface="+mn-lt"/>
                          <a:ea typeface="+mn-ea"/>
                          <a:cs typeface="+mn-cs"/>
                        </a:rPr>
                        <a:t> Frobel</a:t>
                      </a:r>
                    </a:p>
                    <a:p>
                      <a:pPr algn="ctr"/>
                      <a:endParaRPr lang="en-GB" sz="2800" dirty="0"/>
                    </a:p>
                  </a:txBody>
                  <a:tcPr marL="121920" marR="121920" marT="60960" marB="60960">
                    <a:solidFill>
                      <a:srgbClr val="FF00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white"/>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white"/>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dirty="0"/>
                        <a:t>Albert Bandura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white"/>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mn-lt"/>
                          <a:ea typeface="+mn-ea"/>
                          <a:cs typeface="+mn-cs"/>
                        </a:rPr>
                        <a:t>B.F. Skinner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white"/>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mn-lt"/>
                          <a:ea typeface="+mn-ea"/>
                          <a:cs typeface="+mn-cs"/>
                        </a:rPr>
                        <a:t>Benjamin Bloom</a:t>
                      </a:r>
                    </a:p>
                  </a:txBody>
                  <a:tcPr marL="121920" marR="121920" marT="60960" marB="60960">
                    <a:solidFill>
                      <a:srgbClr val="FF0000"/>
                    </a:solidFill>
                  </a:tcPr>
                </a:tc>
                <a:extLst>
                  <a:ext uri="{0D108BD9-81ED-4DB2-BD59-A6C34878D82A}">
                    <a16:rowId xmlns:a16="http://schemas.microsoft.com/office/drawing/2014/main" val="4040909981"/>
                  </a:ext>
                </a:extLst>
              </a:tr>
            </a:tbl>
          </a:graphicData>
        </a:graphic>
      </p:graphicFrame>
    </p:spTree>
    <p:extLst>
      <p:ext uri="{BB962C8B-B14F-4D97-AF65-F5344CB8AC3E}">
        <p14:creationId xmlns:p14="http://schemas.microsoft.com/office/powerpoint/2010/main" val="125790019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19CAD-2F8A-A469-500B-B9690488FFD2}"/>
              </a:ext>
            </a:extLst>
          </p:cNvPr>
          <p:cNvSpPr>
            <a:spLocks noGrp="1"/>
          </p:cNvSpPr>
          <p:nvPr>
            <p:ph type="title"/>
          </p:nvPr>
        </p:nvSpPr>
        <p:spPr>
          <a:xfrm>
            <a:off x="370703" y="229201"/>
            <a:ext cx="10515600" cy="1325563"/>
          </a:xfrm>
        </p:spPr>
        <p:txBody>
          <a:bodyPr>
            <a:normAutofit/>
          </a:bodyPr>
          <a:lstStyle/>
          <a:p>
            <a:r>
              <a:rPr lang="en-GB" sz="6600" b="1" u="sng" dirty="0">
                <a:latin typeface="+mn-lt"/>
              </a:rPr>
              <a:t>Reflection Time / Talk Time</a:t>
            </a:r>
          </a:p>
        </p:txBody>
      </p:sp>
      <p:pic>
        <p:nvPicPr>
          <p:cNvPr id="4" name="Picture 3">
            <a:extLst>
              <a:ext uri="{FF2B5EF4-FFF2-40B4-BE49-F238E27FC236}">
                <a16:creationId xmlns:a16="http://schemas.microsoft.com/office/drawing/2014/main" id="{A55A0E6B-3796-B0E0-DFEC-2A2CDC825895}"/>
              </a:ext>
            </a:extLst>
          </p:cNvPr>
          <p:cNvPicPr>
            <a:picLocks noChangeAspect="1"/>
          </p:cNvPicPr>
          <p:nvPr/>
        </p:nvPicPr>
        <p:blipFill rotWithShape="1">
          <a:blip r:embed="rId2"/>
          <a:srcRect l="7394" r="14175"/>
          <a:stretch/>
        </p:blipFill>
        <p:spPr>
          <a:xfrm>
            <a:off x="370703" y="1690688"/>
            <a:ext cx="6685006" cy="4794422"/>
          </a:xfrm>
          <a:prstGeom prst="rect">
            <a:avLst/>
          </a:prstGeom>
        </p:spPr>
      </p:pic>
      <p:sp>
        <p:nvSpPr>
          <p:cNvPr id="5" name="TextBox 4">
            <a:extLst>
              <a:ext uri="{FF2B5EF4-FFF2-40B4-BE49-F238E27FC236}">
                <a16:creationId xmlns:a16="http://schemas.microsoft.com/office/drawing/2014/main" id="{BE602DB1-6DAB-0447-E873-D8E6AF635697}"/>
              </a:ext>
            </a:extLst>
          </p:cNvPr>
          <p:cNvSpPr txBox="1"/>
          <p:nvPr/>
        </p:nvSpPr>
        <p:spPr>
          <a:xfrm>
            <a:off x="7475837" y="2582562"/>
            <a:ext cx="4073611" cy="255454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prstClr val="black"/>
                </a:solidFill>
                <a:effectLst/>
                <a:uLnTx/>
                <a:uFillTx/>
                <a:latin typeface="Calibri" panose="020F0502020204030204"/>
                <a:ea typeface="+mn-ea"/>
                <a:cs typeface="+mn-cs"/>
              </a:rPr>
              <a:t>Write down three things that you have learnt in today’s meeting.</a:t>
            </a:r>
          </a:p>
        </p:txBody>
      </p:sp>
    </p:spTree>
    <p:extLst>
      <p:ext uri="{BB962C8B-B14F-4D97-AF65-F5344CB8AC3E}">
        <p14:creationId xmlns:p14="http://schemas.microsoft.com/office/powerpoint/2010/main" val="66685813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EF3A1B-613E-593F-BC8E-4AB4E3BCD9B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DA8222D-226F-E3EC-C719-112AAF9426FD}"/>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62276873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0"/>
            <a:ext cx="12192000" cy="7315200"/>
          </a:xfrm>
          <a:prstGeom prst="rect">
            <a:avLst/>
          </a:prstGeom>
        </p:spPr>
      </p:pic>
    </p:spTree>
    <p:extLst>
      <p:ext uri="{BB962C8B-B14F-4D97-AF65-F5344CB8AC3E}">
        <p14:creationId xmlns:p14="http://schemas.microsoft.com/office/powerpoint/2010/main" val="30355278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80605" y="1"/>
            <a:ext cx="11370930" cy="6858000"/>
          </a:xfrm>
          <a:prstGeom prst="rect">
            <a:avLst/>
          </a:prstGeom>
        </p:spPr>
      </p:pic>
    </p:spTree>
    <p:extLst>
      <p:ext uri="{BB962C8B-B14F-4D97-AF65-F5344CB8AC3E}">
        <p14:creationId xmlns:p14="http://schemas.microsoft.com/office/powerpoint/2010/main" val="2129401798"/>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44781794_win32_fixed.potx" id="{FFA6945E-0D2E-49A3-B8AE-0157B47B7617}" vid="{3D53E5D5-FE42-40E3-89B4-70F55FAC3269}"/>
    </a:ext>
  </a:extLst>
</a:theme>
</file>

<file path=ppt/theme/theme2.xml><?xml version="1.0" encoding="utf-8"?>
<a:theme xmlns:a="http://schemas.openxmlformats.org/drawingml/2006/main" name="Seyton template">
  <a:themeElements>
    <a:clrScheme name="Custom 347">
      <a:dk1>
        <a:srgbClr val="434343"/>
      </a:dk1>
      <a:lt1>
        <a:srgbClr val="FFFFFF"/>
      </a:lt1>
      <a:dk2>
        <a:srgbClr val="7B8486"/>
      </a:dk2>
      <a:lt2>
        <a:srgbClr val="E3E9EB"/>
      </a:lt2>
      <a:accent1>
        <a:srgbClr val="2A95B7"/>
      </a:accent1>
      <a:accent2>
        <a:srgbClr val="80D5CC"/>
      </a:accent2>
      <a:accent3>
        <a:srgbClr val="E9CB74"/>
      </a:accent3>
      <a:accent4>
        <a:srgbClr val="D19E9E"/>
      </a:accent4>
      <a:accent5>
        <a:srgbClr val="E47474"/>
      </a:accent5>
      <a:accent6>
        <a:srgbClr val="9DAFB4"/>
      </a:accent6>
      <a:hlink>
        <a:srgbClr val="434343"/>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Presentation1 Whi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19695</TotalTime>
  <Words>4807</Words>
  <Application>Microsoft Office PowerPoint</Application>
  <PresentationFormat>Widescreen</PresentationFormat>
  <Paragraphs>348</Paragraphs>
  <Slides>61</Slides>
  <Notes>33</Notes>
  <HiddenSlides>0</HiddenSlides>
  <MMClips>0</MMClips>
  <ScaleCrop>false</ScaleCrop>
  <HeadingPairs>
    <vt:vector size="6" baseType="variant">
      <vt:variant>
        <vt:lpstr>Fonts Used</vt:lpstr>
      </vt:variant>
      <vt:variant>
        <vt:i4>10</vt:i4>
      </vt:variant>
      <vt:variant>
        <vt:lpstr>Theme</vt:lpstr>
      </vt:variant>
      <vt:variant>
        <vt:i4>5</vt:i4>
      </vt:variant>
      <vt:variant>
        <vt:lpstr>Slide Titles</vt:lpstr>
      </vt:variant>
      <vt:variant>
        <vt:i4>61</vt:i4>
      </vt:variant>
    </vt:vector>
  </HeadingPairs>
  <TitlesOfParts>
    <vt:vector size="76" baseType="lpstr">
      <vt:lpstr>Sniglet</vt:lpstr>
      <vt:lpstr>Arial</vt:lpstr>
      <vt:lpstr>Calibri</vt:lpstr>
      <vt:lpstr>Calibri Light</vt:lpstr>
      <vt:lpstr>Franklin Gothic Book</vt:lpstr>
      <vt:lpstr>JFRockOutcrop</vt:lpstr>
      <vt:lpstr>Lucida Handwriting</vt:lpstr>
      <vt:lpstr>Patrick Hand SC</vt:lpstr>
      <vt:lpstr>Symbol</vt:lpstr>
      <vt:lpstr>Times New Roman</vt:lpstr>
      <vt:lpstr>1_Office Theme</vt:lpstr>
      <vt:lpstr>Seyton template</vt:lpstr>
      <vt:lpstr>Office Theme</vt:lpstr>
      <vt:lpstr>1_Presentation1 White</vt:lpstr>
      <vt:lpstr>2_Office Theme</vt:lpstr>
      <vt:lpstr>ECES7004 Principles of Pedagogy,  Teaching &amp; Learning  Dr. Huw Griffiths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History Educational Theory</vt:lpstr>
      <vt:lpstr>John Comenius  1592 -1670</vt:lpstr>
      <vt:lpstr>AGE of Reason</vt:lpstr>
      <vt:lpstr>Theory</vt:lpstr>
      <vt:lpstr>Holistic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John Comenius  1592 -1670</vt:lpstr>
      <vt:lpstr>PowerPoint Presentation</vt:lpstr>
      <vt:lpstr>Reflection Time / Talk Time</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ECES7004 Principles of Pedagogy,  Teaching &amp; Learning  Dr. Huw Griffiths</dc:title>
  <dc:creator>Huw Griffiths</dc:creator>
  <cp:lastModifiedBy>Huw Griffiths</cp:lastModifiedBy>
  <cp:revision>5</cp:revision>
  <dcterms:created xsi:type="dcterms:W3CDTF">2023-01-26T10:29:54Z</dcterms:created>
  <dcterms:modified xsi:type="dcterms:W3CDTF">2025-11-19T13:22:53Z</dcterms:modified>
</cp:coreProperties>
</file>