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56" r:id="rId2"/>
    <p:sldId id="275" r:id="rId3"/>
    <p:sldId id="276" r:id="rId4"/>
    <p:sldId id="298" r:id="rId5"/>
    <p:sldId id="277" r:id="rId6"/>
    <p:sldId id="278" r:id="rId7"/>
    <p:sldId id="279" r:id="rId8"/>
    <p:sldId id="302" r:id="rId9"/>
    <p:sldId id="303" r:id="rId10"/>
    <p:sldId id="304" r:id="rId11"/>
    <p:sldId id="305" r:id="rId12"/>
    <p:sldId id="265" r:id="rId13"/>
    <p:sldId id="282" r:id="rId14"/>
    <p:sldId id="306" r:id="rId15"/>
    <p:sldId id="284" r:id="rId16"/>
    <p:sldId id="309" r:id="rId17"/>
    <p:sldId id="311" r:id="rId18"/>
    <p:sldId id="312" r:id="rId19"/>
    <p:sldId id="288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086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B1AAA1-5B61-4A89-9190-90593E1DB9C3}" type="datetimeFigureOut">
              <a:rPr lang="en-GB" smtClean="0"/>
              <a:pPr/>
              <a:t>25/09/2018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1C1C4F-0A60-4455-A22C-32CA4FF4FEF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8955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1C1C4F-0A60-4455-A22C-32CA4FF4FEF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56892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84A43-F9D3-4842-9696-A69761979812}" type="datetimeFigureOut">
              <a:rPr lang="en-GB" smtClean="0"/>
              <a:pPr/>
              <a:t>25/09/2018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87090-C57B-481C-B8AB-01E49CA4CE6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84A43-F9D3-4842-9696-A69761979812}" type="datetimeFigureOut">
              <a:rPr lang="en-GB" smtClean="0"/>
              <a:pPr/>
              <a:t>25/09/2018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87090-C57B-481C-B8AB-01E49CA4CE6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84A43-F9D3-4842-9696-A69761979812}" type="datetimeFigureOut">
              <a:rPr lang="en-GB" smtClean="0"/>
              <a:pPr/>
              <a:t>25/09/2018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87090-C57B-481C-B8AB-01E49CA4CE6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84A43-F9D3-4842-9696-A69761979812}" type="datetimeFigureOut">
              <a:rPr lang="en-GB" smtClean="0"/>
              <a:pPr/>
              <a:t>25/09/2018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87090-C57B-481C-B8AB-01E49CA4CE6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84A43-F9D3-4842-9696-A69761979812}" type="datetimeFigureOut">
              <a:rPr lang="en-GB" smtClean="0"/>
              <a:pPr/>
              <a:t>25/09/2018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87090-C57B-481C-B8AB-01E49CA4CE6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84A43-F9D3-4842-9696-A69761979812}" type="datetimeFigureOut">
              <a:rPr lang="en-GB" smtClean="0"/>
              <a:pPr/>
              <a:t>25/09/2018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87090-C57B-481C-B8AB-01E49CA4CE6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84A43-F9D3-4842-9696-A69761979812}" type="datetimeFigureOut">
              <a:rPr lang="en-GB" smtClean="0"/>
              <a:pPr/>
              <a:t>25/09/2018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87090-C57B-481C-B8AB-01E49CA4CE6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84A43-F9D3-4842-9696-A69761979812}" type="datetimeFigureOut">
              <a:rPr lang="en-GB" smtClean="0"/>
              <a:pPr/>
              <a:t>25/09/2018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87090-C57B-481C-B8AB-01E49CA4CE6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F784A43-F9D3-4842-9696-A69761979812}" type="datetimeFigureOut">
              <a:rPr lang="en-GB" smtClean="0"/>
              <a:pPr/>
              <a:t>25/09/2018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08A87090-C57B-481C-B8AB-01E49CA4CE6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84A43-F9D3-4842-9696-A69761979812}" type="datetimeFigureOut">
              <a:rPr lang="en-GB" smtClean="0"/>
              <a:pPr/>
              <a:t>25/09/2018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87090-C57B-481C-B8AB-01E49CA4CE6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84A43-F9D3-4842-9696-A69761979812}" type="datetimeFigureOut">
              <a:rPr lang="en-GB" smtClean="0"/>
              <a:pPr/>
              <a:t>25/09/2018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87090-C57B-481C-B8AB-01E49CA4CE6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08A0F2-6BA1-48A6-9C4B-40323C4AA76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F784A43-F9D3-4842-9696-A69761979812}" type="datetimeFigureOut">
              <a:rPr lang="en-GB" smtClean="0"/>
              <a:pPr/>
              <a:t>25/09/2018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08A87090-C57B-481C-B8AB-01E49CA4CE63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google.co.uk/url?sa=i&amp;rct=j&amp;q=&amp;esrc=s&amp;source=images&amp;cd=&amp;cad=rja&amp;uact=8&amp;ved=0CAcQjRxqFQoTCIfyqYuZycgCFcs_GgodicIAVg&amp;url=http://www.slideshare.net/colinmgray/peer-critique-aect2013&amp;psig=AFQjCNHo0CdUsA3GDUA4vefwr2KvQ6X-qg&amp;ust=1445160578786258" TargetMode="Externa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www.google.co.uk/url?sa=i&amp;rct=j&amp;q=&amp;esrc=s&amp;source=images&amp;cd=&amp;cad=rja&amp;uact=8&amp;ved=0CAcQjRxqFQoTCJrXu9qaycgCFUldGgod3L4NEA&amp;url=http://www.slideshare.net/harrisonmike/understanding-cross-cultural-adjustment-and-acculturation-theories-natecla&amp;psig=AFQjCNF45k7iqP99qT69MIsPrtbctPH9SQ&amp;ust=1445161080180424" TargetMode="Externa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www.google.co.uk/url?sa=i&amp;rct=j&amp;q=&amp;esrc=s&amp;source=images&amp;cd=&amp;cad=rja&amp;uact=8&amp;ved=0CAcQjRxqFQoTCPqFsbCfycgCFQiGGgodgK8EdA&amp;url=http://shop.kevmunday.com/society&amp;psig=AFQjCNEYEKHrKQNhzfnKSHQ81B5NLyhJMA&amp;ust=1445162275720998" TargetMode="Externa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hyperlink" Target="http://www.youtube.com/watch?v=1tPQ-xOLSSE" TargetMode="Externa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522" y="220830"/>
            <a:ext cx="7681854" cy="6423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940152" y="5864898"/>
            <a:ext cx="3096344" cy="792088"/>
          </a:xfrm>
        </p:spPr>
        <p:txBody>
          <a:bodyPr>
            <a:normAutofit/>
          </a:bodyPr>
          <a:lstStyle/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HPAR5010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4522" y="208524"/>
            <a:ext cx="8077200" cy="936934"/>
          </a:xfrm>
        </p:spPr>
        <p:txBody>
          <a:bodyPr>
            <a:normAutofit/>
          </a:bodyPr>
          <a:lstStyle/>
          <a:p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Social Theory in Archaeology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Social Theory?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73936"/>
            <a:ext cx="4248472" cy="48234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How to interpret human social activity (actions):</a:t>
            </a:r>
          </a:p>
          <a:p>
            <a:pPr lvl="1">
              <a:defRPr/>
            </a:pPr>
            <a:r>
              <a:rPr lang="en-GB" dirty="0" smtClean="0"/>
              <a:t>At a wider cultural level</a:t>
            </a:r>
          </a:p>
          <a:p>
            <a:pPr lvl="1">
              <a:defRPr/>
            </a:pPr>
            <a:r>
              <a:rPr lang="en-GB" dirty="0" smtClean="0"/>
              <a:t>At the level of the individual/social agent</a:t>
            </a:r>
          </a:p>
          <a:p>
            <a:pPr>
              <a:defRPr/>
            </a:pPr>
            <a:r>
              <a:rPr lang="en-GB" dirty="0" smtClean="0"/>
              <a:t>A way to “people the past”…</a:t>
            </a:r>
          </a:p>
          <a:p>
            <a:pPr>
              <a:defRPr/>
            </a:pPr>
            <a:r>
              <a:rPr lang="en-GB" dirty="0" smtClean="0"/>
              <a:t>Derives from Anthropology &amp; Sociology</a:t>
            </a:r>
          </a:p>
        </p:txBody>
      </p:sp>
      <p:pic>
        <p:nvPicPr>
          <p:cNvPr id="1026" name="Picture 2" descr="C:\Users\sw003\AppData\Local\Microsoft\Windows\Temporary Internet Files\Content.IE5\4KWSNGDE\MP900438475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241428"/>
            <a:ext cx="3603281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Social Theory?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258816" cy="462381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 smtClean="0"/>
              <a:t>Explores the role that </a:t>
            </a:r>
            <a:r>
              <a:rPr lang="en-GB" dirty="0" smtClean="0">
                <a:solidFill>
                  <a:srgbClr val="FFC000"/>
                </a:solidFill>
              </a:rPr>
              <a:t>individuals</a:t>
            </a:r>
            <a:r>
              <a:rPr lang="en-GB" dirty="0" smtClean="0"/>
              <a:t> play in social change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>
                <a:solidFill>
                  <a:srgbClr val="FFC000"/>
                </a:solidFill>
              </a:rPr>
              <a:t>Social reproduction: 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/>
              <a:t>Over time groups of people reproduce their social structure &amp; patterns</a:t>
            </a:r>
            <a:r>
              <a:rPr lang="en-US" dirty="0" smtClean="0"/>
              <a:t> </a:t>
            </a:r>
            <a:endParaRPr lang="en-GB" dirty="0" smtClean="0"/>
          </a:p>
        </p:txBody>
      </p:sp>
      <p:pic>
        <p:nvPicPr>
          <p:cNvPr id="6" name="Content Placeholder 5" descr="individual-customer.jpg"/>
          <p:cNvPicPr>
            <a:picLocks noGrp="1" noChangeAspect="1"/>
          </p:cNvPicPr>
          <p:nvPr>
            <p:ph sz="half" idx="2"/>
          </p:nvPr>
        </p:nvPicPr>
        <p:blipFill>
          <a:blip r:embed="rId3" cstate="screen"/>
          <a:stretch>
            <a:fillRect/>
          </a:stretch>
        </p:blipFill>
        <p:spPr>
          <a:xfrm>
            <a:off x="5291106" y="2204864"/>
            <a:ext cx="3395694" cy="3384376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faceless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11000" contrast="-1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38100"/>
            <a:ext cx="9180513" cy="6923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Peopling the Past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65311"/>
            <a:ext cx="8229600" cy="4988025"/>
          </a:xfrm>
        </p:spPr>
        <p:txBody>
          <a:bodyPr>
            <a:noAutofit/>
          </a:bodyPr>
          <a:lstStyle/>
          <a:p>
            <a:r>
              <a:rPr lang="en-GB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“How do you envisage those households?”</a:t>
            </a:r>
          </a:p>
          <a:p>
            <a:r>
              <a:rPr lang="en-GB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“You mean how do I imagine their composition?”</a:t>
            </a:r>
          </a:p>
          <a:p>
            <a:r>
              <a:rPr lang="en-GB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“No, how do you envisage them going about their daily actions”</a:t>
            </a:r>
          </a:p>
          <a:p>
            <a:r>
              <a:rPr lang="en-GB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felt quite defensive “Archaeologists don’t do that. We don’t  go around envisaging people leading cows to pasture &amp; gossiping around the household chores”</a:t>
            </a:r>
          </a:p>
          <a:p>
            <a:r>
              <a:rPr lang="en-GB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“Yes, but what </a:t>
            </a:r>
            <a:r>
              <a:rPr lang="en-GB" sz="26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if</a:t>
            </a:r>
            <a:r>
              <a:rPr lang="en-GB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you were allowed to do it….Now just tell us how you see them. What do they look like?”</a:t>
            </a:r>
          </a:p>
          <a:p>
            <a:r>
              <a:rPr lang="en-GB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“Well…” I said. And then I realized what I saw. </a:t>
            </a:r>
            <a:r>
              <a:rPr lang="en-GB" sz="26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“I see…a lot of faceless blobs”</a:t>
            </a:r>
            <a:r>
              <a:rPr lang="en-GB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en-GB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en-GB" sz="2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Tringham</a:t>
            </a:r>
            <a:r>
              <a:rPr lang="en-GB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1991:93-4)</a:t>
            </a:r>
          </a:p>
        </p:txBody>
      </p:sp>
    </p:spTree>
    <p:extLst>
      <p:ext uri="{BB962C8B-B14F-4D97-AF65-F5344CB8AC3E}">
        <p14:creationId xmlns:p14="http://schemas.microsoft.com/office/powerpoint/2010/main" val="309331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Theory of 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762872" cy="4895424"/>
          </a:xfrm>
        </p:spPr>
        <p:txBody>
          <a:bodyPr>
            <a:normAutofit lnSpcReduction="10000"/>
          </a:bodyPr>
          <a:lstStyle/>
          <a:p>
            <a:pPr marL="438912" lvl="1" indent="-320040">
              <a:lnSpc>
                <a:spcPct val="90000"/>
              </a:lnSpc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  <a:defRPr/>
            </a:pPr>
            <a:r>
              <a:rPr lang="en-GB" sz="2800" dirty="0" smtClean="0"/>
              <a:t>Reacts against </a:t>
            </a:r>
            <a:r>
              <a:rPr lang="en-GB" sz="2800" dirty="0" err="1" smtClean="0"/>
              <a:t>structuralist</a:t>
            </a:r>
            <a:r>
              <a:rPr lang="en-GB" sz="2800" dirty="0" smtClean="0"/>
              <a:t> view of society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Individuals </a:t>
            </a:r>
            <a:r>
              <a:rPr lang="en-GB" dirty="0" smtClean="0">
                <a:solidFill>
                  <a:schemeClr val="accent1"/>
                </a:solidFill>
              </a:rPr>
              <a:t>(social agents/actors</a:t>
            </a:r>
            <a:r>
              <a:rPr lang="en-GB" dirty="0" smtClean="0">
                <a:solidFill>
                  <a:srgbClr val="FFC000"/>
                </a:solidFill>
              </a:rPr>
              <a:t>)</a:t>
            </a:r>
            <a:r>
              <a:rPr lang="en-GB" dirty="0" smtClean="0"/>
              <a:t> play </a:t>
            </a:r>
            <a:r>
              <a:rPr lang="en-GB" dirty="0"/>
              <a:t>a key role in development of social change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Social </a:t>
            </a:r>
            <a:r>
              <a:rPr lang="en-GB" dirty="0"/>
              <a:t>agents’ lives </a:t>
            </a:r>
            <a:r>
              <a:rPr lang="en-GB" dirty="0" smtClean="0"/>
              <a:t>are seen within </a:t>
            </a:r>
            <a:r>
              <a:rPr lang="en-GB" dirty="0"/>
              <a:t>wider patterns of the social world</a:t>
            </a:r>
          </a:p>
          <a:p>
            <a:pPr>
              <a:lnSpc>
                <a:spcPct val="90000"/>
              </a:lnSpc>
              <a:defRPr/>
            </a:pPr>
            <a:r>
              <a:rPr lang="en-GB" dirty="0">
                <a:solidFill>
                  <a:srgbClr val="FFC000"/>
                </a:solidFill>
              </a:rPr>
              <a:t>Theory of practice: 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individual social actors enact, reproduce &amp; transform social </a:t>
            </a: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rules</a:t>
            </a:r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660232" y="6021288"/>
            <a:ext cx="183736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Pierre Bourdieu</a:t>
            </a:r>
            <a:endParaRPr lang="en-GB" sz="2000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4927" y="1773936"/>
            <a:ext cx="2931873" cy="4121731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Habitus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395536" y="1844824"/>
            <a:ext cx="4176464" cy="4608512"/>
          </a:xfrm>
        </p:spPr>
        <p:txBody>
          <a:bodyPr/>
          <a:lstStyle/>
          <a:p>
            <a:pPr>
              <a:lnSpc>
                <a:spcPct val="90000"/>
              </a:lnSpc>
              <a:defRPr/>
            </a:pPr>
            <a:r>
              <a:rPr lang="en-GB" dirty="0" smtClean="0"/>
              <a:t>Culturally acquired rules &amp; patterns of thought &amp; behaviour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It gives direction to concrete actions </a:t>
            </a:r>
            <a:r>
              <a:rPr lang="en-GB" dirty="0" smtClean="0">
                <a:solidFill>
                  <a:srgbClr val="FFC000"/>
                </a:solidFill>
              </a:rPr>
              <a:t>(praxis) </a:t>
            </a:r>
            <a:r>
              <a:rPr lang="en-GB" dirty="0" smtClean="0"/>
              <a:t>by social agents/actors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How we become culturally competent actors in society</a:t>
            </a:r>
          </a:p>
        </p:txBody>
      </p:sp>
      <p:pic>
        <p:nvPicPr>
          <p:cNvPr id="12290" name="Picture 2" descr="http://image.slidesharecdn.com/peercritiqueaect2013-131118070533-phpapp02/95/informal-peer-critique-and-the-negotiation-of-habitus-in-a-design-studio-aect-version-10-638.jpg?cb=1384758426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5212492" y="1988840"/>
            <a:ext cx="3505659" cy="36004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Field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395536" y="1772816"/>
            <a:ext cx="4330824" cy="4607392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place where social agents interact &amp; struggle for power</a:t>
            </a:r>
          </a:p>
          <a:p>
            <a:pPr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Social worlds are made up of various fields</a:t>
            </a:r>
          </a:p>
          <a:p>
            <a:pPr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field is a </a:t>
            </a:r>
            <a:r>
              <a:rPr lang="en-GB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structured system of social positions</a:t>
            </a:r>
            <a:r>
              <a:rPr lang="en-GB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occupied by agents &amp; structures</a:t>
            </a:r>
          </a:p>
          <a:p>
            <a:pPr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Fields are </a:t>
            </a:r>
            <a:r>
              <a:rPr lang="en-GB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social spaces </a:t>
            </a: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 which </a:t>
            </a:r>
            <a:r>
              <a:rPr lang="en-GB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agents perform</a:t>
            </a:r>
          </a:p>
        </p:txBody>
      </p:sp>
      <p:pic>
        <p:nvPicPr>
          <p:cNvPr id="11266" name="Picture 2" descr="http://image.slidesharecdn.com/understandingcross-culturaladjustmentandacculturationtheoriesnatecla-140417043745-phpapp01/95/understanding-cross-cultural-adjustment-and-acculturation-theories-20-638.jpg?cb=1397709611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4860032" y="2276872"/>
            <a:ext cx="3926590" cy="310412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err="1" smtClean="0"/>
              <a:t>Doxa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2816"/>
            <a:ext cx="4464496" cy="4895424"/>
          </a:xfrm>
        </p:spPr>
        <p:txBody>
          <a:bodyPr>
            <a:noAutofit/>
          </a:bodyPr>
          <a:lstStyle/>
          <a:p>
            <a:r>
              <a:rPr lang="en-GB" dirty="0" smtClean="0"/>
              <a:t>What is taken for granted within a society</a:t>
            </a:r>
          </a:p>
          <a:p>
            <a:r>
              <a:rPr lang="en-GB" dirty="0" smtClean="0"/>
              <a:t>“the natural &amp; social world appears as self-evident”</a:t>
            </a:r>
          </a:p>
          <a:p>
            <a:r>
              <a:rPr lang="en-GB" dirty="0" smtClean="0"/>
              <a:t>Shared, subconscious social rules which structure society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76056" y="2060848"/>
            <a:ext cx="3675186" cy="3096344"/>
          </a:xfrm>
        </p:spPr>
      </p:pic>
    </p:spTree>
    <p:extLst>
      <p:ext uri="{BB962C8B-B14F-4D97-AF65-F5344CB8AC3E}">
        <p14:creationId xmlns:p14="http://schemas.microsoft.com/office/powerpoint/2010/main" val="1807472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err="1" smtClean="0"/>
              <a:t>Doxa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556792"/>
            <a:ext cx="4320480" cy="4824536"/>
          </a:xfrm>
        </p:spPr>
        <p:txBody>
          <a:bodyPr>
            <a:noAutofit/>
          </a:bodyPr>
          <a:lstStyle/>
          <a:p>
            <a:r>
              <a:rPr lang="en-GB" dirty="0" smtClean="0"/>
              <a:t>Reifies social boundaries:</a:t>
            </a:r>
          </a:p>
          <a:p>
            <a:pPr lvl="1"/>
            <a:r>
              <a:rPr lang="en-GB" dirty="0" smtClean="0"/>
              <a:t>Our sense of our place in society</a:t>
            </a:r>
          </a:p>
          <a:p>
            <a:r>
              <a:rPr lang="en-GB" dirty="0" smtClean="0"/>
              <a:t>Agents occupy positions in social field</a:t>
            </a:r>
          </a:p>
          <a:p>
            <a:pPr lvl="1"/>
            <a:r>
              <a:rPr lang="en-GB" dirty="0" smtClean="0"/>
              <a:t>Try to alter rules to their benefit</a:t>
            </a:r>
          </a:p>
          <a:p>
            <a:pPr lvl="1"/>
            <a:r>
              <a:rPr lang="en-GB" dirty="0" smtClean="0"/>
              <a:t>Making use of their capital (power) to favour their social position</a:t>
            </a:r>
            <a:endParaRPr lang="en-GB" dirty="0"/>
          </a:p>
        </p:txBody>
      </p:sp>
      <p:pic>
        <p:nvPicPr>
          <p:cNvPr id="9" name="Picture 4" descr="https://encrypted-tbn0.gstatic.com/images?q=tbn:ANd9GcTiraKgJjPN12AQDL0gnhjgFUGlryk9NQJP1PFgtlR8Mqw0juRBpA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4932040" y="2492896"/>
            <a:ext cx="3762999" cy="259228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07472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Capital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42792" cy="4823416"/>
          </a:xfrm>
        </p:spPr>
        <p:txBody>
          <a:bodyPr/>
          <a:lstStyle/>
          <a:p>
            <a:pPr>
              <a:defRPr/>
            </a:pPr>
            <a:r>
              <a:rPr lang="en-US" dirty="0" smtClean="0"/>
              <a:t>Strategies or resources used to make the social agent’s position in its field clear</a:t>
            </a:r>
          </a:p>
          <a:p>
            <a:pPr>
              <a:defRPr/>
            </a:pPr>
            <a:r>
              <a:rPr lang="en-US" dirty="0" smtClean="0"/>
              <a:t>Agents are able to exercise more power &amp; influence in a certain field through judicious use of capital</a:t>
            </a:r>
            <a:endParaRPr lang="en-GB" dirty="0" smtClean="0"/>
          </a:p>
        </p:txBody>
      </p:sp>
      <p:pic>
        <p:nvPicPr>
          <p:cNvPr id="10242" name="Picture 2" descr="http://www.dutchnews.nl/wpcms/wp-content/uploads/2014/11/the-hague-treasure-560x315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4788024" y="2492896"/>
            <a:ext cx="3994350" cy="2520280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5364088" y="5229200"/>
            <a:ext cx="30223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Roman hoard from the Hague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Capital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664805"/>
            <a:ext cx="4320480" cy="4824536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Cultural capital: 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culturally acquired experience &amp; knowledge</a:t>
            </a:r>
          </a:p>
          <a:p>
            <a:pPr>
              <a:defRPr/>
            </a:pPr>
            <a:r>
              <a:rPr lang="en-US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Symbolic capital: 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socially ascribed power, prestige, </a:t>
            </a:r>
            <a:r>
              <a:rPr lang="en-US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honour</a:t>
            </a:r>
            <a:endParaRPr lang="en-US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defRPr/>
            </a:pPr>
            <a:r>
              <a:rPr lang="en-GB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Economic capital: </a:t>
            </a: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material resources</a:t>
            </a:r>
          </a:p>
          <a:p>
            <a:pPr>
              <a:defRPr/>
            </a:pPr>
            <a:r>
              <a:rPr lang="en-GB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Social Capital</a:t>
            </a: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who you know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8416" y="1988841"/>
            <a:ext cx="3910215" cy="4176464"/>
          </a:xfrm>
          <a:solidFill>
            <a:schemeClr val="tx1"/>
          </a:solidFill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4" descr="giddens_lego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179388" y="665163"/>
            <a:ext cx="8569325" cy="5964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5400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j-ea"/>
              </a:rPr>
              <a:t>Giddens</a:t>
            </a:r>
            <a:r>
              <a:rPr lang="en-GB" sz="5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j-ea"/>
              </a:rPr>
              <a:t> and </a:t>
            </a:r>
            <a:r>
              <a:rPr lang="en-GB" sz="5400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j-ea"/>
              </a:rPr>
              <a:t>Structuration</a:t>
            </a:r>
            <a:endParaRPr lang="en-GB" sz="54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/>
                </a:outerShdw>
              </a:effectLst>
              <a:ea typeface="+mj-ea"/>
            </a:endParaRPr>
          </a:p>
        </p:txBody>
      </p:sp>
      <p:grpSp>
        <p:nvGrpSpPr>
          <p:cNvPr id="8" name="Group 7"/>
          <p:cNvGrpSpPr/>
          <p:nvPr/>
        </p:nvGrpSpPr>
        <p:grpSpPr>
          <a:xfrm>
            <a:off x="4572000" y="908720"/>
            <a:ext cx="4826001" cy="3600400"/>
            <a:chOff x="4572000" y="908720"/>
            <a:chExt cx="4826001" cy="3600400"/>
          </a:xfrm>
        </p:grpSpPr>
        <p:sp>
          <p:nvSpPr>
            <p:cNvPr id="12294" name="AutoShape 7"/>
            <p:cNvSpPr>
              <a:spLocks noChangeArrowheads="1"/>
            </p:cNvSpPr>
            <p:nvPr/>
          </p:nvSpPr>
          <p:spPr bwMode="auto">
            <a:xfrm>
              <a:off x="4572000" y="908720"/>
              <a:ext cx="4465639" cy="3600400"/>
            </a:xfrm>
            <a:prstGeom prst="wedgeEllipseCallout">
              <a:avLst>
                <a:gd name="adj1" fmla="val -89126"/>
                <a:gd name="adj2" fmla="val 16957"/>
              </a:avLst>
            </a:prstGeom>
            <a:noFill/>
            <a:ln w="50800">
              <a:solidFill>
                <a:srgbClr val="FF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/>
              <a:endParaRPr lang="en-US"/>
            </a:p>
          </p:txBody>
        </p:sp>
        <p:sp>
          <p:nvSpPr>
            <p:cNvPr id="12296" name="Text Box 8"/>
            <p:cNvSpPr txBox="1">
              <a:spLocks noChangeArrowheads="1"/>
            </p:cNvSpPr>
            <p:nvPr/>
          </p:nvSpPr>
          <p:spPr bwMode="auto">
            <a:xfrm>
              <a:off x="5437188" y="1229148"/>
              <a:ext cx="3960813" cy="31083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n-GB" sz="2800" dirty="0" err="1">
                  <a:effectLst>
                    <a:outerShdw blurRad="38100" dist="38100" dir="2700000" algn="tl">
                      <a:srgbClr val="000000"/>
                    </a:outerShdw>
                  </a:effectLst>
                  <a:latin typeface="+mn-lt"/>
                  <a:ea typeface="+mn-ea"/>
                </a:rPr>
                <a:t>Structuration</a:t>
              </a:r>
              <a:r>
                <a:rPr lang="en-GB" sz="2800" dirty="0">
                  <a:effectLst>
                    <a:outerShdw blurRad="38100" dist="38100" dir="2700000" algn="tl">
                      <a:srgbClr val="000000"/>
                    </a:outerShdw>
                  </a:effectLst>
                  <a:latin typeface="+mn-lt"/>
                  <a:ea typeface="+mn-ea"/>
                </a:rPr>
                <a:t> theory</a:t>
              </a:r>
            </a:p>
            <a:p>
              <a:pPr>
                <a:defRPr/>
              </a:pPr>
              <a:r>
                <a:rPr lang="en-GB" sz="2800" dirty="0">
                  <a:effectLst>
                    <a:outerShdw blurRad="38100" dist="38100" dir="2700000" algn="tl">
                      <a:srgbClr val="000000"/>
                    </a:outerShdw>
                  </a:effectLst>
                  <a:latin typeface="+mn-lt"/>
                  <a:ea typeface="+mn-ea"/>
                </a:rPr>
                <a:t>explains &amp; integrates agency &amp; structure. It explores how social systems are produced</a:t>
              </a:r>
            </a:p>
            <a:p>
              <a:pPr>
                <a:defRPr/>
              </a:pPr>
              <a:r>
                <a:rPr lang="en-GB" sz="2800" dirty="0">
                  <a:effectLst>
                    <a:outerShdw blurRad="38100" dist="38100" dir="2700000" algn="tl">
                      <a:srgbClr val="000000"/>
                    </a:outerShdw>
                  </a:effectLst>
                  <a:latin typeface="+mn-lt"/>
                  <a:ea typeface="+mn-ea"/>
                </a:rPr>
                <a:t>&amp; reproduced through</a:t>
              </a:r>
            </a:p>
            <a:p>
              <a:pPr>
                <a:defRPr/>
              </a:pPr>
              <a:r>
                <a:rPr lang="en-GB" sz="2800" dirty="0">
                  <a:effectLst>
                    <a:outerShdw blurRad="38100" dist="38100" dir="2700000" algn="tl">
                      <a:srgbClr val="000000"/>
                    </a:outerShdw>
                  </a:effectLst>
                  <a:latin typeface="+mn-lt"/>
                  <a:ea typeface="+mn-ea"/>
                </a:rPr>
                <a:t>social interaction</a:t>
              </a:r>
              <a:r>
                <a:rPr lang="en-US" sz="2800" b="1" dirty="0"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 </a:t>
              </a:r>
              <a:endParaRPr lang="en-GB" sz="2800" b="1" dirty="0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</p:grpSp>
      <p:sp>
        <p:nvSpPr>
          <p:cNvPr id="12299" name="AutoShape 11"/>
          <p:cNvSpPr>
            <a:spLocks noChangeArrowheads="1"/>
          </p:cNvSpPr>
          <p:nvPr/>
        </p:nvSpPr>
        <p:spPr bwMode="auto">
          <a:xfrm>
            <a:off x="2123728" y="1772816"/>
            <a:ext cx="1727200" cy="1152525"/>
          </a:xfrm>
          <a:prstGeom prst="wedgeEllipseCallout">
            <a:avLst>
              <a:gd name="adj1" fmla="val 159282"/>
              <a:gd name="adj2" fmla="val 154269"/>
            </a:avLst>
          </a:prstGeom>
          <a:noFill/>
          <a:ln w="508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>
              <a:defRPr/>
            </a:pPr>
            <a:r>
              <a:rPr lang="en-GB" sz="4000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???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22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22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22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2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defRPr/>
            </a:pPr>
            <a:r>
              <a:rPr lang="en-GB" dirty="0" smtClean="0"/>
              <a:t>Social practices are ordered across time &amp; space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Human social activities are recursive &amp; are continually recreated by social actors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In, &amp; through their actions, agents reproduce (&amp; maybe alter) the conditions that make these activities possible</a:t>
            </a:r>
            <a:endParaRPr lang="en-US" dirty="0" smtClean="0"/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Human actors/agents have </a:t>
            </a:r>
            <a:r>
              <a:rPr lang="en-GB" dirty="0" smtClean="0">
                <a:solidFill>
                  <a:srgbClr val="FFC000"/>
                </a:solidFill>
              </a:rPr>
              <a:t>reflexive capacity. </a:t>
            </a:r>
            <a:r>
              <a:rPr lang="en-GB" dirty="0" smtClean="0"/>
              <a:t>Therefore they have the capacity to understand what they do as they do it</a:t>
            </a:r>
            <a:r>
              <a:rPr lang="en-US" dirty="0" smtClean="0"/>
              <a:t> </a:t>
            </a: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Structuration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02832" cy="4751408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Human agency &amp; social structure are not two separate concepts or constructs, but are two ways of considering </a:t>
            </a:r>
            <a:r>
              <a:rPr lang="en-GB" dirty="0" smtClean="0"/>
              <a:t>social action</a:t>
            </a:r>
          </a:p>
          <a:p>
            <a:r>
              <a:rPr lang="en-GB" dirty="0" smtClean="0"/>
              <a:t>Duality of structures:</a:t>
            </a:r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Culturally </a:t>
            </a:r>
            <a:r>
              <a:rPr lang="en-GB" dirty="0">
                <a:solidFill>
                  <a:srgbClr val="FFC000"/>
                </a:solidFill>
              </a:rPr>
              <a:t>situated actors </a:t>
            </a:r>
            <a:r>
              <a:rPr lang="en-GB" dirty="0"/>
              <a:t>who undertake social action &amp; interaction in various </a:t>
            </a:r>
            <a:r>
              <a:rPr lang="en-GB" dirty="0" smtClean="0"/>
              <a:t>situations</a:t>
            </a:r>
          </a:p>
          <a:p>
            <a:pPr lvl="1"/>
            <a:r>
              <a:rPr lang="en-GB" dirty="0"/>
              <a:t>The</a:t>
            </a:r>
            <a:r>
              <a:rPr lang="en-GB" dirty="0" smtClean="0">
                <a:solidFill>
                  <a:srgbClr val="FFC000"/>
                </a:solidFill>
              </a:rPr>
              <a:t> rules</a:t>
            </a:r>
            <a:r>
              <a:rPr lang="en-GB" dirty="0">
                <a:solidFill>
                  <a:srgbClr val="FFC000"/>
                </a:solidFill>
              </a:rPr>
              <a:t>, </a:t>
            </a:r>
            <a:r>
              <a:rPr lang="en-GB" dirty="0" smtClean="0">
                <a:solidFill>
                  <a:srgbClr val="FFC000"/>
                </a:solidFill>
              </a:rPr>
              <a:t>resources </a:t>
            </a:r>
            <a:r>
              <a:rPr lang="en-GB" dirty="0">
                <a:solidFill>
                  <a:srgbClr val="FFC000"/>
                </a:solidFill>
              </a:rPr>
              <a:t>&amp; social relationships</a:t>
            </a:r>
            <a:r>
              <a:rPr lang="en-GB" dirty="0"/>
              <a:t> that are produced &amp; reproduced in social </a:t>
            </a:r>
            <a:r>
              <a:rPr lang="en-GB" dirty="0" smtClean="0"/>
              <a:t>interaction</a:t>
            </a:r>
            <a:endParaRPr lang="en-GB" dirty="0"/>
          </a:p>
          <a:p>
            <a:endParaRPr lang="en-GB" dirty="0" smtClean="0"/>
          </a:p>
          <a:p>
            <a:pPr lvl="1"/>
            <a:endParaRPr lang="en-GB" dirty="0" smtClean="0"/>
          </a:p>
          <a:p>
            <a:endParaRPr lang="en-GB" dirty="0"/>
          </a:p>
        </p:txBody>
      </p:sp>
      <p:pic>
        <p:nvPicPr>
          <p:cNvPr id="7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2276872"/>
            <a:ext cx="3594145" cy="3103348"/>
          </a:xfrm>
        </p:spPr>
      </p:pic>
    </p:spTree>
    <p:extLst>
      <p:ext uri="{BB962C8B-B14F-4D97-AF65-F5344CB8AC3E}">
        <p14:creationId xmlns:p14="http://schemas.microsoft.com/office/powerpoint/2010/main" val="1324169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330824" cy="4623816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rgbClr val="FFC000"/>
                </a:solidFill>
              </a:rPr>
              <a:t>Major social </a:t>
            </a:r>
            <a:r>
              <a:rPr lang="en-GB" dirty="0">
                <a:solidFill>
                  <a:srgbClr val="FFC000"/>
                </a:solidFill>
              </a:rPr>
              <a:t>[structural] </a:t>
            </a:r>
            <a:r>
              <a:rPr lang="en-GB" dirty="0" smtClean="0">
                <a:solidFill>
                  <a:srgbClr val="FFC000"/>
                </a:solidFill>
              </a:rPr>
              <a:t>change </a:t>
            </a:r>
            <a:r>
              <a:rPr lang="en-GB" dirty="0" smtClean="0"/>
              <a:t>can be brought about by the accumulation of many small &amp; daily acts of change…</a:t>
            </a:r>
          </a:p>
          <a:p>
            <a:r>
              <a:rPr lang="en-GB" dirty="0" smtClean="0"/>
              <a:t>Human action effects social change</a:t>
            </a:r>
          </a:p>
          <a:p>
            <a:r>
              <a:rPr lang="en-GB" dirty="0"/>
              <a:t>Relevance for archaeologists</a:t>
            </a:r>
            <a:r>
              <a:rPr lang="en-GB" dirty="0" smtClean="0"/>
              <a:t>?</a:t>
            </a:r>
            <a:endParaRPr lang="en-GB" dirty="0"/>
          </a:p>
        </p:txBody>
      </p:sp>
      <p:pic>
        <p:nvPicPr>
          <p:cNvPr id="3078" name="Picture 6" descr="http://socialmediaobservatory.com/wp-content/uploads/2012/04/20120206-x5qjfa3sxq2ks8kkhcnrj1hijb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2852936"/>
            <a:ext cx="3822576" cy="200313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8" descr="faceles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11000" contrast="-1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545398"/>
            <a:ext cx="6984776" cy="52679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5112568" cy="4823416"/>
          </a:xfrm>
        </p:spPr>
        <p:txBody>
          <a:bodyPr>
            <a:normAutofit fontScale="92500"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Members of society are social actors / agents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They make decisions &amp; enact social practices…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“People know the world they inhabit, &amp; they rework that knowledge through their active engagement with that world”</a:t>
            </a:r>
            <a:endParaRPr lang="en-US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(Barrett 1994: 36)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Moving away from </a:t>
            </a:r>
            <a:r>
              <a:rPr lang="en-GB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“a prehistory of genderless, faceless blobs” </a:t>
            </a: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en-GB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Tringham</a:t>
            </a: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1991: 97)</a:t>
            </a:r>
          </a:p>
        </p:txBody>
      </p:sp>
    </p:spTree>
    <p:extLst>
      <p:ext uri="{BB962C8B-B14F-4D97-AF65-F5344CB8AC3E}">
        <p14:creationId xmlns:p14="http://schemas.microsoft.com/office/powerpoint/2010/main" val="1911191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Agency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392488" cy="4680520"/>
          </a:xfrm>
        </p:spPr>
        <p:txBody>
          <a:bodyPr>
            <a:noAutofit/>
          </a:bodyPr>
          <a:lstStyle/>
          <a:p>
            <a:pPr marL="438912" lvl="1" indent="-320040">
              <a:lnSpc>
                <a:spcPct val="90000"/>
              </a:lnSpc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US" altLang="en-US" sz="2800" dirty="0">
                <a:sym typeface="Helvetica Neue Light" charset="0"/>
              </a:rPr>
              <a:t>Agency is </a:t>
            </a:r>
            <a:r>
              <a:rPr lang="en-US" altLang="en-US" sz="2800" dirty="0" smtClean="0">
                <a:sym typeface="Helvetica Neue Light" charset="0"/>
              </a:rPr>
              <a:t>action:</a:t>
            </a:r>
          </a:p>
          <a:p>
            <a:pPr marL="704088" lvl="2" indent="-320040">
              <a:lnSpc>
                <a:spcPct val="90000"/>
              </a:lnSpc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US" altLang="en-US" dirty="0" smtClean="0">
                <a:sym typeface="Helvetica Neue Light" charset="0"/>
              </a:rPr>
              <a:t>Doing / being</a:t>
            </a:r>
            <a:endParaRPr lang="en-US" altLang="en-US" dirty="0" smtClean="0">
              <a:sym typeface="Helvetica Neue Light" charset="0"/>
            </a:endParaRPr>
          </a:p>
          <a:p>
            <a:pPr marL="438912" lvl="1" indent="-320040">
              <a:lnSpc>
                <a:spcPct val="90000"/>
              </a:lnSpc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US" altLang="en-US" sz="2800" dirty="0" smtClean="0">
                <a:sym typeface="Helvetica Neue Light" charset="0"/>
              </a:rPr>
              <a:t>The ability to effect change</a:t>
            </a:r>
            <a:endParaRPr lang="en-US" altLang="en-US" sz="2800" dirty="0">
              <a:sym typeface="Helvetica Neue Light" charset="0"/>
            </a:endParaRPr>
          </a:p>
          <a:p>
            <a:pPr marL="704088" lvl="2" indent="-320040">
              <a:lnSpc>
                <a:spcPct val="90000"/>
              </a:lnSpc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US" altLang="en-US" sz="2400" dirty="0" smtClean="0">
                <a:sym typeface="Helvetica Neue Light" charset="0"/>
              </a:rPr>
              <a:t>Unconscious </a:t>
            </a:r>
            <a:r>
              <a:rPr lang="en-US" altLang="en-US" sz="2400" dirty="0">
                <a:sym typeface="Helvetica Neue Light" charset="0"/>
              </a:rPr>
              <a:t>and/or </a:t>
            </a:r>
            <a:r>
              <a:rPr lang="en-US" altLang="en-US" sz="2400" dirty="0" smtClean="0">
                <a:sym typeface="Helvetica Neue Light" charset="0"/>
              </a:rPr>
              <a:t>involuntary </a:t>
            </a:r>
            <a:r>
              <a:rPr lang="en-US" altLang="en-US" sz="2400" dirty="0" err="1" smtClean="0">
                <a:sym typeface="Helvetica Neue Light" charset="0"/>
              </a:rPr>
              <a:t>behaviour</a:t>
            </a:r>
            <a:endParaRPr lang="en-US" altLang="en-US" sz="2400" dirty="0" smtClean="0">
              <a:sym typeface="Helvetica Neue Light" charset="0"/>
            </a:endParaRPr>
          </a:p>
          <a:p>
            <a:pPr marL="704088" lvl="2" indent="-320040">
              <a:lnSpc>
                <a:spcPct val="90000"/>
              </a:lnSpc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US" altLang="en-US" sz="2400" dirty="0" smtClean="0">
                <a:sym typeface="Helvetica Neue Light" charset="0"/>
              </a:rPr>
              <a:t> </a:t>
            </a:r>
            <a:r>
              <a:rPr lang="en-US" altLang="en-US" sz="2400" dirty="0">
                <a:sym typeface="Helvetica Neue Light" charset="0"/>
              </a:rPr>
              <a:t>Purposeful or goal directed activity/ </a:t>
            </a:r>
            <a:r>
              <a:rPr lang="en-US" altLang="en-US" sz="2400" dirty="0" smtClean="0">
                <a:sym typeface="Helvetica Neue Light" charset="0"/>
              </a:rPr>
              <a:t>intentional</a:t>
            </a:r>
          </a:p>
          <a:p>
            <a:pPr marL="704088" lvl="2" indent="-320040">
              <a:lnSpc>
                <a:spcPct val="90000"/>
              </a:lnSpc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US" altLang="en-US" sz="2400" dirty="0">
                <a:sym typeface="Helvetica Neue Light" charset="0"/>
              </a:rPr>
              <a:t>Autonomous acts or actions of self-consciously active </a:t>
            </a:r>
            <a:r>
              <a:rPr lang="en-US" altLang="en-US" sz="2400" dirty="0" smtClean="0">
                <a:sym typeface="Helvetica Neue Light" charset="0"/>
              </a:rPr>
              <a:t>human</a:t>
            </a:r>
          </a:p>
          <a:p>
            <a:pPr marL="438912" lvl="1" indent="-320040">
              <a:lnSpc>
                <a:spcPct val="90000"/>
              </a:lnSpc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US" alt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Intentionality is not a prerequisite to </a:t>
            </a:r>
            <a:r>
              <a:rPr lang="en-US" altLang="en-US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agency</a:t>
            </a:r>
            <a:endParaRPr lang="en-US" altLang="en-US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2780928"/>
            <a:ext cx="3534544" cy="1988181"/>
          </a:xfrm>
        </p:spPr>
      </p:pic>
    </p:spTree>
    <p:extLst>
      <p:ext uri="{BB962C8B-B14F-4D97-AF65-F5344CB8AC3E}">
        <p14:creationId xmlns:p14="http://schemas.microsoft.com/office/powerpoint/2010/main" val="2187643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 Agency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72816"/>
            <a:ext cx="4824536" cy="4752528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  <a:defRPr/>
            </a:pPr>
            <a:r>
              <a:rPr lang="en-US" altLang="en-US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 </a:t>
            </a:r>
            <a:r>
              <a:rPr lang="en-US" alt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agent can “disturb the causal milieu in such a way as can only be attributed to their agency” (</a:t>
            </a:r>
            <a:r>
              <a:rPr lang="en-US" altLang="en-US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Gell</a:t>
            </a:r>
            <a:r>
              <a:rPr lang="en-US" alt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1998: 20)</a:t>
            </a:r>
          </a:p>
          <a:p>
            <a:pPr lvl="1">
              <a:lnSpc>
                <a:spcPct val="110000"/>
              </a:lnSpc>
              <a:defRPr/>
            </a:pPr>
            <a:r>
              <a:rPr lang="en-US" altLang="en-US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Agency need not be purposeful</a:t>
            </a:r>
          </a:p>
          <a:p>
            <a:pPr lvl="1">
              <a:lnSpc>
                <a:spcPct val="110000"/>
              </a:lnSpc>
              <a:defRPr/>
            </a:pPr>
            <a:r>
              <a:rPr lang="en-US" altLang="en-US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 agent need not be a rational, thinking human</a:t>
            </a:r>
          </a:p>
          <a:p>
            <a:pPr>
              <a:lnSpc>
                <a:spcPct val="110000"/>
              </a:lnSpc>
              <a:defRPr/>
            </a:pPr>
            <a:r>
              <a:rPr lang="en-US" altLang="en-US" sz="2400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Object agency: </a:t>
            </a:r>
            <a:r>
              <a:rPr lang="en-US" altLang="en-US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en-US" altLang="en-US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Helvetica Neue Light" charset="0"/>
              </a:rPr>
              <a:t>ot simply an extension </a:t>
            </a:r>
            <a:r>
              <a:rPr lang="en-US" alt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Helvetica Neue Light" charset="0"/>
              </a:rPr>
              <a:t>of human </a:t>
            </a:r>
            <a:r>
              <a:rPr lang="en-US" altLang="en-US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Helvetica Neue Light" charset="0"/>
              </a:rPr>
              <a:t>agency</a:t>
            </a:r>
          </a:p>
          <a:p>
            <a:pPr lvl="1">
              <a:lnSpc>
                <a:spcPct val="110000"/>
              </a:lnSpc>
              <a:defRPr/>
            </a:pPr>
            <a:r>
              <a:rPr lang="en-US" altLang="en-US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Helvetica Neue Light" charset="0"/>
              </a:rPr>
              <a:t>Objects can </a:t>
            </a:r>
            <a:r>
              <a:rPr lang="en-US" altLang="en-US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Helvetica Neue Light" charset="0"/>
              </a:rPr>
              <a:t>impact on people who were never part of their planned biography</a:t>
            </a:r>
            <a:endParaRPr lang="en-US" altLang="en-US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1600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2420888"/>
            <a:ext cx="3096344" cy="3096344"/>
          </a:xfrm>
        </p:spPr>
      </p:pic>
    </p:spTree>
    <p:extLst>
      <p:ext uri="{BB962C8B-B14F-4D97-AF65-F5344CB8AC3E}">
        <p14:creationId xmlns:p14="http://schemas.microsoft.com/office/powerpoint/2010/main" val="832596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Social archaeology gives us way in which we can attempt to people the past</a:t>
            </a:r>
          </a:p>
          <a:p>
            <a:pPr>
              <a:defRPr/>
            </a:pPr>
            <a:r>
              <a:rPr lang="en-GB" dirty="0" smtClean="0"/>
              <a:t>Two key theoretical approaches:</a:t>
            </a:r>
          </a:p>
          <a:p>
            <a:pPr lvl="1">
              <a:defRPr/>
            </a:pPr>
            <a:r>
              <a:rPr lang="en-GB" dirty="0" smtClean="0"/>
              <a:t>A theory of practice: habitus</a:t>
            </a:r>
          </a:p>
          <a:p>
            <a:pPr lvl="1">
              <a:defRPr/>
            </a:pPr>
            <a:r>
              <a:rPr lang="en-GB" dirty="0" err="1" smtClean="0"/>
              <a:t>Structuration</a:t>
            </a:r>
            <a:r>
              <a:rPr lang="en-GB" dirty="0" smtClean="0"/>
              <a:t> theory</a:t>
            </a:r>
          </a:p>
          <a:p>
            <a:pPr>
              <a:defRPr/>
            </a:pPr>
            <a:r>
              <a:rPr lang="en-GB" dirty="0" smtClean="0"/>
              <a:t>Focuses on human action / </a:t>
            </a:r>
            <a:r>
              <a:rPr lang="en-GB" dirty="0" smtClean="0"/>
              <a:t>agency</a:t>
            </a:r>
          </a:p>
          <a:p>
            <a:pPr lvl="1">
              <a:defRPr/>
            </a:pPr>
            <a:r>
              <a:rPr lang="en-GB" dirty="0" smtClean="0"/>
              <a:t>Leads us to concept of object agency</a:t>
            </a: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418</TotalTime>
  <Words>800</Words>
  <Application>Microsoft Office PowerPoint</Application>
  <PresentationFormat>On-screen Show (4:3)</PresentationFormat>
  <Paragraphs>103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7" baseType="lpstr">
      <vt:lpstr>Arial</vt:lpstr>
      <vt:lpstr>Calibri</vt:lpstr>
      <vt:lpstr>Corbel</vt:lpstr>
      <vt:lpstr>Helvetica Neue Light</vt:lpstr>
      <vt:lpstr>Wingdings</vt:lpstr>
      <vt:lpstr>Wingdings 2</vt:lpstr>
      <vt:lpstr>Wingdings 3</vt:lpstr>
      <vt:lpstr>Module</vt:lpstr>
      <vt:lpstr>HPAR5010</vt:lpstr>
      <vt:lpstr>What is Social Theory?</vt:lpstr>
      <vt:lpstr>What is Social Theory?</vt:lpstr>
      <vt:lpstr>Peopling the Past</vt:lpstr>
      <vt:lpstr>A Theory of Practice</vt:lpstr>
      <vt:lpstr>Habitus</vt:lpstr>
      <vt:lpstr>Field</vt:lpstr>
      <vt:lpstr>Doxa</vt:lpstr>
      <vt:lpstr>Doxa</vt:lpstr>
      <vt:lpstr>Capital</vt:lpstr>
      <vt:lpstr>Capital</vt:lpstr>
      <vt:lpstr>Giddens and Structuration</vt:lpstr>
      <vt:lpstr>Structuration</vt:lpstr>
      <vt:lpstr>Structuration</vt:lpstr>
      <vt:lpstr>Structuration</vt:lpstr>
      <vt:lpstr>Structuration</vt:lpstr>
      <vt:lpstr>Agency</vt:lpstr>
      <vt:lpstr>Object Agency</vt:lpstr>
      <vt:lpstr>Summary</vt:lpstr>
    </vt:vector>
  </TitlesOfParts>
  <Company>University of Wales Lampeter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HUSK5001</dc:title>
  <dc:creator>sw003</dc:creator>
  <cp:lastModifiedBy>Louise Steel</cp:lastModifiedBy>
  <cp:revision>69</cp:revision>
  <dcterms:created xsi:type="dcterms:W3CDTF">2011-10-17T12:55:37Z</dcterms:created>
  <dcterms:modified xsi:type="dcterms:W3CDTF">2018-09-25T08:24:34Z</dcterms:modified>
</cp:coreProperties>
</file>