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5" r:id="rId5"/>
    <p:sldId id="267" r:id="rId6"/>
    <p:sldId id="268" r:id="rId7"/>
    <p:sldId id="261" r:id="rId8"/>
    <p:sldId id="270" r:id="rId9"/>
    <p:sldId id="271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3580" autoAdjust="0"/>
  </p:normalViewPr>
  <p:slideViewPr>
    <p:cSldViewPr snapToGrid="0">
      <p:cViewPr varScale="1">
        <p:scale>
          <a:sx n="79" d="100"/>
          <a:sy n="79" d="100"/>
        </p:scale>
        <p:origin x="42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11/3/2023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8967" y="647114"/>
            <a:ext cx="7576467" cy="2165408"/>
          </a:xfrm>
        </p:spPr>
        <p:txBody>
          <a:bodyPr/>
          <a:lstStyle/>
          <a:p>
            <a:pPr algn="ctr"/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Foreign Languages</a:t>
            </a:r>
            <a: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BMIH5003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264" y="2812522"/>
            <a:ext cx="6457872" cy="3326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363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4600" y="996528"/>
            <a:ext cx="8761413" cy="706964"/>
          </a:xfrm>
        </p:spPr>
        <p:txBody>
          <a:bodyPr/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708660" y="2651760"/>
            <a:ext cx="10927080" cy="10058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discuss the benefits of multilingualism.</a:t>
            </a:r>
          </a:p>
        </p:txBody>
      </p:sp>
      <p:sp>
        <p:nvSpPr>
          <p:cNvPr id="5" name="Rectangle 4"/>
          <p:cNvSpPr/>
          <p:nvPr/>
        </p:nvSpPr>
        <p:spPr>
          <a:xfrm>
            <a:off x="708660" y="3955203"/>
            <a:ext cx="10927080" cy="10058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highlight the significance of language awareness among hotel staff.</a:t>
            </a:r>
          </a:p>
        </p:txBody>
      </p:sp>
      <p:sp>
        <p:nvSpPr>
          <p:cNvPr id="6" name="Rectangle 5"/>
          <p:cNvSpPr/>
          <p:nvPr/>
        </p:nvSpPr>
        <p:spPr>
          <a:xfrm>
            <a:off x="708660" y="5258646"/>
            <a:ext cx="10927080" cy="10058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evaluate the modern European language in a business context.</a:t>
            </a:r>
          </a:p>
        </p:txBody>
      </p:sp>
    </p:spTree>
    <p:extLst>
      <p:ext uri="{BB962C8B-B14F-4D97-AF65-F5344CB8AC3E}">
        <p14:creationId xmlns:p14="http://schemas.microsoft.com/office/powerpoint/2010/main" val="4057058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2913" y="996528"/>
            <a:ext cx="8761413" cy="706964"/>
          </a:xfrm>
        </p:spPr>
        <p:txBody>
          <a:bodyPr/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</a:t>
            </a:r>
          </a:p>
        </p:txBody>
      </p:sp>
      <p:sp>
        <p:nvSpPr>
          <p:cNvPr id="5" name="Rectangle 4"/>
          <p:cNvSpPr/>
          <p:nvPr/>
        </p:nvSpPr>
        <p:spPr>
          <a:xfrm>
            <a:off x="708660" y="2522579"/>
            <a:ext cx="7429500" cy="5799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 for hotel staff include;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211580" y="3497580"/>
            <a:ext cx="2674620" cy="1463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Guest Experience</a:t>
            </a:r>
            <a:endParaRPr lang="en-US" sz="2000" dirty="0"/>
          </a:p>
        </p:txBody>
      </p:sp>
      <p:sp>
        <p:nvSpPr>
          <p:cNvPr id="8" name="Rounded Rectangle 7"/>
          <p:cNvSpPr/>
          <p:nvPr/>
        </p:nvSpPr>
        <p:spPr>
          <a:xfrm>
            <a:off x="4994910" y="3543300"/>
            <a:ext cx="2674620" cy="1463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Customer Satisfaction</a:t>
            </a:r>
            <a:endParaRPr lang="en-US" sz="2000" dirty="0"/>
          </a:p>
        </p:txBody>
      </p:sp>
      <p:sp>
        <p:nvSpPr>
          <p:cNvPr id="9" name="Rounded Rectangle 8"/>
          <p:cNvSpPr/>
          <p:nvPr/>
        </p:nvSpPr>
        <p:spPr>
          <a:xfrm>
            <a:off x="8740140" y="3497580"/>
            <a:ext cx="2674620" cy="1463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Appeal</a:t>
            </a:r>
            <a:endParaRPr lang="en-US" sz="2000" dirty="0"/>
          </a:p>
        </p:txBody>
      </p:sp>
      <p:sp>
        <p:nvSpPr>
          <p:cNvPr id="10" name="Rounded Rectangle 9"/>
          <p:cNvSpPr/>
          <p:nvPr/>
        </p:nvSpPr>
        <p:spPr>
          <a:xfrm>
            <a:off x="2548890" y="5177790"/>
            <a:ext cx="2674620" cy="1463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Advantage:</a:t>
            </a:r>
            <a:endParaRPr lang="en-US" sz="2000" dirty="0"/>
          </a:p>
        </p:txBody>
      </p:sp>
      <p:sp>
        <p:nvSpPr>
          <p:cNvPr id="11" name="Rounded Rectangle 10"/>
          <p:cNvSpPr/>
          <p:nvPr/>
        </p:nvSpPr>
        <p:spPr>
          <a:xfrm>
            <a:off x="6800850" y="5132070"/>
            <a:ext cx="2674620" cy="1463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59983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2913" y="996528"/>
            <a:ext cx="8761413" cy="706964"/>
          </a:xfrm>
        </p:spPr>
        <p:txBody>
          <a:bodyPr/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79" y="3011106"/>
            <a:ext cx="11247120" cy="357257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Multilingual staff members are able to communicate with them in their own languages.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Customers needs are met promptly with minimal language-related misunderstandings (</a:t>
            </a:r>
            <a:r>
              <a:rPr lang="en-US" sz="2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Fiset</a:t>
            </a: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2023).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Hotels that provide services in many languages stand out and are more likely to attract diverse customers.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Multilingual employees exhibit more cultural sensitivity (</a:t>
            </a:r>
            <a:r>
              <a:rPr lang="en-US" sz="2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Hofweber</a:t>
            </a: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Jaworska</a:t>
            </a: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2022).</a:t>
            </a:r>
          </a:p>
          <a:p>
            <a:pPr algn="just">
              <a:lnSpc>
                <a:spcPct val="150000"/>
              </a:lnSpc>
            </a:pPr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054826" y="2220123"/>
            <a:ext cx="7429500" cy="5799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 for hotel staff include;</a:t>
            </a:r>
          </a:p>
        </p:txBody>
      </p:sp>
    </p:spTree>
    <p:extLst>
      <p:ext uri="{BB962C8B-B14F-4D97-AF65-F5344CB8AC3E}">
        <p14:creationId xmlns:p14="http://schemas.microsoft.com/office/powerpoint/2010/main" val="1787374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2913" y="996528"/>
            <a:ext cx="8761413" cy="706964"/>
          </a:xfrm>
        </p:spPr>
        <p:txBody>
          <a:bodyPr/>
          <a:lstStyle/>
          <a:p>
            <a:pPr algn="ctr"/>
            <a: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Language Awareness Skills for Hotel Staff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249680" y="2569113"/>
            <a:ext cx="2674620" cy="1463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Increasing Customer Experience</a:t>
            </a:r>
            <a:endParaRPr lang="en-US" sz="2000" dirty="0"/>
          </a:p>
        </p:txBody>
      </p:sp>
      <p:sp>
        <p:nvSpPr>
          <p:cNvPr id="8" name="Rounded Rectangle 7"/>
          <p:cNvSpPr/>
          <p:nvPr/>
        </p:nvSpPr>
        <p:spPr>
          <a:xfrm>
            <a:off x="4994910" y="2569113"/>
            <a:ext cx="2674620" cy="1463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Multilingual staff</a:t>
            </a:r>
            <a:endParaRPr lang="en-US" sz="2000" dirty="0"/>
          </a:p>
        </p:txBody>
      </p:sp>
      <p:sp>
        <p:nvSpPr>
          <p:cNvPr id="9" name="Rounded Rectangle 8"/>
          <p:cNvSpPr/>
          <p:nvPr/>
        </p:nvSpPr>
        <p:spPr>
          <a:xfrm>
            <a:off x="8515057" y="2569113"/>
            <a:ext cx="2674620" cy="1463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Empowerment</a:t>
            </a:r>
            <a:endParaRPr lang="en-US" sz="2000" dirty="0"/>
          </a:p>
        </p:txBody>
      </p:sp>
      <p:sp>
        <p:nvSpPr>
          <p:cNvPr id="12" name="Rectangle 11"/>
          <p:cNvSpPr/>
          <p:nvPr/>
        </p:nvSpPr>
        <p:spPr>
          <a:xfrm>
            <a:off x="483576" y="4445390"/>
            <a:ext cx="11234811" cy="59084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Contented consumers come back and recommend a great experience to others.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83575" y="5154048"/>
            <a:ext cx="11234811" cy="59084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having multilingual staff, hotels can appeal to a wider range of tourists.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83575" y="5862706"/>
            <a:ext cx="11234811" cy="59084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self-assurance while interacting with guests from all backgrounds (Ali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2099423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2913" y="996528"/>
            <a:ext cx="8761413" cy="706964"/>
          </a:xfrm>
        </p:spPr>
        <p:txBody>
          <a:bodyPr/>
          <a:lstStyle/>
          <a:p>
            <a:pPr algn="ctr"/>
            <a: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Language Awareness Skills for Hotel Staff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2849585" y="2569113"/>
            <a:ext cx="2674620" cy="1463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</a:t>
            </a:r>
            <a:endParaRPr lang="en-US" sz="2000" dirty="0"/>
          </a:p>
        </p:txBody>
      </p:sp>
      <p:sp>
        <p:nvSpPr>
          <p:cNvPr id="9" name="Rounded Rectangle 8"/>
          <p:cNvSpPr/>
          <p:nvPr/>
        </p:nvSpPr>
        <p:spPr>
          <a:xfrm>
            <a:off x="6418971" y="2569113"/>
            <a:ext cx="2674620" cy="146304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Avoiding Misunderstandings</a:t>
            </a:r>
            <a:endParaRPr lang="en-US" sz="2000" dirty="0"/>
          </a:p>
        </p:txBody>
      </p:sp>
      <p:sp>
        <p:nvSpPr>
          <p:cNvPr id="13" name="Rectangle 12"/>
          <p:cNvSpPr/>
          <p:nvPr/>
        </p:nvSpPr>
        <p:spPr>
          <a:xfrm>
            <a:off x="483575" y="4459458"/>
            <a:ext cx="11234811" cy="100851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success of any hotel depends on the capacity to communicate with guests from a broad range of linguistic backgrounds (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Subtirelu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</a:p>
        </p:txBody>
      </p:sp>
      <p:sp>
        <p:nvSpPr>
          <p:cNvPr id="10" name="Rectangle 9"/>
          <p:cNvSpPr/>
          <p:nvPr/>
        </p:nvSpPr>
        <p:spPr>
          <a:xfrm>
            <a:off x="483575" y="5753686"/>
            <a:ext cx="11234811" cy="548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problems lead to misunderstandings, complaints, and negative assessments. </a:t>
            </a:r>
          </a:p>
        </p:txBody>
      </p:sp>
    </p:spTree>
    <p:extLst>
      <p:ext uri="{BB962C8B-B14F-4D97-AF65-F5344CB8AC3E}">
        <p14:creationId xmlns:p14="http://schemas.microsoft.com/office/powerpoint/2010/main" val="4098075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020" y="640080"/>
            <a:ext cx="9532620" cy="1325880"/>
          </a:xfrm>
        </p:spPr>
        <p:txBody>
          <a:bodyPr/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Chosen European Languages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87973" y="2659415"/>
            <a:ext cx="7657221" cy="357257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Spanish is a language with approximately 460 million native speakers.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US is the second-largest Spanish-speaking nation after Spain.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English speakers face trouble with Spanish grammar and pronunciation (Reyes et al., 2023).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8272" y="2630969"/>
            <a:ext cx="2007368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732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020" y="640080"/>
            <a:ext cx="9532620" cy="1325880"/>
          </a:xfrm>
        </p:spPr>
        <p:txBody>
          <a:bodyPr/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Chosen European Languages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87974" y="2659414"/>
            <a:ext cx="6475534" cy="381172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Spanish business etiquette, civility is valued highly.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Saying "</a:t>
            </a:r>
            <a:r>
              <a:rPr lang="en-US" sz="2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Bienvenidos</a:t>
            </a: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!” greeting Spanish-speaking guests and readily meeting their particular requirements.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Spanish gives access to a broad and varied global network.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0258" y="2990939"/>
            <a:ext cx="4507508" cy="3148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2519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4600" y="996528"/>
            <a:ext cx="8761413" cy="706964"/>
          </a:xfrm>
        </p:spPr>
        <p:txBody>
          <a:bodyPr/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708660" y="2627176"/>
            <a:ext cx="10927080" cy="60491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multilingual staff enhances the guest experience by overcoming language obstacles.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708660" y="3499368"/>
            <a:ext cx="10927080" cy="59084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and language understanding are interconnected.</a:t>
            </a:r>
          </a:p>
        </p:txBody>
      </p:sp>
      <p:sp>
        <p:nvSpPr>
          <p:cNvPr id="6" name="Rectangle 5"/>
          <p:cNvSpPr/>
          <p:nvPr/>
        </p:nvSpPr>
        <p:spPr>
          <a:xfrm>
            <a:off x="708660" y="5221289"/>
            <a:ext cx="10927080" cy="69367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Hotels must employ employees with language abilities.</a:t>
            </a:r>
          </a:p>
        </p:txBody>
      </p:sp>
      <p:sp>
        <p:nvSpPr>
          <p:cNvPr id="7" name="Rectangle 6"/>
          <p:cNvSpPr/>
          <p:nvPr/>
        </p:nvSpPr>
        <p:spPr>
          <a:xfrm>
            <a:off x="708660" y="4318776"/>
            <a:ext cx="10927080" cy="67394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multilingual staff enhances the guest experience by overcoming language obstacles.</a:t>
            </a:r>
          </a:p>
        </p:txBody>
      </p:sp>
    </p:spTree>
    <p:extLst>
      <p:ext uri="{BB962C8B-B14F-4D97-AF65-F5344CB8AC3E}">
        <p14:creationId xmlns:p14="http://schemas.microsoft.com/office/powerpoint/2010/main" val="2002008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2732" y="0"/>
            <a:ext cx="10779617" cy="3992450"/>
          </a:xfrm>
        </p:spPr>
        <p:txBody>
          <a:bodyPr/>
          <a:lstStyle/>
          <a:p>
            <a:pPr algn="ctr"/>
            <a:r>
              <a:rPr lang="en-US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1930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1590" y="640080"/>
            <a:ext cx="9532620" cy="1325880"/>
          </a:xfrm>
        </p:spPr>
        <p:txBody>
          <a:bodyPr/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354580"/>
            <a:ext cx="11658600" cy="4343400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Ali, I.,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Bibi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A., Ali, K.,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Aman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U. and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Kabir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S., 2023. The Effectiveness Of Task-Based Teaching In Improving Language Proficiency Among Second Language Learners.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PalArch's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 Journal of Archaeology of Egypt/Egyptology, 20(2), pp.2085-2100.</a:t>
            </a:r>
          </a:p>
          <a:p>
            <a:pPr algn="just">
              <a:lnSpc>
                <a:spcPct val="150000"/>
              </a:lnSpc>
            </a:pP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Fiset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J.,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Bhave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D.P. and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Jha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N., 2023. The Effects of Language-Related Misunderstanding at Work. Journal of Management, p.100.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Hall, C.M.,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Safonov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A. and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Naderi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Koupaei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S., 2023. Resilience in hospitality and tourism: issues, synthesis and agenda. International Journal of Contemporary Hospitality Management, 35(1), pp.347-368.</a:t>
            </a:r>
          </a:p>
          <a:p>
            <a:pPr algn="just">
              <a:lnSpc>
                <a:spcPct val="150000"/>
              </a:lnSpc>
            </a:pP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Hofweber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J. and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Jaworska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S., 2022. Polite impoliteness? How power, gender and language background shape request strategies in English as a Business Lingua Franca (BELF) in corporate email exchanges. Journal of English as a Lingua Franca, 11(2), pp.223-253.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Reyes, R.B.D.,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Tongkoh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A.L. and Chavez, J.V., 2023. Transitional Challenges And Factors Affecting English-Speaking Learners In Learning The Filipino Language. Journal of Namibian Studies: History Politics Culture, 33, pp.1720-1744.</a:t>
            </a:r>
          </a:p>
          <a:p>
            <a:pPr algn="just">
              <a:lnSpc>
                <a:spcPct val="150000"/>
              </a:lnSpc>
            </a:pP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Subtirelu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N.C.,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Lindemann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S., Acheson, K. and Campbell, M.A., 2022. Sharing communicative responsibility: Training US students in cooperative strategies for communicating across linguistic differences.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</a:rPr>
              <a:t>Multilingua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</a:rPr>
              <a:t>, 41(6), pp.689-716.</a:t>
            </a:r>
          </a:p>
        </p:txBody>
      </p:sp>
    </p:spTree>
    <p:extLst>
      <p:ext uri="{BB962C8B-B14F-4D97-AF65-F5344CB8AC3E}">
        <p14:creationId xmlns:p14="http://schemas.microsoft.com/office/powerpoint/2010/main" val="5162515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149</TotalTime>
  <Words>618</Words>
  <Application>Microsoft Office PowerPoint</Application>
  <PresentationFormat>Widescreen</PresentationFormat>
  <Paragraphs>51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Century Gothic</vt:lpstr>
      <vt:lpstr>Times New Roman</vt:lpstr>
      <vt:lpstr>Wingdings</vt:lpstr>
      <vt:lpstr>Wingdings 3</vt:lpstr>
      <vt:lpstr>Ion Boardroom</vt:lpstr>
      <vt:lpstr>Foreign Languages  BMIH5003</vt:lpstr>
      <vt:lpstr>Introduction</vt:lpstr>
      <vt:lpstr>Benefits of Multilingualism</vt:lpstr>
      <vt:lpstr>Benefits of Multilingualism</vt:lpstr>
      <vt:lpstr>Importance of Language Awareness Skills for Hotel Staff</vt:lpstr>
      <vt:lpstr>Importance of Language Awareness Skills for Hotel Staff</vt:lpstr>
      <vt:lpstr>Chosen European Languages</vt:lpstr>
      <vt:lpstr>Chosen European Languages</vt:lpstr>
      <vt:lpstr>Conclusion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abc</dc:creator>
  <cp:lastModifiedBy>Student</cp:lastModifiedBy>
  <cp:revision>20</cp:revision>
  <dcterms:created xsi:type="dcterms:W3CDTF">2023-10-09T20:03:57Z</dcterms:created>
  <dcterms:modified xsi:type="dcterms:W3CDTF">2023-11-03T17:23:28Z</dcterms:modified>
</cp:coreProperties>
</file>