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Lst>
  <p:sldIdLst>
    <p:sldId id="256" r:id="rId2"/>
    <p:sldId id="257" r:id="rId3"/>
    <p:sldId id="258" r:id="rId4"/>
    <p:sldId id="260" r:id="rId5"/>
    <p:sldId id="261" r:id="rId6"/>
    <p:sldId id="263" r:id="rId7"/>
    <p:sldId id="262"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209937B4-9238-4270-85E2-0B4ACEC7CC32}" type="datetimeFigureOut">
              <a:rPr lang="en-US" smtClean="0"/>
              <a:t>3/22/2024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F2AF8B2-DBA9-4977-B99B-315477151AFA}" type="slidenum">
              <a:rPr lang="en-US" smtClean="0"/>
              <a:t>‹#›</a:t>
            </a:fld>
            <a:endParaRPr lang="en-US"/>
          </a:p>
        </p:txBody>
      </p:sp>
    </p:spTree>
    <p:extLst>
      <p:ext uri="{BB962C8B-B14F-4D97-AF65-F5344CB8AC3E}">
        <p14:creationId xmlns:p14="http://schemas.microsoft.com/office/powerpoint/2010/main" val="2911979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09937B4-9238-4270-85E2-0B4ACEC7CC32}" type="datetimeFigureOut">
              <a:rPr lang="en-US" smtClean="0"/>
              <a:t>3/22/2024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F2AF8B2-DBA9-4977-B99B-315477151AFA}" type="slidenum">
              <a:rPr lang="en-US" smtClean="0"/>
              <a:t>‹#›</a:t>
            </a:fld>
            <a:endParaRPr lang="en-US"/>
          </a:p>
        </p:txBody>
      </p:sp>
    </p:spTree>
    <p:extLst>
      <p:ext uri="{BB962C8B-B14F-4D97-AF65-F5344CB8AC3E}">
        <p14:creationId xmlns:p14="http://schemas.microsoft.com/office/powerpoint/2010/main" val="26634634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09937B4-9238-4270-85E2-0B4ACEC7CC32}" type="datetimeFigureOut">
              <a:rPr lang="en-US" smtClean="0"/>
              <a:t>3/22/2024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F2AF8B2-DBA9-4977-B99B-315477151AFA}" type="slidenum">
              <a:rPr lang="en-US" smtClean="0"/>
              <a:t>‹#›</a:t>
            </a:fld>
            <a:endParaRPr lang="en-US"/>
          </a:p>
        </p:txBody>
      </p:sp>
    </p:spTree>
    <p:extLst>
      <p:ext uri="{BB962C8B-B14F-4D97-AF65-F5344CB8AC3E}">
        <p14:creationId xmlns:p14="http://schemas.microsoft.com/office/powerpoint/2010/main" val="7966044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209937B4-9238-4270-85E2-0B4ACEC7CC32}" type="datetimeFigureOut">
              <a:rPr lang="en-US" smtClean="0"/>
              <a:t>3/22/2024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F2AF8B2-DBA9-4977-B99B-315477151AFA}" type="slidenum">
              <a:rPr lang="en-US" smtClean="0"/>
              <a:t>‹#›</a:t>
            </a:fld>
            <a:endParaRPr lang="en-US"/>
          </a:p>
        </p:txBody>
      </p:sp>
    </p:spTree>
    <p:extLst>
      <p:ext uri="{BB962C8B-B14F-4D97-AF65-F5344CB8AC3E}">
        <p14:creationId xmlns:p14="http://schemas.microsoft.com/office/powerpoint/2010/main" val="35862429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209937B4-9238-4270-85E2-0B4ACEC7CC32}" type="datetimeFigureOut">
              <a:rPr lang="en-US" smtClean="0"/>
              <a:t>3/22/2024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F2AF8B2-DBA9-4977-B99B-315477151AFA}" type="slidenum">
              <a:rPr lang="en-US" smtClean="0"/>
              <a:t>‹#›</a:t>
            </a:fld>
            <a:endParaRPr lang="en-US"/>
          </a:p>
        </p:txBody>
      </p:sp>
    </p:spTree>
    <p:extLst>
      <p:ext uri="{BB962C8B-B14F-4D97-AF65-F5344CB8AC3E}">
        <p14:creationId xmlns:p14="http://schemas.microsoft.com/office/powerpoint/2010/main" val="27656596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09937B4-9238-4270-85E2-0B4ACEC7CC32}" type="datetimeFigureOut">
              <a:rPr lang="en-US" smtClean="0"/>
              <a:t>3/22/2024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F2AF8B2-DBA9-4977-B99B-315477151AFA}" type="slidenum">
              <a:rPr lang="en-US" smtClean="0"/>
              <a:t>‹#›</a:t>
            </a:fld>
            <a:endParaRPr lang="en-US"/>
          </a:p>
        </p:txBody>
      </p:sp>
    </p:spTree>
    <p:extLst>
      <p:ext uri="{BB962C8B-B14F-4D97-AF65-F5344CB8AC3E}">
        <p14:creationId xmlns:p14="http://schemas.microsoft.com/office/powerpoint/2010/main" val="6248638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9937B4-9238-4270-85E2-0B4ACEC7CC32}" type="datetimeFigureOut">
              <a:rPr lang="en-US" smtClean="0"/>
              <a:t>3/22/2024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F2AF8B2-DBA9-4977-B99B-315477151AFA}" type="slidenum">
              <a:rPr lang="en-US" smtClean="0"/>
              <a:t>‹#›</a:t>
            </a:fld>
            <a:endParaRPr lang="en-US"/>
          </a:p>
        </p:txBody>
      </p:sp>
    </p:spTree>
    <p:extLst>
      <p:ext uri="{BB962C8B-B14F-4D97-AF65-F5344CB8AC3E}">
        <p14:creationId xmlns:p14="http://schemas.microsoft.com/office/powerpoint/2010/main" val="14828564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09937B4-9238-4270-85E2-0B4ACEC7CC32}" type="datetimeFigureOut">
              <a:rPr lang="en-US" smtClean="0"/>
              <a:t>3/22/2024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F2AF8B2-DBA9-4977-B99B-315477151AFA}" type="slidenum">
              <a:rPr lang="en-US" smtClean="0"/>
              <a:t>‹#›</a:t>
            </a:fld>
            <a:endParaRPr lang="en-US"/>
          </a:p>
        </p:txBody>
      </p:sp>
    </p:spTree>
    <p:extLst>
      <p:ext uri="{BB962C8B-B14F-4D97-AF65-F5344CB8AC3E}">
        <p14:creationId xmlns:p14="http://schemas.microsoft.com/office/powerpoint/2010/main" val="42323985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09937B4-9238-4270-85E2-0B4ACEC7CC32}" type="datetimeFigureOut">
              <a:rPr lang="en-US" smtClean="0"/>
              <a:t>3/22/2024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F2AF8B2-DBA9-4977-B99B-315477151AFA}" type="slidenum">
              <a:rPr lang="en-US" smtClean="0"/>
              <a:t>‹#›</a:t>
            </a:fld>
            <a:endParaRPr lang="en-US"/>
          </a:p>
        </p:txBody>
      </p:sp>
    </p:spTree>
    <p:extLst>
      <p:ext uri="{BB962C8B-B14F-4D97-AF65-F5344CB8AC3E}">
        <p14:creationId xmlns:p14="http://schemas.microsoft.com/office/powerpoint/2010/main" val="7510921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09937B4-9238-4270-85E2-0B4ACEC7CC32}" type="datetimeFigureOut">
              <a:rPr lang="en-US" smtClean="0"/>
              <a:t>3/22/2024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F2AF8B2-DBA9-4977-B99B-315477151AFA}" type="slidenum">
              <a:rPr lang="en-US" smtClean="0"/>
              <a:t>‹#›</a:t>
            </a:fld>
            <a:endParaRPr lang="en-US"/>
          </a:p>
        </p:txBody>
      </p:sp>
    </p:spTree>
    <p:extLst>
      <p:ext uri="{BB962C8B-B14F-4D97-AF65-F5344CB8AC3E}">
        <p14:creationId xmlns:p14="http://schemas.microsoft.com/office/powerpoint/2010/main" val="1118494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09937B4-9238-4270-85E2-0B4ACEC7CC32}" type="datetimeFigureOut">
              <a:rPr lang="en-US" smtClean="0"/>
              <a:t>3/22/2024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F2AF8B2-DBA9-4977-B99B-315477151AFA}" type="slidenum">
              <a:rPr lang="en-US" smtClean="0"/>
              <a:t>‹#›</a:t>
            </a:fld>
            <a:endParaRPr lang="en-US"/>
          </a:p>
        </p:txBody>
      </p:sp>
    </p:spTree>
    <p:extLst>
      <p:ext uri="{BB962C8B-B14F-4D97-AF65-F5344CB8AC3E}">
        <p14:creationId xmlns:p14="http://schemas.microsoft.com/office/powerpoint/2010/main" val="2992175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9937B4-9238-4270-85E2-0B4ACEC7CC32}" type="datetimeFigureOut">
              <a:rPr lang="en-US" smtClean="0"/>
              <a:t>3/22/2024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2AF8B2-DBA9-4977-B99B-315477151AFA}" type="slidenum">
              <a:rPr lang="en-US" smtClean="0"/>
              <a:t>‹#›</a:t>
            </a:fld>
            <a:endParaRPr lang="en-US"/>
          </a:p>
        </p:txBody>
      </p:sp>
    </p:spTree>
    <p:extLst>
      <p:ext uri="{BB962C8B-B14F-4D97-AF65-F5344CB8AC3E}">
        <p14:creationId xmlns:p14="http://schemas.microsoft.com/office/powerpoint/2010/main" val="65214526"/>
      </p:ext>
    </p:extLst>
  </p:cSld>
  <p:clrMap bg1="lt1" tx1="dk1" bg2="lt2" tx2="dk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 id="2147483818" r:id="rId8"/>
    <p:sldLayoutId id="2147483819" r:id="rId9"/>
    <p:sldLayoutId id="2147483820" r:id="rId10"/>
    <p:sldLayoutId id="214748382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assets.cambridge.org/052100/9847/sample/0521009847ws.pdf" TargetMode="External"/><Relationship Id="rId2" Type="http://schemas.openxmlformats.org/officeDocument/2006/relationships/hyperlink" Target="https://www.routledge.com/Academic-Writing-in-a-Global-Context-The-Politics-and-Practices-of-Publishing/Lillis-Curry/p/book/9780415468831" TargetMode="External"/><Relationship Id="rId1" Type="http://schemas.openxmlformats.org/officeDocument/2006/relationships/slideLayout" Target="../slideLayouts/slideLayout2.xml"/><Relationship Id="rId6" Type="http://schemas.openxmlformats.org/officeDocument/2006/relationships/hyperlink" Target="https://librarydevelopment.group.shef.ac.uk/Assets/pdfs/referencing/harvard.pdf" TargetMode="External"/><Relationship Id="rId5" Type="http://schemas.openxmlformats.org/officeDocument/2006/relationships/hyperlink" Target="https://www.sdhl.nhs.uk/assets/docs/Referencing_print_booklet_2019.pdf" TargetMode="External"/><Relationship Id="rId4" Type="http://schemas.openxmlformats.org/officeDocument/2006/relationships/hyperlink" Target="https://www.researchgate.net/publication/305553478_Academic_Integrity_A_Teaching_and_Learning_Approa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5400" dirty="0" smtClean="0">
                <a:latin typeface="Algerian" panose="04020705040A02060702" pitchFamily="82" charset="0"/>
              </a:rPr>
              <a:t>How to write an academic essay?</a:t>
            </a:r>
            <a:endParaRPr lang="en-US" sz="5400" dirty="0">
              <a:latin typeface="Algerian" panose="04020705040A02060702" pitchFamily="82" charset="0"/>
            </a:endParaRPr>
          </a:p>
        </p:txBody>
      </p:sp>
      <p:sp>
        <p:nvSpPr>
          <p:cNvPr id="3" name="Subtitle 2"/>
          <p:cNvSpPr>
            <a:spLocks noGrp="1"/>
          </p:cNvSpPr>
          <p:nvPr>
            <p:ph type="subTitle" idx="1"/>
          </p:nvPr>
        </p:nvSpPr>
        <p:spPr/>
        <p:txBody>
          <a:bodyPr>
            <a:normAutofit/>
          </a:bodyPr>
          <a:lstStyle/>
          <a:p>
            <a:r>
              <a:rPr lang="en-US" sz="2800" b="1" i="1" u="sng" dirty="0" smtClean="0"/>
              <a:t>Silvia </a:t>
            </a:r>
            <a:r>
              <a:rPr lang="en-US" sz="2800" b="1" i="1" u="sng" dirty="0" err="1" smtClean="0"/>
              <a:t>Rizea</a:t>
            </a:r>
            <a:endParaRPr lang="en-US" sz="2800" b="1" i="1" u="sng" dirty="0"/>
          </a:p>
        </p:txBody>
      </p:sp>
    </p:spTree>
    <p:extLst>
      <p:ext uri="{BB962C8B-B14F-4D97-AF65-F5344CB8AC3E}">
        <p14:creationId xmlns:p14="http://schemas.microsoft.com/office/powerpoint/2010/main" val="3991713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importance of writing academically</a:t>
            </a:r>
            <a:endParaRPr lang="en-US" dirty="0"/>
          </a:p>
        </p:txBody>
      </p:sp>
      <p:sp>
        <p:nvSpPr>
          <p:cNvPr id="3" name="Content Placeholder 2"/>
          <p:cNvSpPr>
            <a:spLocks noGrp="1"/>
          </p:cNvSpPr>
          <p:nvPr>
            <p:ph idx="1"/>
          </p:nvPr>
        </p:nvSpPr>
        <p:spPr>
          <a:xfrm>
            <a:off x="1397726" y="2530806"/>
            <a:ext cx="9601196" cy="3318936"/>
          </a:xfrm>
        </p:spPr>
        <p:txBody>
          <a:bodyPr>
            <a:normAutofit/>
          </a:bodyPr>
          <a:lstStyle/>
          <a:p>
            <a:r>
              <a:rPr lang="en-US" sz="1800" dirty="0"/>
              <a:t>Writing academically holds significant importance in various aspects of education and scholarly pursuits. Here are some key reasons why academic writing is important:</a:t>
            </a:r>
            <a:endParaRPr lang="en-US" sz="1800" dirty="0"/>
          </a:p>
        </p:txBody>
      </p:sp>
      <p:sp>
        <p:nvSpPr>
          <p:cNvPr id="4" name="Oval 3"/>
          <p:cNvSpPr/>
          <p:nvPr/>
        </p:nvSpPr>
        <p:spPr>
          <a:xfrm>
            <a:off x="5421083" y="4001763"/>
            <a:ext cx="2090059" cy="123371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Examples </a:t>
            </a:r>
            <a:endParaRPr lang="en-US" dirty="0"/>
          </a:p>
        </p:txBody>
      </p:sp>
      <p:cxnSp>
        <p:nvCxnSpPr>
          <p:cNvPr id="6" name="Straight Arrow Connector 5"/>
          <p:cNvCxnSpPr/>
          <p:nvPr/>
        </p:nvCxnSpPr>
        <p:spPr>
          <a:xfrm>
            <a:off x="6766560" y="3775166"/>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a:stCxn id="4" idx="7"/>
          </p:cNvCxnSpPr>
          <p:nvPr/>
        </p:nvCxnSpPr>
        <p:spPr>
          <a:xfrm flipV="1">
            <a:off x="7205060" y="3772437"/>
            <a:ext cx="306082" cy="4099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flipV="1">
            <a:off x="5442499" y="3714902"/>
            <a:ext cx="432866" cy="3888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7147135" y="5112145"/>
            <a:ext cx="261259" cy="50826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a:off x="5442499" y="5124469"/>
            <a:ext cx="352635" cy="4287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Rectangle 15"/>
          <p:cNvSpPr/>
          <p:nvPr/>
        </p:nvSpPr>
        <p:spPr>
          <a:xfrm>
            <a:off x="7511142" y="3206350"/>
            <a:ext cx="2338252" cy="5085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Clarity and Precision</a:t>
            </a:r>
            <a:endParaRPr lang="en-US" dirty="0"/>
          </a:p>
        </p:txBody>
      </p:sp>
      <p:sp>
        <p:nvSpPr>
          <p:cNvPr id="19" name="Rectangle 18"/>
          <p:cNvSpPr/>
          <p:nvPr/>
        </p:nvSpPr>
        <p:spPr>
          <a:xfrm>
            <a:off x="3093539" y="3349781"/>
            <a:ext cx="2338252" cy="5085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Critical Thinking</a:t>
            </a:r>
            <a:r>
              <a:rPr lang="en-US" dirty="0"/>
              <a:t>:</a:t>
            </a:r>
            <a:endParaRPr lang="en-US" dirty="0"/>
          </a:p>
        </p:txBody>
      </p:sp>
      <p:sp>
        <p:nvSpPr>
          <p:cNvPr id="20" name="Rectangle 19"/>
          <p:cNvSpPr/>
          <p:nvPr/>
        </p:nvSpPr>
        <p:spPr>
          <a:xfrm>
            <a:off x="3246994" y="5643754"/>
            <a:ext cx="2338252" cy="5085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Credibility and Authority</a:t>
            </a:r>
            <a:r>
              <a:rPr lang="en-US" dirty="0" smtClean="0"/>
              <a:t>:</a:t>
            </a:r>
            <a:endParaRPr lang="en-US" dirty="0"/>
          </a:p>
        </p:txBody>
      </p:sp>
      <p:sp>
        <p:nvSpPr>
          <p:cNvPr id="21" name="Rectangle 20"/>
          <p:cNvSpPr/>
          <p:nvPr/>
        </p:nvSpPr>
        <p:spPr>
          <a:xfrm>
            <a:off x="7408394" y="5628051"/>
            <a:ext cx="2338252" cy="5085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Peer Review and Feedback</a:t>
            </a:r>
            <a:r>
              <a:rPr lang="en-US" dirty="0"/>
              <a:t>:</a:t>
            </a:r>
            <a:endParaRPr lang="en-US" dirty="0"/>
          </a:p>
        </p:txBody>
      </p:sp>
    </p:spTree>
    <p:extLst>
      <p:ext uri="{BB962C8B-B14F-4D97-AF65-F5344CB8AC3E}">
        <p14:creationId xmlns:p14="http://schemas.microsoft.com/office/powerpoint/2010/main" val="18366507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latin typeface="Times New Roman" panose="02020603050405020304" pitchFamily="18" charset="0"/>
                <a:cs typeface="Times New Roman" panose="02020603050405020304" pitchFamily="18" charset="0"/>
              </a:rPr>
              <a:t>Definitions</a:t>
            </a:r>
            <a:r>
              <a:rPr lang="en-US" dirty="0" smtClean="0"/>
              <a:t> </a:t>
            </a:r>
            <a:endParaRPr lang="en-US" dirty="0"/>
          </a:p>
        </p:txBody>
      </p:sp>
      <p:sp>
        <p:nvSpPr>
          <p:cNvPr id="3" name="Content Placeholder 2"/>
          <p:cNvSpPr>
            <a:spLocks noGrp="1"/>
          </p:cNvSpPr>
          <p:nvPr>
            <p:ph idx="1"/>
          </p:nvPr>
        </p:nvSpPr>
        <p:spPr>
          <a:xfrm>
            <a:off x="383177" y="2524871"/>
            <a:ext cx="11808823" cy="4776881"/>
          </a:xfrm>
        </p:spPr>
        <p:txBody>
          <a:bodyPr/>
          <a:lstStyle/>
          <a:p>
            <a:pPr marL="0" indent="0">
              <a:buNone/>
            </a:pPr>
            <a:r>
              <a:rPr lang="en-US" sz="2400" b="1" u="sng" dirty="0" smtClean="0"/>
              <a:t>Critical thinking- </a:t>
            </a:r>
            <a:r>
              <a:rPr lang="en-US" sz="2400" dirty="0" smtClean="0"/>
              <a:t>it is necessary for writers to assess and analyze date from a variety of sources and provide logic and proof to back up their claims. </a:t>
            </a:r>
          </a:p>
          <a:p>
            <a:pPr marL="0" indent="0">
              <a:buNone/>
            </a:pPr>
            <a:r>
              <a:rPr lang="en-US" sz="2400" b="1" i="1" u="sng" dirty="0" smtClean="0"/>
              <a:t>Clarity and precisions-</a:t>
            </a:r>
            <a:r>
              <a:rPr lang="en-US" sz="2400" dirty="0" smtClean="0"/>
              <a:t> it calls on authors to present their thoughts in a methodical and ordered way so that readers can successfully comprehend complicated ideas.</a:t>
            </a:r>
          </a:p>
          <a:p>
            <a:pPr marL="0" indent="0">
              <a:buNone/>
            </a:pPr>
            <a:r>
              <a:rPr lang="en-US" sz="2400" b="1" i="1" u="sng" dirty="0" smtClean="0"/>
              <a:t>Credibility and authority- </a:t>
            </a:r>
            <a:r>
              <a:rPr lang="en-US" sz="2400" dirty="0" smtClean="0"/>
              <a:t>writing for academic purposes improves ones authority and reputation in a certain field or study.</a:t>
            </a:r>
          </a:p>
          <a:p>
            <a:pPr marL="0" indent="0">
              <a:buNone/>
            </a:pPr>
            <a:r>
              <a:rPr lang="en-US" sz="2400" b="1" i="1" u="sng" dirty="0" smtClean="0"/>
              <a:t>Peer review and feedback- </a:t>
            </a:r>
            <a:r>
              <a:rPr lang="en-US" sz="2400" dirty="0" smtClean="0"/>
              <a:t>peer review is a common process for academic writing where in other academics assess the work’s validity and quality.</a:t>
            </a:r>
          </a:p>
          <a:p>
            <a:pPr marL="0" indent="0">
              <a:buNone/>
            </a:pPr>
            <a:endParaRPr lang="en-US" sz="2400" dirty="0"/>
          </a:p>
        </p:txBody>
      </p:sp>
    </p:spTree>
    <p:extLst>
      <p:ext uri="{BB962C8B-B14F-4D97-AF65-F5344CB8AC3E}">
        <p14:creationId xmlns:p14="http://schemas.microsoft.com/office/powerpoint/2010/main" val="2306452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1795" y="300363"/>
            <a:ext cx="10515600" cy="1005750"/>
          </a:xfrm>
        </p:spPr>
        <p:txBody>
          <a:bodyPr/>
          <a:lstStyle/>
          <a:p>
            <a:r>
              <a:rPr lang="en-US" b="1" i="1" u="sng" dirty="0" smtClean="0"/>
              <a:t>Referencing(Harvard)</a:t>
            </a:r>
            <a:endParaRPr lang="en-US" b="1" i="1" u="sng" dirty="0"/>
          </a:p>
        </p:txBody>
      </p:sp>
      <p:sp>
        <p:nvSpPr>
          <p:cNvPr id="5" name="Rectangle 1"/>
          <p:cNvSpPr>
            <a:spLocks noGrp="1" noChangeArrowheads="1"/>
          </p:cNvSpPr>
          <p:nvPr>
            <p:ph idx="1"/>
          </p:nvPr>
        </p:nvSpPr>
        <p:spPr bwMode="auto">
          <a:xfrm>
            <a:off x="861124" y="1626074"/>
            <a:ext cx="10726271" cy="16619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smtClean="0">
                <a:ln>
                  <a:noFill/>
                </a:ln>
                <a:solidFill>
                  <a:schemeClr val="tx1"/>
                </a:solidFill>
                <a:effectLst/>
              </a:rPr>
              <a:t>In higher education, referencing, or citation, is an essential component of academic writing. It is significant in a number of important areas: </a:t>
            </a:r>
          </a:p>
          <a:p>
            <a:pPr marL="0" lvl="0" indent="0" eaLnBrk="0" fontAlgn="base" hangingPunct="0">
              <a:lnSpc>
                <a:spcPct val="100000"/>
              </a:lnSpc>
              <a:spcBef>
                <a:spcPct val="0"/>
              </a:spcBef>
              <a:spcAft>
                <a:spcPct val="0"/>
              </a:spcAft>
              <a:buNone/>
            </a:pPr>
            <a:endParaRPr lang="en-US" sz="2000" b="1" u="sng" dirty="0" smtClean="0"/>
          </a:p>
          <a:p>
            <a:pPr marL="0" lvl="0" indent="0" eaLnBrk="0" fontAlgn="base" hangingPunct="0">
              <a:lnSpc>
                <a:spcPct val="100000"/>
              </a:lnSpc>
              <a:spcBef>
                <a:spcPct val="0"/>
              </a:spcBef>
              <a:spcAft>
                <a:spcPct val="0"/>
              </a:spcAft>
              <a:buNone/>
            </a:pPr>
            <a:r>
              <a:rPr lang="en-US" sz="2400" b="1" u="sng" dirty="0" smtClean="0"/>
              <a:t>Avoiding Plagiarism- </a:t>
            </a:r>
          </a:p>
          <a:p>
            <a:pPr marL="0" lvl="0" indent="0" eaLnBrk="0" fontAlgn="base" hangingPunct="0">
              <a:lnSpc>
                <a:spcPct val="100000"/>
              </a:lnSpc>
              <a:spcBef>
                <a:spcPct val="0"/>
              </a:spcBef>
              <a:spcAft>
                <a:spcPct val="0"/>
              </a:spcAft>
              <a:buNone/>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7" name="Rectangle 3"/>
          <p:cNvSpPr>
            <a:spLocks noChangeArrowheads="1"/>
          </p:cNvSpPr>
          <p:nvPr/>
        </p:nvSpPr>
        <p:spPr bwMode="auto">
          <a:xfrm>
            <a:off x="861124" y="2917655"/>
            <a:ext cx="7853082" cy="19697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smtClean="0">
                <a:ln>
                  <a:noFill/>
                </a:ln>
                <a:solidFill>
                  <a:schemeClr val="tx1"/>
                </a:solidFill>
                <a:effectLst/>
              </a:rPr>
              <a:t>By making it obvious which portions of a piece of writing are original and which are taken from pre-existing sources, referencing aids writers in avoiding plagiarism. This makes certain that authors follow moral guidelines and intellectual integrity.</a:t>
            </a:r>
          </a:p>
          <a:p>
            <a:pPr lvl="0" eaLnBrk="0" fontAlgn="base" hangingPunct="0">
              <a:spcBef>
                <a:spcPct val="0"/>
              </a:spcBef>
              <a:spcAft>
                <a:spcPct val="0"/>
              </a:spcAft>
            </a:pPr>
            <a:r>
              <a:rPr lang="en-US" sz="2400" b="1" u="sng" dirty="0"/>
              <a:t>Facilitating Further </a:t>
            </a:r>
            <a:r>
              <a:rPr lang="en-US" sz="2400" b="1" u="sng" dirty="0" smtClean="0"/>
              <a:t>Research-</a:t>
            </a:r>
            <a:endParaRPr kumimoji="0" lang="en-US" altLang="en-US" sz="2400" b="1" i="0" u="sng"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8" name="Rectangle 4"/>
          <p:cNvSpPr>
            <a:spLocks noChangeArrowheads="1"/>
          </p:cNvSpPr>
          <p:nvPr/>
        </p:nvSpPr>
        <p:spPr bwMode="auto">
          <a:xfrm>
            <a:off x="861124" y="4569190"/>
            <a:ext cx="8569234" cy="13234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smtClean="0">
                <a:ln>
                  <a:noFill/>
                </a:ln>
                <a:solidFill>
                  <a:schemeClr val="tx1"/>
                </a:solidFill>
                <a:effectLst/>
                <a:latin typeface="Arial" panose="020B0604020202020204" pitchFamily="34" charset="0"/>
              </a:rPr>
              <a:t>By following citations, readers can find the sources the author cites, which enables them to research topics more thoroughly and assess the evidence put forth. This encourages academic research and the growth of knowledge in a specific sector.</a:t>
            </a:r>
          </a:p>
        </p:txBody>
      </p:sp>
    </p:spTree>
    <p:extLst>
      <p:ext uri="{BB962C8B-B14F-4D97-AF65-F5344CB8AC3E}">
        <p14:creationId xmlns:p14="http://schemas.microsoft.com/office/powerpoint/2010/main" val="35974049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u="sng" dirty="0" smtClean="0"/>
              <a:t>Critical</a:t>
            </a:r>
            <a:r>
              <a:rPr lang="en-US" dirty="0" smtClean="0"/>
              <a:t> </a:t>
            </a:r>
            <a:r>
              <a:rPr lang="en-US" b="1" i="1" u="sng" dirty="0"/>
              <a:t>T</a:t>
            </a:r>
            <a:r>
              <a:rPr lang="en-US" b="1" i="1" u="sng" dirty="0" smtClean="0"/>
              <a:t>hinking </a:t>
            </a:r>
            <a:endParaRPr lang="en-US" b="1" i="1" u="sng" dirty="0"/>
          </a:p>
        </p:txBody>
      </p:sp>
      <p:sp>
        <p:nvSpPr>
          <p:cNvPr id="4" name="Rectangle 1"/>
          <p:cNvSpPr>
            <a:spLocks noGrp="1" noChangeArrowheads="1"/>
          </p:cNvSpPr>
          <p:nvPr>
            <p:ph idx="1"/>
          </p:nvPr>
        </p:nvSpPr>
        <p:spPr bwMode="auto">
          <a:xfrm>
            <a:off x="955766" y="1570985"/>
            <a:ext cx="7074629" cy="12618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smtClean="0">
                <a:ln>
                  <a:noFill/>
                </a:ln>
                <a:solidFill>
                  <a:schemeClr val="tx1"/>
                </a:solidFill>
                <a:effectLst/>
              </a:rPr>
              <a:t>Higher education requires critical thinking for a number of reason:</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800" dirty="0">
              <a:latin typeface="Arial" panose="020B0604020202020204" pitchFamily="34" charset="0"/>
            </a:endParaRPr>
          </a:p>
          <a:p>
            <a:pPr marL="0" lvl="0" indent="0" eaLnBrk="0" fontAlgn="base" hangingPunct="0">
              <a:lnSpc>
                <a:spcPct val="100000"/>
              </a:lnSpc>
              <a:spcBef>
                <a:spcPct val="0"/>
              </a:spcBef>
              <a:spcAft>
                <a:spcPct val="0"/>
              </a:spcAft>
              <a:buNone/>
            </a:pPr>
            <a:r>
              <a:rPr lang="en-US" sz="2000" b="1" i="1" u="sng" dirty="0"/>
              <a:t>Effective Problem-Solving</a:t>
            </a:r>
            <a:r>
              <a:rPr lang="en-US" sz="2000" b="1" i="1" u="sng" dirty="0" smtClean="0"/>
              <a:t>:</a:t>
            </a:r>
          </a:p>
          <a:p>
            <a:pPr marL="0" lvl="0" indent="0" eaLnBrk="0" fontAlgn="base" hangingPunct="0">
              <a:lnSpc>
                <a:spcPct val="100000"/>
              </a:lnSpc>
              <a:spcBef>
                <a:spcPct val="0"/>
              </a:spcBef>
              <a:spcAft>
                <a:spcPct val="0"/>
              </a:spcAft>
              <a:buNone/>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7" name="Rectangle 4"/>
          <p:cNvSpPr>
            <a:spLocks noChangeArrowheads="1"/>
          </p:cNvSpPr>
          <p:nvPr/>
        </p:nvSpPr>
        <p:spPr bwMode="auto">
          <a:xfrm>
            <a:off x="955766" y="2428392"/>
            <a:ext cx="8108576" cy="12311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To overcome obstacles and solve real-world issues, students in a variety of subjects, including sociology and mathematics, require the ability to think critically.</a:t>
            </a:r>
          </a:p>
          <a:p>
            <a:pPr lvl="0" eaLnBrk="0" fontAlgn="base" hangingPunct="0">
              <a:spcBef>
                <a:spcPct val="0"/>
              </a:spcBef>
              <a:spcAft>
                <a:spcPct val="0"/>
              </a:spcAft>
            </a:pPr>
            <a:r>
              <a:rPr lang="en-US" sz="2000" b="1" i="1" u="sng" dirty="0"/>
              <a:t>Evaluation of Information:</a:t>
            </a:r>
            <a:endParaRPr kumimoji="0" lang="en-US" altLang="en-US" sz="2000" b="1" i="1" u="sng" strike="noStrike" cap="none" normalizeH="0" baseline="0" dirty="0" smtClean="0">
              <a:ln>
                <a:noFill/>
              </a:ln>
              <a:solidFill>
                <a:schemeClr val="tx1"/>
              </a:solidFill>
              <a:effectLst/>
              <a:latin typeface="Arial" panose="020B0604020202020204" pitchFamily="34" charset="0"/>
            </a:endParaRPr>
          </a:p>
        </p:txBody>
      </p:sp>
      <p:sp>
        <p:nvSpPr>
          <p:cNvPr id="8" name="Rectangle 5"/>
          <p:cNvSpPr>
            <a:spLocks noChangeArrowheads="1"/>
          </p:cNvSpPr>
          <p:nvPr/>
        </p:nvSpPr>
        <p:spPr bwMode="auto">
          <a:xfrm>
            <a:off x="1022019" y="3616739"/>
            <a:ext cx="6723529" cy="15081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In order to make reasoned decisions and develop trustworthy conclusions, students must be able to critically evaluate material, whether they are doing research, reading academic articles, or examining media stories.</a:t>
            </a:r>
          </a:p>
          <a:p>
            <a:pPr lvl="0" eaLnBrk="0" fontAlgn="base" hangingPunct="0">
              <a:spcBef>
                <a:spcPct val="0"/>
              </a:spcBef>
              <a:spcAft>
                <a:spcPct val="0"/>
              </a:spcAft>
            </a:pPr>
            <a:r>
              <a:rPr lang="en-US" sz="2000" b="1" i="1" u="sng" dirty="0"/>
              <a:t>Ethical Decision-Making:</a:t>
            </a:r>
            <a:endParaRPr kumimoji="0" lang="en-US" altLang="en-US" sz="2000" b="1" i="1" u="sng" strike="noStrike" cap="none" normalizeH="0" baseline="0" dirty="0" smtClean="0">
              <a:ln>
                <a:noFill/>
              </a:ln>
              <a:solidFill>
                <a:schemeClr val="tx1"/>
              </a:solidFill>
              <a:effectLst/>
            </a:endParaRPr>
          </a:p>
        </p:txBody>
      </p:sp>
      <p:sp>
        <p:nvSpPr>
          <p:cNvPr id="9" name="Rectangle 6"/>
          <p:cNvSpPr>
            <a:spLocks noChangeArrowheads="1"/>
          </p:cNvSpPr>
          <p:nvPr/>
        </p:nvSpPr>
        <p:spPr bwMode="auto">
          <a:xfrm>
            <a:off x="955766" y="5109456"/>
            <a:ext cx="7906871"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Arial" panose="020B0604020202020204" pitchFamily="34" charset="0"/>
              </a:rPr>
              <a:t>Students learn to make morally sound decisions by weighing ethical principles and the effects of their choices. In order to develop integrity, accountability, and social responsibility in upcoming leaders and professionals, ethical awareness is crucial.</a:t>
            </a:r>
          </a:p>
        </p:txBody>
      </p:sp>
    </p:spTree>
    <p:extLst>
      <p:ext uri="{BB962C8B-B14F-4D97-AF65-F5344CB8AC3E}">
        <p14:creationId xmlns:p14="http://schemas.microsoft.com/office/powerpoint/2010/main" val="20094737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u="sng" dirty="0" smtClean="0"/>
              <a:t>Academic Misconduct </a:t>
            </a:r>
            <a:endParaRPr lang="en-US" b="1" i="1" u="sng" dirty="0"/>
          </a:p>
        </p:txBody>
      </p:sp>
      <p:sp>
        <p:nvSpPr>
          <p:cNvPr id="4" name="Rectangle 1"/>
          <p:cNvSpPr>
            <a:spLocks noGrp="1" noChangeArrowheads="1"/>
          </p:cNvSpPr>
          <p:nvPr>
            <p:ph idx="1"/>
          </p:nvPr>
        </p:nvSpPr>
        <p:spPr bwMode="auto">
          <a:xfrm>
            <a:off x="838200" y="1259802"/>
            <a:ext cx="10403541" cy="20621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Plagiarism, cheating, data fabrication, and other forms of dishonesty are all considered forms of academic misconduct, and they are major problems in higher education. Even though discussing it seems contradictory, there are a number of reasons why tackling academic misconduct is so important: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a:p>
            <a:pPr marL="0" lvl="0" indent="0" eaLnBrk="0" fontAlgn="base" hangingPunct="0">
              <a:lnSpc>
                <a:spcPct val="100000"/>
              </a:lnSpc>
              <a:spcBef>
                <a:spcPct val="0"/>
              </a:spcBef>
              <a:spcAft>
                <a:spcPct val="0"/>
              </a:spcAft>
              <a:buNone/>
            </a:pPr>
            <a:r>
              <a:rPr lang="en-US" sz="2000" b="1" u="sng" dirty="0"/>
              <a:t>Fostering a Culture of Ethics</a:t>
            </a:r>
            <a:r>
              <a:rPr lang="en-US" sz="2000" b="1" u="sng" dirty="0" smtClean="0"/>
              <a:t>:</a:t>
            </a:r>
          </a:p>
          <a:p>
            <a:pPr marL="0" lvl="0" indent="0" eaLnBrk="0" fontAlgn="base" hangingPunct="0">
              <a:lnSpc>
                <a:spcPct val="100000"/>
              </a:lnSpc>
              <a:spcBef>
                <a:spcPct val="0"/>
              </a:spcBef>
              <a:spcAft>
                <a:spcPct val="0"/>
              </a:spcAft>
              <a:buNone/>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5" name="Rectangle 2"/>
          <p:cNvSpPr>
            <a:spLocks noChangeArrowheads="1"/>
          </p:cNvSpPr>
          <p:nvPr/>
        </p:nvSpPr>
        <p:spPr bwMode="auto">
          <a:xfrm>
            <a:off x="838200" y="3001257"/>
            <a:ext cx="10970623" cy="15081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Resolving academic misbehavior contributes to teaching staff, faculty, and students moral principles. Academic institutions can foster a culture of academic integrity that values honesty, equity, and respect for intellectual property by setting clear expectations and repercussions for dishonest activity.</a:t>
            </a:r>
          </a:p>
          <a:p>
            <a:pPr lvl="0" eaLnBrk="0" fontAlgn="base" hangingPunct="0">
              <a:spcBef>
                <a:spcPct val="0"/>
              </a:spcBef>
              <a:spcAft>
                <a:spcPct val="0"/>
              </a:spcAft>
            </a:pPr>
            <a:r>
              <a:rPr lang="en-US" sz="2000" b="1" u="sng" dirty="0"/>
              <a:t>Ensuring Fair Evaluation: </a:t>
            </a:r>
            <a:endParaRPr lang="en-US" sz="2000" b="1" u="sng" dirty="0" smtClean="0"/>
          </a:p>
          <a:p>
            <a:pPr lvl="0" eaLnBrk="0" fontAlgn="base" hangingPunct="0">
              <a:spcBef>
                <a:spcPct val="0"/>
              </a:spcBef>
              <a:spcAft>
                <a:spcPct val="0"/>
              </a:spcAf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7" name="Rectangle 4"/>
          <p:cNvSpPr>
            <a:spLocks noChangeArrowheads="1"/>
          </p:cNvSpPr>
          <p:nvPr/>
        </p:nvSpPr>
        <p:spPr bwMode="auto">
          <a:xfrm>
            <a:off x="838199" y="4201194"/>
            <a:ext cx="10403541" cy="12311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Academic dishonesty undermines the impartiality of assessment procedures. Cheating and plagiarism provide students an unfair advantage over their peers, which can skew academic results and present false information about people's skills and knowledge.</a:t>
            </a:r>
          </a:p>
          <a:p>
            <a:pPr lvl="0" eaLnBrk="0" fontAlgn="base" hangingPunct="0">
              <a:spcBef>
                <a:spcPct val="0"/>
              </a:spcBef>
              <a:spcAft>
                <a:spcPct val="0"/>
              </a:spcAft>
            </a:pPr>
            <a:r>
              <a:rPr lang="en-US" sz="2000" b="1" u="sng" dirty="0"/>
              <a:t>Promoting Diversity and Inclusion: </a:t>
            </a:r>
            <a:endParaRPr kumimoji="0" lang="en-US" altLang="en-US" sz="2000" b="1" i="0" u="sng" strike="noStrike" cap="none" normalizeH="0" baseline="0" dirty="0" smtClean="0">
              <a:ln>
                <a:noFill/>
              </a:ln>
              <a:solidFill>
                <a:schemeClr val="tx1"/>
              </a:solidFill>
              <a:effectLst/>
            </a:endParaRPr>
          </a:p>
        </p:txBody>
      </p:sp>
      <p:sp>
        <p:nvSpPr>
          <p:cNvPr id="8" name="Rectangle 5"/>
          <p:cNvSpPr>
            <a:spLocks noChangeArrowheads="1"/>
          </p:cNvSpPr>
          <p:nvPr/>
        </p:nvSpPr>
        <p:spPr bwMode="auto">
          <a:xfrm>
            <a:off x="838198" y="5432300"/>
            <a:ext cx="822960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Arial" panose="020B0604020202020204" pitchFamily="34" charset="0"/>
              </a:rPr>
              <a:t>Academic institutions foster inclusion and establish a more equitable learning environment for all students by addressing misconduct and ensuring fairness in evaluation systems.</a:t>
            </a:r>
          </a:p>
        </p:txBody>
      </p:sp>
    </p:spTree>
    <p:extLst>
      <p:ext uri="{BB962C8B-B14F-4D97-AF65-F5344CB8AC3E}">
        <p14:creationId xmlns:p14="http://schemas.microsoft.com/office/powerpoint/2010/main" val="21929766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u="sng" dirty="0" smtClean="0"/>
              <a:t>Conclusion </a:t>
            </a:r>
            <a:endParaRPr lang="en-US" b="1" i="1" u="sng" dirty="0"/>
          </a:p>
        </p:txBody>
      </p:sp>
      <p:sp>
        <p:nvSpPr>
          <p:cNvPr id="5" name="Rectangle 2"/>
          <p:cNvSpPr>
            <a:spLocks noChangeArrowheads="1"/>
          </p:cNvSpPr>
          <p:nvPr/>
        </p:nvSpPr>
        <p:spPr bwMode="auto">
          <a:xfrm>
            <a:off x="838200" y="1690688"/>
            <a:ext cx="7274858"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dirty="0" smtClean="0">
                <a:latin typeface="Arial" panose="020B0604020202020204" pitchFamily="34" charset="0"/>
              </a:rPr>
              <a:t>In conclusion</a:t>
            </a:r>
            <a:r>
              <a:rPr kumimoji="0" lang="en-US" altLang="en-US" sz="1800" b="0" i="0" u="none" strike="noStrike" cap="none" normalizeH="0" baseline="0" dirty="0" smtClean="0">
                <a:ln>
                  <a:noFill/>
                </a:ln>
                <a:solidFill>
                  <a:schemeClr val="tx1"/>
                </a:solidFill>
                <a:effectLst/>
                <a:latin typeface="Arial" panose="020B0604020202020204" pitchFamily="34" charset="0"/>
              </a:rPr>
              <a:t>, implementing the Harvard referencing style is critical to upholding academic integrity, encouraging intellectual discourse, and boosting the authority of scientific publications. The academic references supplied show that appropriate citing enables authors to recognize the contributions of other academics, offer proof to back up their claims, and promote research transparency.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7" name="Rectangle 3"/>
          <p:cNvSpPr>
            <a:spLocks noChangeArrowheads="1"/>
          </p:cNvSpPr>
          <p:nvPr/>
        </p:nvSpPr>
        <p:spPr bwMode="auto">
          <a:xfrm>
            <a:off x="838200" y="3372677"/>
            <a:ext cx="8579222"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A key component of higher education is critical thinking, which equips students with the skills necessary to handle challenging problems, interact with others from different backgrounds, evaluate information critically, and make wise judgments. Higher education equips students to thrive intellectually, professionally, and morally in a world that is always changing by fostering critical thinking abilities.</a:t>
            </a:r>
          </a:p>
        </p:txBody>
      </p:sp>
      <p:sp>
        <p:nvSpPr>
          <p:cNvPr id="8" name="Rectangle 4"/>
          <p:cNvSpPr>
            <a:spLocks noChangeArrowheads="1"/>
          </p:cNvSpPr>
          <p:nvPr/>
        </p:nvSpPr>
        <p:spPr bwMode="auto">
          <a:xfrm>
            <a:off x="838200" y="4777668"/>
            <a:ext cx="8565777"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Arial" panose="020B0604020202020204" pitchFamily="34" charset="0"/>
              </a:rPr>
              <a:t>Lastly, although academic misconduct may appear to be a small matter, its effects can be extensive, impacting not only the reputation of academic institutions but also the integrity of the larger scientific community. Higher education institutions protect the integrity, justice, and ethical standards of education by dealing with academic misconduct. This preserves the legitimacy and worth of degrees and programs offered.</a:t>
            </a:r>
          </a:p>
        </p:txBody>
      </p:sp>
    </p:spTree>
    <p:extLst>
      <p:ext uri="{BB962C8B-B14F-4D97-AF65-F5344CB8AC3E}">
        <p14:creationId xmlns:p14="http://schemas.microsoft.com/office/powerpoint/2010/main" val="3635778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u="sng" dirty="0" smtClean="0"/>
              <a:t>References </a:t>
            </a:r>
            <a:endParaRPr lang="en-US" b="1" i="1" u="sng" dirty="0"/>
          </a:p>
        </p:txBody>
      </p:sp>
      <p:sp>
        <p:nvSpPr>
          <p:cNvPr id="3" name="Content Placeholder 2"/>
          <p:cNvSpPr>
            <a:spLocks noGrp="1"/>
          </p:cNvSpPr>
          <p:nvPr>
            <p:ph idx="1"/>
          </p:nvPr>
        </p:nvSpPr>
        <p:spPr>
          <a:xfrm>
            <a:off x="838199" y="1825625"/>
            <a:ext cx="10826931" cy="4744992"/>
          </a:xfrm>
        </p:spPr>
        <p:txBody>
          <a:bodyPr>
            <a:normAutofit/>
          </a:bodyPr>
          <a:lstStyle/>
          <a:p>
            <a:r>
              <a:rPr lang="en-US" sz="1800" dirty="0"/>
              <a:t>Academic Writing in a Global Context: The Politics and Practices of Publishing in English" by Theresa Lillis and Mary Jane </a:t>
            </a:r>
            <a:r>
              <a:rPr lang="en-US" sz="1800" dirty="0" smtClean="0"/>
              <a:t>Curry. Available at: </a:t>
            </a:r>
            <a:r>
              <a:rPr lang="en-US" sz="1800" b="1" dirty="0" smtClean="0">
                <a:hlinkClick r:id="rId2"/>
              </a:rPr>
              <a:t>https://www.routledge.com/Academic-Writing-in-a-Global-Context-The-Politics-and-Practices-of-Publishing/Lillis-Curry/p/book/9780415468831</a:t>
            </a:r>
            <a:r>
              <a:rPr lang="en-US" sz="1800" b="1" dirty="0"/>
              <a:t> </a:t>
            </a:r>
            <a:r>
              <a:rPr lang="en-US" sz="1800" b="1" dirty="0" smtClean="0"/>
              <a:t>[accessed date 10 March 2024]</a:t>
            </a:r>
          </a:p>
          <a:p>
            <a:r>
              <a:rPr lang="en-US" sz="1800" dirty="0"/>
              <a:t>Fisher, A. (2011). Critical Thinking: An Introduction. Cambridge University Press</a:t>
            </a:r>
            <a:r>
              <a:rPr lang="en-US" sz="1800" dirty="0" smtClean="0"/>
              <a:t>. Available </a:t>
            </a:r>
            <a:r>
              <a:rPr lang="en-US" sz="1800" dirty="0" err="1" smtClean="0"/>
              <a:t>at:</a:t>
            </a:r>
            <a:r>
              <a:rPr lang="en-US" sz="1800" dirty="0" err="1" smtClean="0">
                <a:hlinkClick r:id="rId3"/>
              </a:rPr>
              <a:t>https</a:t>
            </a:r>
            <a:r>
              <a:rPr lang="en-US" sz="1800" dirty="0" smtClean="0">
                <a:hlinkClick r:id="rId3"/>
              </a:rPr>
              <a:t>://assets.cambridge.org/052100/9847/sample/0521009847ws.pdf</a:t>
            </a:r>
            <a:r>
              <a:rPr lang="en-US" sz="1800" dirty="0"/>
              <a:t> </a:t>
            </a:r>
            <a:r>
              <a:rPr lang="en-US" sz="1800" dirty="0" smtClean="0"/>
              <a:t>[accessed date 10 March 2024]</a:t>
            </a:r>
          </a:p>
          <a:p>
            <a:r>
              <a:rPr lang="en-US" sz="1800" dirty="0"/>
              <a:t>Morris, E., &amp; Carroll, J. (2016). Academic integrity: A teaching and learning approach. The Journal of Academic Language and Learning, 10(1), A41-A52</a:t>
            </a:r>
            <a:r>
              <a:rPr lang="en-US" sz="1800" dirty="0" smtClean="0"/>
              <a:t>. Available at: </a:t>
            </a:r>
            <a:r>
              <a:rPr lang="en-US" sz="1800" dirty="0" smtClean="0">
                <a:hlinkClick r:id="rId4"/>
              </a:rPr>
              <a:t>https://www.researchgate.net/publication/305553478_Academic_Integrity_A_Teaching_and_Learning_Approach</a:t>
            </a:r>
            <a:r>
              <a:rPr lang="en-US" sz="1800" dirty="0" smtClean="0"/>
              <a:t> [accessed date 10 March 2024]</a:t>
            </a:r>
          </a:p>
          <a:p>
            <a:r>
              <a:rPr lang="en-US" sz="1800" dirty="0"/>
              <a:t>Pears, R., &amp; Shields, G. (2019). Cite them right: The essential referencing guide. Macmillan International Higher Education</a:t>
            </a:r>
            <a:r>
              <a:rPr lang="en-US" sz="1800" dirty="0" smtClean="0"/>
              <a:t>. Available at: </a:t>
            </a:r>
            <a:r>
              <a:rPr lang="en-US" sz="1800" dirty="0" smtClean="0">
                <a:hlinkClick r:id="rId5"/>
              </a:rPr>
              <a:t>https://www.sdhl.nhs.uk/assets/docs/Referencing_print_booklet_2019.pdf</a:t>
            </a:r>
            <a:endParaRPr lang="en-US" sz="1800" dirty="0" smtClean="0"/>
          </a:p>
          <a:p>
            <a:r>
              <a:rPr lang="en-US" sz="1800" dirty="0"/>
              <a:t>Williams, K. (2016). Harvard referencing: A comprehensive guide. Cambridge University Press</a:t>
            </a:r>
            <a:r>
              <a:rPr lang="en-US" sz="1800" dirty="0" smtClean="0"/>
              <a:t>. Available at: </a:t>
            </a:r>
            <a:r>
              <a:rPr lang="en-US" sz="1800" dirty="0" smtClean="0">
                <a:hlinkClick r:id="rId6"/>
              </a:rPr>
              <a:t>https://librarydevelopment.group.shef.ac.uk/Assets/pdfs/referencing/harvard.pdf</a:t>
            </a:r>
            <a:r>
              <a:rPr lang="en-US" sz="1800" dirty="0"/>
              <a:t> </a:t>
            </a:r>
            <a:r>
              <a:rPr lang="en-US" sz="1800" dirty="0" smtClean="0"/>
              <a:t>[accessed date 10 March 2024]</a:t>
            </a:r>
          </a:p>
          <a:p>
            <a:endParaRPr lang="en-US" dirty="0" smtClean="0"/>
          </a:p>
          <a:p>
            <a:endParaRPr lang="en-US" sz="1800" dirty="0" smtClean="0"/>
          </a:p>
          <a:p>
            <a:endParaRPr lang="en-US" dirty="0" smtClean="0"/>
          </a:p>
          <a:p>
            <a:endParaRPr lang="en-US" sz="1800" dirty="0" smtClean="0"/>
          </a:p>
          <a:p>
            <a:endParaRPr lang="en-US" dirty="0" smtClean="0"/>
          </a:p>
          <a:p>
            <a:endParaRPr lang="en-US" dirty="0" smtClean="0"/>
          </a:p>
          <a:p>
            <a:endParaRPr lang="en-US" dirty="0"/>
          </a:p>
          <a:p>
            <a:endParaRPr lang="en-US" dirty="0" smtClean="0"/>
          </a:p>
          <a:p>
            <a:endParaRPr lang="en-US" dirty="0" smtClean="0"/>
          </a:p>
        </p:txBody>
      </p:sp>
    </p:spTree>
    <p:extLst>
      <p:ext uri="{BB962C8B-B14F-4D97-AF65-F5344CB8AC3E}">
        <p14:creationId xmlns:p14="http://schemas.microsoft.com/office/powerpoint/2010/main" val="36739497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1940</TotalTime>
  <Words>932</Words>
  <Application>Microsoft Office PowerPoint</Application>
  <PresentationFormat>Widescreen</PresentationFormat>
  <Paragraphs>56</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Algerian</vt:lpstr>
      <vt:lpstr>Arial</vt:lpstr>
      <vt:lpstr>Calibri</vt:lpstr>
      <vt:lpstr>Calibri Light</vt:lpstr>
      <vt:lpstr>Times New Roman</vt:lpstr>
      <vt:lpstr>Office Theme</vt:lpstr>
      <vt:lpstr>How to write an academic essay?</vt:lpstr>
      <vt:lpstr>The importance of writing academically</vt:lpstr>
      <vt:lpstr>Definitions </vt:lpstr>
      <vt:lpstr>Referencing(Harvard)</vt:lpstr>
      <vt:lpstr>Critical Thinking </vt:lpstr>
      <vt:lpstr>Academic Misconduct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write an academic essay?</dc:title>
  <dc:creator>Ionela</dc:creator>
  <cp:lastModifiedBy>Ionela</cp:lastModifiedBy>
  <cp:revision>14</cp:revision>
  <dcterms:created xsi:type="dcterms:W3CDTF">2024-03-14T11:16:58Z</dcterms:created>
  <dcterms:modified xsi:type="dcterms:W3CDTF">2024-03-22T23:57:35Z</dcterms:modified>
</cp:coreProperties>
</file>