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7" r:id="rId2"/>
    <p:sldId id="280" r:id="rId3"/>
    <p:sldId id="279" r:id="rId4"/>
    <p:sldId id="273" r:id="rId5"/>
    <p:sldId id="274" r:id="rId6"/>
    <p:sldId id="275" r:id="rId7"/>
    <p:sldId id="276" r:id="rId8"/>
    <p:sldId id="277" r:id="rId9"/>
    <p:sldId id="278" r:id="rId10"/>
    <p:sldId id="281"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2ECD8A8-A1E3-4587-AC6D-971DFF46F820}" v="3" dt="2025-12-02T10:51:44.16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56" autoAdjust="0"/>
    <p:restoredTop sz="94242" autoAdjust="0"/>
  </p:normalViewPr>
  <p:slideViewPr>
    <p:cSldViewPr snapToGrid="0">
      <p:cViewPr varScale="1">
        <p:scale>
          <a:sx n="82" d="100"/>
          <a:sy n="82" d="100"/>
        </p:scale>
        <p:origin x="49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vans Daazie" userId="b28f656a86e7c23b" providerId="LiveId" clId="{9C23CDE4-50A9-45CB-A2E7-A5DAD6806C74}"/>
    <pc:docChg chg="modMainMaster">
      <pc:chgData name="Evans Daazie" userId="b28f656a86e7c23b" providerId="LiveId" clId="{9C23CDE4-50A9-45CB-A2E7-A5DAD6806C74}" dt="2025-12-02T10:51:44.167" v="2" actId="14100"/>
      <pc:docMkLst>
        <pc:docMk/>
      </pc:docMkLst>
      <pc:sldMasterChg chg="addSp modSp">
        <pc:chgData name="Evans Daazie" userId="b28f656a86e7c23b" providerId="LiveId" clId="{9C23CDE4-50A9-45CB-A2E7-A5DAD6806C74}" dt="2025-12-02T10:51:44.167" v="2" actId="14100"/>
        <pc:sldMasterMkLst>
          <pc:docMk/>
          <pc:sldMasterMk cId="4279309351" sldId="2147483648"/>
        </pc:sldMasterMkLst>
        <pc:picChg chg="add mod">
          <ac:chgData name="Evans Daazie" userId="b28f656a86e7c23b" providerId="LiveId" clId="{9C23CDE4-50A9-45CB-A2E7-A5DAD6806C74}" dt="2025-12-02T10:51:44.167" v="2" actId="14100"/>
          <ac:picMkLst>
            <pc:docMk/>
            <pc:sldMasterMk cId="4279309351" sldId="2147483648"/>
            <ac:picMk id="7" creationId="{A44462B1-FB1C-595E-C3A7-6A5B5E0C5F03}"/>
          </ac:picMkLst>
        </pc:pic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2110C-1C50-637E-D4C5-689CF9E872BA}"/>
              </a:ext>
            </a:extLst>
          </p:cNvPr>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endParaRPr lang="en-GB" dirty="0"/>
          </a:p>
        </p:txBody>
      </p:sp>
      <p:sp>
        <p:nvSpPr>
          <p:cNvPr id="3" name="Subtitle 2">
            <a:extLst>
              <a:ext uri="{FF2B5EF4-FFF2-40B4-BE49-F238E27FC236}">
                <a16:creationId xmlns:a16="http://schemas.microsoft.com/office/drawing/2014/main" id="{957745BD-707F-900D-66F3-C8C0BCB184C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62E17AD-6B48-9415-7A79-35785D8E4B01}"/>
              </a:ext>
            </a:extLst>
          </p:cNvPr>
          <p:cNvSpPr>
            <a:spLocks noGrp="1"/>
          </p:cNvSpPr>
          <p:nvPr>
            <p:ph type="dt" sz="half" idx="10"/>
          </p:nvPr>
        </p:nvSpPr>
        <p:spPr/>
        <p:txBody>
          <a:bodyPr/>
          <a:lstStyle/>
          <a:p>
            <a:fld id="{46BDA674-6CE3-4F62-991F-69A095BEC3BA}" type="datetimeFigureOut">
              <a:rPr lang="en-GB" smtClean="0"/>
              <a:t>02/12/2025</a:t>
            </a:fld>
            <a:endParaRPr lang="en-GB"/>
          </a:p>
        </p:txBody>
      </p:sp>
      <p:sp>
        <p:nvSpPr>
          <p:cNvPr id="5" name="Footer Placeholder 4">
            <a:extLst>
              <a:ext uri="{FF2B5EF4-FFF2-40B4-BE49-F238E27FC236}">
                <a16:creationId xmlns:a16="http://schemas.microsoft.com/office/drawing/2014/main" id="{6873E3FD-E8B8-D066-C327-57B71F9770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E7E0E9-464D-F7A0-B62A-D1A3BFB85DE0}"/>
              </a:ext>
            </a:extLst>
          </p:cNvPr>
          <p:cNvSpPr>
            <a:spLocks noGrp="1"/>
          </p:cNvSpPr>
          <p:nvPr>
            <p:ph type="sldNum" sz="quarter" idx="12"/>
          </p:nvPr>
        </p:nvSpPr>
        <p:spPr/>
        <p:txBody>
          <a:bodyPr/>
          <a:lstStyle/>
          <a:p>
            <a:fld id="{65608318-5B89-46D4-ADE8-372F6C2AB660}" type="slidenum">
              <a:rPr lang="en-GB" smtClean="0"/>
              <a:t>‹#›</a:t>
            </a:fld>
            <a:endParaRPr lang="en-GB"/>
          </a:p>
        </p:txBody>
      </p:sp>
    </p:spTree>
    <p:extLst>
      <p:ext uri="{BB962C8B-B14F-4D97-AF65-F5344CB8AC3E}">
        <p14:creationId xmlns:p14="http://schemas.microsoft.com/office/powerpoint/2010/main" val="4329589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6F0D7-870E-1872-F13B-2F2BD7760C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B59CE28-E004-4C76-DCE9-3C203A49C7B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6F7B0A-CA41-1B0B-28D3-678D88D49B4C}"/>
              </a:ext>
            </a:extLst>
          </p:cNvPr>
          <p:cNvSpPr>
            <a:spLocks noGrp="1"/>
          </p:cNvSpPr>
          <p:nvPr>
            <p:ph type="dt" sz="half" idx="10"/>
          </p:nvPr>
        </p:nvSpPr>
        <p:spPr/>
        <p:txBody>
          <a:bodyPr/>
          <a:lstStyle/>
          <a:p>
            <a:fld id="{46BDA674-6CE3-4F62-991F-69A095BEC3BA}" type="datetimeFigureOut">
              <a:rPr lang="en-GB" smtClean="0"/>
              <a:t>02/12/2025</a:t>
            </a:fld>
            <a:endParaRPr lang="en-GB"/>
          </a:p>
        </p:txBody>
      </p:sp>
      <p:sp>
        <p:nvSpPr>
          <p:cNvPr id="5" name="Footer Placeholder 4">
            <a:extLst>
              <a:ext uri="{FF2B5EF4-FFF2-40B4-BE49-F238E27FC236}">
                <a16:creationId xmlns:a16="http://schemas.microsoft.com/office/drawing/2014/main" id="{6570EBBE-CE0A-DB54-7653-591EDC22B3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5EABE1-9E27-8F67-4BD3-B76203C1B5B7}"/>
              </a:ext>
            </a:extLst>
          </p:cNvPr>
          <p:cNvSpPr>
            <a:spLocks noGrp="1"/>
          </p:cNvSpPr>
          <p:nvPr>
            <p:ph type="sldNum" sz="quarter" idx="12"/>
          </p:nvPr>
        </p:nvSpPr>
        <p:spPr/>
        <p:txBody>
          <a:bodyPr/>
          <a:lstStyle/>
          <a:p>
            <a:fld id="{65608318-5B89-46D4-ADE8-372F6C2AB660}" type="slidenum">
              <a:rPr lang="en-GB" smtClean="0"/>
              <a:t>‹#›</a:t>
            </a:fld>
            <a:endParaRPr lang="en-GB"/>
          </a:p>
        </p:txBody>
      </p:sp>
    </p:spTree>
    <p:extLst>
      <p:ext uri="{BB962C8B-B14F-4D97-AF65-F5344CB8AC3E}">
        <p14:creationId xmlns:p14="http://schemas.microsoft.com/office/powerpoint/2010/main" val="35144105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33C73-78D3-550C-51BC-1A625424D480}"/>
              </a:ext>
            </a:extLst>
          </p:cNvPr>
          <p:cNvSpPr>
            <a:spLocks noGrp="1"/>
          </p:cNvSpPr>
          <p:nvPr>
            <p:ph type="title"/>
          </p:nvPr>
        </p:nvSpPr>
        <p:spPr>
          <a:xfrm>
            <a:off x="831850" y="1709738"/>
            <a:ext cx="5264150" cy="2879725"/>
          </a:xfrm>
        </p:spPr>
        <p:txBody>
          <a:bodyPr anchor="b"/>
          <a:lstStyle>
            <a:lvl1pPr>
              <a:defRPr sz="6000"/>
            </a:lvl1pPr>
          </a:lstStyle>
          <a:p>
            <a:r>
              <a:rPr lang="en-US" dirty="0"/>
              <a:t>Click to edit Master title style</a:t>
            </a:r>
            <a:endParaRPr lang="en-GB" dirty="0"/>
          </a:p>
        </p:txBody>
      </p:sp>
      <p:sp>
        <p:nvSpPr>
          <p:cNvPr id="3" name="Text Placeholder 2">
            <a:extLst>
              <a:ext uri="{FF2B5EF4-FFF2-40B4-BE49-F238E27FC236}">
                <a16:creationId xmlns:a16="http://schemas.microsoft.com/office/drawing/2014/main" id="{3A5A15B4-FC4E-7DC1-9A44-71DE33A7207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A763975-F2E0-1BE2-16B5-A7895675C184}"/>
              </a:ext>
            </a:extLst>
          </p:cNvPr>
          <p:cNvSpPr>
            <a:spLocks noGrp="1"/>
          </p:cNvSpPr>
          <p:nvPr>
            <p:ph type="dt" sz="half" idx="10"/>
          </p:nvPr>
        </p:nvSpPr>
        <p:spPr/>
        <p:txBody>
          <a:bodyPr/>
          <a:lstStyle/>
          <a:p>
            <a:fld id="{46BDA674-6CE3-4F62-991F-69A095BEC3BA}" type="datetimeFigureOut">
              <a:rPr lang="en-GB" smtClean="0"/>
              <a:t>02/12/2025</a:t>
            </a:fld>
            <a:endParaRPr lang="en-GB"/>
          </a:p>
        </p:txBody>
      </p:sp>
      <p:sp>
        <p:nvSpPr>
          <p:cNvPr id="5" name="Footer Placeholder 4">
            <a:extLst>
              <a:ext uri="{FF2B5EF4-FFF2-40B4-BE49-F238E27FC236}">
                <a16:creationId xmlns:a16="http://schemas.microsoft.com/office/drawing/2014/main" id="{2466FBC9-D6F8-2D69-0B4F-B65A87C55A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863E14-5A3F-BE82-64F0-FFB5EAB50A90}"/>
              </a:ext>
            </a:extLst>
          </p:cNvPr>
          <p:cNvSpPr>
            <a:spLocks noGrp="1"/>
          </p:cNvSpPr>
          <p:nvPr>
            <p:ph type="sldNum" sz="quarter" idx="12"/>
          </p:nvPr>
        </p:nvSpPr>
        <p:spPr/>
        <p:txBody>
          <a:bodyPr/>
          <a:lstStyle/>
          <a:p>
            <a:fld id="{65608318-5B89-46D4-ADE8-372F6C2AB660}" type="slidenum">
              <a:rPr lang="en-GB" smtClean="0"/>
              <a:t>‹#›</a:t>
            </a:fld>
            <a:endParaRPr lang="en-GB"/>
          </a:p>
        </p:txBody>
      </p:sp>
    </p:spTree>
    <p:extLst>
      <p:ext uri="{BB962C8B-B14F-4D97-AF65-F5344CB8AC3E}">
        <p14:creationId xmlns:p14="http://schemas.microsoft.com/office/powerpoint/2010/main" val="11686934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A86B9-1FB0-1D00-CD10-1A00AFDF62C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94E09D7-1D19-694A-0201-A24CFA09358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DBAAC9B-27A7-3D6A-E7DA-88CD8963AD3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0389FB9-3647-A1D7-3CDB-00781C09AD1A}"/>
              </a:ext>
            </a:extLst>
          </p:cNvPr>
          <p:cNvSpPr>
            <a:spLocks noGrp="1"/>
          </p:cNvSpPr>
          <p:nvPr>
            <p:ph type="dt" sz="half" idx="10"/>
          </p:nvPr>
        </p:nvSpPr>
        <p:spPr/>
        <p:txBody>
          <a:bodyPr/>
          <a:lstStyle/>
          <a:p>
            <a:fld id="{46BDA674-6CE3-4F62-991F-69A095BEC3BA}" type="datetimeFigureOut">
              <a:rPr lang="en-GB" smtClean="0"/>
              <a:t>02/12/2025</a:t>
            </a:fld>
            <a:endParaRPr lang="en-GB"/>
          </a:p>
        </p:txBody>
      </p:sp>
      <p:sp>
        <p:nvSpPr>
          <p:cNvPr id="6" name="Footer Placeholder 5">
            <a:extLst>
              <a:ext uri="{FF2B5EF4-FFF2-40B4-BE49-F238E27FC236}">
                <a16:creationId xmlns:a16="http://schemas.microsoft.com/office/drawing/2014/main" id="{78753F4F-D66B-F1FC-791F-79301D8F25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0A08402-8078-CF0E-0981-EDDDB0F2E3B0}"/>
              </a:ext>
            </a:extLst>
          </p:cNvPr>
          <p:cNvSpPr>
            <a:spLocks noGrp="1"/>
          </p:cNvSpPr>
          <p:nvPr>
            <p:ph type="sldNum" sz="quarter" idx="12"/>
          </p:nvPr>
        </p:nvSpPr>
        <p:spPr/>
        <p:txBody>
          <a:bodyPr/>
          <a:lstStyle/>
          <a:p>
            <a:fld id="{65608318-5B89-46D4-ADE8-372F6C2AB660}" type="slidenum">
              <a:rPr lang="en-GB" smtClean="0"/>
              <a:t>‹#›</a:t>
            </a:fld>
            <a:endParaRPr lang="en-GB"/>
          </a:p>
        </p:txBody>
      </p:sp>
    </p:spTree>
    <p:extLst>
      <p:ext uri="{BB962C8B-B14F-4D97-AF65-F5344CB8AC3E}">
        <p14:creationId xmlns:p14="http://schemas.microsoft.com/office/powerpoint/2010/main" val="32065314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B90DE-9C75-900B-78BE-41427F80E0F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93C7D5D-4189-0EF7-684A-F163C546187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5DF09E3-D318-B2F6-6D79-22C8717393F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155126B-0917-D242-2E43-0D56F3811A8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5931B65-B408-4DB9-A616-0E808869772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D4D4564-6E72-CF19-88E0-1ADC6B0AB0E6}"/>
              </a:ext>
            </a:extLst>
          </p:cNvPr>
          <p:cNvSpPr>
            <a:spLocks noGrp="1"/>
          </p:cNvSpPr>
          <p:nvPr>
            <p:ph type="dt" sz="half" idx="10"/>
          </p:nvPr>
        </p:nvSpPr>
        <p:spPr/>
        <p:txBody>
          <a:bodyPr/>
          <a:lstStyle/>
          <a:p>
            <a:fld id="{46BDA674-6CE3-4F62-991F-69A095BEC3BA}" type="datetimeFigureOut">
              <a:rPr lang="en-GB" smtClean="0"/>
              <a:t>02/12/2025</a:t>
            </a:fld>
            <a:endParaRPr lang="en-GB"/>
          </a:p>
        </p:txBody>
      </p:sp>
      <p:sp>
        <p:nvSpPr>
          <p:cNvPr id="8" name="Footer Placeholder 7">
            <a:extLst>
              <a:ext uri="{FF2B5EF4-FFF2-40B4-BE49-F238E27FC236}">
                <a16:creationId xmlns:a16="http://schemas.microsoft.com/office/drawing/2014/main" id="{F69D12EB-E0EF-4C4C-DC8F-007EA376C17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F7A28AE-B060-E326-0AB2-4EDEF8EA2DEC}"/>
              </a:ext>
            </a:extLst>
          </p:cNvPr>
          <p:cNvSpPr>
            <a:spLocks noGrp="1"/>
          </p:cNvSpPr>
          <p:nvPr>
            <p:ph type="sldNum" sz="quarter" idx="12"/>
          </p:nvPr>
        </p:nvSpPr>
        <p:spPr/>
        <p:txBody>
          <a:bodyPr/>
          <a:lstStyle/>
          <a:p>
            <a:fld id="{65608318-5B89-46D4-ADE8-372F6C2AB660}" type="slidenum">
              <a:rPr lang="en-GB" smtClean="0"/>
              <a:t>‹#›</a:t>
            </a:fld>
            <a:endParaRPr lang="en-GB"/>
          </a:p>
        </p:txBody>
      </p:sp>
    </p:spTree>
    <p:extLst>
      <p:ext uri="{BB962C8B-B14F-4D97-AF65-F5344CB8AC3E}">
        <p14:creationId xmlns:p14="http://schemas.microsoft.com/office/powerpoint/2010/main" val="35492544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EEB7F-BE26-B395-48C3-0E315EC3928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E2A4AAD-E669-87E8-DA75-5169BD866A2C}"/>
              </a:ext>
            </a:extLst>
          </p:cNvPr>
          <p:cNvSpPr>
            <a:spLocks noGrp="1"/>
          </p:cNvSpPr>
          <p:nvPr>
            <p:ph type="dt" sz="half" idx="10"/>
          </p:nvPr>
        </p:nvSpPr>
        <p:spPr/>
        <p:txBody>
          <a:bodyPr/>
          <a:lstStyle/>
          <a:p>
            <a:fld id="{46BDA674-6CE3-4F62-991F-69A095BEC3BA}" type="datetimeFigureOut">
              <a:rPr lang="en-GB" smtClean="0"/>
              <a:t>02/12/2025</a:t>
            </a:fld>
            <a:endParaRPr lang="en-GB"/>
          </a:p>
        </p:txBody>
      </p:sp>
      <p:sp>
        <p:nvSpPr>
          <p:cNvPr id="4" name="Footer Placeholder 3">
            <a:extLst>
              <a:ext uri="{FF2B5EF4-FFF2-40B4-BE49-F238E27FC236}">
                <a16:creationId xmlns:a16="http://schemas.microsoft.com/office/drawing/2014/main" id="{D327B362-3AE5-3DFD-12CA-6C30078B3DF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17E2271-C022-57CF-A731-FC9001674F50}"/>
              </a:ext>
            </a:extLst>
          </p:cNvPr>
          <p:cNvSpPr>
            <a:spLocks noGrp="1"/>
          </p:cNvSpPr>
          <p:nvPr>
            <p:ph type="sldNum" sz="quarter" idx="12"/>
          </p:nvPr>
        </p:nvSpPr>
        <p:spPr/>
        <p:txBody>
          <a:bodyPr/>
          <a:lstStyle/>
          <a:p>
            <a:fld id="{65608318-5B89-46D4-ADE8-372F6C2AB660}" type="slidenum">
              <a:rPr lang="en-GB" smtClean="0"/>
              <a:t>‹#›</a:t>
            </a:fld>
            <a:endParaRPr lang="en-GB"/>
          </a:p>
        </p:txBody>
      </p:sp>
    </p:spTree>
    <p:extLst>
      <p:ext uri="{BB962C8B-B14F-4D97-AF65-F5344CB8AC3E}">
        <p14:creationId xmlns:p14="http://schemas.microsoft.com/office/powerpoint/2010/main" val="6740207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5BE3BD-81F5-3F8E-51C2-25AEA5B77930}"/>
              </a:ext>
            </a:extLst>
          </p:cNvPr>
          <p:cNvSpPr>
            <a:spLocks noGrp="1"/>
          </p:cNvSpPr>
          <p:nvPr>
            <p:ph type="dt" sz="half" idx="10"/>
          </p:nvPr>
        </p:nvSpPr>
        <p:spPr/>
        <p:txBody>
          <a:bodyPr/>
          <a:lstStyle/>
          <a:p>
            <a:fld id="{46BDA674-6CE3-4F62-991F-69A095BEC3BA}" type="datetimeFigureOut">
              <a:rPr lang="en-GB" smtClean="0"/>
              <a:t>02/12/2025</a:t>
            </a:fld>
            <a:endParaRPr lang="en-GB"/>
          </a:p>
        </p:txBody>
      </p:sp>
      <p:sp>
        <p:nvSpPr>
          <p:cNvPr id="3" name="Footer Placeholder 2">
            <a:extLst>
              <a:ext uri="{FF2B5EF4-FFF2-40B4-BE49-F238E27FC236}">
                <a16:creationId xmlns:a16="http://schemas.microsoft.com/office/drawing/2014/main" id="{E82B348C-FD91-D4C6-84FA-EFA863D481A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BCAF973-71A7-934D-4C42-0C87D7B35C18}"/>
              </a:ext>
            </a:extLst>
          </p:cNvPr>
          <p:cNvSpPr>
            <a:spLocks noGrp="1"/>
          </p:cNvSpPr>
          <p:nvPr>
            <p:ph type="sldNum" sz="quarter" idx="12"/>
          </p:nvPr>
        </p:nvSpPr>
        <p:spPr/>
        <p:txBody>
          <a:bodyPr/>
          <a:lstStyle/>
          <a:p>
            <a:fld id="{65608318-5B89-46D4-ADE8-372F6C2AB660}" type="slidenum">
              <a:rPr lang="en-GB" smtClean="0"/>
              <a:t>‹#›</a:t>
            </a:fld>
            <a:endParaRPr lang="en-GB"/>
          </a:p>
        </p:txBody>
      </p:sp>
    </p:spTree>
    <p:extLst>
      <p:ext uri="{BB962C8B-B14F-4D97-AF65-F5344CB8AC3E}">
        <p14:creationId xmlns:p14="http://schemas.microsoft.com/office/powerpoint/2010/main" val="31036465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2CD63-53EC-DD16-6ADC-27EA1D05EDA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CBDA0E1-E09C-39FE-3A7E-37578DF3619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289B0A2-7085-966B-D138-6DA6BA96595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7355076-4A23-AF14-CB44-B6AA4EB0B59E}"/>
              </a:ext>
            </a:extLst>
          </p:cNvPr>
          <p:cNvSpPr>
            <a:spLocks noGrp="1"/>
          </p:cNvSpPr>
          <p:nvPr>
            <p:ph type="dt" sz="half" idx="10"/>
          </p:nvPr>
        </p:nvSpPr>
        <p:spPr/>
        <p:txBody>
          <a:bodyPr/>
          <a:lstStyle/>
          <a:p>
            <a:fld id="{46BDA674-6CE3-4F62-991F-69A095BEC3BA}" type="datetimeFigureOut">
              <a:rPr lang="en-GB" smtClean="0"/>
              <a:t>02/12/2025</a:t>
            </a:fld>
            <a:endParaRPr lang="en-GB"/>
          </a:p>
        </p:txBody>
      </p:sp>
      <p:sp>
        <p:nvSpPr>
          <p:cNvPr id="6" name="Footer Placeholder 5">
            <a:extLst>
              <a:ext uri="{FF2B5EF4-FFF2-40B4-BE49-F238E27FC236}">
                <a16:creationId xmlns:a16="http://schemas.microsoft.com/office/drawing/2014/main" id="{DA75BF35-5CC7-D994-943E-C8D879A0EF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335532-DF52-332A-CF0A-93BBD7D99335}"/>
              </a:ext>
            </a:extLst>
          </p:cNvPr>
          <p:cNvSpPr>
            <a:spLocks noGrp="1"/>
          </p:cNvSpPr>
          <p:nvPr>
            <p:ph type="sldNum" sz="quarter" idx="12"/>
          </p:nvPr>
        </p:nvSpPr>
        <p:spPr/>
        <p:txBody>
          <a:bodyPr/>
          <a:lstStyle/>
          <a:p>
            <a:fld id="{65608318-5B89-46D4-ADE8-372F6C2AB660}" type="slidenum">
              <a:rPr lang="en-GB" smtClean="0"/>
              <a:t>‹#›</a:t>
            </a:fld>
            <a:endParaRPr lang="en-GB"/>
          </a:p>
        </p:txBody>
      </p:sp>
    </p:spTree>
    <p:extLst>
      <p:ext uri="{BB962C8B-B14F-4D97-AF65-F5344CB8AC3E}">
        <p14:creationId xmlns:p14="http://schemas.microsoft.com/office/powerpoint/2010/main" val="18312208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506F9C-4597-C07F-EC03-F24526CFE56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B34AD51-BEAB-0488-B450-ADA83A159BF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C060C50-B7EE-600E-2F9D-6E7B7674656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E8552B8-662D-707A-A953-47DCE5371012}"/>
              </a:ext>
            </a:extLst>
          </p:cNvPr>
          <p:cNvSpPr>
            <a:spLocks noGrp="1"/>
          </p:cNvSpPr>
          <p:nvPr>
            <p:ph type="dt" sz="half" idx="10"/>
          </p:nvPr>
        </p:nvSpPr>
        <p:spPr/>
        <p:txBody>
          <a:bodyPr/>
          <a:lstStyle/>
          <a:p>
            <a:fld id="{46BDA674-6CE3-4F62-991F-69A095BEC3BA}" type="datetimeFigureOut">
              <a:rPr lang="en-GB" smtClean="0"/>
              <a:t>02/12/2025</a:t>
            </a:fld>
            <a:endParaRPr lang="en-GB"/>
          </a:p>
        </p:txBody>
      </p:sp>
      <p:sp>
        <p:nvSpPr>
          <p:cNvPr id="6" name="Footer Placeholder 5">
            <a:extLst>
              <a:ext uri="{FF2B5EF4-FFF2-40B4-BE49-F238E27FC236}">
                <a16:creationId xmlns:a16="http://schemas.microsoft.com/office/drawing/2014/main" id="{C55BCDDC-85EF-7C23-040D-BFEB8BCC526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4AF837B-85AB-D156-0023-F9310A7C34F7}"/>
              </a:ext>
            </a:extLst>
          </p:cNvPr>
          <p:cNvSpPr>
            <a:spLocks noGrp="1"/>
          </p:cNvSpPr>
          <p:nvPr>
            <p:ph type="sldNum" sz="quarter" idx="12"/>
          </p:nvPr>
        </p:nvSpPr>
        <p:spPr/>
        <p:txBody>
          <a:bodyPr/>
          <a:lstStyle/>
          <a:p>
            <a:fld id="{65608318-5B89-46D4-ADE8-372F6C2AB660}" type="slidenum">
              <a:rPr lang="en-GB" smtClean="0"/>
              <a:t>‹#›</a:t>
            </a:fld>
            <a:endParaRPr lang="en-GB"/>
          </a:p>
        </p:txBody>
      </p:sp>
    </p:spTree>
    <p:extLst>
      <p:ext uri="{BB962C8B-B14F-4D97-AF65-F5344CB8AC3E}">
        <p14:creationId xmlns:p14="http://schemas.microsoft.com/office/powerpoint/2010/main" val="26430638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DC109-722D-F1C0-4B08-58EFCE19410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F51B954-97B3-556A-3232-7650ECB6973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00A2BD-E524-B9BF-8FEE-E50589C8F472}"/>
              </a:ext>
            </a:extLst>
          </p:cNvPr>
          <p:cNvSpPr>
            <a:spLocks noGrp="1"/>
          </p:cNvSpPr>
          <p:nvPr>
            <p:ph type="dt" sz="half" idx="10"/>
          </p:nvPr>
        </p:nvSpPr>
        <p:spPr/>
        <p:txBody>
          <a:bodyPr/>
          <a:lstStyle/>
          <a:p>
            <a:fld id="{46BDA674-6CE3-4F62-991F-69A095BEC3BA}" type="datetimeFigureOut">
              <a:rPr lang="en-GB" smtClean="0"/>
              <a:t>02/12/2025</a:t>
            </a:fld>
            <a:endParaRPr lang="en-GB"/>
          </a:p>
        </p:txBody>
      </p:sp>
      <p:sp>
        <p:nvSpPr>
          <p:cNvPr id="5" name="Footer Placeholder 4">
            <a:extLst>
              <a:ext uri="{FF2B5EF4-FFF2-40B4-BE49-F238E27FC236}">
                <a16:creationId xmlns:a16="http://schemas.microsoft.com/office/drawing/2014/main" id="{839AEEAE-118C-94C7-9C09-151103BF48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A2E569-B0BB-B821-93BD-7FA9AEE0C21F}"/>
              </a:ext>
            </a:extLst>
          </p:cNvPr>
          <p:cNvSpPr>
            <a:spLocks noGrp="1"/>
          </p:cNvSpPr>
          <p:nvPr>
            <p:ph type="sldNum" sz="quarter" idx="12"/>
          </p:nvPr>
        </p:nvSpPr>
        <p:spPr/>
        <p:txBody>
          <a:bodyPr/>
          <a:lstStyle/>
          <a:p>
            <a:fld id="{65608318-5B89-46D4-ADE8-372F6C2AB660}" type="slidenum">
              <a:rPr lang="en-GB" smtClean="0"/>
              <a:t>‹#›</a:t>
            </a:fld>
            <a:endParaRPr lang="en-GB"/>
          </a:p>
        </p:txBody>
      </p:sp>
    </p:spTree>
    <p:extLst>
      <p:ext uri="{BB962C8B-B14F-4D97-AF65-F5344CB8AC3E}">
        <p14:creationId xmlns:p14="http://schemas.microsoft.com/office/powerpoint/2010/main" val="36884859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EF1D8B-95AE-F35A-BDAB-64F551C6633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D96B2D0-0163-6F3C-FDF4-1AD2667AFAD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28703F-5B78-8D9E-2A4C-E0F9D95EB64C}"/>
              </a:ext>
            </a:extLst>
          </p:cNvPr>
          <p:cNvSpPr>
            <a:spLocks noGrp="1"/>
          </p:cNvSpPr>
          <p:nvPr>
            <p:ph type="dt" sz="half" idx="10"/>
          </p:nvPr>
        </p:nvSpPr>
        <p:spPr/>
        <p:txBody>
          <a:bodyPr/>
          <a:lstStyle/>
          <a:p>
            <a:fld id="{46BDA674-6CE3-4F62-991F-69A095BEC3BA}" type="datetimeFigureOut">
              <a:rPr lang="en-GB" smtClean="0"/>
              <a:t>02/12/2025</a:t>
            </a:fld>
            <a:endParaRPr lang="en-GB"/>
          </a:p>
        </p:txBody>
      </p:sp>
      <p:sp>
        <p:nvSpPr>
          <p:cNvPr id="5" name="Footer Placeholder 4">
            <a:extLst>
              <a:ext uri="{FF2B5EF4-FFF2-40B4-BE49-F238E27FC236}">
                <a16:creationId xmlns:a16="http://schemas.microsoft.com/office/drawing/2014/main" id="{9ABD0EE9-33E9-00EA-A68B-23F91906E2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B8CCCC-EBFE-32DB-18D8-B384228AF297}"/>
              </a:ext>
            </a:extLst>
          </p:cNvPr>
          <p:cNvSpPr>
            <a:spLocks noGrp="1"/>
          </p:cNvSpPr>
          <p:nvPr>
            <p:ph type="sldNum" sz="quarter" idx="12"/>
          </p:nvPr>
        </p:nvSpPr>
        <p:spPr/>
        <p:txBody>
          <a:bodyPr/>
          <a:lstStyle/>
          <a:p>
            <a:fld id="{65608318-5B89-46D4-ADE8-372F6C2AB660}" type="slidenum">
              <a:rPr lang="en-GB" smtClean="0"/>
              <a:t>‹#›</a:t>
            </a:fld>
            <a:endParaRPr lang="en-GB"/>
          </a:p>
        </p:txBody>
      </p:sp>
    </p:spTree>
    <p:extLst>
      <p:ext uri="{BB962C8B-B14F-4D97-AF65-F5344CB8AC3E}">
        <p14:creationId xmlns:p14="http://schemas.microsoft.com/office/powerpoint/2010/main" val="39226899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E8C0364-2A84-C782-8653-5F3E4785FC8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6CAFA91-C19E-DBFE-600A-41A28DD3C6F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12C52A-7FE2-DF73-99C7-D029530A88E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6BDA674-6CE3-4F62-991F-69A095BEC3BA}" type="datetimeFigureOut">
              <a:rPr lang="en-GB" smtClean="0"/>
              <a:t>02/12/2025</a:t>
            </a:fld>
            <a:endParaRPr lang="en-GB"/>
          </a:p>
        </p:txBody>
      </p:sp>
      <p:sp>
        <p:nvSpPr>
          <p:cNvPr id="5" name="Footer Placeholder 4">
            <a:extLst>
              <a:ext uri="{FF2B5EF4-FFF2-40B4-BE49-F238E27FC236}">
                <a16:creationId xmlns:a16="http://schemas.microsoft.com/office/drawing/2014/main" id="{1C84CB96-82DB-3A2D-D32E-8281F2AC5D4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5A13F85-38EE-87A6-382B-DC944B984ED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5608318-5B89-46D4-ADE8-372F6C2AB660}" type="slidenum">
              <a:rPr lang="en-GB" smtClean="0"/>
              <a:t>‹#›</a:t>
            </a:fld>
            <a:endParaRPr lang="en-GB"/>
          </a:p>
        </p:txBody>
      </p:sp>
      <p:pic>
        <p:nvPicPr>
          <p:cNvPr id="7" name="Picture 6">
            <a:extLst>
              <a:ext uri="{FF2B5EF4-FFF2-40B4-BE49-F238E27FC236}">
                <a16:creationId xmlns:a16="http://schemas.microsoft.com/office/drawing/2014/main" id="{A44462B1-FB1C-595E-C3A7-6A5B5E0C5F03}"/>
              </a:ext>
            </a:extLst>
          </p:cNvPr>
          <p:cNvPicPr>
            <a:picLocks noChangeAspect="1"/>
          </p:cNvPicPr>
          <p:nvPr userDrawn="1"/>
        </p:nvPicPr>
        <p:blipFill>
          <a:blip r:embed="rId13" cstate="print">
            <a:extLst>
              <a:ext uri="{28A0092B-C50C-407E-A947-70E740481C1C}">
                <a14:useLocalDpi xmlns:a14="http://schemas.microsoft.com/office/drawing/2010/main" val="0"/>
              </a:ext>
            </a:extLst>
          </a:blip>
          <a:srcRect/>
          <a:stretch>
            <a:fillRect/>
          </a:stretch>
        </p:blipFill>
        <p:spPr bwMode="auto">
          <a:xfrm>
            <a:off x="181927" y="179676"/>
            <a:ext cx="2492982" cy="928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793093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C41EEC0-0D89-67E8-243D-0CF179563F56}"/>
            </a:ext>
          </a:extLst>
        </p:cNvPr>
        <p:cNvGrpSpPr/>
        <p:nvPr/>
      </p:nvGrpSpPr>
      <p:grpSpPr>
        <a:xfrm>
          <a:off x="0" y="0"/>
          <a:ext cx="0" cy="0"/>
          <a:chOff x="0" y="0"/>
          <a:chExt cx="0" cy="0"/>
        </a:xfrm>
      </p:grpSpPr>
      <p:sp useBgFill="1">
        <p:nvSpPr>
          <p:cNvPr id="37" name="Slide Background Fill">
            <a:extLst>
              <a:ext uri="{FF2B5EF4-FFF2-40B4-BE49-F238E27FC236}">
                <a16:creationId xmlns:a16="http://schemas.microsoft.com/office/drawing/2014/main" id="{38086C17-620D-CCF3-BD30-E60D278DF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6" name="Group 45">
            <a:extLst>
              <a:ext uri="{FF2B5EF4-FFF2-40B4-BE49-F238E27FC236}">
                <a16:creationId xmlns:a16="http://schemas.microsoft.com/office/drawing/2014/main" id="{5AEBDCC3-417F-D5AD-6A5D-38BF7EB1CF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31" name="Color Cover">
              <a:extLst>
                <a:ext uri="{FF2B5EF4-FFF2-40B4-BE49-F238E27FC236}">
                  <a16:creationId xmlns:a16="http://schemas.microsoft.com/office/drawing/2014/main" id="{1D8780D9-BF0F-E3F6-A097-07A43C88C7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Color Cover">
              <a:extLst>
                <a:ext uri="{FF2B5EF4-FFF2-40B4-BE49-F238E27FC236}">
                  <a16:creationId xmlns:a16="http://schemas.microsoft.com/office/drawing/2014/main" id="{89C8E83F-499C-2633-1E1A-C63BB648B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4" name="Group 33">
            <a:extLst>
              <a:ext uri="{FF2B5EF4-FFF2-40B4-BE49-F238E27FC236}">
                <a16:creationId xmlns:a16="http://schemas.microsoft.com/office/drawing/2014/main" id="{E4BBA8FC-AB73-8A10-3506-670968D012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35" name="Color">
              <a:extLst>
                <a:ext uri="{FF2B5EF4-FFF2-40B4-BE49-F238E27FC236}">
                  <a16:creationId xmlns:a16="http://schemas.microsoft.com/office/drawing/2014/main" id="{4AA5A200-E472-4C36-3471-9D0BAA8FFA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Color">
              <a:extLst>
                <a:ext uri="{FF2B5EF4-FFF2-40B4-BE49-F238E27FC236}">
                  <a16:creationId xmlns:a16="http://schemas.microsoft.com/office/drawing/2014/main" id="{EF4EDA8B-CA37-15FD-C92D-D8E20A5A6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8" name="Group 37">
            <a:extLst>
              <a:ext uri="{FF2B5EF4-FFF2-40B4-BE49-F238E27FC236}">
                <a16:creationId xmlns:a16="http://schemas.microsoft.com/office/drawing/2014/main" id="{7E9CBBFD-52E4-630F-FFF7-AAA1CD5816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52" cy="6858000"/>
            <a:chOff x="0" y="0"/>
            <a:chExt cx="12188952" cy="6858000"/>
          </a:xfrm>
        </p:grpSpPr>
        <p:sp>
          <p:nvSpPr>
            <p:cNvPr id="39" name="Freeform: Shape 38">
              <a:extLst>
                <a:ext uri="{FF2B5EF4-FFF2-40B4-BE49-F238E27FC236}">
                  <a16:creationId xmlns:a16="http://schemas.microsoft.com/office/drawing/2014/main" id="{3AAB5F8E-28C5-DB9C-8121-21958D5E32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567CACD4-C414-3874-0E90-A06D79327C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3E517E47-32AB-AF4B-35D7-BFBFF8229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34ED5DFD-5102-9BE8-EEB6-71294F6F08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42">
              <a:extLst>
                <a:ext uri="{FF2B5EF4-FFF2-40B4-BE49-F238E27FC236}">
                  <a16:creationId xmlns:a16="http://schemas.microsoft.com/office/drawing/2014/main" id="{8DA32F65-25AD-EB7B-8ABB-3FEA9455F1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58804047-45BE-433C-F88C-2F3A258917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Shape 44">
              <a:extLst>
                <a:ext uri="{FF2B5EF4-FFF2-40B4-BE49-F238E27FC236}">
                  <a16:creationId xmlns:a16="http://schemas.microsoft.com/office/drawing/2014/main" id="{CAC94CDC-7CFE-641B-2C40-FC3EFF04C1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TextBox 9">
            <a:extLst>
              <a:ext uri="{FF2B5EF4-FFF2-40B4-BE49-F238E27FC236}">
                <a16:creationId xmlns:a16="http://schemas.microsoft.com/office/drawing/2014/main" id="{79B6830F-724F-9278-D77E-F899421ADFE3}"/>
              </a:ext>
            </a:extLst>
          </p:cNvPr>
          <p:cNvSpPr txBox="1"/>
          <p:nvPr/>
        </p:nvSpPr>
        <p:spPr>
          <a:xfrm>
            <a:off x="652336" y="791817"/>
            <a:ext cx="4576794" cy="584775"/>
          </a:xfrm>
          <a:prstGeom prst="rect">
            <a:avLst/>
          </a:prstGeom>
          <a:noFill/>
        </p:spPr>
        <p:txBody>
          <a:bodyPr wrap="square">
            <a:spAutoFit/>
          </a:bodyPr>
          <a:lstStyle/>
          <a:p>
            <a:pPr algn="ctr"/>
            <a:r>
              <a:rPr lang="en-US" sz="3200" dirty="0">
                <a:ln w="0"/>
                <a:solidFill>
                  <a:schemeClr val="bg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Business Plan</a:t>
            </a:r>
            <a:endParaRPr lang="en-US" sz="3200" b="0" cap="none" spc="0" dirty="0">
              <a:ln w="0"/>
              <a:solidFill>
                <a:schemeClr val="bg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D4729AA7-44F8-4538-2E4A-FDA57B60209C}"/>
              </a:ext>
            </a:extLst>
          </p:cNvPr>
          <p:cNvSpPr txBox="1"/>
          <p:nvPr/>
        </p:nvSpPr>
        <p:spPr>
          <a:xfrm>
            <a:off x="1405824" y="1680911"/>
            <a:ext cx="3890085" cy="3416320"/>
          </a:xfrm>
          <a:prstGeom prst="rect">
            <a:avLst/>
          </a:prstGeom>
          <a:noFill/>
        </p:spPr>
        <p:txBody>
          <a:bodyPr wrap="square">
            <a:spAutoFit/>
          </a:bodyPr>
          <a:lstStyle/>
          <a:p>
            <a:r>
              <a:rPr lang="en-US" sz="2400" dirty="0">
                <a:ln w="0"/>
                <a:solidFill>
                  <a:schemeClr val="bg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Enterprise And Entrepreneur-LCLM4006</a:t>
            </a:r>
          </a:p>
          <a:p>
            <a:endParaRPr lang="en-US" sz="2400" b="0" cap="none" spc="0" dirty="0">
              <a:ln w="0"/>
              <a:solidFill>
                <a:schemeClr val="bg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r>
              <a:rPr lang="en-GB" sz="2400" dirty="0">
                <a:solidFill>
                  <a:schemeClr val="bg1"/>
                </a:solidFill>
                <a:latin typeface="Arial" panose="020B0604020202020204" pitchFamily="34" charset="0"/>
                <a:cs typeface="Arial" panose="020B0604020202020204" pitchFamily="34" charset="0"/>
              </a:rPr>
              <a:t>Your name – Evans Dadzie</a:t>
            </a:r>
          </a:p>
          <a:p>
            <a:r>
              <a:rPr lang="en-GB" sz="2400" dirty="0">
                <a:solidFill>
                  <a:schemeClr val="bg1"/>
                </a:solidFill>
                <a:latin typeface="Arial" panose="020B0604020202020204" pitchFamily="34" charset="0"/>
                <a:cs typeface="Arial" panose="020B0604020202020204" pitchFamily="34" charset="0"/>
              </a:rPr>
              <a:t> </a:t>
            </a:r>
          </a:p>
          <a:p>
            <a:r>
              <a:rPr lang="en-GB" sz="2400" dirty="0">
                <a:solidFill>
                  <a:schemeClr val="bg1"/>
                </a:solidFill>
                <a:latin typeface="Arial" panose="020B0604020202020204" pitchFamily="34" charset="0"/>
                <a:cs typeface="Arial" panose="020B0604020202020204" pitchFamily="34" charset="0"/>
              </a:rPr>
              <a:t>Student number – 2414242</a:t>
            </a:r>
          </a:p>
          <a:p>
            <a:r>
              <a:rPr lang="en-GB" sz="2400" dirty="0">
                <a:solidFill>
                  <a:schemeClr val="bg1"/>
                </a:solidFill>
                <a:latin typeface="Arial" panose="020B0604020202020204" pitchFamily="34" charset="0"/>
                <a:cs typeface="Arial" panose="020B0604020202020204" pitchFamily="34" charset="0"/>
              </a:rPr>
              <a:t> </a:t>
            </a:r>
          </a:p>
          <a:p>
            <a:r>
              <a:rPr lang="en-GB" sz="2400" dirty="0">
                <a:solidFill>
                  <a:schemeClr val="bg1"/>
                </a:solidFill>
                <a:latin typeface="Arial" panose="020B0604020202020204" pitchFamily="34" charset="0"/>
                <a:cs typeface="Arial" panose="020B0604020202020204" pitchFamily="34" charset="0"/>
              </a:rPr>
              <a:t>Lecturer – </a:t>
            </a:r>
            <a:r>
              <a:rPr lang="en-GB" sz="2400" dirty="0" err="1">
                <a:solidFill>
                  <a:schemeClr val="bg1"/>
                </a:solidFill>
                <a:latin typeface="Arial" panose="020B0604020202020204" pitchFamily="34" charset="0"/>
                <a:cs typeface="Arial" panose="020B0604020202020204" pitchFamily="34" charset="0"/>
              </a:rPr>
              <a:t>Shengfeng</a:t>
            </a:r>
            <a:r>
              <a:rPr lang="en-GB" sz="2400" dirty="0">
                <a:solidFill>
                  <a:schemeClr val="bg1"/>
                </a:solidFill>
                <a:latin typeface="Arial" panose="020B0604020202020204" pitchFamily="34" charset="0"/>
                <a:cs typeface="Arial" panose="020B0604020202020204" pitchFamily="34" charset="0"/>
              </a:rPr>
              <a:t> Mei</a:t>
            </a:r>
          </a:p>
          <a:p>
            <a:pPr algn="ctr"/>
            <a:endParaRPr lang="en-US" sz="2400" b="0" cap="none" spc="0" dirty="0">
              <a:ln w="0"/>
              <a:solidFill>
                <a:schemeClr val="bg1"/>
              </a:solidFill>
              <a:effectLst>
                <a:outerShdw blurRad="38100" dist="19050" dir="2700000" algn="tl" rotWithShape="0">
                  <a:schemeClr val="dk1">
                    <a:alpha val="40000"/>
                  </a:schemeClr>
                </a:outerShdw>
              </a:effectLst>
            </a:endParaRPr>
          </a:p>
        </p:txBody>
      </p:sp>
      <p:pic>
        <p:nvPicPr>
          <p:cNvPr id="3074" name="Picture 2" descr="a couple of tall buildings sitting next to each other">
            <a:extLst>
              <a:ext uri="{FF2B5EF4-FFF2-40B4-BE49-F238E27FC236}">
                <a16:creationId xmlns:a16="http://schemas.microsoft.com/office/drawing/2014/main" id="{B2F27743-4C80-3199-524D-E985454318E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01092" y="1680911"/>
            <a:ext cx="4679552" cy="3377522"/>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9094CADD-5B78-7B4D-39CB-86ADD5BDBE65}"/>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217285" y="54655"/>
            <a:ext cx="1312545"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245667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CE17FA5-124F-81C2-146F-FF53206D8C26}"/>
            </a:ext>
          </a:extLst>
        </p:cNvPr>
        <p:cNvGrpSpPr/>
        <p:nvPr/>
      </p:nvGrpSpPr>
      <p:grpSpPr>
        <a:xfrm>
          <a:off x="0" y="0"/>
          <a:ext cx="0" cy="0"/>
          <a:chOff x="0" y="0"/>
          <a:chExt cx="0" cy="0"/>
        </a:xfrm>
      </p:grpSpPr>
      <p:sp useBgFill="1">
        <p:nvSpPr>
          <p:cNvPr id="37" name="Slide Background Fill">
            <a:extLst>
              <a:ext uri="{FF2B5EF4-FFF2-40B4-BE49-F238E27FC236}">
                <a16:creationId xmlns:a16="http://schemas.microsoft.com/office/drawing/2014/main" id="{89F0BF33-64AF-23F3-A034-6A8CC68F7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6" name="Group 45">
            <a:extLst>
              <a:ext uri="{FF2B5EF4-FFF2-40B4-BE49-F238E27FC236}">
                <a16:creationId xmlns:a16="http://schemas.microsoft.com/office/drawing/2014/main" id="{8E5863F3-025B-C3A8-D33C-52950C89D87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31" name="Color Cover">
              <a:extLst>
                <a:ext uri="{FF2B5EF4-FFF2-40B4-BE49-F238E27FC236}">
                  <a16:creationId xmlns:a16="http://schemas.microsoft.com/office/drawing/2014/main" id="{A7F68D95-DCA3-4400-36AB-120FD3A872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Color Cover">
              <a:extLst>
                <a:ext uri="{FF2B5EF4-FFF2-40B4-BE49-F238E27FC236}">
                  <a16:creationId xmlns:a16="http://schemas.microsoft.com/office/drawing/2014/main" id="{12CA975E-9D8D-A3CC-10AD-EBBB34F109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4" name="Group 33">
            <a:extLst>
              <a:ext uri="{FF2B5EF4-FFF2-40B4-BE49-F238E27FC236}">
                <a16:creationId xmlns:a16="http://schemas.microsoft.com/office/drawing/2014/main" id="{DDC40D37-F6CD-92F8-05DB-EF0CF7B868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35" name="Color">
              <a:extLst>
                <a:ext uri="{FF2B5EF4-FFF2-40B4-BE49-F238E27FC236}">
                  <a16:creationId xmlns:a16="http://schemas.microsoft.com/office/drawing/2014/main" id="{B5B2D40A-45F1-D475-CACA-300EF26E50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Color">
              <a:extLst>
                <a:ext uri="{FF2B5EF4-FFF2-40B4-BE49-F238E27FC236}">
                  <a16:creationId xmlns:a16="http://schemas.microsoft.com/office/drawing/2014/main" id="{6134C76D-4039-FEB2-03C3-9CCD128AB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8" name="Group 37">
            <a:extLst>
              <a:ext uri="{FF2B5EF4-FFF2-40B4-BE49-F238E27FC236}">
                <a16:creationId xmlns:a16="http://schemas.microsoft.com/office/drawing/2014/main" id="{DA76A92B-7255-55DE-6FED-19D320B6C3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52" cy="6858000"/>
            <a:chOff x="0" y="0"/>
            <a:chExt cx="12188952" cy="6858000"/>
          </a:xfrm>
        </p:grpSpPr>
        <p:sp>
          <p:nvSpPr>
            <p:cNvPr id="39" name="Freeform: Shape 38">
              <a:extLst>
                <a:ext uri="{FF2B5EF4-FFF2-40B4-BE49-F238E27FC236}">
                  <a16:creationId xmlns:a16="http://schemas.microsoft.com/office/drawing/2014/main" id="{2E3D11EC-DB1A-7024-4E68-7B2D844833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73F557A3-A977-A958-A316-55CC63F89E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48C0F729-A077-E9E7-1826-36876ACD5A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33981361-DB80-2332-87E8-4F9B3AB572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42">
              <a:extLst>
                <a:ext uri="{FF2B5EF4-FFF2-40B4-BE49-F238E27FC236}">
                  <a16:creationId xmlns:a16="http://schemas.microsoft.com/office/drawing/2014/main" id="{594006F8-9384-6B32-9CA9-BB34FE28A8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07416B60-4779-109F-401B-9FD10884F8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Shape 44">
              <a:extLst>
                <a:ext uri="{FF2B5EF4-FFF2-40B4-BE49-F238E27FC236}">
                  <a16:creationId xmlns:a16="http://schemas.microsoft.com/office/drawing/2014/main" id="{5CD18174-04CB-67DF-C725-8A1F7C2FDA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24D19DBF-20BA-1FA4-22DD-1A00BEC44B35}"/>
              </a:ext>
            </a:extLst>
          </p:cNvPr>
          <p:cNvSpPr txBox="1"/>
          <p:nvPr/>
        </p:nvSpPr>
        <p:spPr>
          <a:xfrm>
            <a:off x="1236648" y="980141"/>
            <a:ext cx="3549956" cy="741998"/>
          </a:xfrm>
          <a:prstGeom prst="rect">
            <a:avLst/>
          </a:prstGeom>
          <a:noFill/>
        </p:spPr>
        <p:txBody>
          <a:bodyPr wrap="square">
            <a:spAutoFit/>
          </a:bodyPr>
          <a:lstStyle/>
          <a:p>
            <a:pPr algn="just">
              <a:lnSpc>
                <a:spcPct val="150000"/>
              </a:lnSpc>
              <a:buNone/>
            </a:pPr>
            <a:r>
              <a:rPr lang="en-GB" sz="3200" b="1" dirty="0">
                <a:solidFill>
                  <a:schemeClr val="bg1"/>
                </a:solidFill>
                <a:effectLst/>
                <a:latin typeface="Arial" panose="020B0604020202020204" pitchFamily="34" charset="0"/>
                <a:ea typeface="Arial" panose="020B0604020202020204" pitchFamily="34" charset="0"/>
              </a:rPr>
              <a:t>Introduction</a:t>
            </a:r>
            <a:endParaRPr lang="en-GB" sz="2800" dirty="0">
              <a:solidFill>
                <a:schemeClr val="bg1"/>
              </a:solidFill>
              <a:effectLst/>
              <a:latin typeface="Times New Roman" panose="02020603050405020304" pitchFamily="18" charset="0"/>
              <a:ea typeface="Times New Roman" panose="02020603050405020304" pitchFamily="18" charset="0"/>
            </a:endParaRPr>
          </a:p>
        </p:txBody>
      </p:sp>
      <p:sp>
        <p:nvSpPr>
          <p:cNvPr id="5" name="TextBox 4">
            <a:extLst>
              <a:ext uri="{FF2B5EF4-FFF2-40B4-BE49-F238E27FC236}">
                <a16:creationId xmlns:a16="http://schemas.microsoft.com/office/drawing/2014/main" id="{0C33FDC7-F931-3EE0-20EC-5CC5CA83B101}"/>
              </a:ext>
            </a:extLst>
          </p:cNvPr>
          <p:cNvSpPr txBox="1"/>
          <p:nvPr/>
        </p:nvSpPr>
        <p:spPr>
          <a:xfrm>
            <a:off x="1009053" y="1778750"/>
            <a:ext cx="4454577" cy="2677656"/>
          </a:xfrm>
          <a:prstGeom prst="rect">
            <a:avLst/>
          </a:prstGeom>
          <a:noFill/>
        </p:spPr>
        <p:txBody>
          <a:bodyPr wrap="square">
            <a:spAutoFit/>
          </a:bodyPr>
          <a:lstStyle/>
          <a:p>
            <a:r>
              <a:rPr lang="en-GB" sz="24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My name is Evans Dadzie, and I am the founder of </a:t>
            </a:r>
            <a:r>
              <a:rPr lang="en-GB" sz="2400" i="1"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Counselling – Young Adult</a:t>
            </a:r>
            <a:r>
              <a:rPr lang="en-GB" sz="24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 service dedicated to supporting individuals aged 16–25 through both face‑to‑face and virtual counselling</a:t>
            </a:r>
            <a:endParaRPr lang="en-GB" sz="2400" dirty="0">
              <a:solidFill>
                <a:schemeClr val="bg1"/>
              </a:solidFill>
              <a:latin typeface="Arial" panose="020B0604020202020204" pitchFamily="34" charset="0"/>
              <a:cs typeface="Arial" panose="020B0604020202020204" pitchFamily="34" charset="0"/>
            </a:endParaRPr>
          </a:p>
        </p:txBody>
      </p:sp>
      <p:pic>
        <p:nvPicPr>
          <p:cNvPr id="6146" name="Picture 2" descr="Young black man in casualwear sitting on couch during talk with psychoanalyst Young black man in casualwear sitting on couch and explaining his emotions and worries during talk with psychoanalyst Psychotherapy Stock Photo">
            <a:extLst>
              <a:ext uri="{FF2B5EF4-FFF2-40B4-BE49-F238E27FC236}">
                <a16:creationId xmlns:a16="http://schemas.microsoft.com/office/drawing/2014/main" id="{AA9ACB5B-48B0-8F6F-3964-E9C7985D26A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81452" y="1319773"/>
            <a:ext cx="4923800" cy="419877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651F7422-0ECF-1DC9-F066-339FE00C24D8}"/>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217285" y="70371"/>
            <a:ext cx="1312545"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629760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DB5CBE0-B208-2217-739A-0A213019DDE6}"/>
            </a:ext>
          </a:extLst>
        </p:cNvPr>
        <p:cNvGrpSpPr/>
        <p:nvPr/>
      </p:nvGrpSpPr>
      <p:grpSpPr>
        <a:xfrm>
          <a:off x="0" y="0"/>
          <a:ext cx="0" cy="0"/>
          <a:chOff x="0" y="0"/>
          <a:chExt cx="0" cy="0"/>
        </a:xfrm>
      </p:grpSpPr>
      <p:sp useBgFill="1">
        <p:nvSpPr>
          <p:cNvPr id="37" name="Slide Background Fill">
            <a:extLst>
              <a:ext uri="{FF2B5EF4-FFF2-40B4-BE49-F238E27FC236}">
                <a16:creationId xmlns:a16="http://schemas.microsoft.com/office/drawing/2014/main" id="{C1901DA0-7DFA-8029-CB5D-E8EFA9C868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6" name="Group 45">
            <a:extLst>
              <a:ext uri="{FF2B5EF4-FFF2-40B4-BE49-F238E27FC236}">
                <a16:creationId xmlns:a16="http://schemas.microsoft.com/office/drawing/2014/main" id="{A6F15F1E-F8D1-9F6A-C9D6-441561F25A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31" name="Color Cover">
              <a:extLst>
                <a:ext uri="{FF2B5EF4-FFF2-40B4-BE49-F238E27FC236}">
                  <a16:creationId xmlns:a16="http://schemas.microsoft.com/office/drawing/2014/main" id="{CAB40AD1-8863-5C4C-223B-80309AC6F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Color Cover">
              <a:extLst>
                <a:ext uri="{FF2B5EF4-FFF2-40B4-BE49-F238E27FC236}">
                  <a16:creationId xmlns:a16="http://schemas.microsoft.com/office/drawing/2014/main" id="{C5DD7184-E469-11B4-50B7-D52014440E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4" name="Group 33">
            <a:extLst>
              <a:ext uri="{FF2B5EF4-FFF2-40B4-BE49-F238E27FC236}">
                <a16:creationId xmlns:a16="http://schemas.microsoft.com/office/drawing/2014/main" id="{FE99ED52-38F7-3622-27E4-3911FF7CFC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35" name="Color">
              <a:extLst>
                <a:ext uri="{FF2B5EF4-FFF2-40B4-BE49-F238E27FC236}">
                  <a16:creationId xmlns:a16="http://schemas.microsoft.com/office/drawing/2014/main" id="{6F284E27-ED2D-74DE-9EA8-99540618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Color">
              <a:extLst>
                <a:ext uri="{FF2B5EF4-FFF2-40B4-BE49-F238E27FC236}">
                  <a16:creationId xmlns:a16="http://schemas.microsoft.com/office/drawing/2014/main" id="{EBE32C75-C6DE-1171-0317-E94567C94A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2" descr="a woman sitting in a chair in front of a child">
            <a:extLst>
              <a:ext uri="{FF2B5EF4-FFF2-40B4-BE49-F238E27FC236}">
                <a16:creationId xmlns:a16="http://schemas.microsoft.com/office/drawing/2014/main" id="{7F0E10FC-4C15-99AC-7BD6-0A204227E19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9734" r="36642"/>
          <a:stretch>
            <a:fillRect/>
          </a:stretch>
        </p:blipFill>
        <p:spPr bwMode="auto">
          <a:xfrm>
            <a:off x="6879157" y="1869187"/>
            <a:ext cx="3903015" cy="3346626"/>
          </a:xfrm>
          <a:prstGeom prst="rect">
            <a:avLst/>
          </a:prstGeom>
          <a:noFill/>
          <a:extLst>
            <a:ext uri="{909E8E84-426E-40DD-AFC4-6F175D3DCCD1}">
              <a14:hiddenFill xmlns:a14="http://schemas.microsoft.com/office/drawing/2010/main">
                <a:solidFill>
                  <a:srgbClr val="FFFFFF"/>
                </a:solidFill>
              </a14:hiddenFill>
            </a:ext>
          </a:extLst>
        </p:spPr>
      </p:pic>
      <p:grpSp>
        <p:nvGrpSpPr>
          <p:cNvPr id="38" name="Group 37">
            <a:extLst>
              <a:ext uri="{FF2B5EF4-FFF2-40B4-BE49-F238E27FC236}">
                <a16:creationId xmlns:a16="http://schemas.microsoft.com/office/drawing/2014/main" id="{9AFA435A-BB7A-FE95-0806-5FBD85737E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52" cy="6858000"/>
            <a:chOff x="0" y="0"/>
            <a:chExt cx="12188952" cy="6858000"/>
          </a:xfrm>
        </p:grpSpPr>
        <p:sp>
          <p:nvSpPr>
            <p:cNvPr id="39" name="Freeform: Shape 38">
              <a:extLst>
                <a:ext uri="{FF2B5EF4-FFF2-40B4-BE49-F238E27FC236}">
                  <a16:creationId xmlns:a16="http://schemas.microsoft.com/office/drawing/2014/main" id="{40B60222-37EF-CCAF-E7C0-681CD3E03B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16497006-CDF8-F8F7-B56D-55AF0AAD08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ED0F736F-5F9D-ACE8-F228-29B66D9DA3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49ADC7F0-C270-8532-70DC-33945159A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42">
              <a:extLst>
                <a:ext uri="{FF2B5EF4-FFF2-40B4-BE49-F238E27FC236}">
                  <a16:creationId xmlns:a16="http://schemas.microsoft.com/office/drawing/2014/main" id="{0917CF59-9E8E-3AD1-BB06-D85408A2A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486B4D00-5B01-0F68-5834-1E9D158F1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Shape 44">
              <a:extLst>
                <a:ext uri="{FF2B5EF4-FFF2-40B4-BE49-F238E27FC236}">
                  <a16:creationId xmlns:a16="http://schemas.microsoft.com/office/drawing/2014/main" id="{36BEB545-6AB0-2387-1611-AAE24E6B53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475987EC-94DC-5484-0246-BBE1E909CFC7}"/>
              </a:ext>
            </a:extLst>
          </p:cNvPr>
          <p:cNvSpPr>
            <a:spLocks noGrp="1"/>
          </p:cNvSpPr>
          <p:nvPr>
            <p:ph type="title"/>
          </p:nvPr>
        </p:nvSpPr>
        <p:spPr>
          <a:xfrm>
            <a:off x="1014984" y="819015"/>
            <a:ext cx="5821537" cy="832503"/>
          </a:xfrm>
        </p:spPr>
        <p:txBody>
          <a:bodyPr anchor="b">
            <a:normAutofit/>
          </a:bodyPr>
          <a:lstStyle/>
          <a:p>
            <a:r>
              <a:rPr lang="en-GB" sz="3200" dirty="0">
                <a:solidFill>
                  <a:schemeClr val="bg1"/>
                </a:solidFill>
                <a:latin typeface="Arial" panose="020B0604020202020204" pitchFamily="34" charset="0"/>
                <a:ea typeface="Arial" panose="020B0604020202020204" pitchFamily="34" charset="0"/>
                <a:cs typeface="Arial" panose="020B0604020202020204" pitchFamily="34" charset="0"/>
              </a:rPr>
              <a:t>Overview of the Business Idea</a:t>
            </a:r>
            <a:endParaRPr lang="en-GB" sz="3200" dirty="0">
              <a:solidFill>
                <a:schemeClr val="bg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297F34D-D1E3-8886-CDFD-C79D1E042B48}"/>
              </a:ext>
            </a:extLst>
          </p:cNvPr>
          <p:cNvSpPr>
            <a:spLocks noGrp="1"/>
          </p:cNvSpPr>
          <p:nvPr>
            <p:ph idx="1"/>
          </p:nvPr>
        </p:nvSpPr>
        <p:spPr>
          <a:xfrm>
            <a:off x="1014984" y="1869186"/>
            <a:ext cx="5530218" cy="4169799"/>
          </a:xfrm>
        </p:spPr>
        <p:txBody>
          <a:bodyPr anchor="t">
            <a:normAutofit fontScale="85000" lnSpcReduction="10000"/>
          </a:bodyPr>
          <a:lstStyle/>
          <a:p>
            <a:r>
              <a:rPr lang="en-GB" sz="3800" b="1" i="1" dirty="0">
                <a:solidFill>
                  <a:schemeClr val="bg1"/>
                </a:solidFill>
                <a:latin typeface="Arial" panose="020B0604020202020204" pitchFamily="34" charset="0"/>
                <a:ea typeface="Times New Roman" panose="02020603050405020304" pitchFamily="18" charset="0"/>
                <a:cs typeface="Arial" panose="020B0604020202020204" pitchFamily="34" charset="0"/>
              </a:rPr>
              <a:t>Counselling – Young Adult</a:t>
            </a:r>
          </a:p>
          <a:p>
            <a:r>
              <a:rPr lang="en-GB" sz="2600" dirty="0">
                <a:solidFill>
                  <a:schemeClr val="bg1"/>
                </a:solidFill>
                <a:latin typeface="Arial" panose="020B0604020202020204" pitchFamily="34" charset="0"/>
                <a:cs typeface="Arial" panose="020B0604020202020204" pitchFamily="34" charset="0"/>
              </a:rPr>
              <a:t>young adults to be open and supported</a:t>
            </a:r>
          </a:p>
          <a:p>
            <a:r>
              <a:rPr lang="en-GB" sz="2600" dirty="0">
                <a:solidFill>
                  <a:schemeClr val="bg1"/>
                </a:solidFill>
                <a:latin typeface="Arial" panose="020B0604020202020204" pitchFamily="34" charset="0"/>
                <a:cs typeface="Arial" panose="020B0604020202020204" pitchFamily="34" charset="0"/>
              </a:rPr>
              <a:t>both face‑to‑face and virtual counselling </a:t>
            </a:r>
          </a:p>
          <a:p>
            <a:r>
              <a:rPr lang="en-GB" sz="2600" dirty="0">
                <a:solidFill>
                  <a:schemeClr val="bg1"/>
                </a:solidFill>
                <a:latin typeface="Arial" panose="020B0604020202020204" pitchFamily="34" charset="0"/>
                <a:cs typeface="Arial" panose="020B0604020202020204" pitchFamily="34" charset="0"/>
              </a:rPr>
              <a:t>aged 16–25. Research shows that young adults are among the most vulnerable groups when it comes to mental health</a:t>
            </a:r>
          </a:p>
          <a:p>
            <a:r>
              <a:rPr lang="en-GB" sz="2600" dirty="0">
                <a:solidFill>
                  <a:schemeClr val="bg1"/>
                </a:solidFill>
                <a:latin typeface="Arial" panose="020B0604020202020204" pitchFamily="34" charset="0"/>
                <a:cs typeface="Arial" panose="020B0604020202020204" pitchFamily="34" charset="0"/>
              </a:rPr>
              <a:t> Benefit of our service is that we provide a safe, supportive space where young adults can talk openly about what is really going on no judgment</a:t>
            </a:r>
          </a:p>
          <a:p>
            <a:endParaRPr lang="en-GB" sz="1500" dirty="0">
              <a:solidFill>
                <a:schemeClr val="bg1"/>
              </a:solidFill>
            </a:endParaRPr>
          </a:p>
        </p:txBody>
      </p:sp>
      <p:pic>
        <p:nvPicPr>
          <p:cNvPr id="5" name="Picture 4">
            <a:extLst>
              <a:ext uri="{FF2B5EF4-FFF2-40B4-BE49-F238E27FC236}">
                <a16:creationId xmlns:a16="http://schemas.microsoft.com/office/drawing/2014/main" id="{D7CB03FB-1C64-30C0-667D-5841ADF8F8F4}"/>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195718" y="29017"/>
            <a:ext cx="1312545"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399285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113B628-E41F-D6F0-4A67-9595EE210021}"/>
            </a:ext>
          </a:extLst>
        </p:cNvPr>
        <p:cNvGrpSpPr/>
        <p:nvPr/>
      </p:nvGrpSpPr>
      <p:grpSpPr>
        <a:xfrm>
          <a:off x="0" y="0"/>
          <a:ext cx="0" cy="0"/>
          <a:chOff x="0" y="0"/>
          <a:chExt cx="0" cy="0"/>
        </a:xfrm>
      </p:grpSpPr>
      <p:sp useBgFill="1">
        <p:nvSpPr>
          <p:cNvPr id="37" name="Slide Background Fill">
            <a:extLst>
              <a:ext uri="{FF2B5EF4-FFF2-40B4-BE49-F238E27FC236}">
                <a16:creationId xmlns:a16="http://schemas.microsoft.com/office/drawing/2014/main" id="{490EC32F-A6A8-AC8E-3F46-EB41CA8DA2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6" name="Group 45">
            <a:extLst>
              <a:ext uri="{FF2B5EF4-FFF2-40B4-BE49-F238E27FC236}">
                <a16:creationId xmlns:a16="http://schemas.microsoft.com/office/drawing/2014/main" id="{454EA304-13DD-EEAE-A2F4-CEB35452AA6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31" name="Color Cover">
              <a:extLst>
                <a:ext uri="{FF2B5EF4-FFF2-40B4-BE49-F238E27FC236}">
                  <a16:creationId xmlns:a16="http://schemas.microsoft.com/office/drawing/2014/main" id="{29487E51-58F9-A1FF-46AD-BD91251D1C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Color Cover">
              <a:extLst>
                <a:ext uri="{FF2B5EF4-FFF2-40B4-BE49-F238E27FC236}">
                  <a16:creationId xmlns:a16="http://schemas.microsoft.com/office/drawing/2014/main" id="{D888CCEC-8FB3-C361-540B-7471A2C35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4" name="Group 33">
            <a:extLst>
              <a:ext uri="{FF2B5EF4-FFF2-40B4-BE49-F238E27FC236}">
                <a16:creationId xmlns:a16="http://schemas.microsoft.com/office/drawing/2014/main" id="{32DBE454-C316-233C-D27F-D8EDB7409AD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35" name="Color">
              <a:extLst>
                <a:ext uri="{FF2B5EF4-FFF2-40B4-BE49-F238E27FC236}">
                  <a16:creationId xmlns:a16="http://schemas.microsoft.com/office/drawing/2014/main" id="{01C1BD8B-4983-5EA6-8BF8-6679E41838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Color">
              <a:extLst>
                <a:ext uri="{FF2B5EF4-FFF2-40B4-BE49-F238E27FC236}">
                  <a16:creationId xmlns:a16="http://schemas.microsoft.com/office/drawing/2014/main" id="{C34B1C22-C227-46A9-387D-0E125C2387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8" name="Group 37">
            <a:extLst>
              <a:ext uri="{FF2B5EF4-FFF2-40B4-BE49-F238E27FC236}">
                <a16:creationId xmlns:a16="http://schemas.microsoft.com/office/drawing/2014/main" id="{BDEE664F-BD18-8439-F6D8-4D07525177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52" cy="6858000"/>
            <a:chOff x="0" y="0"/>
            <a:chExt cx="12188952" cy="6858000"/>
          </a:xfrm>
        </p:grpSpPr>
        <p:sp>
          <p:nvSpPr>
            <p:cNvPr id="39" name="Freeform: Shape 38">
              <a:extLst>
                <a:ext uri="{FF2B5EF4-FFF2-40B4-BE49-F238E27FC236}">
                  <a16:creationId xmlns:a16="http://schemas.microsoft.com/office/drawing/2014/main" id="{3241075E-5C03-8D4C-54E0-9CA1577A80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0CE4A0F3-4931-0E58-6B42-D031E818E6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BC3D29CB-3E3A-8BC7-B92B-CE027FBFB6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319CE29C-CF9C-9761-1CDB-3EF15398C9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42">
              <a:extLst>
                <a:ext uri="{FF2B5EF4-FFF2-40B4-BE49-F238E27FC236}">
                  <a16:creationId xmlns:a16="http://schemas.microsoft.com/office/drawing/2014/main" id="{DAEC73E4-A3A5-6BEE-C74B-529493172B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F7D9AAF1-16E6-FF2D-0AFA-3CC932A1AC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Shape 44">
              <a:extLst>
                <a:ext uri="{FF2B5EF4-FFF2-40B4-BE49-F238E27FC236}">
                  <a16:creationId xmlns:a16="http://schemas.microsoft.com/office/drawing/2014/main" id="{8DC26E1B-91E0-BD3D-D169-C31D315EB7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937AB00-A2C5-2299-B24D-90BD20232702}"/>
              </a:ext>
            </a:extLst>
          </p:cNvPr>
          <p:cNvSpPr>
            <a:spLocks noGrp="1"/>
          </p:cNvSpPr>
          <p:nvPr>
            <p:ph type="title"/>
          </p:nvPr>
        </p:nvSpPr>
        <p:spPr>
          <a:xfrm>
            <a:off x="1040665" y="889375"/>
            <a:ext cx="5821537" cy="1270260"/>
          </a:xfrm>
        </p:spPr>
        <p:txBody>
          <a:bodyPr anchor="b">
            <a:normAutofit/>
          </a:bodyPr>
          <a:lstStyle/>
          <a:p>
            <a:r>
              <a:rPr lang="en-GB" sz="3200" dirty="0">
                <a:solidFill>
                  <a:schemeClr val="bg1"/>
                </a:solidFill>
                <a:latin typeface="Arial" panose="020B0604020202020204" pitchFamily="34" charset="0"/>
                <a:cs typeface="Arial" panose="020B0604020202020204" pitchFamily="34" charset="0"/>
              </a:rPr>
              <a:t>Legal Format and Management Structure</a:t>
            </a:r>
          </a:p>
        </p:txBody>
      </p:sp>
      <p:sp>
        <p:nvSpPr>
          <p:cNvPr id="3" name="Content Placeholder 2">
            <a:extLst>
              <a:ext uri="{FF2B5EF4-FFF2-40B4-BE49-F238E27FC236}">
                <a16:creationId xmlns:a16="http://schemas.microsoft.com/office/drawing/2014/main" id="{DEC13E97-3C1B-C25B-E34C-BDFDA9099D69}"/>
              </a:ext>
            </a:extLst>
          </p:cNvPr>
          <p:cNvSpPr>
            <a:spLocks noGrp="1"/>
          </p:cNvSpPr>
          <p:nvPr>
            <p:ph idx="1"/>
          </p:nvPr>
        </p:nvSpPr>
        <p:spPr>
          <a:xfrm>
            <a:off x="1014984" y="2524258"/>
            <a:ext cx="5821537" cy="3514727"/>
          </a:xfrm>
        </p:spPr>
        <p:txBody>
          <a:bodyPr anchor="t">
            <a:normAutofit lnSpcReduction="10000"/>
          </a:bodyPr>
          <a:lstStyle/>
          <a:p>
            <a:r>
              <a:rPr lang="en-GB" sz="2200" dirty="0">
                <a:solidFill>
                  <a:schemeClr val="bg1"/>
                </a:solidFill>
                <a:latin typeface="Arial" panose="020B0604020202020204" pitchFamily="34" charset="0"/>
                <a:ea typeface="Times New Roman" panose="02020603050405020304" pitchFamily="18" charset="0"/>
                <a:cs typeface="Arial" panose="020B0604020202020204" pitchFamily="34" charset="0"/>
              </a:rPr>
              <a:t>Offers the flexibility </a:t>
            </a:r>
          </a:p>
          <a:p>
            <a:endParaRPr lang="en-GB" sz="2200" dirty="0">
              <a:solidFill>
                <a:schemeClr val="bg1"/>
              </a:solidFill>
              <a:latin typeface="Arial" panose="020B0604020202020204" pitchFamily="34" charset="0"/>
              <a:cs typeface="Arial" panose="020B0604020202020204" pitchFamily="34" charset="0"/>
            </a:endParaRPr>
          </a:p>
          <a:p>
            <a:r>
              <a:rPr lang="en-GB" sz="2200" dirty="0">
                <a:solidFill>
                  <a:schemeClr val="bg1"/>
                </a:solidFill>
                <a:latin typeface="Arial" panose="020B0604020202020204" pitchFamily="34" charset="0"/>
                <a:ea typeface="Times New Roman" panose="02020603050405020304" pitchFamily="18" charset="0"/>
                <a:cs typeface="Arial" panose="020B0604020202020204" pitchFamily="34" charset="0"/>
              </a:rPr>
              <a:t>The idea of running my own business </a:t>
            </a:r>
          </a:p>
          <a:p>
            <a:endParaRPr lang="en-GB" sz="2200" dirty="0">
              <a:solidFill>
                <a:schemeClr val="bg1"/>
              </a:solidFill>
              <a:latin typeface="Arial" panose="020B0604020202020204" pitchFamily="34" charset="0"/>
              <a:cs typeface="Arial" panose="020B0604020202020204" pitchFamily="34" charset="0"/>
            </a:endParaRPr>
          </a:p>
          <a:p>
            <a:r>
              <a:rPr lang="en-GB" sz="2200" dirty="0">
                <a:solidFill>
                  <a:schemeClr val="bg1"/>
                </a:solidFill>
                <a:latin typeface="Arial" panose="020B0604020202020204" pitchFamily="34" charset="0"/>
                <a:cs typeface="Arial" panose="020B0604020202020204" pitchFamily="34" charset="0"/>
              </a:rPr>
              <a:t>independence and direct control over their operations</a:t>
            </a:r>
          </a:p>
          <a:p>
            <a:endParaRPr lang="en-GB" sz="2200" dirty="0">
              <a:solidFill>
                <a:schemeClr val="bg1"/>
              </a:solidFill>
              <a:latin typeface="Arial" panose="020B0604020202020204" pitchFamily="34" charset="0"/>
              <a:cs typeface="Arial" panose="020B0604020202020204" pitchFamily="34" charset="0"/>
            </a:endParaRPr>
          </a:p>
          <a:p>
            <a:r>
              <a:rPr lang="en-GB" sz="2200" dirty="0">
                <a:solidFill>
                  <a:schemeClr val="bg1"/>
                </a:solidFill>
                <a:latin typeface="Arial" panose="020B0604020202020204" pitchFamily="34" charset="0"/>
                <a:cs typeface="Arial" panose="020B0604020202020204" pitchFamily="34" charset="0"/>
              </a:rPr>
              <a:t>advantages is the ability to implement ideas </a:t>
            </a:r>
            <a:endParaRPr lang="en-GB" sz="3900" dirty="0">
              <a:solidFill>
                <a:schemeClr val="bg1"/>
              </a:solidFill>
              <a:latin typeface="Arial" panose="020B0604020202020204" pitchFamily="34" charset="0"/>
              <a:cs typeface="Arial" panose="020B0604020202020204" pitchFamily="34" charset="0"/>
            </a:endParaRPr>
          </a:p>
          <a:p>
            <a:endParaRPr lang="en-GB" sz="1500" dirty="0">
              <a:solidFill>
                <a:schemeClr val="bg1"/>
              </a:solidFill>
            </a:endParaRPr>
          </a:p>
        </p:txBody>
      </p:sp>
      <p:pic>
        <p:nvPicPr>
          <p:cNvPr id="5" name="Picture 4" descr="Team, diversity and portrait of business people in the office posing together after a meeting. Collaboration, staff and multiracial group of colleagues or friends standing in the modern workplace. Organized Group Photo Stock Photo">
            <a:extLst>
              <a:ext uri="{FF2B5EF4-FFF2-40B4-BE49-F238E27FC236}">
                <a16:creationId xmlns:a16="http://schemas.microsoft.com/office/drawing/2014/main" id="{AE8302A1-A9EA-79D1-E1B1-B26DD48C033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5464" y="1343767"/>
            <a:ext cx="4341552" cy="432924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502BCB3F-1762-8C05-C735-40C7164FEFE4}"/>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217285" y="83410"/>
            <a:ext cx="1312545"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06146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5308EBB-C191-4097-4D0D-4DFD57862D56}"/>
            </a:ext>
          </a:extLst>
        </p:cNvPr>
        <p:cNvGrpSpPr/>
        <p:nvPr/>
      </p:nvGrpSpPr>
      <p:grpSpPr>
        <a:xfrm>
          <a:off x="0" y="0"/>
          <a:ext cx="0" cy="0"/>
          <a:chOff x="0" y="0"/>
          <a:chExt cx="0" cy="0"/>
        </a:xfrm>
      </p:grpSpPr>
      <p:sp useBgFill="1">
        <p:nvSpPr>
          <p:cNvPr id="37" name="Slide Background Fill">
            <a:extLst>
              <a:ext uri="{FF2B5EF4-FFF2-40B4-BE49-F238E27FC236}">
                <a16:creationId xmlns:a16="http://schemas.microsoft.com/office/drawing/2014/main" id="{B4C2C37C-1F18-F0A6-D365-B085DBC741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6" name="Group 45">
            <a:extLst>
              <a:ext uri="{FF2B5EF4-FFF2-40B4-BE49-F238E27FC236}">
                <a16:creationId xmlns:a16="http://schemas.microsoft.com/office/drawing/2014/main" id="{38B83130-2AE6-E7CD-CF82-2F97825079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31" name="Color Cover">
              <a:extLst>
                <a:ext uri="{FF2B5EF4-FFF2-40B4-BE49-F238E27FC236}">
                  <a16:creationId xmlns:a16="http://schemas.microsoft.com/office/drawing/2014/main" id="{B29F36F1-993E-3B05-2E48-381F6AA0BE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Color Cover">
              <a:extLst>
                <a:ext uri="{FF2B5EF4-FFF2-40B4-BE49-F238E27FC236}">
                  <a16:creationId xmlns:a16="http://schemas.microsoft.com/office/drawing/2014/main" id="{4543CBF7-F5BF-8176-3E16-596A23AC76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4" name="Group 33">
            <a:extLst>
              <a:ext uri="{FF2B5EF4-FFF2-40B4-BE49-F238E27FC236}">
                <a16:creationId xmlns:a16="http://schemas.microsoft.com/office/drawing/2014/main" id="{CEFE112B-8B20-FB4F-A355-EFAA976D3D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35" name="Color">
              <a:extLst>
                <a:ext uri="{FF2B5EF4-FFF2-40B4-BE49-F238E27FC236}">
                  <a16:creationId xmlns:a16="http://schemas.microsoft.com/office/drawing/2014/main" id="{6190B1F1-32BC-6739-17DD-4AC8DC01D7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Color">
              <a:extLst>
                <a:ext uri="{FF2B5EF4-FFF2-40B4-BE49-F238E27FC236}">
                  <a16:creationId xmlns:a16="http://schemas.microsoft.com/office/drawing/2014/main" id="{42959705-A873-DE82-E7D6-35A725BE2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8" name="Group 37">
            <a:extLst>
              <a:ext uri="{FF2B5EF4-FFF2-40B4-BE49-F238E27FC236}">
                <a16:creationId xmlns:a16="http://schemas.microsoft.com/office/drawing/2014/main" id="{D3C92581-F532-91D9-68DE-555A03C812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52" cy="6858000"/>
            <a:chOff x="0" y="0"/>
            <a:chExt cx="12188952" cy="6858000"/>
          </a:xfrm>
        </p:grpSpPr>
        <p:sp>
          <p:nvSpPr>
            <p:cNvPr id="39" name="Freeform: Shape 38">
              <a:extLst>
                <a:ext uri="{FF2B5EF4-FFF2-40B4-BE49-F238E27FC236}">
                  <a16:creationId xmlns:a16="http://schemas.microsoft.com/office/drawing/2014/main" id="{1C5BF56D-E95C-F353-F217-D94F207F8A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4FEB7655-B44A-DD96-2B77-6F6134B0D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30CB6D4D-B77D-C369-22F8-9B3B69BE2C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7B6E1E9C-76B5-426E-BCEF-7AF174446A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42">
              <a:extLst>
                <a:ext uri="{FF2B5EF4-FFF2-40B4-BE49-F238E27FC236}">
                  <a16:creationId xmlns:a16="http://schemas.microsoft.com/office/drawing/2014/main" id="{11BC3CFE-54FA-9A79-2886-FDE961AC5D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9D11BDA2-D944-055F-24EF-2C70BB4D30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Shape 44">
              <a:extLst>
                <a:ext uri="{FF2B5EF4-FFF2-40B4-BE49-F238E27FC236}">
                  <a16:creationId xmlns:a16="http://schemas.microsoft.com/office/drawing/2014/main" id="{82D663EF-4D5D-6DBC-AC4F-B8113AE75E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 name="Rectangle: Rounded Corners 5">
            <a:extLst>
              <a:ext uri="{FF2B5EF4-FFF2-40B4-BE49-F238E27FC236}">
                <a16:creationId xmlns:a16="http://schemas.microsoft.com/office/drawing/2014/main" id="{E8916852-111F-1F82-3762-B73C66542FA2}"/>
              </a:ext>
            </a:extLst>
          </p:cNvPr>
          <p:cNvSpPr/>
          <p:nvPr/>
        </p:nvSpPr>
        <p:spPr>
          <a:xfrm>
            <a:off x="7053943" y="2276665"/>
            <a:ext cx="2276670" cy="92373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buNone/>
            </a:pPr>
            <a:r>
              <a:rPr lang="en-GB" sz="1200" b="1" kern="1200" dirty="0">
                <a:solidFill>
                  <a:srgbClr val="FFFFFF"/>
                </a:solidFill>
                <a:effectLst/>
                <a:ea typeface="Times New Roman" panose="02020603050405020304" pitchFamily="18" charset="0"/>
                <a:cs typeface="Times New Roman" panose="02020603050405020304" pitchFamily="18" charset="0"/>
              </a:rPr>
              <a:t>Evans</a:t>
            </a:r>
            <a:r>
              <a:rPr lang="en-GB" sz="1400" b="1" kern="1200" dirty="0">
                <a:solidFill>
                  <a:srgbClr val="FFFFFF"/>
                </a:solidFill>
                <a:effectLst/>
                <a:ea typeface="Times New Roman" panose="02020603050405020304" pitchFamily="18" charset="0"/>
                <a:cs typeface="Times New Roman" panose="02020603050405020304" pitchFamily="18" charset="0"/>
              </a:rPr>
              <a:t> &amp; </a:t>
            </a:r>
            <a:r>
              <a:rPr lang="en-GB" sz="1200" b="1" kern="1200" dirty="0">
                <a:solidFill>
                  <a:srgbClr val="FFFFFF"/>
                </a:solidFill>
                <a:effectLst/>
                <a:ea typeface="Times New Roman" panose="02020603050405020304" pitchFamily="18" charset="0"/>
                <a:cs typeface="Times New Roman" panose="02020603050405020304" pitchFamily="18" charset="0"/>
              </a:rPr>
              <a:t>Benardette</a:t>
            </a:r>
            <a:endParaRPr lang="en-GB" sz="1200" dirty="0">
              <a:effectLst/>
              <a:latin typeface="Times New Roman" panose="02020603050405020304" pitchFamily="18" charset="0"/>
              <a:ea typeface="Times New Roman" panose="02020603050405020304" pitchFamily="18" charset="0"/>
            </a:endParaRPr>
          </a:p>
          <a:p>
            <a:pPr algn="ctr">
              <a:buNone/>
            </a:pPr>
            <a:r>
              <a:rPr lang="en-GB" sz="1400" i="1" kern="1200" dirty="0">
                <a:solidFill>
                  <a:srgbClr val="FFFFFF"/>
                </a:solidFill>
                <a:effectLst/>
                <a:ea typeface="Times New Roman" panose="02020603050405020304" pitchFamily="18" charset="0"/>
                <a:cs typeface="Times New Roman" panose="02020603050405020304" pitchFamily="18" charset="0"/>
              </a:rPr>
              <a:t>Owner</a:t>
            </a:r>
            <a:endParaRPr lang="en-GB" sz="1200" dirty="0">
              <a:effectLst/>
              <a:latin typeface="Times New Roman" panose="02020603050405020304" pitchFamily="18" charset="0"/>
              <a:ea typeface="Times New Roman" panose="02020603050405020304" pitchFamily="18" charset="0"/>
            </a:endParaRPr>
          </a:p>
          <a:p>
            <a:pPr algn="ctr">
              <a:buNone/>
            </a:pPr>
            <a:r>
              <a:rPr lang="en-GB" sz="1100" dirty="0">
                <a:effectLst/>
                <a:latin typeface="Times New Roman" panose="02020603050405020304" pitchFamily="18" charset="0"/>
                <a:ea typeface="Times New Roman" panose="02020603050405020304" pitchFamily="18" charset="0"/>
              </a:rPr>
              <a:t> </a:t>
            </a:r>
          </a:p>
        </p:txBody>
      </p:sp>
      <p:sp>
        <p:nvSpPr>
          <p:cNvPr id="7" name="Rectangle: Rounded Corners 6">
            <a:extLst>
              <a:ext uri="{FF2B5EF4-FFF2-40B4-BE49-F238E27FC236}">
                <a16:creationId xmlns:a16="http://schemas.microsoft.com/office/drawing/2014/main" id="{5648E363-5F03-F9BD-67B6-9F251BD59935}"/>
              </a:ext>
            </a:extLst>
          </p:cNvPr>
          <p:cNvSpPr/>
          <p:nvPr/>
        </p:nvSpPr>
        <p:spPr>
          <a:xfrm>
            <a:off x="7053943" y="3526468"/>
            <a:ext cx="2341984" cy="923731"/>
          </a:xfrm>
          <a:prstGeom prst="roundRect">
            <a:avLst/>
          </a:prstGeom>
          <a:solidFill>
            <a:srgbClr val="156082"/>
          </a:solidFill>
          <a:ln w="19050" cap="flat" cmpd="sng" algn="ctr">
            <a:solidFill>
              <a:srgbClr val="156082">
                <a:shade val="15000"/>
              </a:srgbClr>
            </a:solidFill>
            <a:prstDash val="solid"/>
            <a:miter lim="800000"/>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gn="ctr">
              <a:buNone/>
            </a:pPr>
            <a:r>
              <a:rPr lang="en-GB" sz="1400" b="1" kern="12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Maclean Dadzie</a:t>
            </a:r>
            <a:endParaRPr lang="en-GB" sz="1200" dirty="0">
              <a:effectLst/>
              <a:latin typeface="Times New Roman" panose="02020603050405020304" pitchFamily="18" charset="0"/>
              <a:ea typeface="Times New Roman" panose="02020603050405020304" pitchFamily="18" charset="0"/>
            </a:endParaRPr>
          </a:p>
          <a:p>
            <a:pPr algn="ctr">
              <a:buNone/>
            </a:pPr>
            <a:r>
              <a:rPr lang="en-GB" sz="1400" i="1" kern="12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CEO</a:t>
            </a:r>
            <a:endParaRPr lang="en-GB" sz="1200" dirty="0">
              <a:effectLst/>
              <a:latin typeface="Times New Roman" panose="02020603050405020304" pitchFamily="18" charset="0"/>
              <a:ea typeface="Times New Roman" panose="02020603050405020304" pitchFamily="18" charset="0"/>
            </a:endParaRPr>
          </a:p>
          <a:p>
            <a:pPr algn="ctr">
              <a:buNone/>
            </a:pPr>
            <a:r>
              <a:rPr lang="en-GB" sz="1100" dirty="0">
                <a:effectLst/>
                <a:latin typeface="Times New Roman" panose="02020603050405020304" pitchFamily="18" charset="0"/>
                <a:ea typeface="Times New Roman" panose="02020603050405020304" pitchFamily="18" charset="0"/>
              </a:rPr>
              <a:t> </a:t>
            </a:r>
          </a:p>
        </p:txBody>
      </p:sp>
      <p:sp>
        <p:nvSpPr>
          <p:cNvPr id="8" name="Rectangle: Rounded Corners 7">
            <a:extLst>
              <a:ext uri="{FF2B5EF4-FFF2-40B4-BE49-F238E27FC236}">
                <a16:creationId xmlns:a16="http://schemas.microsoft.com/office/drawing/2014/main" id="{02DCF312-AA12-BF21-CD6D-D26187AF32A8}"/>
              </a:ext>
            </a:extLst>
          </p:cNvPr>
          <p:cNvSpPr/>
          <p:nvPr/>
        </p:nvSpPr>
        <p:spPr>
          <a:xfrm>
            <a:off x="7053943" y="5029199"/>
            <a:ext cx="2276670" cy="923731"/>
          </a:xfrm>
          <a:prstGeom prst="roundRect">
            <a:avLst/>
          </a:prstGeom>
          <a:solidFill>
            <a:srgbClr val="156082"/>
          </a:solidFill>
          <a:ln w="19050" cap="flat" cmpd="sng" algn="ctr">
            <a:solidFill>
              <a:srgbClr val="156082">
                <a:shade val="15000"/>
              </a:srgbClr>
            </a:solidFill>
            <a:prstDash val="solid"/>
            <a:miter lim="800000"/>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gn="ctr">
              <a:buNone/>
            </a:pPr>
            <a:r>
              <a:rPr lang="en-GB" sz="1200" b="1" kern="12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Ezra Dadzie</a:t>
            </a:r>
            <a:endParaRPr lang="en-GB" sz="1200" dirty="0">
              <a:effectLst/>
              <a:latin typeface="Times New Roman" panose="02020603050405020304" pitchFamily="18" charset="0"/>
              <a:ea typeface="Times New Roman" panose="02020603050405020304" pitchFamily="18" charset="0"/>
            </a:endParaRPr>
          </a:p>
          <a:p>
            <a:pPr algn="ctr">
              <a:buNone/>
            </a:pPr>
            <a:r>
              <a:rPr lang="en-GB" sz="1200" i="1" kern="12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Head of Operation</a:t>
            </a:r>
            <a:endParaRPr lang="en-GB" sz="1200" dirty="0">
              <a:effectLst/>
              <a:latin typeface="Times New Roman" panose="02020603050405020304" pitchFamily="18" charset="0"/>
              <a:ea typeface="Times New Roman" panose="02020603050405020304" pitchFamily="18" charset="0"/>
            </a:endParaRPr>
          </a:p>
          <a:p>
            <a:pPr algn="ctr">
              <a:buNone/>
            </a:pPr>
            <a:r>
              <a:rPr lang="en-GB" sz="800" dirty="0">
                <a:effectLst/>
                <a:latin typeface="Times New Roman" panose="02020603050405020304" pitchFamily="18" charset="0"/>
                <a:ea typeface="Times New Roman" panose="02020603050405020304" pitchFamily="18" charset="0"/>
              </a:rPr>
              <a:t> </a:t>
            </a:r>
            <a:endParaRPr lang="en-GB" sz="1100" dirty="0">
              <a:effectLst/>
              <a:latin typeface="Times New Roman" panose="02020603050405020304" pitchFamily="18" charset="0"/>
              <a:ea typeface="Times New Roman" panose="02020603050405020304" pitchFamily="18" charset="0"/>
            </a:endParaRPr>
          </a:p>
        </p:txBody>
      </p:sp>
      <p:sp>
        <p:nvSpPr>
          <p:cNvPr id="9" name="Rectangle: Rounded Corners 8">
            <a:extLst>
              <a:ext uri="{FF2B5EF4-FFF2-40B4-BE49-F238E27FC236}">
                <a16:creationId xmlns:a16="http://schemas.microsoft.com/office/drawing/2014/main" id="{DB9AAA24-F128-9953-0FC0-3D835EAACDCC}"/>
              </a:ext>
            </a:extLst>
          </p:cNvPr>
          <p:cNvSpPr/>
          <p:nvPr/>
        </p:nvSpPr>
        <p:spPr>
          <a:xfrm>
            <a:off x="4599992" y="5029199"/>
            <a:ext cx="2146040" cy="986470"/>
          </a:xfrm>
          <a:prstGeom prst="roundRect">
            <a:avLst/>
          </a:prstGeom>
          <a:solidFill>
            <a:srgbClr val="156082"/>
          </a:solidFill>
          <a:ln w="19050" cap="flat" cmpd="sng" algn="ctr">
            <a:solidFill>
              <a:srgbClr val="156082">
                <a:shade val="15000"/>
              </a:srgbClr>
            </a:solidFill>
            <a:prstDash val="solid"/>
            <a:miter lim="800000"/>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gn="ctr">
              <a:buNone/>
            </a:pPr>
            <a:r>
              <a:rPr lang="en-GB" sz="1400" b="1" kern="12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Aaron Dadzie</a:t>
            </a:r>
            <a:endParaRPr lang="en-GB" sz="1200" dirty="0">
              <a:effectLst/>
              <a:latin typeface="Times New Roman" panose="02020603050405020304" pitchFamily="18" charset="0"/>
              <a:ea typeface="Times New Roman" panose="02020603050405020304" pitchFamily="18" charset="0"/>
            </a:endParaRPr>
          </a:p>
          <a:p>
            <a:pPr algn="ctr">
              <a:buNone/>
            </a:pPr>
            <a:r>
              <a:rPr lang="en-GB" sz="1200" i="1" kern="12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Accountant</a:t>
            </a:r>
            <a:r>
              <a:rPr lang="en-GB" sz="1200" kern="12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algn="ctr">
              <a:buNone/>
            </a:pPr>
            <a:r>
              <a:rPr lang="en-GB" sz="1100" dirty="0">
                <a:effectLst/>
                <a:latin typeface="Times New Roman" panose="02020603050405020304" pitchFamily="18" charset="0"/>
                <a:ea typeface="Times New Roman" panose="02020603050405020304" pitchFamily="18" charset="0"/>
              </a:rPr>
              <a:t> </a:t>
            </a:r>
          </a:p>
        </p:txBody>
      </p:sp>
      <p:sp>
        <p:nvSpPr>
          <p:cNvPr id="10" name="Rectangle: Rounded Corners 9">
            <a:extLst>
              <a:ext uri="{FF2B5EF4-FFF2-40B4-BE49-F238E27FC236}">
                <a16:creationId xmlns:a16="http://schemas.microsoft.com/office/drawing/2014/main" id="{C1381BD0-5DAB-4F9E-A3DE-97C09F578709}"/>
              </a:ext>
            </a:extLst>
          </p:cNvPr>
          <p:cNvSpPr/>
          <p:nvPr/>
        </p:nvSpPr>
        <p:spPr>
          <a:xfrm>
            <a:off x="9523244" y="5079251"/>
            <a:ext cx="2010506" cy="873680"/>
          </a:xfrm>
          <a:prstGeom prst="roundRect">
            <a:avLst/>
          </a:prstGeom>
          <a:solidFill>
            <a:srgbClr val="156082"/>
          </a:solidFill>
          <a:ln w="19050" cap="flat" cmpd="sng" algn="ctr">
            <a:solidFill>
              <a:srgbClr val="156082">
                <a:shade val="15000"/>
              </a:srgbClr>
            </a:solidFill>
            <a:prstDash val="solid"/>
            <a:miter lim="800000"/>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gn="ctr">
              <a:buNone/>
            </a:pPr>
            <a:r>
              <a:rPr lang="en-GB" sz="1200" b="1" kern="12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Daniel Dadzie</a:t>
            </a:r>
            <a:endParaRPr lang="en-GB" sz="1200" dirty="0">
              <a:effectLst/>
              <a:latin typeface="Times New Roman" panose="02020603050405020304" pitchFamily="18" charset="0"/>
              <a:ea typeface="Times New Roman" panose="02020603050405020304" pitchFamily="18" charset="0"/>
            </a:endParaRPr>
          </a:p>
          <a:p>
            <a:pPr algn="ctr">
              <a:buNone/>
            </a:pPr>
            <a:r>
              <a:rPr lang="en-GB" sz="1100" i="1" kern="1200" dirty="0">
                <a:solidFill>
                  <a:srgbClr val="FFFFFF"/>
                </a:solidFill>
                <a:effectLst/>
                <a:latin typeface="Aptos" panose="020B0004020202020204" pitchFamily="34" charset="0"/>
                <a:ea typeface="Times New Roman" panose="02020603050405020304" pitchFamily="18" charset="0"/>
                <a:cs typeface="Times New Roman" panose="02020603050405020304" pitchFamily="18" charset="0"/>
              </a:rPr>
              <a:t>Operational Supervisor </a:t>
            </a:r>
            <a:endParaRPr lang="en-GB" sz="1200" dirty="0">
              <a:effectLst/>
              <a:latin typeface="Times New Roman" panose="02020603050405020304" pitchFamily="18" charset="0"/>
              <a:ea typeface="Times New Roman" panose="02020603050405020304" pitchFamily="18" charset="0"/>
            </a:endParaRPr>
          </a:p>
          <a:p>
            <a:pPr algn="ctr">
              <a:buNone/>
            </a:pPr>
            <a:r>
              <a:rPr lang="en-GB" sz="1100" dirty="0">
                <a:effectLst/>
                <a:latin typeface="Times New Roman" panose="02020603050405020304" pitchFamily="18" charset="0"/>
                <a:ea typeface="Times New Roman" panose="02020603050405020304" pitchFamily="18" charset="0"/>
              </a:rPr>
              <a:t> </a:t>
            </a:r>
          </a:p>
        </p:txBody>
      </p:sp>
      <p:sp>
        <p:nvSpPr>
          <p:cNvPr id="14" name="TextBox 13">
            <a:extLst>
              <a:ext uri="{FF2B5EF4-FFF2-40B4-BE49-F238E27FC236}">
                <a16:creationId xmlns:a16="http://schemas.microsoft.com/office/drawing/2014/main" id="{1207A2EF-4E73-6CF0-B6D9-C1B262CA9F99}"/>
              </a:ext>
            </a:extLst>
          </p:cNvPr>
          <p:cNvSpPr txBox="1"/>
          <p:nvPr/>
        </p:nvSpPr>
        <p:spPr>
          <a:xfrm rot="10800000" flipV="1">
            <a:off x="1030490" y="738705"/>
            <a:ext cx="4254759" cy="3524042"/>
          </a:xfrm>
          <a:prstGeom prst="rect">
            <a:avLst/>
          </a:prstGeom>
          <a:noFill/>
        </p:spPr>
        <p:txBody>
          <a:bodyPr wrap="square">
            <a:spAutoFit/>
          </a:bodyPr>
          <a:lstStyle/>
          <a:p>
            <a:pPr algn="just">
              <a:lnSpc>
                <a:spcPct val="150000"/>
              </a:lnSpc>
              <a:buNone/>
            </a:pPr>
            <a:endParaRPr lang="en-GB" sz="1400" b="1" dirty="0">
              <a:solidFill>
                <a:schemeClr val="bg1"/>
              </a:solidFill>
              <a:effectLst/>
              <a:latin typeface="Arial" panose="020B0604020202020204" pitchFamily="34" charset="0"/>
              <a:ea typeface="Times New Roman" panose="02020603050405020304" pitchFamily="18" charset="0"/>
            </a:endParaRPr>
          </a:p>
          <a:p>
            <a:pPr algn="just">
              <a:lnSpc>
                <a:spcPct val="150000"/>
              </a:lnSpc>
              <a:buNone/>
            </a:pPr>
            <a:r>
              <a:rPr lang="en-GB" sz="28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Organisation Structure</a:t>
            </a:r>
            <a:endParaRPr lang="en-GB" sz="2400"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p>
            <a:pPr>
              <a:buNone/>
            </a:pPr>
            <a:r>
              <a:rPr lang="en-GB" sz="20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Evans &amp; Benardette are Responsible for overall business strategy,</a:t>
            </a:r>
            <a:endParaRPr lang="en-GB" sz="2000" dirty="0">
              <a:solidFill>
                <a:schemeClr val="bg1"/>
              </a:solidFill>
              <a:latin typeface="Arial" panose="020B0604020202020204" pitchFamily="34" charset="0"/>
              <a:ea typeface="Times New Roman" panose="02020603050405020304" pitchFamily="18" charset="0"/>
              <a:cs typeface="Arial" panose="020B0604020202020204" pitchFamily="34" charset="0"/>
            </a:endParaRPr>
          </a:p>
          <a:p>
            <a:pPr>
              <a:buNone/>
            </a:pPr>
            <a:r>
              <a:rPr lang="en-GB" sz="2000" dirty="0">
                <a:solidFill>
                  <a:schemeClr val="bg1"/>
                </a:solidFill>
                <a:latin typeface="Arial" panose="020B0604020202020204" pitchFamily="34" charset="0"/>
                <a:cs typeface="Arial" panose="020B0604020202020204" pitchFamily="34" charset="0"/>
              </a:rPr>
              <a:t>Maclean CEO Oversees planning</a:t>
            </a:r>
          </a:p>
          <a:p>
            <a:pPr>
              <a:buNone/>
            </a:pPr>
            <a:r>
              <a:rPr lang="en-GB" sz="2000" dirty="0">
                <a:solidFill>
                  <a:schemeClr val="bg1"/>
                </a:solidFill>
                <a:latin typeface="Arial" panose="020B0604020202020204" pitchFamily="34" charset="0"/>
                <a:cs typeface="Arial" panose="020B0604020202020204" pitchFamily="34" charset="0"/>
              </a:rPr>
              <a:t>Aaron Accountant </a:t>
            </a:r>
          </a:p>
          <a:p>
            <a:pPr>
              <a:buNone/>
            </a:pPr>
            <a:r>
              <a:rPr lang="en-GB" sz="2000" dirty="0">
                <a:solidFill>
                  <a:schemeClr val="bg1"/>
                </a:solidFill>
                <a:latin typeface="Arial" panose="020B0604020202020204" pitchFamily="34" charset="0"/>
                <a:cs typeface="Arial" panose="020B0604020202020204" pitchFamily="34" charset="0"/>
              </a:rPr>
              <a:t>Ezra  And Daniel- Head of Operations Manages day to day activities, supervises staff</a:t>
            </a:r>
            <a:endParaRPr lang="en-GB" sz="1200" dirty="0">
              <a:solidFill>
                <a:schemeClr val="bg1"/>
              </a:solidFill>
              <a:latin typeface="Arial" panose="020B0604020202020204" pitchFamily="34" charset="0"/>
              <a:cs typeface="Arial" panose="020B0604020202020204" pitchFamily="34" charset="0"/>
            </a:endParaRPr>
          </a:p>
        </p:txBody>
      </p:sp>
      <p:pic>
        <p:nvPicPr>
          <p:cNvPr id="15" name="Picture 14">
            <a:extLst>
              <a:ext uri="{FF2B5EF4-FFF2-40B4-BE49-F238E27FC236}">
                <a16:creationId xmlns:a16="http://schemas.microsoft.com/office/drawing/2014/main" id="{F043ED46-C7A8-C9D9-25BE-E80190CF5A10}"/>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221205" y="90049"/>
            <a:ext cx="1312545"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89332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140CA02-15B1-9CCE-E33D-3E1A7B8FEEDF}"/>
            </a:ext>
          </a:extLst>
        </p:cNvPr>
        <p:cNvGrpSpPr/>
        <p:nvPr/>
      </p:nvGrpSpPr>
      <p:grpSpPr>
        <a:xfrm>
          <a:off x="0" y="0"/>
          <a:ext cx="0" cy="0"/>
          <a:chOff x="0" y="0"/>
          <a:chExt cx="0" cy="0"/>
        </a:xfrm>
      </p:grpSpPr>
      <p:sp useBgFill="1">
        <p:nvSpPr>
          <p:cNvPr id="37" name="Slide Background Fill">
            <a:extLst>
              <a:ext uri="{FF2B5EF4-FFF2-40B4-BE49-F238E27FC236}">
                <a16:creationId xmlns:a16="http://schemas.microsoft.com/office/drawing/2014/main" id="{E6DADA41-A919-2620-B6FF-96E2D4354A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6" name="Group 45">
            <a:extLst>
              <a:ext uri="{FF2B5EF4-FFF2-40B4-BE49-F238E27FC236}">
                <a16:creationId xmlns:a16="http://schemas.microsoft.com/office/drawing/2014/main" id="{61699F8C-91CF-6E27-0602-6928D27E6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31" name="Color Cover">
              <a:extLst>
                <a:ext uri="{FF2B5EF4-FFF2-40B4-BE49-F238E27FC236}">
                  <a16:creationId xmlns:a16="http://schemas.microsoft.com/office/drawing/2014/main" id="{A82A5204-A9B7-6E75-9747-782ED3501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Color Cover">
              <a:extLst>
                <a:ext uri="{FF2B5EF4-FFF2-40B4-BE49-F238E27FC236}">
                  <a16:creationId xmlns:a16="http://schemas.microsoft.com/office/drawing/2014/main" id="{271A7750-BADA-528F-4705-C2A8C0C6A1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4" name="Group 33">
            <a:extLst>
              <a:ext uri="{FF2B5EF4-FFF2-40B4-BE49-F238E27FC236}">
                <a16:creationId xmlns:a16="http://schemas.microsoft.com/office/drawing/2014/main" id="{04E13814-C874-1348-D3B9-3A12701C1F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35" name="Color">
              <a:extLst>
                <a:ext uri="{FF2B5EF4-FFF2-40B4-BE49-F238E27FC236}">
                  <a16:creationId xmlns:a16="http://schemas.microsoft.com/office/drawing/2014/main" id="{436FEB14-0822-743A-1105-FC4B3DCB30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Color">
              <a:extLst>
                <a:ext uri="{FF2B5EF4-FFF2-40B4-BE49-F238E27FC236}">
                  <a16:creationId xmlns:a16="http://schemas.microsoft.com/office/drawing/2014/main" id="{FD134D0A-2D75-8B12-C0F0-0EE069D53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8" name="Group 37">
            <a:extLst>
              <a:ext uri="{FF2B5EF4-FFF2-40B4-BE49-F238E27FC236}">
                <a16:creationId xmlns:a16="http://schemas.microsoft.com/office/drawing/2014/main" id="{3800936C-37BA-F726-107C-52CD0234FC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52" cy="6858000"/>
            <a:chOff x="0" y="0"/>
            <a:chExt cx="12188952" cy="6858000"/>
          </a:xfrm>
        </p:grpSpPr>
        <p:sp>
          <p:nvSpPr>
            <p:cNvPr id="39" name="Freeform: Shape 38">
              <a:extLst>
                <a:ext uri="{FF2B5EF4-FFF2-40B4-BE49-F238E27FC236}">
                  <a16:creationId xmlns:a16="http://schemas.microsoft.com/office/drawing/2014/main" id="{DA4278A8-ED89-B945-2376-29BEFADFB4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18D69CD9-92DB-9C00-5A93-68281F65A0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02638AA3-966F-D0E2-BB31-3E8065AE2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3E235A91-7CD8-DA11-B251-251A809CA4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42">
              <a:extLst>
                <a:ext uri="{FF2B5EF4-FFF2-40B4-BE49-F238E27FC236}">
                  <a16:creationId xmlns:a16="http://schemas.microsoft.com/office/drawing/2014/main" id="{49BEF78C-41F6-2CE3-7C0A-3A44FFAA54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D81DBACB-55A6-A69E-819F-80FCCC5996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Shape 44">
              <a:extLst>
                <a:ext uri="{FF2B5EF4-FFF2-40B4-BE49-F238E27FC236}">
                  <a16:creationId xmlns:a16="http://schemas.microsoft.com/office/drawing/2014/main" id="{C565BA18-0704-A25B-AD92-61C55EA753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17816CD4-93D7-A918-5764-291CDB2837CB}"/>
              </a:ext>
            </a:extLst>
          </p:cNvPr>
          <p:cNvSpPr txBox="1"/>
          <p:nvPr/>
        </p:nvSpPr>
        <p:spPr>
          <a:xfrm>
            <a:off x="2629036" y="867545"/>
            <a:ext cx="4723486" cy="461665"/>
          </a:xfrm>
          <a:prstGeom prst="rect">
            <a:avLst/>
          </a:prstGeom>
          <a:noFill/>
        </p:spPr>
        <p:txBody>
          <a:bodyPr wrap="square">
            <a:spAutoFit/>
          </a:bodyPr>
          <a:lstStyle/>
          <a:p>
            <a:r>
              <a:rPr lang="en-GB" sz="2400" dirty="0">
                <a:solidFill>
                  <a:schemeClr val="bg1"/>
                </a:solidFill>
                <a:latin typeface="Arial" panose="020B0604020202020204" pitchFamily="34" charset="0"/>
                <a:cs typeface="Arial" panose="020B0604020202020204" pitchFamily="34" charset="0"/>
              </a:rPr>
              <a:t>PESTEL Analysis</a:t>
            </a:r>
          </a:p>
        </p:txBody>
      </p:sp>
      <p:sp>
        <p:nvSpPr>
          <p:cNvPr id="5" name="TextBox 4">
            <a:extLst>
              <a:ext uri="{FF2B5EF4-FFF2-40B4-BE49-F238E27FC236}">
                <a16:creationId xmlns:a16="http://schemas.microsoft.com/office/drawing/2014/main" id="{23E387A7-4E5E-373C-90CA-0F7D25B2085C}"/>
              </a:ext>
            </a:extLst>
          </p:cNvPr>
          <p:cNvSpPr txBox="1"/>
          <p:nvPr/>
        </p:nvSpPr>
        <p:spPr>
          <a:xfrm>
            <a:off x="1256872" y="1305342"/>
            <a:ext cx="6898084" cy="4524315"/>
          </a:xfrm>
          <a:prstGeom prst="rect">
            <a:avLst/>
          </a:prstGeom>
          <a:noFill/>
        </p:spPr>
        <p:txBody>
          <a:bodyPr wrap="square">
            <a:spAutoFit/>
          </a:bodyPr>
          <a:lstStyle/>
          <a:p>
            <a:pPr marL="342900" indent="-342900">
              <a:buFont typeface="Arial" panose="020B0604020202020204" pitchFamily="34" charset="0"/>
              <a:buChar char="•"/>
            </a:pPr>
            <a:r>
              <a:rPr lang="en-GB" sz="24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Political Factors</a:t>
            </a:r>
          </a:p>
          <a:p>
            <a:r>
              <a:rPr lang="en-GB" sz="2400" dirty="0">
                <a:solidFill>
                  <a:schemeClr val="bg1"/>
                </a:solidFill>
                <a:latin typeface="Arial" panose="020B0604020202020204" pitchFamily="34" charset="0"/>
                <a:cs typeface="Arial" panose="020B0604020202020204" pitchFamily="34" charset="0"/>
              </a:rPr>
              <a:t>Government-prioritised youth mental health funding </a:t>
            </a:r>
          </a:p>
          <a:p>
            <a:r>
              <a:rPr lang="en-GB" sz="2400" dirty="0">
                <a:solidFill>
                  <a:schemeClr val="bg1"/>
                </a:solidFill>
                <a:latin typeface="Arial" panose="020B0604020202020204" pitchFamily="34" charset="0"/>
                <a:cs typeface="Arial" panose="020B0604020202020204" pitchFamily="34" charset="0"/>
              </a:rPr>
              <a:t>Threats: Changes in healthcare policy or funding cuts </a:t>
            </a:r>
          </a:p>
          <a:p>
            <a:r>
              <a:rPr lang="en-GB" sz="2400" dirty="0">
                <a:solidFill>
                  <a:schemeClr val="bg1"/>
                </a:solidFill>
                <a:latin typeface="Arial" panose="020B0604020202020204" pitchFamily="34" charset="0"/>
                <a:cs typeface="Arial" panose="020B0604020202020204" pitchFamily="34" charset="0"/>
              </a:rPr>
              <a:t>Brexit‑related regulatory </a:t>
            </a:r>
          </a:p>
          <a:p>
            <a:pPr marL="342900" indent="-342900">
              <a:buFont typeface="Arial" panose="020B0604020202020204" pitchFamily="34" charset="0"/>
              <a:buChar char="•"/>
            </a:pPr>
            <a:r>
              <a:rPr lang="en-GB" sz="2400" dirty="0">
                <a:solidFill>
                  <a:schemeClr val="bg1"/>
                </a:solidFill>
                <a:latin typeface="Arial" panose="020B0604020202020204" pitchFamily="34" charset="0"/>
                <a:cs typeface="Arial" panose="020B0604020202020204" pitchFamily="34" charset="0"/>
              </a:rPr>
              <a:t>Economic Factors</a:t>
            </a:r>
          </a:p>
          <a:p>
            <a:r>
              <a:rPr lang="en-GB" sz="2400" dirty="0">
                <a:solidFill>
                  <a:schemeClr val="bg1"/>
                </a:solidFill>
                <a:latin typeface="Arial" panose="020B0604020202020204" pitchFamily="34" charset="0"/>
                <a:cs typeface="Arial" panose="020B0604020202020204" pitchFamily="34" charset="0"/>
              </a:rPr>
              <a:t>Opportunities: The rising demand for affordable mental health services is linked to cost‑of‑living pressures </a:t>
            </a:r>
          </a:p>
          <a:p>
            <a:r>
              <a:rPr lang="en-GB" sz="2400" dirty="0">
                <a:solidFill>
                  <a:schemeClr val="bg1"/>
                </a:solidFill>
                <a:latin typeface="Arial" panose="020B0604020202020204" pitchFamily="34" charset="0"/>
                <a:cs typeface="Arial" panose="020B0604020202020204" pitchFamily="34" charset="0"/>
              </a:rPr>
              <a:t>Strategic Impact: Flexible payment plans and virtual sessions can reduce overheads. </a:t>
            </a:r>
          </a:p>
        </p:txBody>
      </p:sp>
      <p:pic>
        <p:nvPicPr>
          <p:cNvPr id="11" name="Picture 10">
            <a:extLst>
              <a:ext uri="{FF2B5EF4-FFF2-40B4-BE49-F238E27FC236}">
                <a16:creationId xmlns:a16="http://schemas.microsoft.com/office/drawing/2014/main" id="{C35A7CE6-1BBC-4A26-4B83-A61958D7974D}"/>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217285" y="90049"/>
            <a:ext cx="1312545"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529375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361E9C9-D3AC-2A02-CBCA-FD4F5A9477E2}"/>
            </a:ext>
          </a:extLst>
        </p:cNvPr>
        <p:cNvGrpSpPr/>
        <p:nvPr/>
      </p:nvGrpSpPr>
      <p:grpSpPr>
        <a:xfrm>
          <a:off x="0" y="0"/>
          <a:ext cx="0" cy="0"/>
          <a:chOff x="0" y="0"/>
          <a:chExt cx="0" cy="0"/>
        </a:xfrm>
      </p:grpSpPr>
      <p:sp useBgFill="1">
        <p:nvSpPr>
          <p:cNvPr id="37" name="Slide Background Fill">
            <a:extLst>
              <a:ext uri="{FF2B5EF4-FFF2-40B4-BE49-F238E27FC236}">
                <a16:creationId xmlns:a16="http://schemas.microsoft.com/office/drawing/2014/main" id="{2CED8C84-006C-DF5F-2CC8-A191932622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6" name="Group 45">
            <a:extLst>
              <a:ext uri="{FF2B5EF4-FFF2-40B4-BE49-F238E27FC236}">
                <a16:creationId xmlns:a16="http://schemas.microsoft.com/office/drawing/2014/main" id="{816144AF-4026-B3CC-3A69-D68FC7F1AC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31" name="Color Cover">
              <a:extLst>
                <a:ext uri="{FF2B5EF4-FFF2-40B4-BE49-F238E27FC236}">
                  <a16:creationId xmlns:a16="http://schemas.microsoft.com/office/drawing/2014/main" id="{12AE83F2-9A72-0360-7422-7CEE5F70C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Color Cover">
              <a:extLst>
                <a:ext uri="{FF2B5EF4-FFF2-40B4-BE49-F238E27FC236}">
                  <a16:creationId xmlns:a16="http://schemas.microsoft.com/office/drawing/2014/main" id="{A061068B-099B-F909-B733-23B7618C9A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4" name="Group 33">
            <a:extLst>
              <a:ext uri="{FF2B5EF4-FFF2-40B4-BE49-F238E27FC236}">
                <a16:creationId xmlns:a16="http://schemas.microsoft.com/office/drawing/2014/main" id="{920266B5-E9CE-C9E5-1742-C226C2B86E8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35" name="Color">
              <a:extLst>
                <a:ext uri="{FF2B5EF4-FFF2-40B4-BE49-F238E27FC236}">
                  <a16:creationId xmlns:a16="http://schemas.microsoft.com/office/drawing/2014/main" id="{06D7AFBD-9DB2-438D-9D92-E7BBF6AAA9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Color">
              <a:extLst>
                <a:ext uri="{FF2B5EF4-FFF2-40B4-BE49-F238E27FC236}">
                  <a16:creationId xmlns:a16="http://schemas.microsoft.com/office/drawing/2014/main" id="{16B556DD-CBB1-D185-52DA-091CB387DF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8" name="Group 37">
            <a:extLst>
              <a:ext uri="{FF2B5EF4-FFF2-40B4-BE49-F238E27FC236}">
                <a16:creationId xmlns:a16="http://schemas.microsoft.com/office/drawing/2014/main" id="{1148B19C-5422-6254-58B0-151768D4D2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52" cy="6858000"/>
            <a:chOff x="0" y="0"/>
            <a:chExt cx="12188952" cy="6858000"/>
          </a:xfrm>
        </p:grpSpPr>
        <p:sp>
          <p:nvSpPr>
            <p:cNvPr id="39" name="Freeform: Shape 38">
              <a:extLst>
                <a:ext uri="{FF2B5EF4-FFF2-40B4-BE49-F238E27FC236}">
                  <a16:creationId xmlns:a16="http://schemas.microsoft.com/office/drawing/2014/main" id="{BB254F7B-36B3-186B-BAEF-2FF3C8E867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F5D255E5-56A3-3594-C1F8-384DDE820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D2200E3F-696E-E0B9-2A73-70FF0961B3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A95F1931-5AB8-412F-8315-E0585CF1A5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42">
              <a:extLst>
                <a:ext uri="{FF2B5EF4-FFF2-40B4-BE49-F238E27FC236}">
                  <a16:creationId xmlns:a16="http://schemas.microsoft.com/office/drawing/2014/main" id="{6A770A14-89F8-B381-136A-36ED5668F6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AAEC15D4-7273-8995-C3CC-D0D0453C2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Shape 44">
              <a:extLst>
                <a:ext uri="{FF2B5EF4-FFF2-40B4-BE49-F238E27FC236}">
                  <a16:creationId xmlns:a16="http://schemas.microsoft.com/office/drawing/2014/main" id="{7357A4E5-3FFB-6EBF-7E4A-D0A5676C01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extBox 3">
            <a:extLst>
              <a:ext uri="{FF2B5EF4-FFF2-40B4-BE49-F238E27FC236}">
                <a16:creationId xmlns:a16="http://schemas.microsoft.com/office/drawing/2014/main" id="{557D92F0-2FDB-B54C-CE19-E2C81D79E30A}"/>
              </a:ext>
            </a:extLst>
          </p:cNvPr>
          <p:cNvSpPr txBox="1"/>
          <p:nvPr/>
        </p:nvSpPr>
        <p:spPr>
          <a:xfrm>
            <a:off x="1278294" y="980140"/>
            <a:ext cx="4320073" cy="461665"/>
          </a:xfrm>
          <a:prstGeom prst="rect">
            <a:avLst/>
          </a:prstGeom>
          <a:noFill/>
        </p:spPr>
        <p:txBody>
          <a:bodyPr wrap="square">
            <a:spAutoFit/>
          </a:bodyPr>
          <a:lstStyle/>
          <a:p>
            <a:r>
              <a:rPr lang="en-GB" sz="2400" b="1" dirty="0">
                <a:solidFill>
                  <a:schemeClr val="bg1"/>
                </a:solidFill>
                <a:latin typeface="Arial" panose="020B0604020202020204" pitchFamily="34" charset="0"/>
                <a:cs typeface="Arial" panose="020B0604020202020204" pitchFamily="34" charset="0"/>
              </a:rPr>
              <a:t>Technological Factors</a:t>
            </a:r>
            <a:endParaRPr lang="en-GB" sz="2400" dirty="0">
              <a:solidFill>
                <a:schemeClr val="bg1"/>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2F3DA789-4F42-63E8-66EF-D9C966511B80}"/>
              </a:ext>
            </a:extLst>
          </p:cNvPr>
          <p:cNvSpPr txBox="1"/>
          <p:nvPr/>
        </p:nvSpPr>
        <p:spPr>
          <a:xfrm>
            <a:off x="1219549" y="1528328"/>
            <a:ext cx="6983621" cy="4708981"/>
          </a:xfrm>
          <a:prstGeom prst="rect">
            <a:avLst/>
          </a:prstGeom>
          <a:noFill/>
        </p:spPr>
        <p:txBody>
          <a:bodyPr wrap="square">
            <a:spAutoFit/>
          </a:bodyPr>
          <a:lstStyle/>
          <a:p>
            <a:r>
              <a:rPr lang="en-GB" sz="20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Virtual counselling platforms enable nationwide reach and flexible</a:t>
            </a:r>
          </a:p>
          <a:p>
            <a:endParaRPr lang="en-GB" sz="2000" dirty="0">
              <a:solidFill>
                <a:schemeClr val="bg1"/>
              </a:solidFill>
              <a:latin typeface="Arial" panose="020B0604020202020204" pitchFamily="34" charset="0"/>
              <a:ea typeface="Times New Roman" panose="02020603050405020304" pitchFamily="18" charset="0"/>
              <a:cs typeface="Arial" panose="020B0604020202020204" pitchFamily="34" charset="0"/>
            </a:endParaRPr>
          </a:p>
          <a:p>
            <a:r>
              <a:rPr lang="en-GB" sz="2000" dirty="0">
                <a:solidFill>
                  <a:schemeClr val="bg1"/>
                </a:solidFill>
                <a:latin typeface="Arial" panose="020B0604020202020204" pitchFamily="34" charset="0"/>
                <a:cs typeface="Arial" panose="020B0604020202020204" pitchFamily="34" charset="0"/>
              </a:rPr>
              <a:t>Offering both face‑to‑face and virtual options meets varied preferences.</a:t>
            </a:r>
          </a:p>
          <a:p>
            <a:endParaRPr lang="en-GB" sz="2000"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p>
            <a:r>
              <a:rPr lang="en-GB" sz="2000" dirty="0">
                <a:solidFill>
                  <a:schemeClr val="bg1"/>
                </a:solidFill>
                <a:latin typeface="Arial" panose="020B0604020202020204" pitchFamily="34" charset="0"/>
                <a:cs typeface="Arial" panose="020B0604020202020204" pitchFamily="34" charset="0"/>
              </a:rPr>
              <a:t>Ensuring all staff are trained in legal compliance and using encrypted systems with clear consent forms protects client data.</a:t>
            </a:r>
          </a:p>
          <a:p>
            <a:endParaRPr lang="en-GB" sz="2000"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p>
            <a:r>
              <a:rPr lang="en-GB" sz="2000" b="1" dirty="0">
                <a:solidFill>
                  <a:schemeClr val="bg1"/>
                </a:solidFill>
                <a:latin typeface="Arial" panose="020B0604020202020204" pitchFamily="34" charset="0"/>
                <a:cs typeface="Arial" panose="020B0604020202020204" pitchFamily="34" charset="0"/>
              </a:rPr>
              <a:t>Legal Factors</a:t>
            </a:r>
          </a:p>
          <a:p>
            <a:endParaRPr lang="en-GB" sz="2000" b="1" dirty="0">
              <a:solidFill>
                <a:schemeClr val="bg1"/>
              </a:solidFill>
              <a:latin typeface="Arial" panose="020B0604020202020204" pitchFamily="34" charset="0"/>
              <a:cs typeface="Arial" panose="020B0604020202020204" pitchFamily="34" charset="0"/>
            </a:endParaRPr>
          </a:p>
          <a:p>
            <a:r>
              <a:rPr lang="en-GB" sz="2000" dirty="0">
                <a:solidFill>
                  <a:schemeClr val="bg1"/>
                </a:solidFill>
                <a:latin typeface="Arial" panose="020B0604020202020204" pitchFamily="34" charset="0"/>
                <a:cs typeface="Arial" panose="020B0604020202020204" pitchFamily="34" charset="0"/>
              </a:rPr>
              <a:t>Compliance with GDPR</a:t>
            </a:r>
          </a:p>
          <a:p>
            <a:endParaRPr lang="en-GB" sz="2000" dirty="0">
              <a:solidFill>
                <a:schemeClr val="bg1"/>
              </a:solidFill>
              <a:latin typeface="Arial" panose="020B0604020202020204" pitchFamily="34" charset="0"/>
              <a:cs typeface="Arial" panose="020B0604020202020204" pitchFamily="34" charset="0"/>
            </a:endParaRPr>
          </a:p>
          <a:p>
            <a:r>
              <a:rPr lang="en-GB" sz="2000" dirty="0">
                <a:solidFill>
                  <a:schemeClr val="bg1"/>
                </a:solidFill>
                <a:latin typeface="Arial" panose="020B0604020202020204" pitchFamily="34" charset="0"/>
                <a:cs typeface="Arial" panose="020B0604020202020204" pitchFamily="34" charset="0"/>
              </a:rPr>
              <a:t>Ensuring all staff are trained in legal compliance </a:t>
            </a:r>
          </a:p>
        </p:txBody>
      </p:sp>
      <p:pic>
        <p:nvPicPr>
          <p:cNvPr id="8" name="Picture 7">
            <a:extLst>
              <a:ext uri="{FF2B5EF4-FFF2-40B4-BE49-F238E27FC236}">
                <a16:creationId xmlns:a16="http://schemas.microsoft.com/office/drawing/2014/main" id="{016AA0CB-37C8-5A45-8B6F-E4BAC45BDE2D}"/>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216884" y="77982"/>
            <a:ext cx="1312545"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249271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0B1EEDD-9FAF-9A5D-2BF2-4C8E79CF4A6D}"/>
            </a:ext>
          </a:extLst>
        </p:cNvPr>
        <p:cNvGrpSpPr/>
        <p:nvPr/>
      </p:nvGrpSpPr>
      <p:grpSpPr>
        <a:xfrm>
          <a:off x="0" y="0"/>
          <a:ext cx="0" cy="0"/>
          <a:chOff x="0" y="0"/>
          <a:chExt cx="0" cy="0"/>
        </a:xfrm>
      </p:grpSpPr>
      <p:sp useBgFill="1">
        <p:nvSpPr>
          <p:cNvPr id="37" name="Slide Background Fill">
            <a:extLst>
              <a:ext uri="{FF2B5EF4-FFF2-40B4-BE49-F238E27FC236}">
                <a16:creationId xmlns:a16="http://schemas.microsoft.com/office/drawing/2014/main" id="{5D298924-43CF-B0C1-8382-021A21445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6" name="Group 45">
            <a:extLst>
              <a:ext uri="{FF2B5EF4-FFF2-40B4-BE49-F238E27FC236}">
                <a16:creationId xmlns:a16="http://schemas.microsoft.com/office/drawing/2014/main" id="{5EB18F12-6526-B162-30D0-A2897D8037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31" name="Color Cover">
              <a:extLst>
                <a:ext uri="{FF2B5EF4-FFF2-40B4-BE49-F238E27FC236}">
                  <a16:creationId xmlns:a16="http://schemas.microsoft.com/office/drawing/2014/main" id="{55AA4DCF-2F30-8ED2-99A1-7EBB99956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Color Cover">
              <a:extLst>
                <a:ext uri="{FF2B5EF4-FFF2-40B4-BE49-F238E27FC236}">
                  <a16:creationId xmlns:a16="http://schemas.microsoft.com/office/drawing/2014/main" id="{04216852-5CB4-8776-724A-649EC568F3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4" name="Group 33">
            <a:extLst>
              <a:ext uri="{FF2B5EF4-FFF2-40B4-BE49-F238E27FC236}">
                <a16:creationId xmlns:a16="http://schemas.microsoft.com/office/drawing/2014/main" id="{E65B43DF-9398-AA9D-1B9B-00D95271E7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35" name="Color">
              <a:extLst>
                <a:ext uri="{FF2B5EF4-FFF2-40B4-BE49-F238E27FC236}">
                  <a16:creationId xmlns:a16="http://schemas.microsoft.com/office/drawing/2014/main" id="{27145522-2CED-D34C-630F-475D8FB72A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Color">
              <a:extLst>
                <a:ext uri="{FF2B5EF4-FFF2-40B4-BE49-F238E27FC236}">
                  <a16:creationId xmlns:a16="http://schemas.microsoft.com/office/drawing/2014/main" id="{A6726C5E-88CC-C3DE-A21A-264A8618E9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8" name="Group 37">
            <a:extLst>
              <a:ext uri="{FF2B5EF4-FFF2-40B4-BE49-F238E27FC236}">
                <a16:creationId xmlns:a16="http://schemas.microsoft.com/office/drawing/2014/main" id="{E8FF5A4C-8F44-A57A-24D9-5CCBA540CA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52" cy="6858000"/>
            <a:chOff x="0" y="0"/>
            <a:chExt cx="12188952" cy="6858000"/>
          </a:xfrm>
        </p:grpSpPr>
        <p:sp>
          <p:nvSpPr>
            <p:cNvPr id="39" name="Freeform: Shape 38">
              <a:extLst>
                <a:ext uri="{FF2B5EF4-FFF2-40B4-BE49-F238E27FC236}">
                  <a16:creationId xmlns:a16="http://schemas.microsoft.com/office/drawing/2014/main" id="{DF3B1233-CF76-9D15-07B2-DD6CCAB87A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E218E76E-5443-079A-C87E-043341D570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F8CAB5C7-7B7F-3002-91E7-F3D7E61CA0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153B162E-D3C1-4F29-6D6C-4C17C670F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42">
              <a:extLst>
                <a:ext uri="{FF2B5EF4-FFF2-40B4-BE49-F238E27FC236}">
                  <a16:creationId xmlns:a16="http://schemas.microsoft.com/office/drawing/2014/main" id="{7B501937-6548-5478-632D-03DBA82A89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DBC8C0D9-D925-F60D-C17C-6AA5104DC0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Shape 44">
              <a:extLst>
                <a:ext uri="{FF2B5EF4-FFF2-40B4-BE49-F238E27FC236}">
                  <a16:creationId xmlns:a16="http://schemas.microsoft.com/office/drawing/2014/main" id="{87AD67E0-0852-106D-5E30-C5F8A285D1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B1FB3866-2FD0-3F0C-B881-75D3A1C2C4E5}"/>
              </a:ext>
            </a:extLst>
          </p:cNvPr>
          <p:cNvSpPr txBox="1"/>
          <p:nvPr/>
        </p:nvSpPr>
        <p:spPr>
          <a:xfrm>
            <a:off x="652336" y="598259"/>
            <a:ext cx="7707894" cy="5293757"/>
          </a:xfrm>
          <a:prstGeom prst="rect">
            <a:avLst/>
          </a:prstGeom>
          <a:noFill/>
        </p:spPr>
        <p:txBody>
          <a:bodyPr wrap="square">
            <a:spAutoFit/>
          </a:bodyPr>
          <a:lstStyle/>
          <a:p>
            <a:r>
              <a:rPr lang="en-GB" sz="2000" b="1" dirty="0">
                <a:solidFill>
                  <a:schemeClr val="bg1"/>
                </a:solidFill>
                <a:effectLst/>
                <a:latin typeface="Arial" panose="020B0604020202020204" pitchFamily="34" charset="0"/>
                <a:ea typeface="Times New Roman" panose="02020603050405020304" pitchFamily="18" charset="0"/>
              </a:rPr>
              <a:t>Market Segmentation</a:t>
            </a:r>
          </a:p>
          <a:p>
            <a:endParaRPr lang="en-GB" sz="1800" b="1" dirty="0">
              <a:solidFill>
                <a:schemeClr val="bg1"/>
              </a:solidFill>
              <a:latin typeface="Arial" panose="020B0604020202020204" pitchFamily="34" charset="0"/>
            </a:endParaRPr>
          </a:p>
          <a:p>
            <a:r>
              <a:rPr lang="en-GB" sz="2000" b="1" dirty="0">
                <a:solidFill>
                  <a:schemeClr val="bg1"/>
                </a:solidFill>
                <a:latin typeface="Arial" panose="020B0604020202020204" pitchFamily="34" charset="0"/>
                <a:cs typeface="Arial" panose="020B0604020202020204" pitchFamily="34" charset="0"/>
              </a:rPr>
              <a:t>Demographics- </a:t>
            </a:r>
            <a:r>
              <a:rPr lang="en-GB" sz="2000" dirty="0">
                <a:solidFill>
                  <a:schemeClr val="bg1"/>
                </a:solidFill>
                <a:latin typeface="Arial" panose="020B0604020202020204" pitchFamily="34" charset="0"/>
                <a:cs typeface="Arial" panose="020B0604020202020204" pitchFamily="34" charset="0"/>
              </a:rPr>
              <a:t>target audience is aged 16 to 25  all genders especially middle-income households.</a:t>
            </a:r>
            <a:endParaRPr lang="en-GB" sz="2000" b="1" dirty="0">
              <a:solidFill>
                <a:schemeClr val="bg1"/>
              </a:solidFill>
              <a:latin typeface="Arial" panose="020B0604020202020204" pitchFamily="34" charset="0"/>
              <a:cs typeface="Arial" panose="020B0604020202020204" pitchFamily="34" charset="0"/>
            </a:endParaRPr>
          </a:p>
          <a:p>
            <a:endParaRPr lang="en-GB" sz="2000" b="1" dirty="0">
              <a:solidFill>
                <a:schemeClr val="bg1"/>
              </a:solidFill>
              <a:latin typeface="Arial" panose="020B0604020202020204" pitchFamily="34" charset="0"/>
              <a:cs typeface="Arial" panose="020B0604020202020204" pitchFamily="34" charset="0"/>
            </a:endParaRPr>
          </a:p>
          <a:p>
            <a:r>
              <a:rPr lang="en-GB" sz="2000" b="1" dirty="0">
                <a:solidFill>
                  <a:schemeClr val="bg1"/>
                </a:solidFill>
                <a:latin typeface="Arial" panose="020B0604020202020204" pitchFamily="34" charset="0"/>
                <a:cs typeface="Arial" panose="020B0604020202020204" pitchFamily="34" charset="0"/>
              </a:rPr>
              <a:t>Psychographics –  </a:t>
            </a:r>
            <a:r>
              <a:rPr lang="en-GB" sz="2000" dirty="0">
                <a:solidFill>
                  <a:schemeClr val="bg1"/>
                </a:solidFill>
                <a:latin typeface="Arial" panose="020B0604020202020204" pitchFamily="34" charset="0"/>
                <a:cs typeface="Arial" panose="020B0604020202020204" pitchFamily="34" charset="0"/>
              </a:rPr>
              <a:t>This audience is digitally connected and socially aware </a:t>
            </a:r>
          </a:p>
          <a:p>
            <a:pPr marL="285750" indent="-285750">
              <a:buFontTx/>
              <a:buChar char="-"/>
            </a:pPr>
            <a:r>
              <a:rPr lang="en-GB" sz="2000" dirty="0">
                <a:solidFill>
                  <a:schemeClr val="bg1"/>
                </a:solidFill>
                <a:latin typeface="Arial" panose="020B0604020202020204" pitchFamily="34" charset="0"/>
                <a:cs typeface="Arial" panose="020B0604020202020204" pitchFamily="34" charset="0"/>
              </a:rPr>
              <a:t>they often struggle with low motivation</a:t>
            </a:r>
            <a:r>
              <a:rPr lang="en-GB" sz="2000" b="1" dirty="0">
                <a:solidFill>
                  <a:schemeClr val="bg1"/>
                </a:solidFill>
                <a:latin typeface="Arial" panose="020B0604020202020204" pitchFamily="34" charset="0"/>
                <a:cs typeface="Arial" panose="020B0604020202020204" pitchFamily="34" charset="0"/>
              </a:rPr>
              <a:t> </a:t>
            </a:r>
          </a:p>
          <a:p>
            <a:endParaRPr lang="en-GB" sz="2000" b="1" dirty="0">
              <a:solidFill>
                <a:schemeClr val="bg1"/>
              </a:solidFill>
              <a:latin typeface="Arial" panose="020B0604020202020204" pitchFamily="34" charset="0"/>
              <a:cs typeface="Arial" panose="020B0604020202020204" pitchFamily="34" charset="0"/>
            </a:endParaRPr>
          </a:p>
          <a:p>
            <a:r>
              <a:rPr lang="en-GB" sz="2000" b="1" dirty="0">
                <a:solidFill>
                  <a:schemeClr val="bg1"/>
                </a:solidFill>
                <a:latin typeface="Arial" panose="020B0604020202020204" pitchFamily="34" charset="0"/>
                <a:cs typeface="Arial" panose="020B0604020202020204" pitchFamily="34" charset="0"/>
              </a:rPr>
              <a:t>Geographic - U</a:t>
            </a:r>
            <a:r>
              <a:rPr lang="en-GB" sz="2000" dirty="0">
                <a:solidFill>
                  <a:schemeClr val="bg1"/>
                </a:solidFill>
                <a:latin typeface="Arial" panose="020B0604020202020204" pitchFamily="34" charset="0"/>
                <a:cs typeface="Arial" panose="020B0604020202020204" pitchFamily="34" charset="0"/>
              </a:rPr>
              <a:t>rban and suburban areas with high youth populations, particularly in regions where access to career development programmes is limited</a:t>
            </a:r>
            <a:r>
              <a:rPr lang="en-GB" sz="2000" dirty="0">
                <a:latin typeface="Arial" panose="020B0604020202020204" pitchFamily="34" charset="0"/>
                <a:cs typeface="Arial" panose="020B0604020202020204" pitchFamily="34" charset="0"/>
              </a:rPr>
              <a:t>. </a:t>
            </a:r>
            <a:endParaRPr lang="en-GB" sz="2000" b="1" dirty="0">
              <a:solidFill>
                <a:schemeClr val="bg1"/>
              </a:solidFill>
              <a:latin typeface="Arial" panose="020B0604020202020204" pitchFamily="34" charset="0"/>
              <a:cs typeface="Arial" panose="020B0604020202020204" pitchFamily="34" charset="0"/>
            </a:endParaRPr>
          </a:p>
          <a:p>
            <a:r>
              <a:rPr lang="en-GB" sz="2000" b="1" dirty="0">
                <a:solidFill>
                  <a:schemeClr val="bg1"/>
                </a:solidFill>
                <a:latin typeface="Arial" panose="020B0604020202020204" pitchFamily="34" charset="0"/>
                <a:cs typeface="Arial" panose="020B0604020202020204" pitchFamily="34" charset="0"/>
              </a:rPr>
              <a:t> </a:t>
            </a:r>
          </a:p>
          <a:p>
            <a:r>
              <a:rPr lang="en-GB" sz="2000" b="1" dirty="0">
                <a:solidFill>
                  <a:schemeClr val="bg1"/>
                </a:solidFill>
                <a:latin typeface="Arial" panose="020B0604020202020204" pitchFamily="34" charset="0"/>
                <a:cs typeface="Arial" panose="020B0604020202020204" pitchFamily="34" charset="0"/>
              </a:rPr>
              <a:t>Behavioural -  </a:t>
            </a:r>
            <a:r>
              <a:rPr lang="en-GB" sz="2000" dirty="0">
                <a:solidFill>
                  <a:schemeClr val="bg1"/>
                </a:solidFill>
                <a:latin typeface="Arial" panose="020B0604020202020204" pitchFamily="34" charset="0"/>
                <a:cs typeface="Arial" panose="020B0604020202020204" pitchFamily="34" charset="0"/>
              </a:rPr>
              <a:t>This group tends to show low academic engagement </a:t>
            </a:r>
            <a:endParaRPr lang="en-GB" sz="2000" b="1" dirty="0">
              <a:solidFill>
                <a:schemeClr val="bg1"/>
              </a:solidFill>
              <a:latin typeface="Arial" panose="020B0604020202020204" pitchFamily="34" charset="0"/>
              <a:cs typeface="Arial" panose="020B0604020202020204" pitchFamily="34" charset="0"/>
            </a:endParaRPr>
          </a:p>
          <a:p>
            <a:endParaRPr lang="en-GB" sz="2000" b="1" dirty="0">
              <a:solidFill>
                <a:schemeClr val="bg1"/>
              </a:solidFill>
              <a:latin typeface="Arial" panose="020B0604020202020204" pitchFamily="34" charset="0"/>
              <a:cs typeface="Arial" panose="020B0604020202020204" pitchFamily="34" charset="0"/>
            </a:endParaRPr>
          </a:p>
          <a:p>
            <a:r>
              <a:rPr lang="en-GB" sz="2000" b="1" dirty="0">
                <a:solidFill>
                  <a:schemeClr val="bg1"/>
                </a:solidFill>
                <a:latin typeface="Arial" panose="020B0604020202020204" pitchFamily="34" charset="0"/>
                <a:cs typeface="Arial" panose="020B0604020202020204" pitchFamily="34" charset="0"/>
              </a:rPr>
              <a:t>Positioning -  </a:t>
            </a:r>
            <a:r>
              <a:rPr lang="en-GB" sz="2000" dirty="0">
                <a:solidFill>
                  <a:schemeClr val="bg1"/>
                </a:solidFill>
                <a:latin typeface="Arial" panose="020B0604020202020204" pitchFamily="34" charset="0"/>
                <a:cs typeface="Arial" panose="020B0604020202020204" pitchFamily="34" charset="0"/>
              </a:rPr>
              <a:t>hybrid mentorship </a:t>
            </a:r>
            <a:endParaRPr lang="en-GB" sz="2000" b="1" dirty="0">
              <a:solidFill>
                <a:schemeClr val="bg1"/>
              </a:solidFill>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C300ED0C-26C5-996A-B866-2B54DCE82731}"/>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226131" y="54655"/>
            <a:ext cx="1312545"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699012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5202B3F-6FE9-0D32-8059-E50B66C74778}"/>
            </a:ext>
          </a:extLst>
        </p:cNvPr>
        <p:cNvGrpSpPr/>
        <p:nvPr/>
      </p:nvGrpSpPr>
      <p:grpSpPr>
        <a:xfrm>
          <a:off x="0" y="0"/>
          <a:ext cx="0" cy="0"/>
          <a:chOff x="0" y="0"/>
          <a:chExt cx="0" cy="0"/>
        </a:xfrm>
      </p:grpSpPr>
      <p:sp useBgFill="1">
        <p:nvSpPr>
          <p:cNvPr id="37" name="Slide Background Fill">
            <a:extLst>
              <a:ext uri="{FF2B5EF4-FFF2-40B4-BE49-F238E27FC236}">
                <a16:creationId xmlns:a16="http://schemas.microsoft.com/office/drawing/2014/main" id="{1993F258-57ED-531A-40BA-C52C65C5DD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6" name="Group 45">
            <a:extLst>
              <a:ext uri="{FF2B5EF4-FFF2-40B4-BE49-F238E27FC236}">
                <a16:creationId xmlns:a16="http://schemas.microsoft.com/office/drawing/2014/main" id="{27E14CC7-2CFB-F960-DB2F-5087748BAF3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31" name="Color Cover">
              <a:extLst>
                <a:ext uri="{FF2B5EF4-FFF2-40B4-BE49-F238E27FC236}">
                  <a16:creationId xmlns:a16="http://schemas.microsoft.com/office/drawing/2014/main" id="{2F23FE6A-747D-7DF7-5708-C1268E0CC9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Color Cover">
              <a:extLst>
                <a:ext uri="{FF2B5EF4-FFF2-40B4-BE49-F238E27FC236}">
                  <a16:creationId xmlns:a16="http://schemas.microsoft.com/office/drawing/2014/main" id="{C58F734A-67F3-08DF-EAAC-E79F3890FE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4" name="Group 33">
            <a:extLst>
              <a:ext uri="{FF2B5EF4-FFF2-40B4-BE49-F238E27FC236}">
                <a16:creationId xmlns:a16="http://schemas.microsoft.com/office/drawing/2014/main" id="{02EA5FF2-C9B9-E96C-BA6C-E57184CA5D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35" name="Color">
              <a:extLst>
                <a:ext uri="{FF2B5EF4-FFF2-40B4-BE49-F238E27FC236}">
                  <a16:creationId xmlns:a16="http://schemas.microsoft.com/office/drawing/2014/main" id="{D04184B4-1C57-671F-6B5D-F0CA90AE20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Color">
              <a:extLst>
                <a:ext uri="{FF2B5EF4-FFF2-40B4-BE49-F238E27FC236}">
                  <a16:creationId xmlns:a16="http://schemas.microsoft.com/office/drawing/2014/main" id="{94525489-29B4-0DB6-7192-414990F15D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8" name="Group 37">
            <a:extLst>
              <a:ext uri="{FF2B5EF4-FFF2-40B4-BE49-F238E27FC236}">
                <a16:creationId xmlns:a16="http://schemas.microsoft.com/office/drawing/2014/main" id="{BF22451A-9F85-1F34-061A-D1C3FF57D6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52" cy="6858000"/>
            <a:chOff x="0" y="0"/>
            <a:chExt cx="12188952" cy="6858000"/>
          </a:xfrm>
        </p:grpSpPr>
        <p:sp>
          <p:nvSpPr>
            <p:cNvPr id="39" name="Freeform: Shape 38">
              <a:extLst>
                <a:ext uri="{FF2B5EF4-FFF2-40B4-BE49-F238E27FC236}">
                  <a16:creationId xmlns:a16="http://schemas.microsoft.com/office/drawing/2014/main" id="{365EC320-F294-83CC-B216-C1065FEB8B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92E2FE86-ACA2-2C7D-1691-BE67417953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F5F23212-DAB0-05A1-BF54-D02BDF823A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A36A2818-EE56-4322-9DF5-E245451AAC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42">
              <a:extLst>
                <a:ext uri="{FF2B5EF4-FFF2-40B4-BE49-F238E27FC236}">
                  <a16:creationId xmlns:a16="http://schemas.microsoft.com/office/drawing/2014/main" id="{0E2EA4A9-C060-5932-6C1A-E26A50DD6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80B99360-DB38-8EF6-082F-49E17AF3CC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Shape 44">
              <a:extLst>
                <a:ext uri="{FF2B5EF4-FFF2-40B4-BE49-F238E27FC236}">
                  <a16:creationId xmlns:a16="http://schemas.microsoft.com/office/drawing/2014/main" id="{B282C412-D370-D0E6-494E-7BC624A9AB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extBox 3">
            <a:extLst>
              <a:ext uri="{FF2B5EF4-FFF2-40B4-BE49-F238E27FC236}">
                <a16:creationId xmlns:a16="http://schemas.microsoft.com/office/drawing/2014/main" id="{7A8F2F12-DA33-22A3-5EA3-AA4A14F79267}"/>
              </a:ext>
            </a:extLst>
          </p:cNvPr>
          <p:cNvSpPr txBox="1"/>
          <p:nvPr/>
        </p:nvSpPr>
        <p:spPr>
          <a:xfrm>
            <a:off x="1222311" y="980141"/>
            <a:ext cx="7924022" cy="498342"/>
          </a:xfrm>
          <a:prstGeom prst="rect">
            <a:avLst/>
          </a:prstGeom>
          <a:noFill/>
        </p:spPr>
        <p:txBody>
          <a:bodyPr wrap="square">
            <a:spAutoFit/>
          </a:bodyPr>
          <a:lstStyle/>
          <a:p>
            <a:pPr algn="just">
              <a:lnSpc>
                <a:spcPct val="150000"/>
              </a:lnSpc>
              <a:buNone/>
            </a:pPr>
            <a:r>
              <a:rPr lang="en-GB" sz="2000" b="1" dirty="0">
                <a:solidFill>
                  <a:schemeClr val="bg1"/>
                </a:solidFill>
                <a:effectLst/>
                <a:latin typeface="Arial" panose="020B0604020202020204" pitchFamily="34" charset="0"/>
                <a:ea typeface="Arial" panose="020B0604020202020204" pitchFamily="34" charset="0"/>
              </a:rPr>
              <a:t>Financial forecast for the first Six months</a:t>
            </a:r>
            <a:endParaRPr lang="en-GB" dirty="0">
              <a:solidFill>
                <a:schemeClr val="bg1"/>
              </a:solidFill>
              <a:effectLst/>
              <a:latin typeface="Times New Roman" panose="02020603050405020304" pitchFamily="18" charset="0"/>
              <a:ea typeface="Times New Roman" panose="02020603050405020304" pitchFamily="18" charset="0"/>
            </a:endParaRPr>
          </a:p>
        </p:txBody>
      </p:sp>
      <p:graphicFrame>
        <p:nvGraphicFramePr>
          <p:cNvPr id="5" name="Table 4">
            <a:extLst>
              <a:ext uri="{FF2B5EF4-FFF2-40B4-BE49-F238E27FC236}">
                <a16:creationId xmlns:a16="http://schemas.microsoft.com/office/drawing/2014/main" id="{8A138DEA-E44B-63DD-2AD7-97E55E9CD9E3}"/>
              </a:ext>
            </a:extLst>
          </p:cNvPr>
          <p:cNvGraphicFramePr>
            <a:graphicFrameLocks noGrp="1"/>
          </p:cNvGraphicFramePr>
          <p:nvPr>
            <p:extLst>
              <p:ext uri="{D42A27DB-BD31-4B8C-83A1-F6EECF244321}">
                <p14:modId xmlns:p14="http://schemas.microsoft.com/office/powerpoint/2010/main" val="1844917777"/>
              </p:ext>
            </p:extLst>
          </p:nvPr>
        </p:nvGraphicFramePr>
        <p:xfrm>
          <a:off x="1296955" y="1561436"/>
          <a:ext cx="8266923" cy="3778809"/>
        </p:xfrm>
        <a:graphic>
          <a:graphicData uri="http://schemas.openxmlformats.org/drawingml/2006/table">
            <a:tbl>
              <a:tblPr firstRow="1" firstCol="1" bandRow="1">
                <a:tableStyleId>{5C22544A-7EE6-4342-B048-85BDC9FD1C3A}</a:tableStyleId>
              </a:tblPr>
              <a:tblGrid>
                <a:gridCol w="1348744">
                  <a:extLst>
                    <a:ext uri="{9D8B030D-6E8A-4147-A177-3AD203B41FA5}">
                      <a16:colId xmlns:a16="http://schemas.microsoft.com/office/drawing/2014/main" val="792019632"/>
                    </a:ext>
                  </a:extLst>
                </a:gridCol>
                <a:gridCol w="1185545">
                  <a:extLst>
                    <a:ext uri="{9D8B030D-6E8A-4147-A177-3AD203B41FA5}">
                      <a16:colId xmlns:a16="http://schemas.microsoft.com/office/drawing/2014/main" val="292884094"/>
                    </a:ext>
                  </a:extLst>
                </a:gridCol>
                <a:gridCol w="914313">
                  <a:extLst>
                    <a:ext uri="{9D8B030D-6E8A-4147-A177-3AD203B41FA5}">
                      <a16:colId xmlns:a16="http://schemas.microsoft.com/office/drawing/2014/main" val="3091137222"/>
                    </a:ext>
                  </a:extLst>
                </a:gridCol>
                <a:gridCol w="1275756">
                  <a:extLst>
                    <a:ext uri="{9D8B030D-6E8A-4147-A177-3AD203B41FA5}">
                      <a16:colId xmlns:a16="http://schemas.microsoft.com/office/drawing/2014/main" val="1903410243"/>
                    </a:ext>
                  </a:extLst>
                </a:gridCol>
                <a:gridCol w="1180855">
                  <a:extLst>
                    <a:ext uri="{9D8B030D-6E8A-4147-A177-3AD203B41FA5}">
                      <a16:colId xmlns:a16="http://schemas.microsoft.com/office/drawing/2014/main" val="3764569187"/>
                    </a:ext>
                  </a:extLst>
                </a:gridCol>
                <a:gridCol w="1180855">
                  <a:extLst>
                    <a:ext uri="{9D8B030D-6E8A-4147-A177-3AD203B41FA5}">
                      <a16:colId xmlns:a16="http://schemas.microsoft.com/office/drawing/2014/main" val="963143129"/>
                    </a:ext>
                  </a:extLst>
                </a:gridCol>
                <a:gridCol w="1180855">
                  <a:extLst>
                    <a:ext uri="{9D8B030D-6E8A-4147-A177-3AD203B41FA5}">
                      <a16:colId xmlns:a16="http://schemas.microsoft.com/office/drawing/2014/main" val="2910414935"/>
                    </a:ext>
                  </a:extLst>
                </a:gridCol>
              </a:tblGrid>
              <a:tr h="306560">
                <a:tc>
                  <a:txBody>
                    <a:bodyPr/>
                    <a:lstStyle/>
                    <a:p>
                      <a:pPr algn="just">
                        <a:lnSpc>
                          <a:spcPct val="150000"/>
                        </a:lnSpc>
                        <a:buNone/>
                      </a:pPr>
                      <a:r>
                        <a:rPr lang="en-GB" sz="1200" kern="100">
                          <a:effectLst/>
                        </a:rPr>
                        <a:t> </a:t>
                      </a:r>
                      <a:endParaRPr lang="en-GB" sz="11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1200" kern="100">
                          <a:effectLst/>
                        </a:rPr>
                        <a:t>Jan</a:t>
                      </a:r>
                      <a:endParaRPr lang="en-GB" sz="11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1200" kern="100">
                          <a:effectLst/>
                        </a:rPr>
                        <a:t>Feb</a:t>
                      </a:r>
                      <a:endParaRPr lang="en-GB" sz="11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1200" kern="100">
                          <a:effectLst/>
                        </a:rPr>
                        <a:t>Mar</a:t>
                      </a:r>
                      <a:endParaRPr lang="en-GB" sz="11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1200" kern="100">
                          <a:effectLst/>
                        </a:rPr>
                        <a:t>Apr</a:t>
                      </a:r>
                      <a:endParaRPr lang="en-GB" sz="11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1200" kern="100">
                          <a:effectLst/>
                        </a:rPr>
                        <a:t>May</a:t>
                      </a:r>
                      <a:endParaRPr lang="en-GB" sz="11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1200" kern="100">
                          <a:effectLst/>
                        </a:rPr>
                        <a:t>Jun</a:t>
                      </a:r>
                      <a:endParaRPr lang="en-GB" sz="11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413902523"/>
                  </a:ext>
                </a:extLst>
              </a:tr>
              <a:tr h="759057">
                <a:tc>
                  <a:txBody>
                    <a:bodyPr/>
                    <a:lstStyle/>
                    <a:p>
                      <a:pPr algn="just">
                        <a:lnSpc>
                          <a:spcPct val="150000"/>
                        </a:lnSpc>
                        <a:buNone/>
                      </a:pPr>
                      <a:r>
                        <a:rPr lang="en-GB" sz="1200" kern="100" dirty="0">
                          <a:effectLst/>
                        </a:rPr>
                        <a:t>Fixed</a:t>
                      </a:r>
                      <a:endPar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1200" kern="100">
                          <a:effectLst/>
                        </a:rPr>
                        <a:t>£8,100</a:t>
                      </a:r>
                      <a:endParaRPr lang="en-GB" sz="11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1200" kern="100">
                          <a:effectLst/>
                        </a:rPr>
                        <a:t>£8,100</a:t>
                      </a:r>
                      <a:endParaRPr lang="en-GB" sz="11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1200" kern="100">
                          <a:effectLst/>
                        </a:rPr>
                        <a:t>£8,100</a:t>
                      </a:r>
                      <a:endParaRPr lang="en-GB" sz="11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1200" kern="100">
                          <a:effectLst/>
                        </a:rPr>
                        <a:t>£8,100</a:t>
                      </a:r>
                      <a:endParaRPr lang="en-GB" sz="11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1200" kern="100">
                          <a:effectLst/>
                        </a:rPr>
                        <a:t>£8,100</a:t>
                      </a:r>
                      <a:endParaRPr lang="en-GB" sz="11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1200" kern="100">
                          <a:effectLst/>
                        </a:rPr>
                        <a:t>£8,100</a:t>
                      </a:r>
                      <a:endParaRPr lang="en-GB" sz="11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569888143"/>
                  </a:ext>
                </a:extLst>
              </a:tr>
              <a:tr h="678298">
                <a:tc>
                  <a:txBody>
                    <a:bodyPr/>
                    <a:lstStyle/>
                    <a:p>
                      <a:pPr algn="just">
                        <a:lnSpc>
                          <a:spcPct val="150000"/>
                        </a:lnSpc>
                        <a:buNone/>
                      </a:pPr>
                      <a:r>
                        <a:rPr lang="en-GB" sz="1200" kern="100">
                          <a:effectLst/>
                        </a:rPr>
                        <a:t>Variable Cost</a:t>
                      </a:r>
                      <a:endParaRPr lang="en-GB" sz="11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1200" kern="100">
                          <a:effectLst/>
                        </a:rPr>
                        <a:t>£770</a:t>
                      </a:r>
                      <a:endParaRPr lang="en-GB" sz="11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1200" kern="100">
                          <a:effectLst/>
                        </a:rPr>
                        <a:t>£760</a:t>
                      </a:r>
                      <a:endParaRPr lang="en-GB" sz="11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1200" kern="100" dirty="0">
                          <a:effectLst/>
                        </a:rPr>
                        <a:t>£1,020</a:t>
                      </a:r>
                      <a:endPar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1200" kern="100">
                          <a:effectLst/>
                        </a:rPr>
                        <a:t>£1,140</a:t>
                      </a:r>
                      <a:endParaRPr lang="en-GB" sz="11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1200" kern="100">
                          <a:effectLst/>
                        </a:rPr>
                        <a:t>£770</a:t>
                      </a:r>
                      <a:endParaRPr lang="en-GB" sz="11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1200" kern="100">
                          <a:effectLst/>
                        </a:rPr>
                        <a:t>£955</a:t>
                      </a:r>
                      <a:endParaRPr lang="en-GB" sz="11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178133401"/>
                  </a:ext>
                </a:extLst>
              </a:tr>
              <a:tr h="678298">
                <a:tc>
                  <a:txBody>
                    <a:bodyPr/>
                    <a:lstStyle/>
                    <a:p>
                      <a:pPr algn="just">
                        <a:lnSpc>
                          <a:spcPct val="150000"/>
                        </a:lnSpc>
                        <a:buNone/>
                      </a:pPr>
                      <a:r>
                        <a:rPr lang="en-GB" sz="1200" kern="100">
                          <a:effectLst/>
                        </a:rPr>
                        <a:t>Total Cost </a:t>
                      </a:r>
                      <a:endParaRPr lang="en-GB" sz="11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1200" kern="100">
                          <a:effectLst/>
                        </a:rPr>
                        <a:t>£8,870 </a:t>
                      </a:r>
                      <a:endParaRPr lang="en-GB" sz="11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1200" kern="100" dirty="0">
                          <a:effectLst/>
                        </a:rPr>
                        <a:t>£8,860</a:t>
                      </a:r>
                      <a:endPar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1200" kern="100">
                          <a:effectLst/>
                        </a:rPr>
                        <a:t>£9,120</a:t>
                      </a:r>
                      <a:endParaRPr lang="en-GB" sz="11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1200" kern="100">
                          <a:effectLst/>
                        </a:rPr>
                        <a:t>£9,240</a:t>
                      </a:r>
                      <a:endParaRPr lang="en-GB" sz="11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1200" kern="100">
                          <a:effectLst/>
                        </a:rPr>
                        <a:t>£8,870</a:t>
                      </a:r>
                      <a:endParaRPr lang="en-GB" sz="11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1200" kern="100">
                          <a:effectLst/>
                        </a:rPr>
                        <a:t>£9,055</a:t>
                      </a:r>
                      <a:endParaRPr lang="en-GB" sz="11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678306983"/>
                  </a:ext>
                </a:extLst>
              </a:tr>
              <a:tr h="678298">
                <a:tc>
                  <a:txBody>
                    <a:bodyPr/>
                    <a:lstStyle/>
                    <a:p>
                      <a:pPr algn="just">
                        <a:lnSpc>
                          <a:spcPct val="150000"/>
                        </a:lnSpc>
                        <a:buNone/>
                      </a:pPr>
                      <a:r>
                        <a:rPr lang="en-GB" sz="1200" kern="100">
                          <a:effectLst/>
                        </a:rPr>
                        <a:t>Estimated Revenue</a:t>
                      </a:r>
                      <a:endParaRPr lang="en-GB" sz="11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1200" kern="100">
                          <a:effectLst/>
                        </a:rPr>
                        <a:t>£8,500</a:t>
                      </a:r>
                      <a:endParaRPr lang="en-GB" sz="11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1200" kern="100">
                          <a:effectLst/>
                        </a:rPr>
                        <a:t>£8,700</a:t>
                      </a:r>
                      <a:endParaRPr lang="en-GB" sz="11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1200" kern="100" dirty="0">
                          <a:effectLst/>
                        </a:rPr>
                        <a:t>£8,900</a:t>
                      </a:r>
                      <a:endPar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1200" kern="100">
                          <a:effectLst/>
                        </a:rPr>
                        <a:t>£9,000</a:t>
                      </a:r>
                      <a:endParaRPr lang="en-GB" sz="11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1200" kern="100">
                          <a:effectLst/>
                        </a:rPr>
                        <a:t>£9,200</a:t>
                      </a:r>
                      <a:endParaRPr lang="en-GB" sz="11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1200" kern="100" dirty="0">
                          <a:effectLst/>
                        </a:rPr>
                        <a:t>£9,400</a:t>
                      </a:r>
                      <a:endPar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402050914"/>
                  </a:ext>
                </a:extLst>
              </a:tr>
              <a:tr h="678298">
                <a:tc>
                  <a:txBody>
                    <a:bodyPr/>
                    <a:lstStyle/>
                    <a:p>
                      <a:pPr algn="just">
                        <a:lnSpc>
                          <a:spcPct val="150000"/>
                        </a:lnSpc>
                        <a:buNone/>
                      </a:pPr>
                      <a:r>
                        <a:rPr lang="en-GB" sz="1200" kern="100" dirty="0">
                          <a:effectLst/>
                        </a:rPr>
                        <a:t>Profit/Loss</a:t>
                      </a:r>
                      <a:endPar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1200" kern="100">
                          <a:effectLst/>
                        </a:rPr>
                        <a:t>-£370</a:t>
                      </a:r>
                      <a:endParaRPr lang="en-GB" sz="11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1200" kern="100" dirty="0">
                          <a:effectLst/>
                        </a:rPr>
                        <a:t>-£160</a:t>
                      </a:r>
                      <a:endPar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1200" kern="100" dirty="0">
                          <a:effectLst/>
                        </a:rPr>
                        <a:t>£220</a:t>
                      </a:r>
                      <a:endPar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1200" kern="100">
                          <a:effectLst/>
                        </a:rPr>
                        <a:t>£240</a:t>
                      </a:r>
                      <a:endParaRPr lang="en-GB" sz="11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1200" kern="100">
                          <a:effectLst/>
                        </a:rPr>
                        <a:t>-£330</a:t>
                      </a:r>
                      <a:endParaRPr lang="en-GB" sz="1100" kern="1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algn="just">
                        <a:lnSpc>
                          <a:spcPct val="150000"/>
                        </a:lnSpc>
                        <a:buNone/>
                      </a:pPr>
                      <a:r>
                        <a:rPr lang="en-GB" sz="1200" kern="100" dirty="0">
                          <a:effectLst/>
                        </a:rPr>
                        <a:t>-£345</a:t>
                      </a:r>
                      <a:endPar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804369296"/>
                  </a:ext>
                </a:extLst>
              </a:tr>
            </a:tbl>
          </a:graphicData>
        </a:graphic>
      </p:graphicFrame>
      <p:sp>
        <p:nvSpPr>
          <p:cNvPr id="7" name="TextBox 6">
            <a:extLst>
              <a:ext uri="{FF2B5EF4-FFF2-40B4-BE49-F238E27FC236}">
                <a16:creationId xmlns:a16="http://schemas.microsoft.com/office/drawing/2014/main" id="{2AF0D295-30DA-7C82-800A-073ACCDB1E11}"/>
              </a:ext>
            </a:extLst>
          </p:cNvPr>
          <p:cNvSpPr txBox="1"/>
          <p:nvPr/>
        </p:nvSpPr>
        <p:spPr>
          <a:xfrm>
            <a:off x="1222311" y="5463786"/>
            <a:ext cx="6372807" cy="498342"/>
          </a:xfrm>
          <a:prstGeom prst="rect">
            <a:avLst/>
          </a:prstGeom>
          <a:noFill/>
        </p:spPr>
        <p:txBody>
          <a:bodyPr wrap="square">
            <a:spAutoFit/>
          </a:bodyPr>
          <a:lstStyle/>
          <a:p>
            <a:pPr algn="just">
              <a:lnSpc>
                <a:spcPct val="150000"/>
              </a:lnSpc>
              <a:spcAft>
                <a:spcPts val="800"/>
              </a:spcAft>
              <a:buNone/>
            </a:pPr>
            <a:r>
              <a:rPr lang="en-GB" sz="2000" dirty="0">
                <a:solidFill>
                  <a:schemeClr val="bg1"/>
                </a:solidFill>
                <a:effectLst/>
                <a:latin typeface="Arial" panose="020B0604020202020204" pitchFamily="34" charset="0"/>
                <a:ea typeface="Arial" panose="020B0604020202020204" pitchFamily="34" charset="0"/>
              </a:rPr>
              <a:t>Investment needed = Total Startup Cost = £</a:t>
            </a:r>
            <a:r>
              <a:rPr lang="en-GB" sz="2000" b="1" dirty="0">
                <a:solidFill>
                  <a:schemeClr val="bg1"/>
                </a:solidFill>
                <a:effectLst/>
                <a:latin typeface="Arial" panose="020B0604020202020204" pitchFamily="34" charset="0"/>
                <a:ea typeface="Times New Roman" panose="02020603050405020304" pitchFamily="18" charset="0"/>
              </a:rPr>
              <a:t>8,950 </a:t>
            </a:r>
            <a:endParaRPr lang="en-GB" dirty="0">
              <a:solidFill>
                <a:schemeClr val="bg1"/>
              </a:solidFill>
              <a:effectLst/>
              <a:latin typeface="Times New Roman" panose="02020603050405020304" pitchFamily="18" charset="0"/>
              <a:ea typeface="Times New Roman" panose="02020603050405020304" pitchFamily="18" charset="0"/>
            </a:endParaRPr>
          </a:p>
        </p:txBody>
      </p:sp>
      <p:pic>
        <p:nvPicPr>
          <p:cNvPr id="8" name="Picture 7">
            <a:extLst>
              <a:ext uri="{FF2B5EF4-FFF2-40B4-BE49-F238E27FC236}">
                <a16:creationId xmlns:a16="http://schemas.microsoft.com/office/drawing/2014/main" id="{025F7469-E1BC-154D-07F0-585B694AAF4A}"/>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231129" y="54655"/>
            <a:ext cx="1312545"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673976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EB2EF6C-B2AF-7452-6AE3-C59065212C72}"/>
            </a:ext>
          </a:extLst>
        </p:cNvPr>
        <p:cNvGrpSpPr/>
        <p:nvPr/>
      </p:nvGrpSpPr>
      <p:grpSpPr>
        <a:xfrm>
          <a:off x="0" y="0"/>
          <a:ext cx="0" cy="0"/>
          <a:chOff x="0" y="0"/>
          <a:chExt cx="0" cy="0"/>
        </a:xfrm>
      </p:grpSpPr>
      <p:sp useBgFill="1">
        <p:nvSpPr>
          <p:cNvPr id="37" name="Slide Background Fill">
            <a:extLst>
              <a:ext uri="{FF2B5EF4-FFF2-40B4-BE49-F238E27FC236}">
                <a16:creationId xmlns:a16="http://schemas.microsoft.com/office/drawing/2014/main" id="{1D35B4C6-7FED-6089-4E2B-BB1A9FCC8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6" name="Group 45">
            <a:extLst>
              <a:ext uri="{FF2B5EF4-FFF2-40B4-BE49-F238E27FC236}">
                <a16:creationId xmlns:a16="http://schemas.microsoft.com/office/drawing/2014/main" id="{89C53AB5-1080-3B33-8A35-4DCE941EC3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31" name="Color Cover">
              <a:extLst>
                <a:ext uri="{FF2B5EF4-FFF2-40B4-BE49-F238E27FC236}">
                  <a16:creationId xmlns:a16="http://schemas.microsoft.com/office/drawing/2014/main" id="{260018F7-32B8-90E2-4C68-7CACE2E14A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Color Cover">
              <a:extLst>
                <a:ext uri="{FF2B5EF4-FFF2-40B4-BE49-F238E27FC236}">
                  <a16:creationId xmlns:a16="http://schemas.microsoft.com/office/drawing/2014/main" id="{04A67976-F722-AF78-74B1-59F225A1B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4" name="Group 33">
            <a:extLst>
              <a:ext uri="{FF2B5EF4-FFF2-40B4-BE49-F238E27FC236}">
                <a16:creationId xmlns:a16="http://schemas.microsoft.com/office/drawing/2014/main" id="{81BD4F91-135E-6734-85BB-3276CA6893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35" name="Color">
              <a:extLst>
                <a:ext uri="{FF2B5EF4-FFF2-40B4-BE49-F238E27FC236}">
                  <a16:creationId xmlns:a16="http://schemas.microsoft.com/office/drawing/2014/main" id="{ED7D7F6F-7F78-EC82-8065-466C5AC054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Color">
              <a:extLst>
                <a:ext uri="{FF2B5EF4-FFF2-40B4-BE49-F238E27FC236}">
                  <a16:creationId xmlns:a16="http://schemas.microsoft.com/office/drawing/2014/main" id="{F4E1D469-DB04-5ABC-3C08-19DB07283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8" name="Group 37">
            <a:extLst>
              <a:ext uri="{FF2B5EF4-FFF2-40B4-BE49-F238E27FC236}">
                <a16:creationId xmlns:a16="http://schemas.microsoft.com/office/drawing/2014/main" id="{B4EA1ABA-74AE-DA59-2741-704406A928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52" cy="6858000"/>
            <a:chOff x="0" y="0"/>
            <a:chExt cx="12188952" cy="6858000"/>
          </a:xfrm>
        </p:grpSpPr>
        <p:sp>
          <p:nvSpPr>
            <p:cNvPr id="39" name="Freeform: Shape 38">
              <a:extLst>
                <a:ext uri="{FF2B5EF4-FFF2-40B4-BE49-F238E27FC236}">
                  <a16:creationId xmlns:a16="http://schemas.microsoft.com/office/drawing/2014/main" id="{531452E0-81F4-2572-62A9-E3CF6086EC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79D26EE7-7359-87CE-0AC8-C561983605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08773A9D-AC25-7BC4-6F95-47C05B9CA7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C0392D1A-94B2-8C7B-67B8-8F0A8A68CC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42">
              <a:extLst>
                <a:ext uri="{FF2B5EF4-FFF2-40B4-BE49-F238E27FC236}">
                  <a16:creationId xmlns:a16="http://schemas.microsoft.com/office/drawing/2014/main" id="{1B2244A4-3A8F-63F6-0D31-E9918E3CC3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74DC602F-3A75-A9AE-252D-AE71F4D824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Shape 44">
              <a:extLst>
                <a:ext uri="{FF2B5EF4-FFF2-40B4-BE49-F238E27FC236}">
                  <a16:creationId xmlns:a16="http://schemas.microsoft.com/office/drawing/2014/main" id="{5441C9DB-7EAD-D3F6-14FB-5F520A07EB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 name="TextBox 6">
            <a:extLst>
              <a:ext uri="{FF2B5EF4-FFF2-40B4-BE49-F238E27FC236}">
                <a16:creationId xmlns:a16="http://schemas.microsoft.com/office/drawing/2014/main" id="{49BA4FCC-9C44-87B9-FFBB-361FF0BC2B0E}"/>
              </a:ext>
            </a:extLst>
          </p:cNvPr>
          <p:cNvSpPr txBox="1"/>
          <p:nvPr/>
        </p:nvSpPr>
        <p:spPr>
          <a:xfrm>
            <a:off x="1483568" y="1197809"/>
            <a:ext cx="4264090" cy="3681585"/>
          </a:xfrm>
          <a:prstGeom prst="rect">
            <a:avLst/>
          </a:prstGeom>
          <a:noFill/>
        </p:spPr>
        <p:txBody>
          <a:bodyPr wrap="square">
            <a:spAutoFit/>
          </a:bodyPr>
          <a:lstStyle/>
          <a:p>
            <a:pPr algn="just">
              <a:lnSpc>
                <a:spcPct val="150000"/>
              </a:lnSpc>
              <a:spcAft>
                <a:spcPts val="800"/>
              </a:spcAft>
              <a:buNone/>
            </a:pPr>
            <a:r>
              <a:rPr lang="en-GB" sz="5400" dirty="0">
                <a:solidFill>
                  <a:schemeClr val="bg1"/>
                </a:solidFill>
                <a:latin typeface="Arial" panose="020B0604020202020204" pitchFamily="34" charset="0"/>
                <a:ea typeface="Times New Roman" panose="02020603050405020304" pitchFamily="18" charset="0"/>
              </a:rPr>
              <a:t>THANK YOU FOR LISTENING </a:t>
            </a:r>
            <a:endParaRPr lang="en-GB" sz="4800" dirty="0">
              <a:solidFill>
                <a:schemeClr val="bg1"/>
              </a:solidFill>
              <a:effectLst/>
              <a:latin typeface="Times New Roman" panose="02020603050405020304" pitchFamily="18" charset="0"/>
              <a:ea typeface="Times New Roman" panose="02020603050405020304" pitchFamily="18" charset="0"/>
            </a:endParaRPr>
          </a:p>
        </p:txBody>
      </p:sp>
      <p:pic>
        <p:nvPicPr>
          <p:cNvPr id="2" name="Picture 1">
            <a:extLst>
              <a:ext uri="{FF2B5EF4-FFF2-40B4-BE49-F238E27FC236}">
                <a16:creationId xmlns:a16="http://schemas.microsoft.com/office/drawing/2014/main" id="{AEB0CD6E-94BF-06A9-9033-7E9B063FF650}"/>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217285" y="109309"/>
            <a:ext cx="1312545"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5580713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1666</TotalTime>
  <Words>494</Words>
  <Application>Microsoft Office PowerPoint</Application>
  <PresentationFormat>Widescreen</PresentationFormat>
  <Paragraphs>122</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Aptos Display</vt:lpstr>
      <vt:lpstr>Arial</vt:lpstr>
      <vt:lpstr>Times New Roman</vt:lpstr>
      <vt:lpstr>Office Theme</vt:lpstr>
      <vt:lpstr>PowerPoint Presentation</vt:lpstr>
      <vt:lpstr>PowerPoint Presentation</vt:lpstr>
      <vt:lpstr>Overview of the Business Idea</vt:lpstr>
      <vt:lpstr>Legal Format and Management Structure</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Evans Daazie</dc:creator>
  <cp:lastModifiedBy>Evans Daazie</cp:lastModifiedBy>
  <cp:revision>3</cp:revision>
  <dcterms:created xsi:type="dcterms:W3CDTF">2025-11-25T11:01:11Z</dcterms:created>
  <dcterms:modified xsi:type="dcterms:W3CDTF">2025-12-02T10:51:53Z</dcterms:modified>
</cp:coreProperties>
</file>