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7" r:id="rId1"/>
  </p:sldMasterIdLst>
  <p:handoutMasterIdLst>
    <p:handoutMasterId r:id="rId17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7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1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506ECF-6078-4A4D-86A4-7F1E85E6FDBA}" type="datetimeFigureOut">
              <a:rPr lang="en-GB" smtClean="0"/>
              <a:t>14/10/2017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802400-5717-49AB-B0FD-8C06E56E5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1437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397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62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67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300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018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961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590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10/14/2017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991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566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143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03858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2752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404653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531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1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950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4021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c.edu/online-writing-center/exercise-room/research-question-broad-or-narrow/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le.ac.uk/offices/ld/resources/writing/writing-resources/literature-review" TargetMode="External"/><Relationship Id="rId2" Type="http://schemas.openxmlformats.org/officeDocument/2006/relationships/hyperlink" Target="https://www.esc.edu/online-writing-center/exercise-room/evaluate-your-own-research-quest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 err="1" smtClean="0">
                <a:solidFill>
                  <a:schemeClr val="tx1"/>
                </a:solidFill>
              </a:rPr>
              <a:t>Dechrau</a:t>
            </a:r>
            <a:r>
              <a:rPr lang="en-GB" sz="4800" dirty="0" smtClean="0">
                <a:solidFill>
                  <a:schemeClr val="tx1"/>
                </a:solidFill>
              </a:rPr>
              <a:t> </a:t>
            </a:r>
            <a:r>
              <a:rPr lang="en-GB" sz="4800" dirty="0" err="1" smtClean="0">
                <a:solidFill>
                  <a:schemeClr val="tx1"/>
                </a:solidFill>
              </a:rPr>
              <a:t>eich</a:t>
            </a:r>
            <a:r>
              <a:rPr lang="en-GB" sz="4800" dirty="0" smtClean="0">
                <a:solidFill>
                  <a:schemeClr val="tx1"/>
                </a:solidFill>
              </a:rPr>
              <a:t> </a:t>
            </a:r>
            <a:r>
              <a:rPr lang="en-GB" sz="4800" dirty="0" err="1" smtClean="0">
                <a:solidFill>
                  <a:schemeClr val="tx1"/>
                </a:solidFill>
              </a:rPr>
              <a:t>traethawd</a:t>
            </a:r>
            <a:r>
              <a:rPr lang="en-GB" sz="4800" dirty="0" smtClean="0">
                <a:solidFill>
                  <a:schemeClr val="tx1"/>
                </a:solidFill>
              </a:rPr>
              <a:t> </a:t>
            </a:r>
            <a:r>
              <a:rPr lang="en-GB" sz="4800" dirty="0" err="1" smtClean="0">
                <a:solidFill>
                  <a:schemeClr val="tx1"/>
                </a:solidFill>
              </a:rPr>
              <a:t>hir</a:t>
            </a:r>
            <a:r>
              <a:rPr lang="en-GB" sz="4800" dirty="0" smtClean="0">
                <a:solidFill>
                  <a:schemeClr val="tx1"/>
                </a:solidFill>
              </a:rPr>
              <a:t> </a:t>
            </a:r>
            <a:r>
              <a:rPr lang="en-GB" sz="4800" dirty="0" smtClean="0"/>
              <a:t/>
            </a:r>
            <a:br>
              <a:rPr lang="en-GB" sz="4800" dirty="0" smtClean="0"/>
            </a:br>
            <a:r>
              <a:rPr lang="en-GB" sz="4800" i="1" dirty="0" smtClean="0"/>
              <a:t>Starting your dissertation</a:t>
            </a:r>
            <a:endParaRPr lang="en-GB" sz="48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40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Adolygiad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</a:t>
            </a:r>
            <a:r>
              <a:rPr lang="en-GB" dirty="0" err="1" smtClean="0">
                <a:solidFill>
                  <a:schemeClr val="tx1"/>
                </a:solidFill>
              </a:rPr>
              <a:t>lenyddiaeth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Literature Review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Beth?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What?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92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Adolygiad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</a:t>
            </a:r>
            <a:r>
              <a:rPr lang="en-GB" dirty="0" err="1" smtClean="0">
                <a:solidFill>
                  <a:schemeClr val="tx1"/>
                </a:solidFill>
              </a:rPr>
              <a:t>lenyddiaeth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Literature Review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71302" y="2160589"/>
            <a:ext cx="4490067" cy="3880772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-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a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arwyddocaol</a:t>
            </a:r>
            <a:endParaRPr lang="en-GB" dirty="0"/>
          </a:p>
          <a:p>
            <a:r>
              <a:rPr lang="en-GB" dirty="0" err="1"/>
              <a:t>Chwilio</a:t>
            </a:r>
            <a:r>
              <a:rPr lang="en-GB" dirty="0"/>
              <a:t> am </a:t>
            </a:r>
            <a:r>
              <a:rPr lang="en-GB" dirty="0" err="1"/>
              <a:t>lenyddiaeth</a:t>
            </a:r>
            <a:r>
              <a:rPr lang="en-GB" dirty="0"/>
              <a:t> - </a:t>
            </a:r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(</a:t>
            </a:r>
            <a:r>
              <a:rPr lang="en-GB" dirty="0" err="1"/>
              <a:t>llyfrau</a:t>
            </a:r>
            <a:r>
              <a:rPr lang="en-GB" dirty="0"/>
              <a:t>, </a:t>
            </a:r>
            <a:r>
              <a:rPr lang="en-GB" dirty="0" err="1"/>
              <a:t>erthyglau</a:t>
            </a:r>
            <a:r>
              <a:rPr lang="en-GB" dirty="0"/>
              <a:t> </a:t>
            </a:r>
            <a:r>
              <a:rPr lang="en-GB" dirty="0" err="1"/>
              <a:t>cylchgrawn</a:t>
            </a:r>
            <a:r>
              <a:rPr lang="en-GB" dirty="0"/>
              <a:t>, </a:t>
            </a:r>
            <a:r>
              <a:rPr lang="en-GB" dirty="0" err="1"/>
              <a:t>adroddiadau</a:t>
            </a:r>
            <a:r>
              <a:rPr lang="en-GB" dirty="0"/>
              <a:t>)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endParaRPr lang="en-GB" dirty="0"/>
          </a:p>
          <a:p>
            <a:r>
              <a:rPr lang="en-GB" dirty="0" err="1" smtClean="0"/>
              <a:t>Gwerthuso’r</a:t>
            </a:r>
            <a:r>
              <a:rPr lang="en-GB" dirty="0" smtClean="0"/>
              <a:t> </a:t>
            </a:r>
            <a:r>
              <a:rPr lang="en-GB" dirty="0"/>
              <a:t>data-</a:t>
            </a:r>
            <a:r>
              <a:rPr lang="en-GB" dirty="0" err="1"/>
              <a:t>pennu</a:t>
            </a:r>
            <a:r>
              <a:rPr lang="en-GB" dirty="0"/>
              <a:t> pa </a:t>
            </a:r>
            <a:r>
              <a:rPr lang="en-GB" dirty="0" err="1"/>
              <a:t>lenyddiaeth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werthfawr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wybodus</a:t>
            </a:r>
            <a:endParaRPr lang="en-GB" dirty="0"/>
          </a:p>
          <a:p>
            <a:r>
              <a:rPr lang="en-GB" dirty="0" err="1"/>
              <a:t>Dadansoddi</a:t>
            </a:r>
            <a:r>
              <a:rPr lang="en-GB" dirty="0"/>
              <a:t> a </a:t>
            </a:r>
            <a:r>
              <a:rPr lang="en-GB" dirty="0" err="1"/>
              <a:t>dehongli-ysgrifennu'r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drafod</a:t>
            </a:r>
            <a:r>
              <a:rPr lang="en-GB" dirty="0"/>
              <a:t> y </a:t>
            </a:r>
            <a:r>
              <a:rPr lang="en-GB" dirty="0" err="1"/>
              <a:t>canfyddiadau</a:t>
            </a:r>
            <a:r>
              <a:rPr lang="en-GB" dirty="0"/>
              <a:t> a </a:t>
            </a:r>
            <a:r>
              <a:rPr lang="en-GB" dirty="0" err="1"/>
              <a:t>chasgliadau</a:t>
            </a:r>
            <a:r>
              <a:rPr lang="en-GB" dirty="0"/>
              <a:t> </a:t>
            </a:r>
            <a:r>
              <a:rPr lang="en-GB" dirty="0" err="1"/>
              <a:t>arwyddocaol</a:t>
            </a:r>
            <a:r>
              <a:rPr lang="en-GB" dirty="0"/>
              <a:t> a </a:t>
            </a:r>
            <a:r>
              <a:rPr lang="en-GB" dirty="0" err="1"/>
              <a:t>chymharu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a </a:t>
            </a:r>
            <a:r>
              <a:rPr lang="en-GB" dirty="0" err="1"/>
              <a:t>safbwyntiau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Problem </a:t>
            </a:r>
            <a:r>
              <a:rPr lang="en-GB" dirty="0" smtClean="0">
                <a:solidFill>
                  <a:schemeClr val="accent1"/>
                </a:solidFill>
              </a:rPr>
              <a:t>formulation-what is your topic and significant issues</a:t>
            </a:r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Literature </a:t>
            </a:r>
            <a:r>
              <a:rPr lang="en-GB" dirty="0" smtClean="0">
                <a:solidFill>
                  <a:schemeClr val="accent1"/>
                </a:solidFill>
              </a:rPr>
              <a:t>search- find literature (books, journal articles, reports) which are relevant to </a:t>
            </a:r>
            <a:r>
              <a:rPr lang="en-GB" dirty="0" smtClean="0">
                <a:solidFill>
                  <a:schemeClr val="accent1"/>
                </a:solidFill>
              </a:rPr>
              <a:t>your </a:t>
            </a:r>
            <a:r>
              <a:rPr lang="en-GB" dirty="0" smtClean="0">
                <a:solidFill>
                  <a:schemeClr val="accent1"/>
                </a:solidFill>
              </a:rPr>
              <a:t>topic</a:t>
            </a:r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Data evaluation—determining which literature </a:t>
            </a:r>
            <a:r>
              <a:rPr lang="en-GB" dirty="0" smtClean="0">
                <a:solidFill>
                  <a:schemeClr val="accent1"/>
                </a:solidFill>
              </a:rPr>
              <a:t>is valuable and informed</a:t>
            </a:r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Analysis and </a:t>
            </a:r>
            <a:r>
              <a:rPr lang="en-GB" dirty="0" smtClean="0">
                <a:solidFill>
                  <a:schemeClr val="accent1"/>
                </a:solidFill>
              </a:rPr>
              <a:t>interpretation—writing the review so that you discuss the significant findings and conclusions and compare different ideas and viewpoints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683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035" y="42672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tx1"/>
                </a:solidFill>
              </a:rPr>
              <a:t>Adolygiad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</a:t>
            </a:r>
            <a:r>
              <a:rPr lang="en-GB" dirty="0" err="1" smtClean="0">
                <a:solidFill>
                  <a:schemeClr val="tx1"/>
                </a:solidFill>
              </a:rPr>
              <a:t>lenyddiaeth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Literature Review</a:t>
            </a:r>
            <a:br>
              <a:rPr lang="en-GB" i="1" dirty="0" smtClean="0"/>
            </a:br>
            <a:r>
              <a:rPr lang="en-GB" dirty="0" smtClean="0">
                <a:solidFill>
                  <a:schemeClr val="tx1"/>
                </a:solidFill>
              </a:rPr>
              <a:t>Pam? </a:t>
            </a:r>
            <a:r>
              <a:rPr lang="en-GB" i="1" dirty="0" smtClean="0"/>
              <a:t>Why?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perswadio</a:t>
            </a:r>
            <a:r>
              <a:rPr lang="en-GB" dirty="0"/>
              <a:t> </a:t>
            </a:r>
            <a:r>
              <a:rPr lang="en-GB" dirty="0" err="1"/>
              <a:t>darllenwyr</a:t>
            </a:r>
            <a:r>
              <a:rPr lang="en-GB" dirty="0"/>
              <a:t> </a:t>
            </a:r>
            <a:r>
              <a:rPr lang="en-GB" dirty="0" smtClean="0"/>
              <a:t>bod </a:t>
            </a:r>
            <a:r>
              <a:rPr lang="en-GB" dirty="0" err="1" smtClean="0"/>
              <a:t>eich</a:t>
            </a:r>
            <a:r>
              <a:rPr lang="en-GB" dirty="0" smtClean="0"/>
              <a:t> 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traethawd</a:t>
            </a:r>
            <a:r>
              <a:rPr lang="en-GB" dirty="0" smtClean="0"/>
              <a:t> </a:t>
            </a:r>
            <a:r>
              <a:rPr lang="en-GB" dirty="0" err="1" smtClean="0"/>
              <a:t>estynedig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syniad</a:t>
            </a:r>
            <a:r>
              <a:rPr lang="en-GB" dirty="0"/>
              <a:t> da</a:t>
            </a:r>
          </a:p>
          <a:p>
            <a:r>
              <a:rPr lang="en-GB" dirty="0"/>
              <a:t>Pa </a:t>
            </a:r>
            <a:r>
              <a:rPr lang="en-GB" dirty="0" err="1"/>
              <a:t>gwestiynau</a:t>
            </a:r>
            <a:r>
              <a:rPr lang="en-GB" dirty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holi</a:t>
            </a:r>
            <a:r>
              <a:rPr lang="en-GB" dirty="0"/>
              <a:t>?</a:t>
            </a:r>
          </a:p>
          <a:p>
            <a:r>
              <a:rPr lang="en-GB" dirty="0"/>
              <a:t>Pam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holi</a:t>
            </a:r>
            <a:r>
              <a:rPr lang="en-GB" dirty="0"/>
              <a:t> / </a:t>
            </a:r>
            <a:r>
              <a:rPr lang="en-GB" dirty="0" err="1"/>
              <a:t>nhw</a:t>
            </a:r>
            <a:r>
              <a:rPr lang="en-GB" dirty="0"/>
              <a:t>?</a:t>
            </a:r>
          </a:p>
          <a:p>
            <a:r>
              <a:rPr lang="en-GB" dirty="0"/>
              <a:t>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un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tebyg</a:t>
            </a:r>
            <a:r>
              <a:rPr lang="en-GB" dirty="0"/>
              <a:t>?</a:t>
            </a:r>
          </a:p>
          <a:p>
            <a:r>
              <a:rPr lang="en-GB" dirty="0"/>
              <a:t>A </a:t>
            </a:r>
            <a:r>
              <a:rPr lang="en-GB" dirty="0" err="1"/>
              <a:t>yw'ch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/ </a:t>
            </a:r>
            <a:r>
              <a:rPr lang="en-GB" dirty="0" err="1"/>
              <a:t>ymarfer</a:t>
            </a:r>
            <a:r>
              <a:rPr lang="en-GB" dirty="0"/>
              <a:t> /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eisoes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hysbys</a:t>
            </a:r>
            <a:r>
              <a:rPr lang="en-GB" dirty="0"/>
              <a:t> </a:t>
            </a:r>
            <a:r>
              <a:rPr lang="en-GB" dirty="0" err="1"/>
              <a:t>neu'n</a:t>
            </a:r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ddeall</a:t>
            </a:r>
            <a:r>
              <a:rPr lang="en-GB" dirty="0" smtClean="0"/>
              <a:t> </a:t>
            </a:r>
            <a:r>
              <a:rPr lang="en-GB" dirty="0"/>
              <a:t>am y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?</a:t>
            </a:r>
          </a:p>
          <a:p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gallai'ch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ychwanegu</a:t>
            </a:r>
            <a:r>
              <a:rPr lang="en-GB" dirty="0"/>
              <a:t> at y </a:t>
            </a:r>
            <a:r>
              <a:rPr lang="en-GB" dirty="0" err="1"/>
              <a:t>ddealltwriaeth</a:t>
            </a:r>
            <a:r>
              <a:rPr lang="en-GB" dirty="0"/>
              <a:t> </a:t>
            </a:r>
            <a:r>
              <a:rPr lang="en-GB" dirty="0" smtClean="0"/>
              <a:t>,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herio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a </a:t>
            </a:r>
            <a:r>
              <a:rPr lang="en-GB" dirty="0" err="1"/>
              <a:t>chredoau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1"/>
                </a:solidFill>
              </a:rPr>
              <a:t>Readers need to be persuaded your research dissertation is a good idea</a:t>
            </a:r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What research question(s) are you asking?</a:t>
            </a:r>
          </a:p>
          <a:p>
            <a:r>
              <a:rPr lang="en-GB" dirty="0">
                <a:solidFill>
                  <a:schemeClr val="accent1"/>
                </a:solidFill>
              </a:rPr>
              <a:t>Why are you asking it/them?</a:t>
            </a:r>
          </a:p>
          <a:p>
            <a:r>
              <a:rPr lang="en-GB" dirty="0">
                <a:solidFill>
                  <a:schemeClr val="accent1"/>
                </a:solidFill>
              </a:rPr>
              <a:t>Has anyone else done anything similar?</a:t>
            </a:r>
          </a:p>
          <a:p>
            <a:r>
              <a:rPr lang="en-GB" dirty="0">
                <a:solidFill>
                  <a:schemeClr val="accent1"/>
                </a:solidFill>
              </a:rPr>
              <a:t>Is your research relevant to research/practice/theory in your field?</a:t>
            </a:r>
          </a:p>
          <a:p>
            <a:r>
              <a:rPr lang="en-GB" dirty="0">
                <a:solidFill>
                  <a:schemeClr val="accent1"/>
                </a:solidFill>
              </a:rPr>
              <a:t>What is already known or understood about this topic?</a:t>
            </a:r>
          </a:p>
          <a:p>
            <a:r>
              <a:rPr lang="en-GB" dirty="0">
                <a:solidFill>
                  <a:schemeClr val="accent1"/>
                </a:solidFill>
              </a:rPr>
              <a:t>How might your research add to this understanding, or challenge existing theories and beliefs?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Taken from: </a:t>
            </a:r>
            <a:r>
              <a:rPr lang="en-GB" dirty="0" smtClean="0"/>
              <a:t>University of Leicester (2017) https</a:t>
            </a:r>
            <a:r>
              <a:rPr lang="en-GB" dirty="0"/>
              <a:t>://www2.le.ac.uk/offices/ld/resources/writing/writing-resources/literature-review</a:t>
            </a:r>
          </a:p>
        </p:txBody>
      </p:sp>
    </p:spTree>
    <p:extLst>
      <p:ext uri="{BB962C8B-B14F-4D97-AF65-F5344CB8AC3E}">
        <p14:creationId xmlns:p14="http://schemas.microsoft.com/office/powerpoint/2010/main" val="269675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Pennod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Angenrheidiol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An essential chapter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Canolbwyntiwch</a:t>
            </a:r>
            <a:r>
              <a:rPr lang="en-GB" dirty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  <a:p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a </a:t>
            </a:r>
            <a:r>
              <a:rPr lang="en-GB" dirty="0" err="1"/>
              <a:t>chyfeirio</a:t>
            </a:r>
            <a:r>
              <a:rPr lang="en-GB" dirty="0"/>
              <a:t>.</a:t>
            </a:r>
          </a:p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ffynhonnell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chrynodebau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adolygiadau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</a:t>
            </a:r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ddetholus</a:t>
            </a:r>
            <a:r>
              <a:rPr lang="en-GB" dirty="0"/>
              <a:t>. </a:t>
            </a:r>
            <a:r>
              <a:rPr lang="en-GB" dirty="0" err="1"/>
              <a:t>Gofynnwch</a:t>
            </a:r>
            <a:r>
              <a:rPr lang="en-GB" dirty="0"/>
              <a:t> 'pam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?'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beirniadu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 smtClean="0"/>
              <a:t>gwerthuso</a:t>
            </a:r>
            <a:r>
              <a:rPr lang="en-GB" dirty="0" smtClean="0"/>
              <a:t>, </a:t>
            </a: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crynodeb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Always focused to your research question.</a:t>
            </a:r>
            <a:endParaRPr lang="en-GB" i="1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Clear structure and signposting.</a:t>
            </a:r>
            <a:endParaRPr lang="en-GB" i="1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U</a:t>
            </a:r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se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original </a:t>
            </a:r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primary source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rather than summaries or reviews by others.</a:t>
            </a:r>
          </a:p>
          <a:p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Be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selective. Ask ‘why am I including this?’</a:t>
            </a:r>
          </a:p>
          <a:p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Critique and evaluate,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you are not just </a:t>
            </a:r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providing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a summary</a:t>
            </a:r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.</a:t>
            </a:r>
            <a:endParaRPr lang="en-GB" i="1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2118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Strwythur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Structure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gronolegol</a:t>
            </a:r>
            <a:r>
              <a:rPr lang="en-GB" dirty="0"/>
              <a:t>; </a:t>
            </a:r>
            <a:r>
              <a:rPr lang="en-GB" dirty="0" smtClean="0"/>
              <a:t>dim </a:t>
            </a:r>
            <a:r>
              <a:rPr lang="en-GB" dirty="0" err="1" smtClean="0"/>
              <a:t>rhestri</a:t>
            </a:r>
            <a:r>
              <a:rPr lang="en-GB" dirty="0" smtClean="0"/>
              <a:t>, </a:t>
            </a:r>
            <a:r>
              <a:rPr lang="en-GB" dirty="0" err="1" smtClean="0"/>
              <a:t>beirniadu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thema</a:t>
            </a:r>
            <a:r>
              <a:rPr lang="en-GB" dirty="0"/>
              <a:t>; </a:t>
            </a:r>
            <a:r>
              <a:rPr lang="en-GB" dirty="0" err="1" smtClean="0"/>
              <a:t>trafod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themau</a:t>
            </a:r>
            <a:r>
              <a:rPr lang="en-GB" dirty="0" smtClean="0"/>
              <a:t> </a:t>
            </a:r>
            <a:r>
              <a:rPr lang="en-GB" dirty="0" err="1" smtClean="0"/>
              <a:t>rhesymegol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smtClean="0"/>
              <a:t>sector- </a:t>
            </a:r>
            <a:r>
              <a:rPr lang="en-GB" dirty="0" err="1" smtClean="0"/>
              <a:t>cefndir</a:t>
            </a:r>
            <a:r>
              <a:rPr lang="en-GB" dirty="0" smtClean="0"/>
              <a:t> </a:t>
            </a:r>
            <a:r>
              <a:rPr lang="en-GB" dirty="0" err="1"/>
              <a:t>gwleidyddol</a:t>
            </a:r>
            <a:r>
              <a:rPr lang="en-GB" dirty="0"/>
              <a:t>, </a:t>
            </a:r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, </a:t>
            </a:r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methodolegol</a:t>
            </a:r>
            <a:r>
              <a:rPr lang="en-GB" dirty="0"/>
              <a:t>, </a:t>
            </a:r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daearyddol</a:t>
            </a:r>
            <a:r>
              <a:rPr lang="en-GB" dirty="0"/>
              <a:t>, </a:t>
            </a:r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 smtClean="0"/>
              <a:t>llenyddol</a:t>
            </a:r>
            <a:endParaRPr lang="en-GB" dirty="0"/>
          </a:p>
          <a:p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 smtClean="0"/>
              <a:t>syniadau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Does dim un </a:t>
            </a:r>
            <a:r>
              <a:rPr lang="en-GB" dirty="0" err="1" smtClean="0"/>
              <a:t>strwythur</a:t>
            </a:r>
            <a:r>
              <a:rPr lang="en-GB" dirty="0" smtClean="0"/>
              <a:t> </a:t>
            </a:r>
            <a:r>
              <a:rPr lang="en-GB" dirty="0" err="1" smtClean="0"/>
              <a:t>cywir</a:t>
            </a:r>
            <a:r>
              <a:rPr lang="en-GB" dirty="0" smtClean="0"/>
              <a:t>,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strwythur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r>
              <a:rPr lang="en-GB" dirty="0" smtClean="0">
                <a:solidFill>
                  <a:schemeClr val="accent1"/>
                </a:solidFill>
                <a:latin typeface="Arial" panose="020B0604020202020204" pitchFamily="34" charset="0"/>
              </a:rPr>
              <a:t>hronologically- do not list, critique.</a:t>
            </a:r>
          </a:p>
          <a:p>
            <a:r>
              <a:rPr lang="en-GB" dirty="0" smtClean="0">
                <a:solidFill>
                  <a:schemeClr val="accent1"/>
                </a:solidFill>
                <a:latin typeface="Arial" panose="020B0604020202020204" pitchFamily="34" charset="0"/>
              </a:rPr>
              <a:t>by theme- discussion of issues in logical sections</a:t>
            </a:r>
          </a:p>
          <a:p>
            <a:r>
              <a:rPr lang="en-GB" dirty="0" smtClean="0">
                <a:solidFill>
                  <a:schemeClr val="accent1"/>
                </a:solidFill>
                <a:latin typeface="Arial" panose="020B0604020202020204" pitchFamily="34" charset="0"/>
              </a:rPr>
              <a:t>by sector- political 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</a:rPr>
              <a:t>background, practice background, methodological background, geographical background, literary background;</a:t>
            </a:r>
          </a:p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</a:rPr>
              <a:t>by development of </a:t>
            </a:r>
            <a:r>
              <a:rPr lang="en-GB" dirty="0" smtClean="0">
                <a:solidFill>
                  <a:schemeClr val="accent1"/>
                </a:solidFill>
                <a:latin typeface="Arial" panose="020B0604020202020204" pitchFamily="34" charset="0"/>
              </a:rPr>
              <a:t>ideas</a:t>
            </a:r>
          </a:p>
          <a:p>
            <a:pPr marL="0" indent="0">
              <a:buNone/>
            </a:pPr>
            <a:endParaRPr lang="en-GB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accent1"/>
                </a:solidFill>
                <a:latin typeface="Arial" panose="020B0604020202020204" pitchFamily="34" charset="0"/>
              </a:rPr>
              <a:t>Not one correct structure, but planning a structure is essential</a:t>
            </a:r>
            <a:endParaRPr lang="en-GB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515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Stori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academaidd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dirty="0" err="1" smtClean="0">
                <a:solidFill>
                  <a:schemeClr val="tx1"/>
                </a:solidFill>
              </a:rPr>
              <a:t>naratif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An academic story / narrative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:</a:t>
            </a:r>
          </a:p>
          <a:p>
            <a:r>
              <a:rPr lang="en-GB" dirty="0" err="1"/>
              <a:t>Rhesymegol</a:t>
            </a:r>
            <a:endParaRPr lang="en-GB" dirty="0"/>
          </a:p>
          <a:p>
            <a:r>
              <a:rPr lang="en-GB" dirty="0" err="1" smtClean="0"/>
              <a:t>Gwybodus</a:t>
            </a:r>
            <a:endParaRPr lang="en-GB" dirty="0"/>
          </a:p>
          <a:p>
            <a:r>
              <a:rPr lang="en-GB" dirty="0" err="1"/>
              <a:t>Perswadol</a:t>
            </a:r>
            <a:endParaRPr lang="en-GB" dirty="0"/>
          </a:p>
          <a:p>
            <a:r>
              <a:rPr lang="en-GB" dirty="0" err="1"/>
              <a:t>Cynhwysfawr</a:t>
            </a:r>
            <a:endParaRPr lang="en-GB" dirty="0"/>
          </a:p>
          <a:p>
            <a:r>
              <a:rPr lang="en-GB" dirty="0" err="1"/>
              <a:t>Diddorol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casgliad</a:t>
            </a:r>
            <a:r>
              <a:rPr lang="en-GB" dirty="0"/>
              <a:t> </a:t>
            </a:r>
            <a:r>
              <a:rPr lang="en-GB" dirty="0" err="1"/>
              <a:t>rhesymegol</a:t>
            </a:r>
            <a:r>
              <a:rPr lang="en-GB" dirty="0"/>
              <a:t> bod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syniad</a:t>
            </a:r>
            <a:r>
              <a:rPr lang="en-GB" dirty="0"/>
              <a:t> da.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The story needs to </a:t>
            </a:r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be:</a:t>
            </a:r>
          </a:p>
          <a:p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Logical</a:t>
            </a:r>
          </a:p>
          <a:p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Informative</a:t>
            </a:r>
          </a:p>
          <a:p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Persuasive</a:t>
            </a:r>
          </a:p>
          <a:p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Comprehensive</a:t>
            </a:r>
          </a:p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I</a:t>
            </a:r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nteresting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. </a:t>
            </a:r>
            <a:endParaRPr lang="en-GB" i="1" dirty="0" smtClean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r>
              <a:rPr lang="en-GB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It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</a:rPr>
              <a:t>needs to reach the logical conclusion that your research is a good idea.</a:t>
            </a:r>
            <a:endParaRPr lang="en-GB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52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833" y="88669"/>
            <a:ext cx="8596668" cy="676102"/>
          </a:xfrm>
        </p:spPr>
        <p:txBody>
          <a:bodyPr>
            <a:normAutofit fontScale="90000"/>
          </a:bodyPr>
          <a:lstStyle/>
          <a:p>
            <a:r>
              <a:rPr lang="en-GB" sz="2800" dirty="0" err="1" smtClean="0">
                <a:solidFill>
                  <a:schemeClr val="tx1"/>
                </a:solidFill>
              </a:rPr>
              <a:t>Gwirio</a:t>
            </a: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</a:rPr>
              <a:t>eich</a:t>
            </a: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</a:rPr>
              <a:t>adolygiad</a:t>
            </a: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</a:rPr>
              <a:t>llenyddiaeth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i="1" dirty="0" smtClean="0"/>
              <a:t>Checking your literature review</a:t>
            </a:r>
            <a:endParaRPr lang="en-GB" sz="28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172" y="1129811"/>
            <a:ext cx="4948844" cy="3880772"/>
          </a:xfrm>
        </p:spPr>
        <p:txBody>
          <a:bodyPr>
            <a:noAutofit/>
          </a:bodyPr>
          <a:lstStyle/>
          <a:p>
            <a:r>
              <a:rPr lang="en-GB" sz="1400" dirty="0"/>
              <a:t>Beth </a:t>
            </a:r>
            <a:r>
              <a:rPr lang="en-GB" sz="1400" dirty="0" err="1"/>
              <a:t>yw'r</a:t>
            </a:r>
            <a:r>
              <a:rPr lang="en-GB" sz="1400" dirty="0"/>
              <a:t> </a:t>
            </a:r>
            <a:r>
              <a:rPr lang="en-GB" sz="1400" dirty="0" err="1"/>
              <a:t>cydbwysedd</a:t>
            </a:r>
            <a:r>
              <a:rPr lang="en-GB" sz="1400" dirty="0"/>
              <a:t> </a:t>
            </a:r>
            <a:r>
              <a:rPr lang="en-GB" sz="1400" dirty="0" err="1"/>
              <a:t>rhwng</a:t>
            </a:r>
            <a:r>
              <a:rPr lang="en-GB" sz="1400" dirty="0"/>
              <a:t> </a:t>
            </a:r>
            <a:r>
              <a:rPr lang="en-GB" sz="1400" dirty="0" err="1"/>
              <a:t>disgrifiad</a:t>
            </a:r>
            <a:r>
              <a:rPr lang="en-GB" sz="1400" dirty="0"/>
              <a:t> a </a:t>
            </a:r>
            <a:r>
              <a:rPr lang="en-GB" sz="1400" dirty="0" err="1"/>
              <a:t>beirniadaeth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ydw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colli</a:t>
            </a:r>
            <a:r>
              <a:rPr lang="en-GB" sz="1400" dirty="0"/>
              <a:t> </a:t>
            </a:r>
            <a:r>
              <a:rPr lang="en-GB" sz="1400" dirty="0" err="1"/>
              <a:t>unrhyw</a:t>
            </a:r>
            <a:r>
              <a:rPr lang="en-GB" sz="1400" dirty="0"/>
              <a:t> </a:t>
            </a:r>
            <a:r>
              <a:rPr lang="en-GB" sz="1400" dirty="0" err="1"/>
              <a:t>ddimensiwn</a:t>
            </a:r>
            <a:r>
              <a:rPr lang="en-GB" sz="1400" dirty="0"/>
              <a:t> </a:t>
            </a:r>
            <a:r>
              <a:rPr lang="en-GB" sz="1400" dirty="0" err="1"/>
              <a:t>pwysig</a:t>
            </a:r>
            <a:r>
              <a:rPr lang="en-GB" sz="1400" dirty="0"/>
              <a:t> </a:t>
            </a:r>
            <a:r>
              <a:rPr lang="en-GB" sz="1400" dirty="0" err="1"/>
              <a:t>o'r</a:t>
            </a:r>
            <a:r>
              <a:rPr lang="en-GB" sz="1400" dirty="0"/>
              <a:t> </a:t>
            </a:r>
            <a:r>
              <a:rPr lang="en-GB" sz="1400" dirty="0" err="1"/>
              <a:t>ddadl</a:t>
            </a:r>
            <a:r>
              <a:rPr lang="en-GB" sz="1400" dirty="0"/>
              <a:t>, </a:t>
            </a:r>
            <a:r>
              <a:rPr lang="en-GB" sz="1400" dirty="0" err="1" smtClean="0"/>
              <a:t>neu</a:t>
            </a:r>
            <a:r>
              <a:rPr lang="en-GB" sz="1400" dirty="0" smtClean="0"/>
              <a:t> </a:t>
            </a:r>
            <a:r>
              <a:rPr lang="en-GB" sz="1400" dirty="0" err="1"/>
              <a:t>llenyddiaeth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ydw</a:t>
            </a:r>
            <a:r>
              <a:rPr lang="en-GB" sz="1400" dirty="0"/>
              <a:t> </a:t>
            </a:r>
            <a:r>
              <a:rPr lang="en-GB" sz="1400" dirty="0" err="1"/>
              <a:t>i'n</a:t>
            </a:r>
            <a:r>
              <a:rPr lang="en-GB" sz="1400" dirty="0"/>
              <a:t> </a:t>
            </a:r>
            <a:r>
              <a:rPr lang="en-GB" sz="1400" dirty="0" err="1"/>
              <a:t>cefnogi</a:t>
            </a:r>
            <a:r>
              <a:rPr lang="en-GB" sz="1400" dirty="0"/>
              <a:t> </a:t>
            </a:r>
            <a:r>
              <a:rPr lang="en-GB" sz="1400" dirty="0" err="1"/>
              <a:t>datblygiad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cam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ddadl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effeithiol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yw'r</a:t>
            </a:r>
            <a:r>
              <a:rPr lang="en-GB" sz="1400" dirty="0"/>
              <a:t> </a:t>
            </a:r>
            <a:r>
              <a:rPr lang="en-GB" sz="1400" dirty="0" err="1"/>
              <a:t>deunydd</a:t>
            </a:r>
            <a:r>
              <a:rPr lang="en-GB" sz="1400" dirty="0"/>
              <a:t> </a:t>
            </a:r>
            <a:r>
              <a:rPr lang="en-GB" sz="1400" dirty="0" err="1"/>
              <a:t>wedi'i</a:t>
            </a:r>
            <a:r>
              <a:rPr lang="en-GB" sz="1400" dirty="0"/>
              <a:t> </a:t>
            </a:r>
            <a:r>
              <a:rPr lang="en-GB" sz="1400" dirty="0" err="1"/>
              <a:t>gyflwyno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 smtClean="0"/>
              <a:t>trefn</a:t>
            </a:r>
            <a:r>
              <a:rPr lang="en-GB" sz="1400" dirty="0" smtClean="0"/>
              <a:t> </a:t>
            </a:r>
            <a:r>
              <a:rPr lang="en-GB" sz="1400" dirty="0" err="1"/>
              <a:t>mwyaf</a:t>
            </a:r>
            <a:r>
              <a:rPr lang="en-GB" sz="1400" dirty="0"/>
              <a:t> </a:t>
            </a:r>
            <a:r>
              <a:rPr lang="en-GB" sz="1400" dirty="0" err="1"/>
              <a:t>effeithiol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oes</a:t>
            </a:r>
            <a:r>
              <a:rPr lang="en-GB" sz="1400" dirty="0"/>
              <a:t> </a:t>
            </a:r>
            <a:r>
              <a:rPr lang="en-GB" sz="1400" dirty="0" err="1" smtClean="0"/>
              <a:t>darnau</a:t>
            </a:r>
            <a:r>
              <a:rPr lang="en-GB" sz="1400" dirty="0" smtClean="0"/>
              <a:t> </a:t>
            </a:r>
            <a:r>
              <a:rPr lang="en-GB" sz="1400" dirty="0" err="1"/>
              <a:t>lle</a:t>
            </a:r>
            <a:r>
              <a:rPr lang="en-GB" sz="1400" dirty="0"/>
              <a:t> </a:t>
            </a:r>
            <a:r>
              <a:rPr lang="en-GB" sz="1400" dirty="0" err="1"/>
              <a:t>mae'r</a:t>
            </a:r>
            <a:r>
              <a:rPr lang="en-GB" sz="1400" dirty="0"/>
              <a:t> </a:t>
            </a:r>
            <a:r>
              <a:rPr lang="en-GB" sz="1400" dirty="0" err="1"/>
              <a:t>darllenydd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cwestiynau</a:t>
            </a:r>
            <a:r>
              <a:rPr lang="en-GB" sz="1400" dirty="0"/>
              <a:t> </a:t>
            </a:r>
            <a:r>
              <a:rPr lang="en-GB" sz="1400" dirty="0" err="1"/>
              <a:t>heb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hateb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</a:t>
            </a:r>
            <a:r>
              <a:rPr lang="en-GB" sz="1400" dirty="0" err="1"/>
              <a:t>elfen</a:t>
            </a:r>
            <a:r>
              <a:rPr lang="en-GB" sz="1400" dirty="0"/>
              <a:t> </a:t>
            </a:r>
            <a:r>
              <a:rPr lang="en-GB" sz="1400" dirty="0" err="1"/>
              <a:t>o'm</a:t>
            </a:r>
            <a:r>
              <a:rPr lang="en-GB" sz="1400" dirty="0"/>
              <a:t> </a:t>
            </a:r>
            <a:r>
              <a:rPr lang="en-GB" sz="1400" dirty="0" err="1"/>
              <a:t>cwestiwn</a:t>
            </a:r>
            <a:r>
              <a:rPr lang="en-GB" sz="1400" dirty="0"/>
              <a:t> </a:t>
            </a:r>
            <a:r>
              <a:rPr lang="en-GB" sz="1400" dirty="0" err="1"/>
              <a:t>ymchwil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gefnogi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y </a:t>
            </a:r>
            <a:r>
              <a:rPr lang="en-GB" sz="1400" dirty="0" err="1"/>
              <a:t>deunydd</a:t>
            </a:r>
            <a:r>
              <a:rPr lang="en-GB" sz="1400" dirty="0"/>
              <a:t> </a:t>
            </a:r>
            <a:r>
              <a:rPr lang="en-GB" sz="1400" dirty="0" err="1"/>
              <a:t>blaenorol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ydw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egluro</a:t>
            </a:r>
            <a:r>
              <a:rPr lang="en-GB" sz="1400" dirty="0"/>
              <a:t> pa </a:t>
            </a:r>
            <a:r>
              <a:rPr lang="en-GB" sz="1400" dirty="0" err="1"/>
              <a:t>mor</a:t>
            </a:r>
            <a:r>
              <a:rPr lang="en-GB" sz="1400" dirty="0"/>
              <a:t> </a:t>
            </a:r>
            <a:r>
              <a:rPr lang="en-GB" sz="1400" dirty="0" err="1"/>
              <a:t>berthnasol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darn o </a:t>
            </a:r>
            <a:r>
              <a:rPr lang="en-GB" sz="1400" dirty="0" err="1"/>
              <a:t>dystiolaeth</a:t>
            </a:r>
            <a:r>
              <a:rPr lang="en-GB" sz="1400" dirty="0"/>
              <a:t> </a:t>
            </a:r>
            <a:r>
              <a:rPr lang="en-GB" sz="1400" dirty="0" err="1"/>
              <a:t>i'r</a:t>
            </a:r>
            <a:r>
              <a:rPr lang="en-GB" sz="1400" dirty="0"/>
              <a:t> </a:t>
            </a:r>
            <a:r>
              <a:rPr lang="en-GB" sz="1400" dirty="0" err="1"/>
              <a:t>darllenydd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oes</a:t>
            </a:r>
            <a:r>
              <a:rPr lang="en-GB" sz="1400" dirty="0"/>
              <a:t> </a:t>
            </a:r>
            <a:r>
              <a:rPr lang="en-GB" sz="1400" dirty="0" err="1"/>
              <a:t>unrhyw</a:t>
            </a:r>
            <a:r>
              <a:rPr lang="en-GB" sz="1400" dirty="0"/>
              <a:t> </a:t>
            </a:r>
            <a:r>
              <a:rPr lang="en-GB" sz="1400" dirty="0" err="1"/>
              <a:t>ddeunydd</a:t>
            </a:r>
            <a:r>
              <a:rPr lang="en-GB" sz="1400" dirty="0"/>
              <a:t> </a:t>
            </a:r>
            <a:r>
              <a:rPr lang="en-GB" sz="1400" dirty="0" err="1"/>
              <a:t>sy'n</a:t>
            </a:r>
            <a:r>
              <a:rPr lang="en-GB" sz="1400" dirty="0"/>
              <a:t> </a:t>
            </a:r>
            <a:r>
              <a:rPr lang="en-GB" sz="1400" dirty="0" err="1"/>
              <a:t>ddiddorol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nad</a:t>
            </a:r>
            <a:r>
              <a:rPr lang="en-GB" sz="1400" dirty="0"/>
              <a:t> </a:t>
            </a:r>
            <a:r>
              <a:rPr lang="en-GB" sz="1400" dirty="0" err="1"/>
              <a:t>yw'n</a:t>
            </a:r>
            <a:r>
              <a:rPr lang="en-GB" sz="1400" dirty="0"/>
              <a:t> </a:t>
            </a:r>
            <a:r>
              <a:rPr lang="en-GB" sz="1400" dirty="0" err="1"/>
              <a:t>cyfrannu</a:t>
            </a:r>
            <a:r>
              <a:rPr lang="en-GB" sz="1400" dirty="0"/>
              <a:t> at </a:t>
            </a:r>
            <a:r>
              <a:rPr lang="en-GB" sz="1400" dirty="0" err="1"/>
              <a:t>ddatblygiad</a:t>
            </a:r>
            <a:r>
              <a:rPr lang="en-GB" sz="1400" dirty="0"/>
              <a:t> y </a:t>
            </a:r>
            <a:r>
              <a:rPr lang="en-GB" sz="1400" dirty="0" err="1"/>
              <a:t>ddadl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ydw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esbonio'n</a:t>
            </a:r>
            <a:r>
              <a:rPr lang="en-GB" sz="1400" dirty="0"/>
              <a:t> </a:t>
            </a:r>
            <a:r>
              <a:rPr lang="en-GB" sz="1400" dirty="0" err="1"/>
              <a:t>ddigonol</a:t>
            </a:r>
            <a:r>
              <a:rPr lang="en-GB" sz="1400" dirty="0"/>
              <a:t> y </a:t>
            </a:r>
            <a:r>
              <a:rPr lang="en-GB" sz="1400" dirty="0" err="1"/>
              <a:t>cyfiawnhad</a:t>
            </a:r>
            <a:r>
              <a:rPr lang="en-GB" sz="1400" dirty="0"/>
              <a:t> </a:t>
            </a:r>
            <a:r>
              <a:rPr lang="en-GB" sz="1400" dirty="0" err="1"/>
              <a:t>dros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ymagwedd</a:t>
            </a:r>
            <a:r>
              <a:rPr lang="en-GB" sz="1400" dirty="0"/>
              <a:t> </a:t>
            </a:r>
            <a:r>
              <a:rPr lang="en-GB" sz="1400" dirty="0" err="1"/>
              <a:t>ymchwil</a:t>
            </a:r>
            <a:r>
              <a:rPr lang="en-GB" sz="1400" dirty="0"/>
              <a:t> / </a:t>
            </a:r>
            <a:r>
              <a:rPr lang="en-GB" sz="1400" dirty="0" err="1"/>
              <a:t>pwnc</a:t>
            </a:r>
            <a:r>
              <a:rPr lang="en-GB" sz="1400" dirty="0"/>
              <a:t> / </a:t>
            </a:r>
            <a:r>
              <a:rPr lang="en-GB" sz="1400" dirty="0" err="1"/>
              <a:t>cwestiwn</a:t>
            </a:r>
            <a:r>
              <a:rPr lang="en-GB" sz="1400" dirty="0"/>
              <a:t> </a:t>
            </a:r>
            <a:r>
              <a:rPr lang="en-GB" sz="1400" dirty="0" err="1"/>
              <a:t>hwn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nghyfeiriadau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gyfoes</a:t>
            </a:r>
            <a:r>
              <a:rPr lang="en-GB" sz="1400" dirty="0"/>
              <a:t>?</a:t>
            </a:r>
          </a:p>
          <a:p>
            <a:r>
              <a:rPr lang="en-GB" sz="1400" dirty="0"/>
              <a:t>Pa </a:t>
            </a:r>
            <a:r>
              <a:rPr lang="en-GB" sz="1400" dirty="0" err="1"/>
              <a:t>mor</a:t>
            </a:r>
            <a:r>
              <a:rPr lang="en-GB" sz="1400" dirty="0"/>
              <a:t> </a:t>
            </a:r>
            <a:r>
              <a:rPr lang="en-GB" sz="1400" dirty="0" err="1"/>
              <a:t>effeithiol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nghysylltiad</a:t>
            </a:r>
            <a:r>
              <a:rPr lang="en-GB" sz="1400" dirty="0"/>
              <a:t> </a:t>
            </a:r>
            <a:r>
              <a:rPr lang="en-GB" sz="1400" dirty="0" err="1"/>
              <a:t>â'r</a:t>
            </a:r>
            <a:r>
              <a:rPr lang="en-GB" sz="1400" dirty="0"/>
              <a:t> </a:t>
            </a:r>
            <a:r>
              <a:rPr lang="en-GB" sz="1400" dirty="0" err="1"/>
              <a:t>holl</a:t>
            </a:r>
            <a:r>
              <a:rPr lang="en-GB" sz="1400" dirty="0"/>
              <a:t> </a:t>
            </a:r>
            <a:r>
              <a:rPr lang="en-GB" sz="1400" dirty="0" err="1"/>
              <a:t>elfennau</a:t>
            </a:r>
            <a:r>
              <a:rPr lang="en-GB" sz="1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77896" y="1069569"/>
            <a:ext cx="4464125" cy="5486402"/>
          </a:xfrm>
        </p:spPr>
        <p:txBody>
          <a:bodyPr>
            <a:normAutofit fontScale="2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What is the balance between description and </a:t>
            </a:r>
            <a:r>
              <a:rPr lang="en-GB" sz="5600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critique?</a:t>
            </a:r>
            <a:endParaRPr lang="en-GB" sz="5600" i="1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Have I missed out any important dimension of the argument, or literature?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Have I supported the development of each step in my argument effectively?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Is the material presented in the most effective order?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Are there places where the reader is left with unanswered questions?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Is every element of my research question supported by the preceding material?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Have I explained to the reader the relevance of each piece of evidence?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Is there any material that is interesting but which does not contribute to the development of the argument?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Have I explained adequately the justification for this research approach / topic / question?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Are my references up to date?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1" dirty="0">
                <a:solidFill>
                  <a:schemeClr val="accent1"/>
                </a:solidFill>
                <a:latin typeface="Arial" panose="020B0604020202020204" pitchFamily="34" charset="0"/>
              </a:rPr>
              <a:t>How effective is my linking of all the elements</a:t>
            </a:r>
            <a:r>
              <a:rPr lang="en-GB" sz="5600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4300" i="1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300" dirty="0"/>
              <a:t>Taken from: University of Leicester (2017) https://www2.le.ac.uk/offices/ld/resources/writing/writing-resources/literature-review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800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endParaRPr lang="en-GB" sz="800" dirty="0"/>
          </a:p>
          <a:p>
            <a:pPr>
              <a:buFont typeface="Arial" panose="020B0604020202020204" pitchFamily="34" charset="0"/>
              <a:buChar char="•"/>
            </a:pPr>
            <a:endParaRPr lang="en-GB" sz="4300" dirty="0" smtClean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4300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4300" dirty="0" smtClean="0">
              <a:solidFill>
                <a:srgbClr val="333333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31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800" dirty="0" err="1" smtClean="0"/>
              <a:t>Mae’r</a:t>
            </a:r>
            <a:r>
              <a:rPr lang="en-GB" sz="2800" dirty="0" smtClean="0"/>
              <a:t> </a:t>
            </a:r>
            <a:r>
              <a:rPr lang="en-GB" sz="2800" dirty="0" err="1"/>
              <a:t>Adolygiad</a:t>
            </a:r>
            <a:r>
              <a:rPr lang="en-GB" sz="2800" dirty="0"/>
              <a:t> </a:t>
            </a:r>
            <a:r>
              <a:rPr lang="en-GB" sz="2800" dirty="0" err="1"/>
              <a:t>Llenyddiaeth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 smtClean="0"/>
              <a:t>dylawnwadu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gwestiynau</a:t>
            </a:r>
            <a:r>
              <a:rPr lang="en-GB" sz="2800" dirty="0" smtClean="0"/>
              <a:t> </a:t>
            </a:r>
            <a:r>
              <a:rPr lang="en-GB" sz="2800" dirty="0" err="1"/>
              <a:t>ymchwil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>
                <a:solidFill>
                  <a:schemeClr val="tx1"/>
                </a:solidFill>
              </a:rPr>
              <a:t>Literature </a:t>
            </a:r>
            <a:r>
              <a:rPr lang="en-GB" sz="2800" dirty="0" smtClean="0">
                <a:solidFill>
                  <a:schemeClr val="tx1"/>
                </a:solidFill>
              </a:rPr>
              <a:t>Review informs research questions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 ac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adolygad</a:t>
            </a:r>
            <a:r>
              <a:rPr lang="en-GB" dirty="0" smtClean="0"/>
              <a:t> </a:t>
            </a:r>
            <a:r>
              <a:rPr lang="en-GB" dirty="0" err="1" smtClean="0"/>
              <a:t>llenyddiaeth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dechrau</a:t>
            </a:r>
            <a:r>
              <a:rPr lang="en-GB" dirty="0" smtClean="0"/>
              <a:t>, </a:t>
            </a:r>
            <a:r>
              <a:rPr lang="en-GB" dirty="0" err="1" smtClean="0"/>
              <a:t>cyfochr</a:t>
            </a:r>
            <a:r>
              <a:rPr lang="en-GB" dirty="0" smtClean="0"/>
              <a:t> a </a:t>
            </a:r>
            <a:r>
              <a:rPr lang="en-GB" dirty="0" err="1" smtClean="0"/>
              <a:t>chreu</a:t>
            </a:r>
            <a:r>
              <a:rPr lang="en-GB" dirty="0" smtClean="0"/>
              <a:t> </a:t>
            </a: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You should be reading and starting to write the literature review right at the beginning, in parallel to creating research questions.</a:t>
            </a:r>
          </a:p>
          <a:p>
            <a:pPr marL="0" indent="0">
              <a:buNone/>
            </a:pP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50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Cynllunio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Cwestiynau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Ymchwil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i="1" dirty="0" smtClean="0"/>
              <a:t>Designing Research Questions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Oes</a:t>
            </a:r>
            <a:r>
              <a:rPr lang="en-GB" dirty="0" smtClean="0"/>
              <a:t> mood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ymchwilio</a:t>
            </a:r>
            <a:r>
              <a:rPr lang="en-GB" dirty="0"/>
              <a:t>?</a:t>
            </a:r>
          </a:p>
          <a:p>
            <a:r>
              <a:rPr lang="en-GB" dirty="0"/>
              <a:t>A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 smtClean="0"/>
              <a:t>glir</a:t>
            </a:r>
            <a:endParaRPr lang="en-GB" dirty="0"/>
          </a:p>
          <a:p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.</a:t>
            </a:r>
          </a:p>
          <a:p>
            <a:r>
              <a:rPr lang="en-GB" dirty="0"/>
              <a:t>Is-</a:t>
            </a:r>
            <a:r>
              <a:rPr lang="en-GB" dirty="0" err="1"/>
              <a:t>gwestiynau</a:t>
            </a:r>
            <a:r>
              <a:rPr lang="en-GB" dirty="0"/>
              <a:t> </a:t>
            </a:r>
            <a:r>
              <a:rPr lang="en-GB" dirty="0" err="1"/>
              <a:t>i'ch</a:t>
            </a:r>
            <a:r>
              <a:rPr lang="en-GB" dirty="0"/>
              <a:t> </a:t>
            </a:r>
            <a:r>
              <a:rPr lang="en-GB" dirty="0" err="1"/>
              <a:t>tywys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gwestiynau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math o </a:t>
            </a:r>
            <a:r>
              <a:rPr lang="en-GB" dirty="0" err="1"/>
              <a:t>ddull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Is it researchable</a:t>
            </a:r>
            <a:r>
              <a:rPr lang="en-GB" dirty="0" smtClean="0">
                <a:solidFill>
                  <a:schemeClr val="accent1"/>
                </a:solidFill>
              </a:rPr>
              <a:t>?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Is it clear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An overarching research question.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Sub-questions to guide you.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Types of questions influence your type of research method.</a:t>
            </a:r>
          </a:p>
          <a:p>
            <a:endParaRPr lang="en-GB" dirty="0" smtClean="0">
              <a:solidFill>
                <a:schemeClr val="accent1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93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Oes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modd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ymchwilio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i="1" dirty="0" smtClean="0"/>
              <a:t>Can it be researched?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Bellach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cymwysterau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?</a:t>
            </a:r>
          </a:p>
          <a:p>
            <a:r>
              <a:rPr lang="en-GB" dirty="0"/>
              <a:t>A </a:t>
            </a:r>
            <a:r>
              <a:rPr lang="en-GB" dirty="0" err="1"/>
              <a:t>yw</a:t>
            </a:r>
            <a:r>
              <a:rPr lang="en-GB" dirty="0"/>
              <a:t> Prozac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driniaeth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iselder</a:t>
            </a:r>
            <a:r>
              <a:rPr lang="en-GB" dirty="0"/>
              <a:t> </a:t>
            </a:r>
            <a:r>
              <a:rPr lang="en-GB" dirty="0" err="1"/>
              <a:t>clinigol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30 </a:t>
            </a:r>
            <a:r>
              <a:rPr lang="en-GB" dirty="0" err="1"/>
              <a:t>oed</a:t>
            </a:r>
            <a:r>
              <a:rPr lang="en-GB" dirty="0"/>
              <a:t>?</a:t>
            </a:r>
          </a:p>
          <a:p>
            <a:r>
              <a:rPr lang="en-GB" dirty="0"/>
              <a:t>A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cysylltiad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oriau</a:t>
            </a:r>
            <a:r>
              <a:rPr lang="en-GB" dirty="0"/>
              <a:t> </a:t>
            </a:r>
            <a:r>
              <a:rPr lang="en-GB" dirty="0" err="1"/>
              <a:t>gwylio</a:t>
            </a:r>
            <a:r>
              <a:rPr lang="en-GB" dirty="0"/>
              <a:t> </a:t>
            </a:r>
            <a:r>
              <a:rPr lang="en-GB" dirty="0" err="1"/>
              <a:t>teledu</a:t>
            </a:r>
            <a:r>
              <a:rPr lang="en-GB" dirty="0"/>
              <a:t> ac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treisgar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plant 8-14?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/>
                </a:solidFill>
              </a:rPr>
              <a:t>Does Higher Education or Further Education offer better qualifications?</a:t>
            </a:r>
          </a:p>
          <a:p>
            <a:r>
              <a:rPr lang="en-GB" i="1" dirty="0">
                <a:solidFill>
                  <a:schemeClr val="accent1"/>
                </a:solidFill>
              </a:rPr>
              <a:t>Is Prozac an effective treatment for clinical depression in people under 30 years of age?</a:t>
            </a:r>
          </a:p>
          <a:p>
            <a:r>
              <a:rPr lang="en-GB" i="1" dirty="0">
                <a:solidFill>
                  <a:schemeClr val="accent1"/>
                </a:solidFill>
              </a:rPr>
              <a:t>Is there a link between hours of television watching and violent behaviour in children aged 8-14?</a:t>
            </a:r>
          </a:p>
          <a:p>
            <a:endParaRPr lang="en-GB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729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Rhy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eang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neu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rhy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gul</a:t>
            </a:r>
            <a:r>
              <a:rPr lang="en-GB" dirty="0" smtClean="0">
                <a:solidFill>
                  <a:schemeClr val="tx1"/>
                </a:solidFill>
              </a:rPr>
              <a:t>? 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Too broad or too narrow?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cyfradd</a:t>
            </a:r>
            <a:r>
              <a:rPr lang="en-GB" dirty="0"/>
              <a:t> 2015 o </a:t>
            </a:r>
            <a:r>
              <a:rPr lang="en-GB" dirty="0" err="1"/>
              <a:t>droseddau</a:t>
            </a:r>
            <a:r>
              <a:rPr lang="en-GB" dirty="0"/>
              <a:t> </a:t>
            </a:r>
            <a:r>
              <a:rPr lang="en-GB" dirty="0" err="1"/>
              <a:t>gwrthgymdeithasol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25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allwn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leihau</a:t>
            </a:r>
            <a:r>
              <a:rPr lang="en-GB" dirty="0"/>
              <a:t> </a:t>
            </a:r>
            <a:r>
              <a:rPr lang="en-GB" dirty="0" err="1"/>
              <a:t>trosedd</a:t>
            </a:r>
            <a:r>
              <a:rPr lang="en-GB" dirty="0"/>
              <a:t> </a:t>
            </a:r>
            <a:r>
              <a:rPr lang="en-GB" dirty="0" err="1"/>
              <a:t>gwrthgymdeithasol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25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?</a:t>
            </a:r>
          </a:p>
          <a:p>
            <a:r>
              <a:rPr lang="en-GB" dirty="0"/>
              <a:t>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leihau</a:t>
            </a:r>
            <a:r>
              <a:rPr lang="en-GB" dirty="0"/>
              <a:t> </a:t>
            </a:r>
            <a:r>
              <a:rPr lang="en-GB" dirty="0" err="1"/>
              <a:t>dychwelyd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drosedd</a:t>
            </a:r>
            <a:r>
              <a:rPr lang="en-GB" dirty="0"/>
              <a:t> </a:t>
            </a:r>
            <a:r>
              <a:rPr lang="en-GB" dirty="0" err="1"/>
              <a:t>gwrthgymdeithasol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25 </a:t>
            </a:r>
            <a:r>
              <a:rPr lang="en-GB" dirty="0" err="1"/>
              <a:t>oed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  <a:latin typeface="Open Sans"/>
              </a:rPr>
              <a:t>What is the 2015 rate of under 25 year olds antisocial crime in Wales?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  <a:latin typeface="Open Sans"/>
              </a:rPr>
              <a:t>What can we do to reduce antisocial crime by under </a:t>
            </a:r>
            <a:r>
              <a:rPr lang="en-GB" dirty="0" smtClean="0">
                <a:solidFill>
                  <a:schemeClr val="accent1"/>
                </a:solidFill>
                <a:latin typeface="Open Sans"/>
              </a:rPr>
              <a:t>25 year </a:t>
            </a:r>
            <a:r>
              <a:rPr lang="en-GB" dirty="0">
                <a:solidFill>
                  <a:schemeClr val="accent1"/>
                </a:solidFill>
                <a:latin typeface="Open Sans"/>
              </a:rPr>
              <a:t>olds in the Wales?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  <a:latin typeface="Open Sans"/>
              </a:rPr>
              <a:t>Does education play a role in reducing </a:t>
            </a:r>
            <a:r>
              <a:rPr lang="en-GB" dirty="0" smtClean="0">
                <a:solidFill>
                  <a:schemeClr val="accent1"/>
                </a:solidFill>
                <a:latin typeface="Open Sans"/>
              </a:rPr>
              <a:t>the return </a:t>
            </a:r>
            <a:r>
              <a:rPr lang="en-GB" dirty="0">
                <a:solidFill>
                  <a:schemeClr val="accent1"/>
                </a:solidFill>
                <a:latin typeface="Open Sans"/>
              </a:rPr>
              <a:t>to antisocial crime by under 25 year olds?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794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https://www.esc.edu/online-writing-center/exercise-room/research-question-broad-or-narrow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49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Pethau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i’w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ystyried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Things to consider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1400" dirty="0"/>
              <a:t>A </a:t>
            </a:r>
            <a:r>
              <a:rPr lang="en-GB" sz="1400" dirty="0" err="1"/>
              <a:t>yw'r</a:t>
            </a:r>
            <a:r>
              <a:rPr lang="en-GB" sz="1400" dirty="0"/>
              <a:t> </a:t>
            </a:r>
            <a:r>
              <a:rPr lang="en-GB" sz="1400" dirty="0" err="1"/>
              <a:t>cwestiynau</a:t>
            </a:r>
            <a:r>
              <a:rPr lang="en-GB" sz="1400" dirty="0"/>
              <a:t> </a:t>
            </a:r>
            <a:r>
              <a:rPr lang="en-GB" sz="1400" dirty="0" err="1"/>
              <a:t>ymchwil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sbarduno'ch</a:t>
            </a:r>
            <a:r>
              <a:rPr lang="en-GB" sz="1400" dirty="0"/>
              <a:t> </a:t>
            </a:r>
            <a:r>
              <a:rPr lang="en-GB" sz="1400" dirty="0" err="1"/>
              <a:t>diddordeb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ellir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ymchwilio'n</a:t>
            </a:r>
            <a:r>
              <a:rPr lang="en-GB" sz="1400" dirty="0"/>
              <a:t> </a:t>
            </a:r>
            <a:r>
              <a:rPr lang="en-GB" sz="1400" dirty="0" err="1"/>
              <a:t>llawn</a:t>
            </a:r>
            <a:r>
              <a:rPr lang="en-GB" sz="1400" dirty="0"/>
              <a:t>?</a:t>
            </a:r>
          </a:p>
          <a:p>
            <a:r>
              <a:rPr lang="en-GB" sz="1400" dirty="0"/>
              <a:t>Pa </a:t>
            </a:r>
            <a:r>
              <a:rPr lang="en-GB" sz="1400" dirty="0" err="1"/>
              <a:t>fath</a:t>
            </a:r>
            <a:r>
              <a:rPr lang="en-GB" sz="1400" dirty="0"/>
              <a:t> o </a:t>
            </a:r>
            <a:r>
              <a:rPr lang="en-GB" sz="1400" dirty="0" err="1"/>
              <a:t>wybodaeth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angen</a:t>
            </a:r>
            <a:r>
              <a:rPr lang="en-GB" sz="1400" dirty="0"/>
              <a:t> </a:t>
            </a:r>
            <a:r>
              <a:rPr lang="en-GB" sz="1400" dirty="0" err="1"/>
              <a:t>arnaf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ateb</a:t>
            </a:r>
            <a:r>
              <a:rPr lang="en-GB" sz="1400" dirty="0"/>
              <a:t> y </a:t>
            </a:r>
            <a:r>
              <a:rPr lang="en-GB" sz="1400" dirty="0" err="1"/>
              <a:t>cwestiwn</a:t>
            </a:r>
            <a:r>
              <a:rPr lang="en-GB" sz="1400" dirty="0"/>
              <a:t> </a:t>
            </a:r>
            <a:r>
              <a:rPr lang="en-GB" sz="1400" dirty="0" err="1"/>
              <a:t>ymchwil</a:t>
            </a:r>
            <a:r>
              <a:rPr lang="en-GB" sz="1400" dirty="0"/>
              <a:t>? </a:t>
            </a:r>
            <a:r>
              <a:rPr lang="en-GB" sz="1400" dirty="0" err="1"/>
              <a:t>Llenyddiaeth</a:t>
            </a:r>
            <a:r>
              <a:rPr lang="en-GB" sz="1400" dirty="0"/>
              <a:t>, </a:t>
            </a:r>
            <a:r>
              <a:rPr lang="en-GB" sz="1400" dirty="0" err="1"/>
              <a:t>Holiadur</a:t>
            </a:r>
            <a:r>
              <a:rPr lang="en-GB" sz="1400" dirty="0"/>
              <a:t>, </a:t>
            </a:r>
            <a:r>
              <a:rPr lang="en-GB" sz="1400" dirty="0" err="1"/>
              <a:t>Cyfweliad</a:t>
            </a:r>
            <a:r>
              <a:rPr lang="en-GB" sz="1400" dirty="0"/>
              <a:t>, </a:t>
            </a:r>
            <a:r>
              <a:rPr lang="en-GB" sz="1400" dirty="0" err="1"/>
              <a:t>Arsylwi</a:t>
            </a:r>
            <a:r>
              <a:rPr lang="en-GB" sz="1400" dirty="0"/>
              <a:t>, </a:t>
            </a:r>
            <a:r>
              <a:rPr lang="en-GB" sz="1400" dirty="0" err="1"/>
              <a:t>Dadansoddi</a:t>
            </a:r>
            <a:r>
              <a:rPr lang="en-GB" sz="1400" dirty="0"/>
              <a:t> </a:t>
            </a:r>
            <a:r>
              <a:rPr lang="en-GB" sz="1400" dirty="0" err="1"/>
              <a:t>Ystadegau</a:t>
            </a:r>
            <a:r>
              <a:rPr lang="en-GB" sz="1400" dirty="0"/>
              <a:t>, </a:t>
            </a:r>
            <a:r>
              <a:rPr lang="en-GB" sz="1400" dirty="0" err="1"/>
              <a:t>Astudiaeth</a:t>
            </a:r>
            <a:r>
              <a:rPr lang="en-GB" sz="1400" dirty="0"/>
              <a:t> </a:t>
            </a:r>
            <a:r>
              <a:rPr lang="en-GB" sz="1400" dirty="0" err="1"/>
              <a:t>Achos</a:t>
            </a:r>
            <a:r>
              <a:rPr lang="en-GB" sz="1400" dirty="0"/>
              <a:t>.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yw'n</a:t>
            </a:r>
            <a:r>
              <a:rPr lang="en-GB" sz="1400" dirty="0"/>
              <a:t> </a:t>
            </a:r>
            <a:r>
              <a:rPr lang="en-GB" sz="1400" dirty="0" err="1"/>
              <a:t>ddoeth</a:t>
            </a:r>
            <a:r>
              <a:rPr lang="en-GB" sz="1400" dirty="0"/>
              <a:t>?</a:t>
            </a:r>
          </a:p>
          <a:p>
            <a:r>
              <a:rPr lang="en-GB" sz="1400" dirty="0" smtClean="0"/>
              <a:t> A </a:t>
            </a:r>
            <a:r>
              <a:rPr lang="en-GB" sz="1400" dirty="0" err="1" smtClean="0"/>
              <a:t>yw’n</a:t>
            </a:r>
            <a:r>
              <a:rPr lang="en-GB" sz="1400" dirty="0" smtClean="0"/>
              <a:t> </a:t>
            </a:r>
            <a:r>
              <a:rPr lang="en-GB" sz="1400" dirty="0" err="1" smtClean="0"/>
              <a:t>rhy</a:t>
            </a:r>
            <a:r>
              <a:rPr lang="en-GB" sz="1400" dirty="0" smtClean="0"/>
              <a:t> </a:t>
            </a:r>
            <a:r>
              <a:rPr lang="en-GB" sz="1400" dirty="0" err="1" smtClean="0"/>
              <a:t>eang</a:t>
            </a:r>
            <a:r>
              <a:rPr lang="en-GB" sz="1400" dirty="0" smtClean="0"/>
              <a:t> </a:t>
            </a:r>
            <a:r>
              <a:rPr lang="en-GB" sz="1400" dirty="0" err="1" smtClean="0"/>
              <a:t>neu'n</a:t>
            </a:r>
            <a:r>
              <a:rPr lang="en-GB" sz="1400" dirty="0" smtClean="0"/>
              <a:t> </a:t>
            </a:r>
            <a:r>
              <a:rPr lang="en-GB" sz="1400" dirty="0" err="1" smtClean="0"/>
              <a:t>rhy</a:t>
            </a:r>
            <a:r>
              <a:rPr lang="en-GB" sz="1400" dirty="0" smtClean="0"/>
              <a:t> </a:t>
            </a:r>
            <a:r>
              <a:rPr lang="en-GB" sz="1400" dirty="0" err="1"/>
              <a:t>gul</a:t>
            </a:r>
            <a:r>
              <a:rPr lang="en-GB" sz="1400" dirty="0"/>
              <a:t>?</a:t>
            </a:r>
          </a:p>
          <a:p>
            <a:r>
              <a:rPr lang="en-GB" sz="1400" dirty="0"/>
              <a:t>Pa </a:t>
            </a:r>
            <a:r>
              <a:rPr lang="en-GB" sz="1400" dirty="0" err="1"/>
              <a:t>ffynonellau</a:t>
            </a:r>
            <a:r>
              <a:rPr lang="en-GB" sz="1400" dirty="0"/>
              <a:t> </a:t>
            </a:r>
            <a:r>
              <a:rPr lang="en-GB" sz="1400" dirty="0" err="1"/>
              <a:t>fyddwch</a:t>
            </a:r>
            <a:r>
              <a:rPr lang="en-GB" sz="1400" dirty="0"/>
              <a:t> </a:t>
            </a:r>
            <a:r>
              <a:rPr lang="en-GB" sz="1400" dirty="0" err="1"/>
              <a:t>chi'n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defnyddio</a:t>
            </a:r>
            <a:r>
              <a:rPr lang="en-GB" sz="1400" dirty="0"/>
              <a:t>?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allaf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mynediad</a:t>
            </a:r>
            <a:r>
              <a:rPr lang="en-GB" sz="1400" dirty="0"/>
              <a:t> at y </a:t>
            </a:r>
            <a:r>
              <a:rPr lang="en-GB" sz="1400" dirty="0" err="1"/>
              <a:t>ffynonellau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?</a:t>
            </a:r>
          </a:p>
          <a:p>
            <a:r>
              <a:rPr lang="en-GB" sz="1400" dirty="0"/>
              <a:t>O </a:t>
            </a:r>
            <a:r>
              <a:rPr lang="en-GB" sz="1400" dirty="0" err="1"/>
              <a:t>ystyried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atebion</a:t>
            </a:r>
            <a:r>
              <a:rPr lang="en-GB" sz="1400" dirty="0"/>
              <a:t> </a:t>
            </a:r>
            <a:r>
              <a:rPr lang="en-GB" sz="1400" dirty="0" err="1"/>
              <a:t>i'r</a:t>
            </a:r>
            <a:r>
              <a:rPr lang="en-GB" sz="1400" dirty="0"/>
              <a:t> </a:t>
            </a:r>
            <a:r>
              <a:rPr lang="en-GB" sz="1400" dirty="0" err="1"/>
              <a:t>cwestiynau</a:t>
            </a:r>
            <a:r>
              <a:rPr lang="en-GB" sz="1400" dirty="0"/>
              <a:t> </a:t>
            </a:r>
            <a:r>
              <a:rPr lang="en-GB" sz="1400" dirty="0" err="1"/>
              <a:t>uchod</a:t>
            </a:r>
            <a:r>
              <a:rPr lang="en-GB" sz="1400" dirty="0"/>
              <a:t>, a </a:t>
            </a:r>
            <a:r>
              <a:rPr lang="en-GB" sz="1400" dirty="0" err="1"/>
              <a:t>oes</a:t>
            </a:r>
            <a:r>
              <a:rPr lang="en-GB" sz="1400" dirty="0"/>
              <a:t> </a:t>
            </a:r>
            <a:r>
              <a:rPr lang="en-GB" sz="1400" dirty="0" err="1"/>
              <a:t>gennyf</a:t>
            </a:r>
            <a:r>
              <a:rPr lang="en-GB" sz="1400" dirty="0"/>
              <a:t> </a:t>
            </a:r>
            <a:r>
              <a:rPr lang="en-GB" sz="1400" dirty="0" err="1"/>
              <a:t>gwestiwn</a:t>
            </a:r>
            <a:r>
              <a:rPr lang="en-GB" sz="1400" dirty="0"/>
              <a:t> </a:t>
            </a:r>
            <a:r>
              <a:rPr lang="en-GB" sz="1400" dirty="0" err="1"/>
              <a:t>ymchwil</a:t>
            </a:r>
            <a:r>
              <a:rPr lang="en-GB" sz="1400" dirty="0"/>
              <a:t> o </a:t>
            </a:r>
            <a:r>
              <a:rPr lang="en-GB" sz="1400" dirty="0" err="1"/>
              <a:t>ansawdd</a:t>
            </a:r>
            <a:r>
              <a:rPr lang="en-GB" sz="1400" dirty="0"/>
              <a:t> da y </a:t>
            </a:r>
            <a:r>
              <a:rPr lang="en-GB" sz="1400" dirty="0" err="1"/>
              <a:t>byddaf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gwirionedd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ateb</a:t>
            </a:r>
            <a:r>
              <a:rPr lang="en-GB" sz="1400" dirty="0"/>
              <a:t> </a:t>
            </a:r>
            <a:r>
              <a:rPr lang="en-GB" sz="1400" dirty="0" err="1"/>
              <a:t>trwy</a:t>
            </a:r>
            <a:r>
              <a:rPr lang="en-GB" sz="1400" dirty="0"/>
              <a:t> </a:t>
            </a:r>
            <a:r>
              <a:rPr lang="en-GB" sz="1400" dirty="0" err="1"/>
              <a:t>wneud</a:t>
            </a:r>
            <a:r>
              <a:rPr lang="en-GB" sz="1400" dirty="0"/>
              <a:t> </a:t>
            </a:r>
            <a:r>
              <a:rPr lang="en-GB" sz="1400" dirty="0" err="1"/>
              <a:t>ymchwil</a:t>
            </a:r>
            <a:r>
              <a:rPr lang="en-GB" sz="1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72355" y="2099629"/>
            <a:ext cx="4602670" cy="3880773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/>
            </a:pPr>
            <a:r>
              <a:rPr lang="en-GB" sz="1400" i="1" dirty="0" smtClean="0">
                <a:solidFill>
                  <a:schemeClr val="accent1"/>
                </a:solidFill>
                <a:latin typeface="Open Sans"/>
              </a:rPr>
              <a:t>Does the research questions spark your interest?</a:t>
            </a:r>
            <a:endParaRPr lang="en-GB" sz="1400" i="1" dirty="0">
              <a:solidFill>
                <a:schemeClr val="accent1"/>
              </a:solidFill>
              <a:latin typeface="Open Sans"/>
            </a:endParaRPr>
          </a:p>
          <a:p>
            <a:pPr>
              <a:buFont typeface="+mj-lt"/>
              <a:buAutoNum type="arabicPeriod"/>
            </a:pPr>
            <a:r>
              <a:rPr lang="en-GB" sz="1400" i="1" dirty="0" smtClean="0">
                <a:solidFill>
                  <a:schemeClr val="accent1"/>
                </a:solidFill>
                <a:latin typeface="Open Sans"/>
              </a:rPr>
              <a:t>Can it be researched fully?</a:t>
            </a:r>
            <a:endParaRPr lang="en-GB" sz="1400" i="1" dirty="0">
              <a:solidFill>
                <a:schemeClr val="accent1"/>
              </a:solidFill>
              <a:latin typeface="Open Sans"/>
            </a:endParaRPr>
          </a:p>
          <a:p>
            <a:pPr>
              <a:buFont typeface="+mj-lt"/>
              <a:buAutoNum type="arabicPeriod"/>
            </a:pPr>
            <a:r>
              <a:rPr lang="en-GB" sz="1400" i="1" dirty="0">
                <a:solidFill>
                  <a:schemeClr val="accent1"/>
                </a:solidFill>
                <a:latin typeface="Open Sans"/>
              </a:rPr>
              <a:t>What type of information do I need to answer the research </a:t>
            </a:r>
            <a:r>
              <a:rPr lang="en-GB" sz="1400" i="1" dirty="0" smtClean="0">
                <a:solidFill>
                  <a:schemeClr val="accent1"/>
                </a:solidFill>
                <a:latin typeface="Open Sans"/>
              </a:rPr>
              <a:t>question? Literature, Questionnaire, Interview, Observation, Statistics Analysis, Case Study.</a:t>
            </a:r>
          </a:p>
          <a:p>
            <a:pPr>
              <a:buFont typeface="+mj-lt"/>
              <a:buAutoNum type="arabicPeriod"/>
            </a:pPr>
            <a:r>
              <a:rPr lang="en-GB" sz="1400" i="1" dirty="0" smtClean="0">
                <a:solidFill>
                  <a:schemeClr val="accent1"/>
                </a:solidFill>
                <a:latin typeface="Open Sans"/>
              </a:rPr>
              <a:t>Is it doable?</a:t>
            </a:r>
            <a:endParaRPr lang="en-GB" sz="1400" i="1" dirty="0">
              <a:solidFill>
                <a:schemeClr val="accent1"/>
              </a:solidFill>
              <a:latin typeface="Open Sans"/>
            </a:endParaRPr>
          </a:p>
          <a:p>
            <a:pPr>
              <a:buFont typeface="+mj-lt"/>
              <a:buAutoNum type="arabicPeriod"/>
            </a:pPr>
            <a:r>
              <a:rPr lang="en-GB" sz="1400" i="1" dirty="0" smtClean="0">
                <a:solidFill>
                  <a:schemeClr val="accent1"/>
                </a:solidFill>
                <a:latin typeface="Open Sans"/>
              </a:rPr>
              <a:t>It is too broad or narrow?</a:t>
            </a:r>
            <a:endParaRPr lang="en-GB" sz="1400" i="1" dirty="0">
              <a:solidFill>
                <a:schemeClr val="accent1"/>
              </a:solidFill>
              <a:latin typeface="Open Sans"/>
            </a:endParaRPr>
          </a:p>
          <a:p>
            <a:pPr>
              <a:buFont typeface="+mj-lt"/>
              <a:buAutoNum type="arabicPeriod"/>
            </a:pPr>
            <a:r>
              <a:rPr lang="en-GB" sz="1400" i="1" dirty="0" smtClean="0">
                <a:solidFill>
                  <a:schemeClr val="accent1"/>
                </a:solidFill>
                <a:latin typeface="Open Sans"/>
              </a:rPr>
              <a:t>What sources will you use?</a:t>
            </a:r>
            <a:endParaRPr lang="en-GB" sz="1400" i="1" dirty="0">
              <a:solidFill>
                <a:schemeClr val="accent1"/>
              </a:solidFill>
              <a:latin typeface="Open Sans"/>
            </a:endParaRPr>
          </a:p>
          <a:p>
            <a:pPr>
              <a:buFont typeface="+mj-lt"/>
              <a:buAutoNum type="arabicPeriod"/>
            </a:pPr>
            <a:r>
              <a:rPr lang="en-GB" sz="1400" i="1" dirty="0">
                <a:solidFill>
                  <a:schemeClr val="accent1"/>
                </a:solidFill>
                <a:latin typeface="Open Sans"/>
              </a:rPr>
              <a:t>Can I access these sources?</a:t>
            </a:r>
          </a:p>
          <a:p>
            <a:pPr>
              <a:buFont typeface="+mj-lt"/>
              <a:buAutoNum type="arabicPeriod"/>
            </a:pPr>
            <a:r>
              <a:rPr lang="en-GB" sz="1400" i="1" dirty="0">
                <a:solidFill>
                  <a:schemeClr val="accent1"/>
                </a:solidFill>
                <a:latin typeface="Open Sans"/>
              </a:rPr>
              <a:t>Given my answers to the above questions, do I have a good-quality research question that I actually will be able to answer by doing research?</a:t>
            </a:r>
          </a:p>
          <a:p>
            <a:r>
              <a:rPr lang="en-GB" sz="1400" i="1" dirty="0" smtClean="0">
                <a:solidFill>
                  <a:schemeClr val="accent1"/>
                </a:solidFill>
              </a:rPr>
              <a:t>Adapted from: ESC, 2017) https</a:t>
            </a:r>
            <a:r>
              <a:rPr lang="en-GB" sz="1400" i="1" dirty="0">
                <a:solidFill>
                  <a:schemeClr val="accent1"/>
                </a:solidFill>
              </a:rPr>
              <a:t>://www.esc.edu/online-writing-center/exercise-room/evaluate-your-own-research-question/</a:t>
            </a:r>
          </a:p>
        </p:txBody>
      </p:sp>
    </p:spTree>
    <p:extLst>
      <p:ext uri="{BB962C8B-B14F-4D97-AF65-F5344CB8AC3E}">
        <p14:creationId xmlns:p14="http://schemas.microsoft.com/office/powerpoint/2010/main" val="418700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Cyfeirnodau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i="1" dirty="0" smtClean="0"/>
              <a:t>References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 smtClean="0"/>
              <a:t>ESC (2017) ‘</a:t>
            </a:r>
            <a:r>
              <a:rPr lang="en-GB" sz="1200" dirty="0">
                <a:solidFill>
                  <a:srgbClr val="333333"/>
                </a:solidFill>
                <a:latin typeface="Open Sans"/>
              </a:rPr>
              <a:t>Evaluate Your Own Research </a:t>
            </a:r>
            <a:r>
              <a:rPr lang="en-GB" sz="1200" dirty="0" smtClean="0">
                <a:solidFill>
                  <a:srgbClr val="333333"/>
                </a:solidFill>
                <a:latin typeface="Open Sans"/>
              </a:rPr>
              <a:t>Question’,</a:t>
            </a:r>
            <a:endParaRPr lang="en-GB" sz="1200" dirty="0">
              <a:solidFill>
                <a:srgbClr val="333333"/>
              </a:solidFill>
              <a:latin typeface="Open Sans"/>
            </a:endParaRPr>
          </a:p>
          <a:p>
            <a:pPr marL="0" indent="0">
              <a:buNone/>
            </a:pPr>
            <a:r>
              <a:rPr lang="en-GB" sz="1200" dirty="0" smtClean="0">
                <a:hlinkClick r:id="rId2"/>
              </a:rPr>
              <a:t>https</a:t>
            </a:r>
            <a:r>
              <a:rPr lang="en-GB" sz="1200" dirty="0">
                <a:hlinkClick r:id="rId2"/>
              </a:rPr>
              <a:t>://www.esc.edu/online-writing-center/exercise-room/evaluate-your-own-research-question</a:t>
            </a:r>
            <a:r>
              <a:rPr lang="en-GB" sz="1200" dirty="0" smtClean="0">
                <a:hlinkClick r:id="rId2"/>
              </a:rPr>
              <a:t>/</a:t>
            </a:r>
            <a:r>
              <a:rPr lang="en-GB" sz="1200" dirty="0" smtClean="0"/>
              <a:t> [Accessed 9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October 2017].</a:t>
            </a:r>
          </a:p>
          <a:p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University of Leicester (2017</a:t>
            </a:r>
            <a:r>
              <a:rPr lang="en-GB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) ‘</a:t>
            </a:r>
            <a:r>
              <a:rPr lang="en-GB" sz="1200" dirty="0" smtClean="0">
                <a:solidFill>
                  <a:srgbClr val="000000"/>
                </a:solidFill>
                <a:latin typeface="Arial" panose="020B0604020202020204" pitchFamily="34" charset="0"/>
              </a:rPr>
              <a:t>Doing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</a:rPr>
              <a:t>a literature </a:t>
            </a:r>
            <a:r>
              <a:rPr lang="en-GB" sz="1200" dirty="0" smtClean="0">
                <a:solidFill>
                  <a:srgbClr val="000000"/>
                </a:solidFill>
                <a:latin typeface="Arial" panose="020B0604020202020204" pitchFamily="34" charset="0"/>
              </a:rPr>
              <a:t>review’ </a:t>
            </a:r>
            <a:r>
              <a:rPr lang="en-GB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hlinkClick r:id="rId3"/>
              </a:rPr>
              <a:t>https://</a:t>
            </a:r>
            <a:r>
              <a:rPr lang="en-GB" sz="1200" dirty="0" smtClean="0">
                <a:solidFill>
                  <a:prstClr val="black">
                    <a:lumMod val="75000"/>
                    <a:lumOff val="25000"/>
                  </a:prstClr>
                </a:solidFill>
                <a:hlinkClick r:id="rId3"/>
              </a:rPr>
              <a:t>www2.le.ac.uk/offices/ld/resources/writing/writing-resources/literature-review</a:t>
            </a:r>
            <a:r>
              <a:rPr lang="en-GB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[Accessed 9th October 2017].</a:t>
            </a:r>
            <a:endParaRPr lang="en-GB" sz="1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405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240</TotalTime>
  <Words>1388</Words>
  <Application>Microsoft Office PowerPoint</Application>
  <PresentationFormat>Widescreen</PresentationFormat>
  <Paragraphs>150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Open Sans</vt:lpstr>
      <vt:lpstr>Trebuchet MS</vt:lpstr>
      <vt:lpstr>Wingdings 3</vt:lpstr>
      <vt:lpstr>Facet</vt:lpstr>
      <vt:lpstr>Dechrau eich traethawd hir  Starting your dissertation</vt:lpstr>
      <vt:lpstr>Adolygiad Llenyddiaeth Literature Review</vt:lpstr>
      <vt:lpstr>Adolygiad Llenyddiaeth Literature Review</vt:lpstr>
      <vt:lpstr>Adolygiad Llenyddiaeth Literature Review Pam? Why?</vt:lpstr>
      <vt:lpstr>Pennod Angenrheidiol An essential chapter</vt:lpstr>
      <vt:lpstr>Strwythur Structure</vt:lpstr>
      <vt:lpstr>Stori academaidd / naratif An academic story / narrative</vt:lpstr>
      <vt:lpstr>Gwirio eich adolygiad llenyddiaeth Checking your literature review</vt:lpstr>
      <vt:lpstr>Mae’r Adolygiad Llenyddiaeth yn dylawnwadu ar eich gwestiynau ymchwil Literature Review informs research questions</vt:lpstr>
      <vt:lpstr>Cynllunio Cwestiynau Ymchwil Designing Research Questions</vt:lpstr>
      <vt:lpstr>Oes modd ei ymchwilio? Can it be researched?</vt:lpstr>
      <vt:lpstr>Rhy eang neu rhy gul?   Too broad or too narrow?</vt:lpstr>
      <vt:lpstr>PowerPoint Presentation</vt:lpstr>
      <vt:lpstr>Pethau i’w ystyried Things to consider</vt:lpstr>
      <vt:lpstr>Cyfeirnodau 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eich traethawd hir  Starting your dissertation</dc:title>
  <dc:creator>Glenda Tinney</dc:creator>
  <cp:lastModifiedBy>Glenda Tinney</cp:lastModifiedBy>
  <cp:revision>2</cp:revision>
  <cp:lastPrinted>2017-10-14T10:17:39Z</cp:lastPrinted>
  <dcterms:created xsi:type="dcterms:W3CDTF">2017-10-14T07:36:31Z</dcterms:created>
  <dcterms:modified xsi:type="dcterms:W3CDTF">2017-10-14T13:01:54Z</dcterms:modified>
</cp:coreProperties>
</file>