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478" dt="2026-10-21T12:48:17.730"/>
    <p1510:client id="{54CA85FA-24DA-50DE-E15D-6C2F50F23922}" v="809" dt="2026-10-21T13:35:02.282"/>
    <p1510:client id="{F6CEA89A-3AFF-9797-657A-E6E282A69F13}" v="110" dt="2026-10-21T12:30:34.7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hyperlink" Target="https://www.hcpc-uk.org/standards/standards-profession/paramedics" TargetMode="External"/><Relationship Id="rId7" Type="http://schemas.openxmlformats.org/officeDocument/2006/relationships/hyperlink" Target="https://www.wmas.nhs.uk/careers" TargetMode="External"/><Relationship Id="rId2" Type="http://schemas.openxmlformats.org/officeDocument/2006/relationships/hyperlink" Target="https://www.collegeofparamedics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ja.org.uk/volunteer" TargetMode="External"/><Relationship Id="rId5" Type="http://schemas.openxmlformats.org/officeDocument/2006/relationships/hyperlink" Target="https://www.nhsemployers.org/" TargetMode="External"/><Relationship Id="rId4" Type="http://schemas.openxmlformats.org/officeDocument/2006/relationships/hyperlink" Target="https://www.nhscareers.nhs.uk/explore-roles/paramed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Why is Staff Training Important in Health and Social Care? - My Training Academy">
            <a:extLst>
              <a:ext uri="{FF2B5EF4-FFF2-40B4-BE49-F238E27FC236}">
                <a16:creationId xmlns:a16="http://schemas.microsoft.com/office/drawing/2014/main" id="{6E71880D-DE35-DC52-B0B0-35994EC48CC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9967" r="-1" b="7882"/>
          <a:stretch>
            <a:fillRect/>
          </a:stretch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4" name="Picture 3" descr="What Is CPD In Health And Social Care? [In-Depth Guide]">
            <a:extLst>
              <a:ext uri="{FF2B5EF4-FFF2-40B4-BE49-F238E27FC236}">
                <a16:creationId xmlns:a16="http://schemas.microsoft.com/office/drawing/2014/main" id="{5361310A-5611-C9CD-F3F2-E7E849D11B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640" r="-1" b="15386"/>
          <a:stretch>
            <a:fillRect/>
          </a:stretch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290" y="3898605"/>
            <a:ext cx="5941822" cy="27283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SLIDE 1 — Title Slide</a:t>
            </a:r>
            <a:endParaRPr lang="en-US" sz="2000">
              <a:solidFill>
                <a:schemeClr val="bg1"/>
              </a:solidFill>
            </a:endParaRPr>
          </a:p>
          <a:p>
            <a:pPr algn="l"/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LCHS4009: Professional Development within Health and Social Care</a:t>
            </a:r>
            <a:endParaRPr lang="en-GB" sz="2000">
              <a:solidFill>
                <a:schemeClr val="bg1"/>
              </a:solidFill>
            </a:endParaRPr>
          </a:p>
          <a:p>
            <a:pPr algn="l"/>
            <a:r>
              <a:rPr lang="en-GB" sz="1800">
                <a:solidFill>
                  <a:schemeClr val="bg1"/>
                </a:solidFill>
              </a:rPr>
              <a:t>Self-Awareness Presentation</a:t>
            </a:r>
          </a:p>
          <a:p>
            <a:pPr algn="l"/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My Chosen Career: Paramedic</a:t>
            </a:r>
            <a:endParaRPr lang="en-GB" sz="1800">
              <a:solidFill>
                <a:schemeClr val="bg1"/>
              </a:solidFill>
            </a:endParaRPr>
          </a:p>
          <a:p>
            <a:pPr algn="l"/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Student Name: Zaynah Aziz</a:t>
            </a:r>
            <a:endParaRPr lang="en-GB" sz="1800">
              <a:solidFill>
                <a:schemeClr val="bg1"/>
              </a:solidFill>
            </a:endParaRPr>
          </a:p>
          <a:p>
            <a:pPr algn="l"/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Student ID: 2517564</a:t>
            </a:r>
            <a:endParaRPr lang="en-GB" sz="1800">
              <a:solidFill>
                <a:schemeClr val="bg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aramedic Science Degree BSc (Hons) | University of Northampton">
            <a:extLst>
              <a:ext uri="{FF2B5EF4-FFF2-40B4-BE49-F238E27FC236}">
                <a16:creationId xmlns:a16="http://schemas.microsoft.com/office/drawing/2014/main" id="{02650ED9-FDFC-0482-676F-F7210C1AC1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39" r="40274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C78269-C103-EA10-60C0-68F16FA0A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4000">
                <a:latin typeface="Gabriola"/>
              </a:rPr>
              <a:t>My chosen career &amp; live job advert</a:t>
            </a:r>
            <a:r>
              <a:rPr lang="en-GB" sz="3600" dirty="0">
                <a:latin typeface="Gabriola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B83A0-6FAE-3933-BCBD-D905DE08B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500"/>
              <a:t>🚑 What is a Paramedic?</a:t>
            </a:r>
          </a:p>
          <a:p>
            <a:r>
              <a:rPr lang="en-GB" sz="1500">
                <a:ea typeface="+mn-lt"/>
                <a:cs typeface="+mn-lt"/>
              </a:rPr>
              <a:t>Respond to emergency and non-emergency calls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Assess, treat and care for patients at the scene and during transport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Work autonomously and as part of a team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Must be registered with the Health and Care Professions Council (HCPC)</a:t>
            </a:r>
            <a:endParaRPr lang="en-GB" sz="1500"/>
          </a:p>
          <a:p>
            <a:r>
              <a:rPr lang="en-GB" sz="1500"/>
              <a:t>📄 Current Job Advert</a:t>
            </a:r>
          </a:p>
          <a:p>
            <a:r>
              <a:rPr lang="en-GB" sz="1500">
                <a:ea typeface="+mn-lt"/>
                <a:cs typeface="+mn-lt"/>
              </a:rPr>
              <a:t>Role: Student Paramedic Degree Apprenticeship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Employer: West Midlands Ambulance Service NHS Foundation Trust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Closing date: November 2026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Key requirements: Compassion, resilience, good communication, ability to work under pressure</a:t>
            </a:r>
            <a:endParaRPr lang="en-GB" sz="1500"/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0027047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5A028-1C98-01C9-6CA2-5AE64535A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" y="45559"/>
            <a:ext cx="8941632" cy="1338054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📑 SLIDE 3 — Personal SWOT Analysis — Part 1</a:t>
            </a:r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D2BA024-C89B-E3C6-FBC8-739FA0AB3F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114384"/>
              </p:ext>
            </p:extLst>
          </p:nvPr>
        </p:nvGraphicFramePr>
        <p:xfrm>
          <a:off x="22746" y="1717343"/>
          <a:ext cx="6190577" cy="5150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4329">
                  <a:extLst>
                    <a:ext uri="{9D8B030D-6E8A-4147-A177-3AD203B41FA5}">
                      <a16:colId xmlns:a16="http://schemas.microsoft.com/office/drawing/2014/main" val="3025736159"/>
                    </a:ext>
                  </a:extLst>
                </a:gridCol>
                <a:gridCol w="2986248">
                  <a:extLst>
                    <a:ext uri="{9D8B030D-6E8A-4147-A177-3AD203B41FA5}">
                      <a16:colId xmlns:a16="http://schemas.microsoft.com/office/drawing/2014/main" val="2371036065"/>
                    </a:ext>
                  </a:extLst>
                </a:gridCol>
              </a:tblGrid>
              <a:tr h="659394">
                <a:tc>
                  <a:txBody>
                    <a:bodyPr/>
                    <a:lstStyle/>
                    <a:p>
                      <a:r>
                        <a:rPr lang="en-GB"/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How this helps a paramedic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1548561"/>
                  </a:ext>
                </a:extLst>
              </a:tr>
              <a:tr h="128314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Calm under pressure</a:t>
                      </a:r>
                      <a:r>
                        <a:rPr lang="en-GB" sz="2800" b="0" i="0" u="none" strike="noStrike" noProof="0">
                          <a:latin typeface="Aptos"/>
                        </a:rPr>
                        <a:t> —</a:t>
                      </a:r>
                      <a:r>
                        <a:rPr lang="en-GB" sz="1600" b="0" i="0" u="none" strike="noStrike" noProof="0">
                          <a:latin typeface="Aptos"/>
                        </a:rPr>
                        <a:t> proven through 12-hour warehouse shifts and St John Ambulance volunteering</a:t>
                      </a:r>
                      <a:endParaRPr lang="en-US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Essential for emergencies — paramedics need to think clearly when others are distressed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9170890"/>
                  </a:ext>
                </a:extLst>
              </a:tr>
              <a:tr h="944539">
                <a:tc>
                  <a:txBody>
                    <a:bodyPr/>
                    <a:lstStyle/>
                    <a:p>
                      <a:r>
                        <a:rPr lang="en-GB" dirty="0"/>
                        <a:t>Strong </a:t>
                      </a:r>
                      <a:r>
                        <a:rPr lang="en-GB" dirty="0" err="1"/>
                        <a:t>communica</a:t>
                      </a:r>
                      <a:r>
                        <a:rPr lang="en-GB" dirty="0"/>
                        <a:t>tor- youth leader at saint Johns ambulance service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Builds trust with patients; explains procedures clearly to reduce anxiety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8163489"/>
                  </a:ext>
                </a:extLst>
              </a:tr>
              <a:tr h="944539">
                <a:tc>
                  <a:txBody>
                    <a:bodyPr/>
                    <a:lstStyle/>
                    <a:p>
                      <a:r>
                        <a:rPr lang="en-GB" dirty="0"/>
                        <a:t>Reliable &amp; punctua</a:t>
                      </a:r>
                      <a:r>
                        <a:rPr lang="en-GB"/>
                        <a:t>l- 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consistent work attendance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Paramedic shifts depend on team members being there on time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5752565"/>
                  </a:ext>
                </a:extLst>
              </a:tr>
              <a:tr h="944539">
                <a:tc>
                  <a:txBody>
                    <a:bodyPr/>
                    <a:lstStyle/>
                    <a:p>
                      <a:r>
                        <a:rPr lang="en-GB" err="1"/>
                        <a:t>Compassionat</a:t>
                      </a:r>
                      <a:r>
                        <a:rPr lang="en-GB" dirty="0"/>
                        <a:t>e and </a:t>
                      </a:r>
                      <a:r>
                        <a:rPr lang="en-GB" err="1"/>
                        <a:t>empathe</a:t>
                      </a:r>
                      <a:r>
                        <a:rPr lang="en-GB" dirty="0"/>
                        <a:t>tic- 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naturally care about others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Core quality — patients need someone who listens and understands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4318677"/>
                  </a:ext>
                </a:extLst>
              </a:tr>
              <a:tr h="37425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9495628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BBB1926-5C6A-BBEB-6324-4DE79EE8B9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8122010"/>
              </p:ext>
            </p:extLst>
          </p:nvPr>
        </p:nvGraphicFramePr>
        <p:xfrm>
          <a:off x="6221104" y="1717343"/>
          <a:ext cx="5968912" cy="5151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4456">
                  <a:extLst>
                    <a:ext uri="{9D8B030D-6E8A-4147-A177-3AD203B41FA5}">
                      <a16:colId xmlns:a16="http://schemas.microsoft.com/office/drawing/2014/main" val="2994412815"/>
                    </a:ext>
                  </a:extLst>
                </a:gridCol>
                <a:gridCol w="2984456">
                  <a:extLst>
                    <a:ext uri="{9D8B030D-6E8A-4147-A177-3AD203B41FA5}">
                      <a16:colId xmlns:a16="http://schemas.microsoft.com/office/drawing/2014/main" val="4063785641"/>
                    </a:ext>
                  </a:extLst>
                </a:gridCol>
              </a:tblGrid>
              <a:tr h="66532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 err="1"/>
                        <a:t>Weakneses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Area for </a:t>
                      </a:r>
                      <a:r>
                        <a:rPr lang="en-GB" dirty="0" err="1"/>
                        <a:t>developent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6253775"/>
                  </a:ext>
                </a:extLst>
              </a:tr>
              <a:tr h="1245358">
                <a:tc>
                  <a:txBody>
                    <a:bodyPr/>
                    <a:lstStyle/>
                    <a:p>
                      <a:r>
                        <a:rPr lang="en-GB"/>
                        <a:t>Limited clinical experience-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no formal medical training yet</a:t>
                      </a:r>
                      <a:r>
                        <a:rPr lang="en-GB" dirty="0"/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Will build this through university placements and volunteering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7008715"/>
                  </a:ext>
                </a:extLst>
              </a:tr>
              <a:tr h="955343">
                <a:tc>
                  <a:txBody>
                    <a:bodyPr/>
                    <a:lstStyle/>
                    <a:p>
                      <a:r>
                        <a:rPr lang="en-GB"/>
                        <a:t>Can be self- critical- 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doubt my own abilities</a:t>
                      </a:r>
                      <a:r>
                        <a:rPr lang="en-GB" dirty="0"/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Learning to celebrate small wins; using tutor feedback constructively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6809293"/>
                  </a:ext>
                </a:extLst>
              </a:tr>
              <a:tr h="938283">
                <a:tc>
                  <a:txBody>
                    <a:bodyPr/>
                    <a:lstStyle/>
                    <a:p>
                      <a:r>
                        <a:rPr lang="en-GB"/>
                        <a:t>Find it hard to say no- 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take on too much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Risk of burnout — learning to set boundaries and prioritise tasks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0603553"/>
                  </a:ext>
                </a:extLst>
              </a:tr>
              <a:tr h="972402">
                <a:tc>
                  <a:txBody>
                    <a:bodyPr/>
                    <a:lstStyle/>
                    <a:p>
                      <a:r>
                        <a:rPr lang="en-GB"/>
                        <a:t>Public speaking- confidence </a:t>
                      </a:r>
                      <a:r>
                        <a:rPr lang="en-GB" sz="1800" b="0" i="0" u="none" strike="noStrike" noProof="0">
                          <a:latin typeface="Aptos"/>
                        </a:rPr>
                        <a:t>still improving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Practice through presentations like this one will help build confidence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2735504"/>
                  </a:ext>
                </a:extLst>
              </a:tr>
              <a:tr h="37475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7673836"/>
                  </a:ext>
                </a:extLst>
              </a:tr>
            </a:tbl>
          </a:graphicData>
        </a:graphic>
      </p:graphicFrame>
      <p:pic>
        <p:nvPicPr>
          <p:cNvPr id="5" name="Picture 4" descr="SWOT: What Is It, How It Works, and How to Perform an Analysis">
            <a:extLst>
              <a:ext uri="{FF2B5EF4-FFF2-40B4-BE49-F238E27FC236}">
                <a16:creationId xmlns:a16="http://schemas.microsoft.com/office/drawing/2014/main" id="{75934C7D-9BA1-BB95-8474-B86FAA195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1682" y="37865"/>
            <a:ext cx="2609851" cy="16731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23182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SWOT Analysis: A Practical Guide">
            <a:extLst>
              <a:ext uri="{FF2B5EF4-FFF2-40B4-BE49-F238E27FC236}">
                <a16:creationId xmlns:a16="http://schemas.microsoft.com/office/drawing/2014/main" id="{98C5E67E-6470-521A-682B-B69422F7E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1285" y="3104705"/>
            <a:ext cx="3535530" cy="3217333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" name="Rectangle 50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AE890-AA29-8C5A-20A9-1BBF9C349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br>
              <a:rPr lang="en-US" sz="3700">
                <a:solidFill>
                  <a:schemeClr val="bg1"/>
                </a:solidFill>
              </a:rPr>
            </a:br>
            <a:endParaRPr lang="en-US" sz="3700">
              <a:solidFill>
                <a:schemeClr val="bg1"/>
              </a:solidFill>
            </a:endParaRPr>
          </a:p>
          <a:p>
            <a:pPr algn="ctr"/>
            <a:r>
              <a:rPr lang="en-GB" sz="3700">
                <a:solidFill>
                  <a:schemeClr val="bg1"/>
                </a:solidFill>
              </a:rPr>
              <a:t>📑 SLIDE 4 — Personal SWOT Analysis — Part 2</a:t>
            </a:r>
          </a:p>
          <a:p>
            <a:pPr algn="ctr"/>
            <a:endParaRPr lang="en-GB" sz="3700">
              <a:solidFill>
                <a:schemeClr val="bg1"/>
              </a:solidFill>
            </a:endParaRPr>
          </a:p>
        </p:txBody>
      </p:sp>
      <p:grpSp>
        <p:nvGrpSpPr>
          <p:cNvPr id="52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21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5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F533A-75C4-5689-1DC2-28F3465A3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100">
                <a:solidFill>
                  <a:schemeClr val="bg1"/>
                </a:solidFill>
              </a:rPr>
              <a:t>Opportunities</a:t>
            </a:r>
          </a:p>
          <a:p>
            <a:r>
              <a:rPr lang="en-GB" sz="1100">
                <a:solidFill>
                  <a:schemeClr val="bg1"/>
                </a:solidFill>
              </a:rPr>
              <a:t>CertHE health and social care- direct pathaway to a paramedic science degree </a:t>
            </a:r>
          </a:p>
          <a:p>
            <a:r>
              <a:rPr lang="en-GB" sz="1100">
                <a:solidFill>
                  <a:schemeClr val="bg1"/>
                </a:solidFill>
              </a:rPr>
              <a:t>St john's ambulance volunteering- builds practicalm skills &amp; experience </a:t>
            </a:r>
          </a:p>
          <a:p>
            <a:r>
              <a:rPr lang="en-GB" sz="1100">
                <a:solidFill>
                  <a:schemeClr val="bg1"/>
                </a:solidFill>
              </a:rPr>
              <a:t>Part time warehouse role- builds resilience, time management &amp; physical stamina </a:t>
            </a:r>
          </a:p>
          <a:p>
            <a:r>
              <a:rPr lang="en-GB" sz="1100">
                <a:solidFill>
                  <a:schemeClr val="bg1"/>
                </a:solidFill>
              </a:rPr>
              <a:t>University wellbeing &amp; career service- free guidance and support. </a:t>
            </a:r>
          </a:p>
          <a:p>
            <a:pPr marL="0" indent="0">
              <a:buNone/>
            </a:pPr>
            <a:r>
              <a:rPr lang="en-GB" sz="1100">
                <a:solidFill>
                  <a:schemeClr val="bg1"/>
                </a:solidFill>
              </a:rPr>
              <a:t>How I will use them </a:t>
            </a:r>
          </a:p>
          <a:p>
            <a:r>
              <a:rPr lang="en-GB" sz="1100">
                <a:solidFill>
                  <a:schemeClr val="bg1"/>
                </a:solidFill>
                <a:ea typeface="+mn-lt"/>
                <a:cs typeface="+mn-lt"/>
              </a:rPr>
              <a:t>Achieve good grades to progress onto full degree; use tutors for support</a:t>
            </a:r>
          </a:p>
          <a:p>
            <a:r>
              <a:rPr lang="en-GB" sz="1100">
                <a:solidFill>
                  <a:schemeClr val="bg1"/>
                </a:solidFill>
                <a:ea typeface="+mn-lt"/>
                <a:cs typeface="+mn-lt"/>
              </a:rPr>
              <a:t>Increase hours; observe trained first aiders; reflect on what I learn</a:t>
            </a:r>
          </a:p>
          <a:p>
            <a:r>
              <a:rPr lang="en-GB" sz="1100">
                <a:solidFill>
                  <a:schemeClr val="bg1"/>
                </a:solidFill>
                <a:ea typeface="+mn-lt"/>
                <a:cs typeface="+mn-lt"/>
              </a:rPr>
              <a:t>Keep working — shows reliability; manage shifts around study; stay physically fit</a:t>
            </a:r>
          </a:p>
          <a:p>
            <a:r>
              <a:rPr lang="en-GB" sz="1100">
                <a:solidFill>
                  <a:schemeClr val="bg1"/>
                </a:solidFill>
                <a:ea typeface="+mn-lt"/>
                <a:cs typeface="+mn-lt"/>
              </a:rPr>
              <a:t>Attend skills workshops; talk to mentors; use mental health support when needed</a:t>
            </a:r>
            <a:endParaRPr lang="en-GB" sz="11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100">
                <a:solidFill>
                  <a:schemeClr val="bg1"/>
                </a:solidFill>
              </a:rPr>
              <a:t>⚠️ Potential Threats</a:t>
            </a:r>
          </a:p>
          <a:p>
            <a:r>
              <a:rPr lang="en-GB" sz="1100">
                <a:solidFill>
                  <a:schemeClr val="bg1"/>
                </a:solidFill>
                <a:ea typeface="+mn-lt"/>
                <a:cs typeface="+mn-lt"/>
              </a:rPr>
              <a:t>High competition — limited places on Paramedic Science courses means applications are very competitive</a:t>
            </a:r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  <a:ea typeface="+mn-lt"/>
                <a:cs typeface="+mn-lt"/>
              </a:rPr>
              <a:t>Balancing commitments — managing warehouse shifts alongside university assignments and deadlines</a:t>
            </a:r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  <a:ea typeface="+mn-lt"/>
                <a:cs typeface="+mn-lt"/>
              </a:rPr>
              <a:t>Emotional impact — exposure to distressing situations and trauma within emergency care</a:t>
            </a:r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  <a:ea typeface="+mn-lt"/>
                <a:cs typeface="+mn-lt"/>
              </a:rPr>
              <a:t>Changing requirements — updates to NHS entry criteria or degree accreditation could affect progression routes</a:t>
            </a:r>
            <a:endParaRPr lang="en-GB" sz="1100">
              <a:solidFill>
                <a:schemeClr val="bg1"/>
              </a:solidFill>
            </a:endParaRPr>
          </a:p>
          <a:p>
            <a:endParaRPr lang="en-GB" sz="1100">
              <a:solidFill>
                <a:schemeClr val="bg1"/>
              </a:solidFill>
            </a:endParaRPr>
          </a:p>
          <a:p>
            <a:endParaRPr lang="en-GB" sz="1100">
              <a:solidFill>
                <a:schemeClr val="bg1"/>
              </a:solidFill>
            </a:endParaRPr>
          </a:p>
          <a:p>
            <a:endParaRPr lang="en-GB" sz="1100">
              <a:solidFill>
                <a:schemeClr val="bg1"/>
              </a:solidFill>
            </a:endParaRPr>
          </a:p>
          <a:p>
            <a:endParaRPr lang="en-GB" sz="11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564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4DA2C-357D-B314-8CC1-1EE5E2C6E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>
            <a:normAutofit/>
          </a:bodyPr>
          <a:lstStyle/>
          <a:p>
            <a:br>
              <a:rPr lang="en-US" sz="3700"/>
            </a:br>
            <a:endParaRPr lang="en-US" sz="3700"/>
          </a:p>
          <a:p>
            <a:r>
              <a:rPr lang="en-GB" sz="3700"/>
              <a:t>🖥️ SLIDE 5 — Action Plan</a:t>
            </a:r>
          </a:p>
          <a:p>
            <a:endParaRPr lang="en-GB" sz="3700"/>
          </a:p>
        </p:txBody>
      </p:sp>
      <p:pic>
        <p:nvPicPr>
          <p:cNvPr id="4" name="Picture 3" descr="How to Create an Effective Action Plan">
            <a:extLst>
              <a:ext uri="{FF2B5EF4-FFF2-40B4-BE49-F238E27FC236}">
                <a16:creationId xmlns:a16="http://schemas.microsoft.com/office/drawing/2014/main" id="{1CB6CDA9-FF13-9628-AB1E-D8B45BB9A5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1" r="9071" b="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5FE8E-86AF-7BA2-E9E0-182EB972A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100"/>
              <a:t>🎯 How I Will Progress in My Career</a:t>
            </a:r>
            <a:endParaRPr lang="en-US" sz="1100"/>
          </a:p>
          <a:p>
            <a:pPr marL="0" indent="0">
              <a:buNone/>
            </a:pPr>
            <a:r>
              <a:rPr lang="en-GB" sz="1100"/>
              <a:t>✅ Using My Strengths</a:t>
            </a:r>
          </a:p>
          <a:p>
            <a:r>
              <a:rPr lang="en-GB" sz="1100">
                <a:ea typeface="+mn-lt"/>
                <a:cs typeface="+mn-lt"/>
              </a:rPr>
              <a:t>Apply my calm nature to remain composed and focused during high-pressure situations and placements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Use my strong communication skills to build trust with patients and work effectively within a team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Demonstrate reliability and commitment through consistent attendance at work, university and volunteering</a:t>
            </a:r>
            <a:endParaRPr lang="en-GB" sz="1100"/>
          </a:p>
          <a:p>
            <a:pPr marL="0" indent="0">
              <a:buNone/>
            </a:pPr>
            <a:r>
              <a:rPr lang="en-GB" sz="1100"/>
              <a:t>🔧 Addressing Areas for Development</a:t>
            </a:r>
          </a:p>
          <a:p>
            <a:r>
              <a:rPr lang="en-GB" sz="1100">
                <a:ea typeface="+mn-lt"/>
                <a:cs typeface="+mn-lt"/>
              </a:rPr>
              <a:t>Build clinical confidence by seeking additional volunteering hours and asking questions during placements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Overcome self-doubt by maintaining a progress journal and celebrating achievements, however small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Learn to set healthy boundaries by planning my weekly schedule and prioritising essential tasks</a:t>
            </a:r>
            <a:endParaRPr lang="en-GB" sz="1100"/>
          </a:p>
          <a:p>
            <a:pPr marL="0" indent="0">
              <a:buNone/>
            </a:pPr>
            <a:r>
              <a:rPr lang="en-GB" sz="1100"/>
              <a:t>🛡️ Minimising Threats</a:t>
            </a:r>
          </a:p>
          <a:p>
            <a:r>
              <a:rPr lang="en-GB" sz="1100">
                <a:ea typeface="+mn-lt"/>
                <a:cs typeface="+mn-lt"/>
              </a:rPr>
              <a:t>Strengthen my university application through relevant experience and consistent academic effort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Protect study time by creating a fixed weekly timetable and communicating availability to my employer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Safeguard my wellbeing by following a personal self-care routine and accessing student support services when needed</a:t>
            </a:r>
            <a:endParaRPr lang="en-GB" sz="11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872953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E6688D-1DED-48EA-8368-FCD09C0B7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99D21E-3630-7404-6606-15D722A4B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8528" y="431212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ea typeface="+mj-lt"/>
                <a:cs typeface="+mj-lt"/>
              </a:rPr>
              <a:t>🖥️ SLIDE 6 — Conclusion &amp; References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DF9F9-1069-D4EE-C275-D874097C3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5376" y="431212"/>
            <a:ext cx="5586448" cy="54097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100"/>
              <a:t>📌 Conclusion</a:t>
            </a:r>
            <a:endParaRPr lang="en-US" sz="1100"/>
          </a:p>
          <a:p>
            <a:r>
              <a:rPr lang="en-GB" sz="1100">
                <a:ea typeface="+mn-lt"/>
                <a:cs typeface="+mn-lt"/>
              </a:rPr>
              <a:t>I already have core qualities: calmness, empathy, reliability, communication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I will build clinical skills and confidence through my course and volunteering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Success = play to my strengths + work systematically on my development areas</a:t>
            </a:r>
            <a:endParaRPr lang="en-GB" sz="1100"/>
          </a:p>
          <a:p>
            <a:r>
              <a:rPr lang="en-GB" sz="1100"/>
              <a:t>📚 REFERENCE LIST — UWTSD Harvard Style</a:t>
            </a:r>
          </a:p>
          <a:p>
            <a:r>
              <a:rPr lang="en-GB" sz="1100">
                <a:ea typeface="+mn-lt"/>
                <a:cs typeface="+mn-lt"/>
              </a:rPr>
              <a:t>College of Paramedics (2023) </a:t>
            </a:r>
            <a:r>
              <a:rPr lang="en-GB" sz="1100" i="1">
                <a:ea typeface="+mn-lt"/>
                <a:cs typeface="+mn-lt"/>
              </a:rPr>
              <a:t>Curriculum Guidance: Education and Training for Paramedics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2"/>
              </a:rPr>
              <a:t>https://www.collegeofparamedics.co.uk</a:t>
            </a:r>
            <a:r>
              <a:rPr lang="en-GB" sz="1100">
                <a:ea typeface="+mn-lt"/>
                <a:cs typeface="+mn-lt"/>
              </a:rPr>
              <a:t> [Accessed 12 Oct 2026]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Health and Care Professions Council (HCPC) (2025) </a:t>
            </a:r>
            <a:r>
              <a:rPr lang="en-GB" sz="1100" i="1">
                <a:ea typeface="+mn-lt"/>
                <a:cs typeface="+mn-lt"/>
              </a:rPr>
              <a:t>Standards of Proficiency: Paramedics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3"/>
              </a:rPr>
              <a:t>https://www.hcpc-uk.org/standards/standards-profession/paramedics</a:t>
            </a:r>
            <a:r>
              <a:rPr lang="en-GB" sz="1100">
                <a:ea typeface="+mn-lt"/>
                <a:cs typeface="+mn-lt"/>
              </a:rPr>
              <a:t> [Accessed 12 Oct 2026]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NHS Careers (2026) </a:t>
            </a:r>
            <a:r>
              <a:rPr lang="en-GB" sz="1100" i="1">
                <a:ea typeface="+mn-lt"/>
                <a:cs typeface="+mn-lt"/>
              </a:rPr>
              <a:t>Working as a Paramedic in the NHS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4"/>
              </a:rPr>
              <a:t>https://www.nhscareers.nhs.uk/explore-roles/paramedics</a:t>
            </a:r>
            <a:r>
              <a:rPr lang="en-GB" sz="1100">
                <a:ea typeface="+mn-lt"/>
                <a:cs typeface="+mn-lt"/>
              </a:rPr>
              <a:t> [Accessed 15 Oct 2026]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NHS Employers (2025) </a:t>
            </a:r>
            <a:r>
              <a:rPr lang="en-GB" sz="1100" i="1">
                <a:ea typeface="+mn-lt"/>
                <a:cs typeface="+mn-lt"/>
              </a:rPr>
              <a:t>Mental Health and Wellbeing Support for Ambulance Staff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5"/>
              </a:rPr>
              <a:t>https://www.nhsemployers.org</a:t>
            </a:r>
            <a:r>
              <a:rPr lang="en-GB" sz="1100">
                <a:ea typeface="+mn-lt"/>
                <a:cs typeface="+mn-lt"/>
              </a:rPr>
              <a:t> [Accessed 12 Oct 2026]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St John Ambulance (2026) </a:t>
            </a:r>
            <a:r>
              <a:rPr lang="en-GB" sz="1100" i="1">
                <a:ea typeface="+mn-lt"/>
                <a:cs typeface="+mn-lt"/>
              </a:rPr>
              <a:t>Volunteering and Youth Leadership Opportunities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6"/>
              </a:rPr>
              <a:t>https://www.sja.org.uk/volunteer</a:t>
            </a:r>
            <a:r>
              <a:rPr lang="en-GB" sz="1100">
                <a:ea typeface="+mn-lt"/>
                <a:cs typeface="+mn-lt"/>
              </a:rPr>
              <a:t> [Accessed 14 Oct 2026]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West Midlands Ambulance Service NHS Foundation Trust (2026) </a:t>
            </a:r>
            <a:r>
              <a:rPr lang="en-GB" sz="1100" i="1">
                <a:ea typeface="+mn-lt"/>
                <a:cs typeface="+mn-lt"/>
              </a:rPr>
              <a:t>Careers: Student Paramedic Degree Apprenticeship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7"/>
              </a:rPr>
              <a:t>https://www.wmas.nhs.uk/careers</a:t>
            </a:r>
            <a:r>
              <a:rPr lang="en-GB" sz="1100">
                <a:ea typeface="+mn-lt"/>
                <a:cs typeface="+mn-lt"/>
              </a:rPr>
              <a:t> [Accessed 15 Oct 2026]</a:t>
            </a:r>
            <a:endParaRPr lang="en-GB" sz="1100"/>
          </a:p>
          <a:p>
            <a:endParaRPr lang="en-GB" sz="1100"/>
          </a:p>
        </p:txBody>
      </p:sp>
      <p:pic>
        <p:nvPicPr>
          <p:cNvPr id="4" name="Picture 3" descr="Bibliography: Definition and Importance in Legal Research – LAW Notes">
            <a:extLst>
              <a:ext uri="{FF2B5EF4-FFF2-40B4-BE49-F238E27FC236}">
                <a16:creationId xmlns:a16="http://schemas.microsoft.com/office/drawing/2014/main" id="{F805E63E-0BD6-81F4-71B3-893A3CAA40A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7854" r="23046"/>
          <a:stretch>
            <a:fillRect/>
          </a:stretch>
        </p:blipFill>
        <p:spPr>
          <a:xfrm>
            <a:off x="7913716" y="2768743"/>
            <a:ext cx="4278284" cy="4089258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16BD38F4-5888-4B5B-836C-A316C5223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7881712" y="-2"/>
            <a:ext cx="4310288" cy="6858002"/>
            <a:chOff x="0" y="-2"/>
            <a:chExt cx="4310288" cy="6858002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A3D150B-ADB5-401D-8304-C7845A109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68743"/>
              <a:ext cx="4310288" cy="6400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CD3AB31-A71C-4414-BA05-CF667CBA3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849283" y="3396995"/>
              <a:ext cx="6858002" cy="6400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47685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My chosen career &amp; live job advert </vt:lpstr>
      <vt:lpstr>📑 SLIDE 3 — Personal SWOT Analysis — Part 1</vt:lpstr>
      <vt:lpstr>  📑 SLIDE 4 — Personal SWOT Analysis — Part 2 </vt:lpstr>
      <vt:lpstr>  🖥️ SLIDE 5 — Action Plan </vt:lpstr>
      <vt:lpstr>🖥️ SLIDE 6 — Conclusion &amp;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291</cp:revision>
  <dcterms:created xsi:type="dcterms:W3CDTF">2026-10-21T12:18:41Z</dcterms:created>
  <dcterms:modified xsi:type="dcterms:W3CDTF">2026-10-21T13:35:36Z</dcterms:modified>
</cp:coreProperties>
</file>