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7"/>
  </p:notesMasterIdLst>
  <p:sldIdLst>
    <p:sldId id="267" r:id="rId2"/>
    <p:sldId id="256" r:id="rId3"/>
    <p:sldId id="258" r:id="rId4"/>
    <p:sldId id="268" r:id="rId5"/>
    <p:sldId id="257" r:id="rId6"/>
    <p:sldId id="259" r:id="rId7"/>
    <p:sldId id="260" r:id="rId8"/>
    <p:sldId id="269" r:id="rId9"/>
    <p:sldId id="261" r:id="rId10"/>
    <p:sldId id="262" r:id="rId11"/>
    <p:sldId id="263" r:id="rId12"/>
    <p:sldId id="264" r:id="rId13"/>
    <p:sldId id="270" r:id="rId14"/>
    <p:sldId id="265"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117" autoAdjust="0"/>
  </p:normalViewPr>
  <p:slideViewPr>
    <p:cSldViewPr snapToGrid="0">
      <p:cViewPr varScale="1">
        <p:scale>
          <a:sx n="53" d="100"/>
          <a:sy n="53" d="100"/>
        </p:scale>
        <p:origin x="1380"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833904-266C-4D2C-BB34-1216C0099BF1}" type="doc">
      <dgm:prSet loTypeId="urn:microsoft.com/office/officeart/2008/layout/LinedList" loCatId="list" qsTypeId="urn:microsoft.com/office/officeart/2005/8/quickstyle/3d4" qsCatId="3D" csTypeId="urn:microsoft.com/office/officeart/2005/8/colors/colorful4" csCatId="colorful" phldr="1"/>
      <dgm:spPr/>
      <dgm:t>
        <a:bodyPr/>
        <a:lstStyle/>
        <a:p>
          <a:endParaRPr lang="en-US"/>
        </a:p>
      </dgm:t>
    </dgm:pt>
    <dgm:pt modelId="{FB71AF47-B8C8-47F2-BEB1-17E3708A9333}">
      <dgm:prSet custT="1"/>
      <dgm:spPr/>
      <dgm:t>
        <a:bodyPr/>
        <a:lstStyle/>
        <a:p>
          <a:r>
            <a:rPr lang="en-US" sz="2000" dirty="0"/>
            <a:t>For the hospitality sector to provide outstanding customer service engagement of employees  are crucial.</a:t>
          </a:r>
        </a:p>
      </dgm:t>
    </dgm:pt>
    <dgm:pt modelId="{5FD0E237-931E-4776-94F6-C7AB35C85EE5}" type="parTrans" cxnId="{AAEA800E-136F-44A0-A9D2-4F2A2BBD3A0D}">
      <dgm:prSet/>
      <dgm:spPr/>
      <dgm:t>
        <a:bodyPr/>
        <a:lstStyle/>
        <a:p>
          <a:endParaRPr lang="en-US"/>
        </a:p>
      </dgm:t>
    </dgm:pt>
    <dgm:pt modelId="{2624610D-33FE-4216-B5B0-5206BD653F17}" type="sibTrans" cxnId="{AAEA800E-136F-44A0-A9D2-4F2A2BBD3A0D}">
      <dgm:prSet/>
      <dgm:spPr/>
      <dgm:t>
        <a:bodyPr/>
        <a:lstStyle/>
        <a:p>
          <a:endParaRPr lang="en-US"/>
        </a:p>
      </dgm:t>
    </dgm:pt>
    <dgm:pt modelId="{08A0E5F2-5F58-4BDE-AAB7-A156C62A4ABC}">
      <dgm:prSet custT="1"/>
      <dgm:spPr/>
      <dgm:t>
        <a:bodyPr/>
        <a:lstStyle/>
        <a:p>
          <a:r>
            <a:rPr lang="en-US" sz="2000" dirty="0"/>
            <a:t>To  represent the company as brand ambassadors in the hospitality sector </a:t>
          </a:r>
          <a:r>
            <a:rPr lang="en-GB" sz="2000" dirty="0"/>
            <a:t>(</a:t>
          </a:r>
          <a:r>
            <a:rPr lang="en-GB" sz="2000" dirty="0" err="1"/>
            <a:t>Alshuaibi</a:t>
          </a:r>
          <a:r>
            <a:rPr lang="en-GB" sz="2000" dirty="0"/>
            <a:t> et al., 2016)</a:t>
          </a:r>
          <a:r>
            <a:rPr lang="en-US" sz="2000" dirty="0"/>
            <a:t>.</a:t>
          </a:r>
        </a:p>
      </dgm:t>
    </dgm:pt>
    <dgm:pt modelId="{279A1A0E-9E5E-4B85-B6F2-44B512DDFC77}" type="parTrans" cxnId="{CBEACCCD-E0F4-44B6-87B8-E71B801CADFA}">
      <dgm:prSet/>
      <dgm:spPr/>
      <dgm:t>
        <a:bodyPr/>
        <a:lstStyle/>
        <a:p>
          <a:endParaRPr lang="en-US"/>
        </a:p>
      </dgm:t>
    </dgm:pt>
    <dgm:pt modelId="{ED1ABA17-1489-4349-BF5D-EC8C8C4B2EB5}" type="sibTrans" cxnId="{CBEACCCD-E0F4-44B6-87B8-E71B801CADFA}">
      <dgm:prSet/>
      <dgm:spPr/>
      <dgm:t>
        <a:bodyPr/>
        <a:lstStyle/>
        <a:p>
          <a:endParaRPr lang="en-US"/>
        </a:p>
      </dgm:t>
    </dgm:pt>
    <dgm:pt modelId="{7E853890-FE79-491C-9A9D-3214DF70C0B8}">
      <dgm:prSet custT="1"/>
      <dgm:spPr/>
      <dgm:t>
        <a:bodyPr/>
        <a:lstStyle/>
        <a:p>
          <a:r>
            <a:rPr lang="en-US" sz="2000" dirty="0"/>
            <a:t>In the hospitality sector, employee engagement and visitor pleasure are  related, and Engagement of the employees inclined to go above and beyond for customers, loyalty and pleasure.</a:t>
          </a:r>
        </a:p>
      </dgm:t>
    </dgm:pt>
    <dgm:pt modelId="{4E51C2A8-C6FC-416A-AC09-11FF660F7A67}" type="parTrans" cxnId="{E2D389D1-56A2-426F-B03C-057E7220698D}">
      <dgm:prSet/>
      <dgm:spPr/>
      <dgm:t>
        <a:bodyPr/>
        <a:lstStyle/>
        <a:p>
          <a:endParaRPr lang="en-US"/>
        </a:p>
      </dgm:t>
    </dgm:pt>
    <dgm:pt modelId="{07AC7520-8816-4FC6-BDBD-DB6C0848CAA3}" type="sibTrans" cxnId="{E2D389D1-56A2-426F-B03C-057E7220698D}">
      <dgm:prSet/>
      <dgm:spPr/>
      <dgm:t>
        <a:bodyPr/>
        <a:lstStyle/>
        <a:p>
          <a:endParaRPr lang="en-US"/>
        </a:p>
      </dgm:t>
    </dgm:pt>
    <dgm:pt modelId="{3E00005C-5F0B-48AD-A922-97C2BD5D932F}">
      <dgm:prSet custT="1"/>
      <dgm:spPr/>
      <dgm:t>
        <a:bodyPr/>
        <a:lstStyle/>
        <a:p>
          <a:r>
            <a:rPr lang="en-US" sz="2000" dirty="0"/>
            <a:t>The productivity and performance of workers in the hospitality industry also boost.</a:t>
          </a:r>
        </a:p>
      </dgm:t>
    </dgm:pt>
    <dgm:pt modelId="{65EBEDE4-DB1D-47A3-87E0-8EF4523212E0}" type="parTrans" cxnId="{0D2E6FA7-F7F2-46AA-A6E0-2EB8AF8E375A}">
      <dgm:prSet/>
      <dgm:spPr/>
      <dgm:t>
        <a:bodyPr/>
        <a:lstStyle/>
        <a:p>
          <a:endParaRPr lang="en-US"/>
        </a:p>
      </dgm:t>
    </dgm:pt>
    <dgm:pt modelId="{435699EF-7C0A-4FAA-9311-C3FEC31005F4}" type="sibTrans" cxnId="{0D2E6FA7-F7F2-46AA-A6E0-2EB8AF8E375A}">
      <dgm:prSet/>
      <dgm:spPr/>
      <dgm:t>
        <a:bodyPr/>
        <a:lstStyle/>
        <a:p>
          <a:endParaRPr lang="en-US"/>
        </a:p>
      </dgm:t>
    </dgm:pt>
    <dgm:pt modelId="{B08872FE-A98E-40A1-A0AC-904689D1F9B5}">
      <dgm:prSet custT="1"/>
      <dgm:spPr/>
      <dgm:t>
        <a:bodyPr/>
        <a:lstStyle/>
        <a:p>
          <a:r>
            <a:rPr lang="en-US" sz="2000" b="0" dirty="0"/>
            <a:t>The hospitality sector lower turnover rates because to employee engagement.</a:t>
          </a:r>
        </a:p>
      </dgm:t>
    </dgm:pt>
    <dgm:pt modelId="{734E64C7-5E47-4782-BE3D-FB5A6A4C66A2}" type="parTrans" cxnId="{3C7E10CA-BE41-4104-AA48-913AD729DD21}">
      <dgm:prSet/>
      <dgm:spPr/>
      <dgm:t>
        <a:bodyPr/>
        <a:lstStyle/>
        <a:p>
          <a:endParaRPr lang="en-US"/>
        </a:p>
      </dgm:t>
    </dgm:pt>
    <dgm:pt modelId="{EBDAC248-D88F-4205-A100-93765B79509A}" type="sibTrans" cxnId="{3C7E10CA-BE41-4104-AA48-913AD729DD21}">
      <dgm:prSet/>
      <dgm:spPr/>
      <dgm:t>
        <a:bodyPr/>
        <a:lstStyle/>
        <a:p>
          <a:endParaRPr lang="en-US"/>
        </a:p>
      </dgm:t>
    </dgm:pt>
    <dgm:pt modelId="{59CDB707-2201-4197-9B71-EDBBB7EF1292}">
      <dgm:prSet custT="1"/>
      <dgm:spPr/>
      <dgm:t>
        <a:bodyPr/>
        <a:lstStyle/>
        <a:p>
          <a:r>
            <a:rPr lang="en-US" sz="2000" dirty="0"/>
            <a:t>Engaged staff members remain with the company, reduce the expense of hiring and training new hires, and keep a steady workforce.</a:t>
          </a:r>
        </a:p>
      </dgm:t>
    </dgm:pt>
    <dgm:pt modelId="{9A99C759-C9A9-4ABB-8572-9C1E48D55769}" type="parTrans" cxnId="{3FDA216D-219F-42C2-9A17-2DD6343C3AFD}">
      <dgm:prSet/>
      <dgm:spPr/>
      <dgm:t>
        <a:bodyPr/>
        <a:lstStyle/>
        <a:p>
          <a:endParaRPr lang="en-US"/>
        </a:p>
      </dgm:t>
    </dgm:pt>
    <dgm:pt modelId="{75E8DF11-956B-40CE-8461-03BAE49F8E8B}" type="sibTrans" cxnId="{3FDA216D-219F-42C2-9A17-2DD6343C3AFD}">
      <dgm:prSet/>
      <dgm:spPr/>
      <dgm:t>
        <a:bodyPr/>
        <a:lstStyle/>
        <a:p>
          <a:endParaRPr lang="en-US"/>
        </a:p>
      </dgm:t>
    </dgm:pt>
    <dgm:pt modelId="{AA51C100-0036-4FEB-BFA2-6E96E28F28DE}">
      <dgm:prSet custT="1"/>
      <dgm:spPr/>
      <dgm:t>
        <a:bodyPr/>
        <a:lstStyle/>
        <a:p>
          <a:r>
            <a:rPr lang="en-US" sz="2000" dirty="0"/>
            <a:t>In the h</a:t>
          </a:r>
          <a:r>
            <a:rPr lang="en-GB" sz="2000" dirty="0" err="1"/>
            <a:t>ospitali</a:t>
          </a:r>
          <a:r>
            <a:rPr lang="en-US" sz="2000" dirty="0"/>
            <a:t>ty business , employee involvement results in a good work environment.</a:t>
          </a:r>
        </a:p>
      </dgm:t>
    </dgm:pt>
    <dgm:pt modelId="{11F7A237-27B0-49A8-A306-06D80A320F8C}" type="parTrans" cxnId="{19D01548-87E1-41F1-9BE8-F28EF3F5627C}">
      <dgm:prSet/>
      <dgm:spPr/>
      <dgm:t>
        <a:bodyPr/>
        <a:lstStyle/>
        <a:p>
          <a:endParaRPr lang="en-US"/>
        </a:p>
      </dgm:t>
    </dgm:pt>
    <dgm:pt modelId="{D2FE0A1C-3069-4A2B-9E50-BE1CAC2C7B7F}" type="sibTrans" cxnId="{19D01548-87E1-41F1-9BE8-F28EF3F5627C}">
      <dgm:prSet/>
      <dgm:spPr/>
      <dgm:t>
        <a:bodyPr/>
        <a:lstStyle/>
        <a:p>
          <a:endParaRPr lang="en-US"/>
        </a:p>
      </dgm:t>
    </dgm:pt>
    <dgm:pt modelId="{9E0C5090-419E-4292-98F4-8EC8F797A583}" type="pres">
      <dgm:prSet presAssocID="{7F833904-266C-4D2C-BB34-1216C0099BF1}" presName="vert0" presStyleCnt="0">
        <dgm:presLayoutVars>
          <dgm:dir/>
          <dgm:animOne val="branch"/>
          <dgm:animLvl val="lvl"/>
        </dgm:presLayoutVars>
      </dgm:prSet>
      <dgm:spPr/>
    </dgm:pt>
    <dgm:pt modelId="{C80B972E-7879-4B5F-ADD2-0F1CB90E61C2}" type="pres">
      <dgm:prSet presAssocID="{FB71AF47-B8C8-47F2-BEB1-17E3708A9333}" presName="thickLine" presStyleLbl="alignNode1" presStyleIdx="0" presStyleCnt="7"/>
      <dgm:spPr/>
    </dgm:pt>
    <dgm:pt modelId="{687C5B70-DFE4-425E-9655-132827B2367D}" type="pres">
      <dgm:prSet presAssocID="{FB71AF47-B8C8-47F2-BEB1-17E3708A9333}" presName="horz1" presStyleCnt="0"/>
      <dgm:spPr/>
    </dgm:pt>
    <dgm:pt modelId="{984C3C1A-64D4-468E-BBC7-D7482A5C6D78}" type="pres">
      <dgm:prSet presAssocID="{FB71AF47-B8C8-47F2-BEB1-17E3708A9333}" presName="tx1" presStyleLbl="revTx" presStyleIdx="0" presStyleCnt="7"/>
      <dgm:spPr/>
    </dgm:pt>
    <dgm:pt modelId="{15BEA87E-1175-480B-B414-8BFC4E5B7945}" type="pres">
      <dgm:prSet presAssocID="{FB71AF47-B8C8-47F2-BEB1-17E3708A9333}" presName="vert1" presStyleCnt="0"/>
      <dgm:spPr/>
    </dgm:pt>
    <dgm:pt modelId="{C64FF8ED-5896-4D92-9AB3-392421085222}" type="pres">
      <dgm:prSet presAssocID="{08A0E5F2-5F58-4BDE-AAB7-A156C62A4ABC}" presName="thickLine" presStyleLbl="alignNode1" presStyleIdx="1" presStyleCnt="7"/>
      <dgm:spPr/>
    </dgm:pt>
    <dgm:pt modelId="{F6AF1E5B-160D-4781-BB22-554CC86B1F6D}" type="pres">
      <dgm:prSet presAssocID="{08A0E5F2-5F58-4BDE-AAB7-A156C62A4ABC}" presName="horz1" presStyleCnt="0"/>
      <dgm:spPr/>
    </dgm:pt>
    <dgm:pt modelId="{1D0662D0-8743-40E5-B301-3BF5152F6FF0}" type="pres">
      <dgm:prSet presAssocID="{08A0E5F2-5F58-4BDE-AAB7-A156C62A4ABC}" presName="tx1" presStyleLbl="revTx" presStyleIdx="1" presStyleCnt="7"/>
      <dgm:spPr/>
    </dgm:pt>
    <dgm:pt modelId="{09484047-BCAA-4484-9FA1-D20C856F04DF}" type="pres">
      <dgm:prSet presAssocID="{08A0E5F2-5F58-4BDE-AAB7-A156C62A4ABC}" presName="vert1" presStyleCnt="0"/>
      <dgm:spPr/>
    </dgm:pt>
    <dgm:pt modelId="{4FAFC7F6-FF81-4EF4-AAB7-AF04C36B022C}" type="pres">
      <dgm:prSet presAssocID="{7E853890-FE79-491C-9A9D-3214DF70C0B8}" presName="thickLine" presStyleLbl="alignNode1" presStyleIdx="2" presStyleCnt="7"/>
      <dgm:spPr/>
    </dgm:pt>
    <dgm:pt modelId="{2EA25E36-8936-4DB8-BDA2-48562D820627}" type="pres">
      <dgm:prSet presAssocID="{7E853890-FE79-491C-9A9D-3214DF70C0B8}" presName="horz1" presStyleCnt="0"/>
      <dgm:spPr/>
    </dgm:pt>
    <dgm:pt modelId="{F1B24B59-C633-4DD1-A2F5-426F463C540E}" type="pres">
      <dgm:prSet presAssocID="{7E853890-FE79-491C-9A9D-3214DF70C0B8}" presName="tx1" presStyleLbl="revTx" presStyleIdx="2" presStyleCnt="7" custScaleY="154940"/>
      <dgm:spPr/>
    </dgm:pt>
    <dgm:pt modelId="{C38496AD-B8B1-4F2D-95D5-C75798612247}" type="pres">
      <dgm:prSet presAssocID="{7E853890-FE79-491C-9A9D-3214DF70C0B8}" presName="vert1" presStyleCnt="0"/>
      <dgm:spPr/>
    </dgm:pt>
    <dgm:pt modelId="{20BB87D0-3B59-4ED0-B851-43A4E54CBD6A}" type="pres">
      <dgm:prSet presAssocID="{3E00005C-5F0B-48AD-A922-97C2BD5D932F}" presName="thickLine" presStyleLbl="alignNode1" presStyleIdx="3" presStyleCnt="7"/>
      <dgm:spPr/>
    </dgm:pt>
    <dgm:pt modelId="{39C1DACF-B114-4328-A78D-4062C11C1909}" type="pres">
      <dgm:prSet presAssocID="{3E00005C-5F0B-48AD-A922-97C2BD5D932F}" presName="horz1" presStyleCnt="0"/>
      <dgm:spPr/>
    </dgm:pt>
    <dgm:pt modelId="{FB4BD78F-5D14-4639-ABE5-844BE556980C}" type="pres">
      <dgm:prSet presAssocID="{3E00005C-5F0B-48AD-A922-97C2BD5D932F}" presName="tx1" presStyleLbl="revTx" presStyleIdx="3" presStyleCnt="7"/>
      <dgm:spPr/>
    </dgm:pt>
    <dgm:pt modelId="{94761485-626C-455B-B2C0-104E14CD4F64}" type="pres">
      <dgm:prSet presAssocID="{3E00005C-5F0B-48AD-A922-97C2BD5D932F}" presName="vert1" presStyleCnt="0"/>
      <dgm:spPr/>
    </dgm:pt>
    <dgm:pt modelId="{A3B78B4F-889C-479B-AC9E-F85A47A58E89}" type="pres">
      <dgm:prSet presAssocID="{B08872FE-A98E-40A1-A0AC-904689D1F9B5}" presName="thickLine" presStyleLbl="alignNode1" presStyleIdx="4" presStyleCnt="7"/>
      <dgm:spPr/>
    </dgm:pt>
    <dgm:pt modelId="{96C90BB6-52AF-4D47-9587-B10BA4A26CCE}" type="pres">
      <dgm:prSet presAssocID="{B08872FE-A98E-40A1-A0AC-904689D1F9B5}" presName="horz1" presStyleCnt="0"/>
      <dgm:spPr/>
    </dgm:pt>
    <dgm:pt modelId="{F70E6356-8CA0-4F4F-B5CC-D780F4115EAC}" type="pres">
      <dgm:prSet presAssocID="{B08872FE-A98E-40A1-A0AC-904689D1F9B5}" presName="tx1" presStyleLbl="revTx" presStyleIdx="4" presStyleCnt="7"/>
      <dgm:spPr/>
    </dgm:pt>
    <dgm:pt modelId="{69EA032D-11E4-48A9-83C0-E83DDE7101F6}" type="pres">
      <dgm:prSet presAssocID="{B08872FE-A98E-40A1-A0AC-904689D1F9B5}" presName="vert1" presStyleCnt="0"/>
      <dgm:spPr/>
    </dgm:pt>
    <dgm:pt modelId="{EC3F4C4A-93BD-4417-85E9-D15CB30C76E4}" type="pres">
      <dgm:prSet presAssocID="{59CDB707-2201-4197-9B71-EDBBB7EF1292}" presName="thickLine" presStyleLbl="alignNode1" presStyleIdx="5" presStyleCnt="7"/>
      <dgm:spPr/>
    </dgm:pt>
    <dgm:pt modelId="{851ED70C-EF48-4C7B-8FA8-452E479E9E77}" type="pres">
      <dgm:prSet presAssocID="{59CDB707-2201-4197-9B71-EDBBB7EF1292}" presName="horz1" presStyleCnt="0"/>
      <dgm:spPr/>
    </dgm:pt>
    <dgm:pt modelId="{792B2194-5FF5-4AC3-98BC-69F77ACC011D}" type="pres">
      <dgm:prSet presAssocID="{59CDB707-2201-4197-9B71-EDBBB7EF1292}" presName="tx1" presStyleLbl="revTx" presStyleIdx="5" presStyleCnt="7"/>
      <dgm:spPr/>
    </dgm:pt>
    <dgm:pt modelId="{1371B88D-5C2A-49E5-AB6E-0C1B9F96A2F6}" type="pres">
      <dgm:prSet presAssocID="{59CDB707-2201-4197-9B71-EDBBB7EF1292}" presName="vert1" presStyleCnt="0"/>
      <dgm:spPr/>
    </dgm:pt>
    <dgm:pt modelId="{51B5F565-C3FC-4FEC-8FF6-A94B15C94DE0}" type="pres">
      <dgm:prSet presAssocID="{AA51C100-0036-4FEB-BFA2-6E96E28F28DE}" presName="thickLine" presStyleLbl="alignNode1" presStyleIdx="6" presStyleCnt="7"/>
      <dgm:spPr/>
    </dgm:pt>
    <dgm:pt modelId="{957BB445-F364-49CF-822E-B5AD83116C12}" type="pres">
      <dgm:prSet presAssocID="{AA51C100-0036-4FEB-BFA2-6E96E28F28DE}" presName="horz1" presStyleCnt="0"/>
      <dgm:spPr/>
    </dgm:pt>
    <dgm:pt modelId="{7DD077F7-12FE-43A5-B802-5AF5F512307D}" type="pres">
      <dgm:prSet presAssocID="{AA51C100-0036-4FEB-BFA2-6E96E28F28DE}" presName="tx1" presStyleLbl="revTx" presStyleIdx="6" presStyleCnt="7"/>
      <dgm:spPr/>
    </dgm:pt>
    <dgm:pt modelId="{C57A1C5D-043C-4427-9912-4B416D30CAF7}" type="pres">
      <dgm:prSet presAssocID="{AA51C100-0036-4FEB-BFA2-6E96E28F28DE}" presName="vert1" presStyleCnt="0"/>
      <dgm:spPr/>
    </dgm:pt>
  </dgm:ptLst>
  <dgm:cxnLst>
    <dgm:cxn modelId="{AAEA800E-136F-44A0-A9D2-4F2A2BBD3A0D}" srcId="{7F833904-266C-4D2C-BB34-1216C0099BF1}" destId="{FB71AF47-B8C8-47F2-BEB1-17E3708A9333}" srcOrd="0" destOrd="0" parTransId="{5FD0E237-931E-4776-94F6-C7AB35C85EE5}" sibTransId="{2624610D-33FE-4216-B5B0-5206BD653F17}"/>
    <dgm:cxn modelId="{D55E4020-D54D-4500-B758-EF245979706E}" type="presOf" srcId="{AA51C100-0036-4FEB-BFA2-6E96E28F28DE}" destId="{7DD077F7-12FE-43A5-B802-5AF5F512307D}" srcOrd="0" destOrd="0" presId="urn:microsoft.com/office/officeart/2008/layout/LinedList"/>
    <dgm:cxn modelId="{EAA60126-2FAF-4A60-8D30-7445BCDE6207}" type="presOf" srcId="{B08872FE-A98E-40A1-A0AC-904689D1F9B5}" destId="{F70E6356-8CA0-4F4F-B5CC-D780F4115EAC}" srcOrd="0" destOrd="0" presId="urn:microsoft.com/office/officeart/2008/layout/LinedList"/>
    <dgm:cxn modelId="{3FEB8D2D-C427-48C8-B280-E3F5D9BB5733}" type="presOf" srcId="{3E00005C-5F0B-48AD-A922-97C2BD5D932F}" destId="{FB4BD78F-5D14-4639-ABE5-844BE556980C}" srcOrd="0" destOrd="0" presId="urn:microsoft.com/office/officeart/2008/layout/LinedList"/>
    <dgm:cxn modelId="{DE89B536-6E79-4F45-AC5E-AAA5CDD1232B}" type="presOf" srcId="{FB71AF47-B8C8-47F2-BEB1-17E3708A9333}" destId="{984C3C1A-64D4-468E-BBC7-D7482A5C6D78}" srcOrd="0" destOrd="0" presId="urn:microsoft.com/office/officeart/2008/layout/LinedList"/>
    <dgm:cxn modelId="{19D01548-87E1-41F1-9BE8-F28EF3F5627C}" srcId="{7F833904-266C-4D2C-BB34-1216C0099BF1}" destId="{AA51C100-0036-4FEB-BFA2-6E96E28F28DE}" srcOrd="6" destOrd="0" parTransId="{11F7A237-27B0-49A8-A306-06D80A320F8C}" sibTransId="{D2FE0A1C-3069-4A2B-9E50-BE1CAC2C7B7F}"/>
    <dgm:cxn modelId="{3FDA216D-219F-42C2-9A17-2DD6343C3AFD}" srcId="{7F833904-266C-4D2C-BB34-1216C0099BF1}" destId="{59CDB707-2201-4197-9B71-EDBBB7EF1292}" srcOrd="5" destOrd="0" parTransId="{9A99C759-C9A9-4ABB-8572-9C1E48D55769}" sibTransId="{75E8DF11-956B-40CE-8461-03BAE49F8E8B}"/>
    <dgm:cxn modelId="{1B31A857-B123-4F45-9DA3-7E9845848E02}" type="presOf" srcId="{7E853890-FE79-491C-9A9D-3214DF70C0B8}" destId="{F1B24B59-C633-4DD1-A2F5-426F463C540E}" srcOrd="0" destOrd="0" presId="urn:microsoft.com/office/officeart/2008/layout/LinedList"/>
    <dgm:cxn modelId="{D3DA5F7A-B8FE-4A2E-93F0-7E6FB3BC6137}" type="presOf" srcId="{7F833904-266C-4D2C-BB34-1216C0099BF1}" destId="{9E0C5090-419E-4292-98F4-8EC8F797A583}" srcOrd="0" destOrd="0" presId="urn:microsoft.com/office/officeart/2008/layout/LinedList"/>
    <dgm:cxn modelId="{0D2E6FA7-F7F2-46AA-A6E0-2EB8AF8E375A}" srcId="{7F833904-266C-4D2C-BB34-1216C0099BF1}" destId="{3E00005C-5F0B-48AD-A922-97C2BD5D932F}" srcOrd="3" destOrd="0" parTransId="{65EBEDE4-DB1D-47A3-87E0-8EF4523212E0}" sibTransId="{435699EF-7C0A-4FAA-9311-C3FEC31005F4}"/>
    <dgm:cxn modelId="{3C7E10CA-BE41-4104-AA48-913AD729DD21}" srcId="{7F833904-266C-4D2C-BB34-1216C0099BF1}" destId="{B08872FE-A98E-40A1-A0AC-904689D1F9B5}" srcOrd="4" destOrd="0" parTransId="{734E64C7-5E47-4782-BE3D-FB5A6A4C66A2}" sibTransId="{EBDAC248-D88F-4205-A100-93765B79509A}"/>
    <dgm:cxn modelId="{CBEACCCD-E0F4-44B6-87B8-E71B801CADFA}" srcId="{7F833904-266C-4D2C-BB34-1216C0099BF1}" destId="{08A0E5F2-5F58-4BDE-AAB7-A156C62A4ABC}" srcOrd="1" destOrd="0" parTransId="{279A1A0E-9E5E-4B85-B6F2-44B512DDFC77}" sibTransId="{ED1ABA17-1489-4349-BF5D-EC8C8C4B2EB5}"/>
    <dgm:cxn modelId="{E2D389D1-56A2-426F-B03C-057E7220698D}" srcId="{7F833904-266C-4D2C-BB34-1216C0099BF1}" destId="{7E853890-FE79-491C-9A9D-3214DF70C0B8}" srcOrd="2" destOrd="0" parTransId="{4E51C2A8-C6FC-416A-AC09-11FF660F7A67}" sibTransId="{07AC7520-8816-4FC6-BDBD-DB6C0848CAA3}"/>
    <dgm:cxn modelId="{9D022CDF-4DA2-4D3E-941B-22AEE30F853B}" type="presOf" srcId="{59CDB707-2201-4197-9B71-EDBBB7EF1292}" destId="{792B2194-5FF5-4AC3-98BC-69F77ACC011D}" srcOrd="0" destOrd="0" presId="urn:microsoft.com/office/officeart/2008/layout/LinedList"/>
    <dgm:cxn modelId="{9FFCC6EF-121B-42F0-A5C4-749ABC8F82AE}" type="presOf" srcId="{08A0E5F2-5F58-4BDE-AAB7-A156C62A4ABC}" destId="{1D0662D0-8743-40E5-B301-3BF5152F6FF0}" srcOrd="0" destOrd="0" presId="urn:microsoft.com/office/officeart/2008/layout/LinedList"/>
    <dgm:cxn modelId="{75AB3BE0-C1B5-477C-9B3B-C1843884FEAC}" type="presParOf" srcId="{9E0C5090-419E-4292-98F4-8EC8F797A583}" destId="{C80B972E-7879-4B5F-ADD2-0F1CB90E61C2}" srcOrd="0" destOrd="0" presId="urn:microsoft.com/office/officeart/2008/layout/LinedList"/>
    <dgm:cxn modelId="{905B842A-13D9-48CB-946D-139A2C3AF6CF}" type="presParOf" srcId="{9E0C5090-419E-4292-98F4-8EC8F797A583}" destId="{687C5B70-DFE4-425E-9655-132827B2367D}" srcOrd="1" destOrd="0" presId="urn:microsoft.com/office/officeart/2008/layout/LinedList"/>
    <dgm:cxn modelId="{275B6DA3-2D5C-4A77-AA12-3B7F8A57E93B}" type="presParOf" srcId="{687C5B70-DFE4-425E-9655-132827B2367D}" destId="{984C3C1A-64D4-468E-BBC7-D7482A5C6D78}" srcOrd="0" destOrd="0" presId="urn:microsoft.com/office/officeart/2008/layout/LinedList"/>
    <dgm:cxn modelId="{35521C34-7078-446E-9967-C07BE3ECE0CC}" type="presParOf" srcId="{687C5B70-DFE4-425E-9655-132827B2367D}" destId="{15BEA87E-1175-480B-B414-8BFC4E5B7945}" srcOrd="1" destOrd="0" presId="urn:microsoft.com/office/officeart/2008/layout/LinedList"/>
    <dgm:cxn modelId="{BC4652CD-8BBC-43E1-93FB-78B32329BDED}" type="presParOf" srcId="{9E0C5090-419E-4292-98F4-8EC8F797A583}" destId="{C64FF8ED-5896-4D92-9AB3-392421085222}" srcOrd="2" destOrd="0" presId="urn:microsoft.com/office/officeart/2008/layout/LinedList"/>
    <dgm:cxn modelId="{0229FB89-898C-45BC-986E-6A91103DD857}" type="presParOf" srcId="{9E0C5090-419E-4292-98F4-8EC8F797A583}" destId="{F6AF1E5B-160D-4781-BB22-554CC86B1F6D}" srcOrd="3" destOrd="0" presId="urn:microsoft.com/office/officeart/2008/layout/LinedList"/>
    <dgm:cxn modelId="{60D12CD6-35FA-4B06-8CF9-FD8D739B55AB}" type="presParOf" srcId="{F6AF1E5B-160D-4781-BB22-554CC86B1F6D}" destId="{1D0662D0-8743-40E5-B301-3BF5152F6FF0}" srcOrd="0" destOrd="0" presId="urn:microsoft.com/office/officeart/2008/layout/LinedList"/>
    <dgm:cxn modelId="{BDAFD9A7-2510-46E2-AF14-89688609D327}" type="presParOf" srcId="{F6AF1E5B-160D-4781-BB22-554CC86B1F6D}" destId="{09484047-BCAA-4484-9FA1-D20C856F04DF}" srcOrd="1" destOrd="0" presId="urn:microsoft.com/office/officeart/2008/layout/LinedList"/>
    <dgm:cxn modelId="{7D64CAB4-3827-42A1-9243-87A6F9A27D0E}" type="presParOf" srcId="{9E0C5090-419E-4292-98F4-8EC8F797A583}" destId="{4FAFC7F6-FF81-4EF4-AAB7-AF04C36B022C}" srcOrd="4" destOrd="0" presId="urn:microsoft.com/office/officeart/2008/layout/LinedList"/>
    <dgm:cxn modelId="{876BDCBC-55FF-4251-AC4C-B4BADF115ACB}" type="presParOf" srcId="{9E0C5090-419E-4292-98F4-8EC8F797A583}" destId="{2EA25E36-8936-4DB8-BDA2-48562D820627}" srcOrd="5" destOrd="0" presId="urn:microsoft.com/office/officeart/2008/layout/LinedList"/>
    <dgm:cxn modelId="{6E203C63-BE96-40DD-A4A5-B64AEDDE6BAB}" type="presParOf" srcId="{2EA25E36-8936-4DB8-BDA2-48562D820627}" destId="{F1B24B59-C633-4DD1-A2F5-426F463C540E}" srcOrd="0" destOrd="0" presId="urn:microsoft.com/office/officeart/2008/layout/LinedList"/>
    <dgm:cxn modelId="{9C2551D4-662B-4645-BBA6-BEEC253B1896}" type="presParOf" srcId="{2EA25E36-8936-4DB8-BDA2-48562D820627}" destId="{C38496AD-B8B1-4F2D-95D5-C75798612247}" srcOrd="1" destOrd="0" presId="urn:microsoft.com/office/officeart/2008/layout/LinedList"/>
    <dgm:cxn modelId="{D422E34B-83E7-43C1-8CEB-91778BB02566}" type="presParOf" srcId="{9E0C5090-419E-4292-98F4-8EC8F797A583}" destId="{20BB87D0-3B59-4ED0-B851-43A4E54CBD6A}" srcOrd="6" destOrd="0" presId="urn:microsoft.com/office/officeart/2008/layout/LinedList"/>
    <dgm:cxn modelId="{E70D539F-3B91-4F0B-9E9B-8A5570BC02B6}" type="presParOf" srcId="{9E0C5090-419E-4292-98F4-8EC8F797A583}" destId="{39C1DACF-B114-4328-A78D-4062C11C1909}" srcOrd="7" destOrd="0" presId="urn:microsoft.com/office/officeart/2008/layout/LinedList"/>
    <dgm:cxn modelId="{3ED8A34D-8824-44A2-AFC2-F51DB1DC69F7}" type="presParOf" srcId="{39C1DACF-B114-4328-A78D-4062C11C1909}" destId="{FB4BD78F-5D14-4639-ABE5-844BE556980C}" srcOrd="0" destOrd="0" presId="urn:microsoft.com/office/officeart/2008/layout/LinedList"/>
    <dgm:cxn modelId="{3ECD6BFF-7138-4758-8E01-1969951326AF}" type="presParOf" srcId="{39C1DACF-B114-4328-A78D-4062C11C1909}" destId="{94761485-626C-455B-B2C0-104E14CD4F64}" srcOrd="1" destOrd="0" presId="urn:microsoft.com/office/officeart/2008/layout/LinedList"/>
    <dgm:cxn modelId="{F14B39C1-5C07-4BDE-9E33-08DE506B4A38}" type="presParOf" srcId="{9E0C5090-419E-4292-98F4-8EC8F797A583}" destId="{A3B78B4F-889C-479B-AC9E-F85A47A58E89}" srcOrd="8" destOrd="0" presId="urn:microsoft.com/office/officeart/2008/layout/LinedList"/>
    <dgm:cxn modelId="{7CFAF387-320E-4181-B88A-4939CFB4A13F}" type="presParOf" srcId="{9E0C5090-419E-4292-98F4-8EC8F797A583}" destId="{96C90BB6-52AF-4D47-9587-B10BA4A26CCE}" srcOrd="9" destOrd="0" presId="urn:microsoft.com/office/officeart/2008/layout/LinedList"/>
    <dgm:cxn modelId="{C71C98DA-81BE-4D0A-A69E-E67207E1CF24}" type="presParOf" srcId="{96C90BB6-52AF-4D47-9587-B10BA4A26CCE}" destId="{F70E6356-8CA0-4F4F-B5CC-D780F4115EAC}" srcOrd="0" destOrd="0" presId="urn:microsoft.com/office/officeart/2008/layout/LinedList"/>
    <dgm:cxn modelId="{F6E4F527-A821-4227-AF41-E42DE1FCD60F}" type="presParOf" srcId="{96C90BB6-52AF-4D47-9587-B10BA4A26CCE}" destId="{69EA032D-11E4-48A9-83C0-E83DDE7101F6}" srcOrd="1" destOrd="0" presId="urn:microsoft.com/office/officeart/2008/layout/LinedList"/>
    <dgm:cxn modelId="{22D23D11-CA9C-4053-9BFD-3669A1D60D11}" type="presParOf" srcId="{9E0C5090-419E-4292-98F4-8EC8F797A583}" destId="{EC3F4C4A-93BD-4417-85E9-D15CB30C76E4}" srcOrd="10" destOrd="0" presId="urn:microsoft.com/office/officeart/2008/layout/LinedList"/>
    <dgm:cxn modelId="{16972D60-2AE9-4C61-A1AA-0A83C3B29F1F}" type="presParOf" srcId="{9E0C5090-419E-4292-98F4-8EC8F797A583}" destId="{851ED70C-EF48-4C7B-8FA8-452E479E9E77}" srcOrd="11" destOrd="0" presId="urn:microsoft.com/office/officeart/2008/layout/LinedList"/>
    <dgm:cxn modelId="{F76914FF-4C3F-47CA-BA7A-6F39436F7301}" type="presParOf" srcId="{851ED70C-EF48-4C7B-8FA8-452E479E9E77}" destId="{792B2194-5FF5-4AC3-98BC-69F77ACC011D}" srcOrd="0" destOrd="0" presId="urn:microsoft.com/office/officeart/2008/layout/LinedList"/>
    <dgm:cxn modelId="{7F8C2CF5-07D5-49FF-8F01-ED1EB3F53EFD}" type="presParOf" srcId="{851ED70C-EF48-4C7B-8FA8-452E479E9E77}" destId="{1371B88D-5C2A-49E5-AB6E-0C1B9F96A2F6}" srcOrd="1" destOrd="0" presId="urn:microsoft.com/office/officeart/2008/layout/LinedList"/>
    <dgm:cxn modelId="{AF0B72A8-2580-4F98-A5E2-C8C7A74B37F5}" type="presParOf" srcId="{9E0C5090-419E-4292-98F4-8EC8F797A583}" destId="{51B5F565-C3FC-4FEC-8FF6-A94B15C94DE0}" srcOrd="12" destOrd="0" presId="urn:microsoft.com/office/officeart/2008/layout/LinedList"/>
    <dgm:cxn modelId="{B56600BF-A758-4C24-BCEF-DCBBB677A1BD}" type="presParOf" srcId="{9E0C5090-419E-4292-98F4-8EC8F797A583}" destId="{957BB445-F364-49CF-822E-B5AD83116C12}" srcOrd="13" destOrd="0" presId="urn:microsoft.com/office/officeart/2008/layout/LinedList"/>
    <dgm:cxn modelId="{136C502C-39CE-45A0-A532-1F7D0D6E8001}" type="presParOf" srcId="{957BB445-F364-49CF-822E-B5AD83116C12}" destId="{7DD077F7-12FE-43A5-B802-5AF5F512307D}" srcOrd="0" destOrd="0" presId="urn:microsoft.com/office/officeart/2008/layout/LinedList"/>
    <dgm:cxn modelId="{453E392C-F741-4369-A9C3-42AC252B2CB0}" type="presParOf" srcId="{957BB445-F364-49CF-822E-B5AD83116C12}" destId="{C57A1C5D-043C-4427-9912-4B416D30CAF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01BB12-355F-486A-9E07-12480838B9A8}" type="doc">
      <dgm:prSet loTypeId="urn:microsoft.com/office/officeart/2005/8/layout/arrow5" loCatId="relationship" qsTypeId="urn:microsoft.com/office/officeart/2005/8/quickstyle/simple1" qsCatId="simple" csTypeId="urn:microsoft.com/office/officeart/2005/8/colors/colorful1" csCatId="colorful"/>
      <dgm:spPr/>
      <dgm:t>
        <a:bodyPr/>
        <a:lstStyle/>
        <a:p>
          <a:endParaRPr lang="en-US"/>
        </a:p>
      </dgm:t>
    </dgm:pt>
    <dgm:pt modelId="{77CBE351-0EB4-4412-BF4E-A5344EB71923}">
      <dgm:prSet custT="1"/>
      <dgm:spPr/>
      <dgm:t>
        <a:bodyPr/>
        <a:lstStyle/>
        <a:p>
          <a:r>
            <a:rPr lang="en-US" sz="1100" b="1" i="1"/>
            <a:t>Service Climate </a:t>
          </a:r>
        </a:p>
      </dgm:t>
    </dgm:pt>
    <dgm:pt modelId="{3B6C99FE-B712-4384-ADAD-52FE4BDB33E3}" type="parTrans" cxnId="{002B127C-A36C-4806-989E-94261473B08E}">
      <dgm:prSet/>
      <dgm:spPr/>
      <dgm:t>
        <a:bodyPr/>
        <a:lstStyle/>
        <a:p>
          <a:endParaRPr lang="en-US" b="1" i="1"/>
        </a:p>
      </dgm:t>
    </dgm:pt>
    <dgm:pt modelId="{7A1FC6D1-F5E1-41B9-B66A-160523972449}" type="sibTrans" cxnId="{002B127C-A36C-4806-989E-94261473B08E}">
      <dgm:prSet/>
      <dgm:spPr/>
      <dgm:t>
        <a:bodyPr/>
        <a:lstStyle/>
        <a:p>
          <a:endParaRPr lang="en-US" b="1" i="1"/>
        </a:p>
      </dgm:t>
    </dgm:pt>
    <dgm:pt modelId="{0BCC1943-289F-4C20-A0D8-CCA1B27138C1}">
      <dgm:prSet custT="1"/>
      <dgm:spPr/>
      <dgm:t>
        <a:bodyPr/>
        <a:lstStyle/>
        <a:p>
          <a:r>
            <a:rPr lang="en-US" sz="1100" b="1" i="1"/>
            <a:t>Job satisfaction </a:t>
          </a:r>
        </a:p>
      </dgm:t>
    </dgm:pt>
    <dgm:pt modelId="{182C38BF-2E8B-425A-AC36-3BBAFB841E55}" type="parTrans" cxnId="{A1ED985A-5452-47EF-AB53-5272833F918A}">
      <dgm:prSet/>
      <dgm:spPr/>
      <dgm:t>
        <a:bodyPr/>
        <a:lstStyle/>
        <a:p>
          <a:endParaRPr lang="en-US" b="1" i="1"/>
        </a:p>
      </dgm:t>
    </dgm:pt>
    <dgm:pt modelId="{EE3D5A68-A879-4FC5-B38F-12F8B9E337F7}" type="sibTrans" cxnId="{A1ED985A-5452-47EF-AB53-5272833F918A}">
      <dgm:prSet/>
      <dgm:spPr/>
      <dgm:t>
        <a:bodyPr/>
        <a:lstStyle/>
        <a:p>
          <a:endParaRPr lang="en-US" b="1" i="1"/>
        </a:p>
      </dgm:t>
    </dgm:pt>
    <dgm:pt modelId="{4CFBC5FF-384D-49DE-AA0C-32D20D30649B}">
      <dgm:prSet custT="1"/>
      <dgm:spPr/>
      <dgm:t>
        <a:bodyPr/>
        <a:lstStyle/>
        <a:p>
          <a:r>
            <a:rPr lang="en-US" sz="1100" b="1" i="1"/>
            <a:t>Organization Culture </a:t>
          </a:r>
        </a:p>
      </dgm:t>
    </dgm:pt>
    <dgm:pt modelId="{8BB6541D-8AA2-4373-BC52-FA5216C393D8}" type="parTrans" cxnId="{9DA922C7-95D0-4AE6-B153-B5079B632D7C}">
      <dgm:prSet/>
      <dgm:spPr/>
      <dgm:t>
        <a:bodyPr/>
        <a:lstStyle/>
        <a:p>
          <a:endParaRPr lang="en-US" b="1" i="1"/>
        </a:p>
      </dgm:t>
    </dgm:pt>
    <dgm:pt modelId="{F7B62320-036F-43FA-918C-3DCBF4165C95}" type="sibTrans" cxnId="{9DA922C7-95D0-4AE6-B153-B5079B632D7C}">
      <dgm:prSet/>
      <dgm:spPr/>
      <dgm:t>
        <a:bodyPr/>
        <a:lstStyle/>
        <a:p>
          <a:endParaRPr lang="en-US" b="1" i="1"/>
        </a:p>
      </dgm:t>
    </dgm:pt>
    <dgm:pt modelId="{3DBCE253-4AF8-48EF-921A-DE8F5CAFA063}">
      <dgm:prSet custT="1"/>
      <dgm:spPr/>
      <dgm:t>
        <a:bodyPr/>
        <a:lstStyle/>
        <a:p>
          <a:r>
            <a:rPr lang="en-US" sz="1100" b="1" i="1" dirty="0"/>
            <a:t>Training and Development </a:t>
          </a:r>
        </a:p>
      </dgm:t>
    </dgm:pt>
    <dgm:pt modelId="{1761D1BB-B9D6-4B56-B69E-C3B123AA6B1A}" type="parTrans" cxnId="{EC9AA50C-8D53-4BCB-903D-825001354319}">
      <dgm:prSet/>
      <dgm:spPr/>
      <dgm:t>
        <a:bodyPr/>
        <a:lstStyle/>
        <a:p>
          <a:endParaRPr lang="en-US" b="1" i="1"/>
        </a:p>
      </dgm:t>
    </dgm:pt>
    <dgm:pt modelId="{AFB71E8B-65D4-47C5-BE20-964481275373}" type="sibTrans" cxnId="{EC9AA50C-8D53-4BCB-903D-825001354319}">
      <dgm:prSet/>
      <dgm:spPr/>
      <dgm:t>
        <a:bodyPr/>
        <a:lstStyle/>
        <a:p>
          <a:endParaRPr lang="en-US" b="1" i="1"/>
        </a:p>
      </dgm:t>
    </dgm:pt>
    <dgm:pt modelId="{4348950C-CCDD-4384-B71E-40746C079C84}">
      <dgm:prSet custT="1"/>
      <dgm:spPr/>
      <dgm:t>
        <a:bodyPr/>
        <a:lstStyle/>
        <a:p>
          <a:r>
            <a:rPr lang="en-US" sz="1100" b="1" i="1"/>
            <a:t>Recognition and rewards </a:t>
          </a:r>
        </a:p>
      </dgm:t>
    </dgm:pt>
    <dgm:pt modelId="{A02C0978-92CD-4597-B607-B16B77C44CFE}" type="parTrans" cxnId="{C93FDB8E-85D7-462D-A6CB-D927A2D2EEE5}">
      <dgm:prSet/>
      <dgm:spPr/>
      <dgm:t>
        <a:bodyPr/>
        <a:lstStyle/>
        <a:p>
          <a:endParaRPr lang="en-US" b="1" i="1"/>
        </a:p>
      </dgm:t>
    </dgm:pt>
    <dgm:pt modelId="{D793BF5F-2A6C-490C-9FE5-E4081DF53985}" type="sibTrans" cxnId="{C93FDB8E-85D7-462D-A6CB-D927A2D2EEE5}">
      <dgm:prSet/>
      <dgm:spPr/>
      <dgm:t>
        <a:bodyPr/>
        <a:lstStyle/>
        <a:p>
          <a:endParaRPr lang="en-US" b="1" i="1"/>
        </a:p>
      </dgm:t>
    </dgm:pt>
    <dgm:pt modelId="{119CB63B-C563-40C5-9065-71938C47D042}">
      <dgm:prSet custT="1"/>
      <dgm:spPr/>
      <dgm:t>
        <a:bodyPr/>
        <a:lstStyle/>
        <a:p>
          <a:r>
            <a:rPr lang="en-US" sz="1100" b="1" i="1"/>
            <a:t>Work Life Balance </a:t>
          </a:r>
        </a:p>
      </dgm:t>
    </dgm:pt>
    <dgm:pt modelId="{0B85189F-32DB-4A9D-B8B5-9F7D2A1DF1DB}" type="parTrans" cxnId="{33339E6E-6A34-4C20-A762-4EDDBDF2A695}">
      <dgm:prSet/>
      <dgm:spPr/>
      <dgm:t>
        <a:bodyPr/>
        <a:lstStyle/>
        <a:p>
          <a:endParaRPr lang="en-US" b="1" i="1"/>
        </a:p>
      </dgm:t>
    </dgm:pt>
    <dgm:pt modelId="{EB6BA177-0453-4538-A2B8-1D309A199176}" type="sibTrans" cxnId="{33339E6E-6A34-4C20-A762-4EDDBDF2A695}">
      <dgm:prSet/>
      <dgm:spPr/>
      <dgm:t>
        <a:bodyPr/>
        <a:lstStyle/>
        <a:p>
          <a:endParaRPr lang="en-US" b="1" i="1"/>
        </a:p>
      </dgm:t>
    </dgm:pt>
    <dgm:pt modelId="{F9D8DEBD-C5DB-4034-8309-3A9A37CB79F1}" type="pres">
      <dgm:prSet presAssocID="{F001BB12-355F-486A-9E07-12480838B9A8}" presName="diagram" presStyleCnt="0">
        <dgm:presLayoutVars>
          <dgm:dir/>
          <dgm:resizeHandles val="exact"/>
        </dgm:presLayoutVars>
      </dgm:prSet>
      <dgm:spPr/>
    </dgm:pt>
    <dgm:pt modelId="{42C3420F-2946-4A7A-B148-CFB5022FF15E}" type="pres">
      <dgm:prSet presAssocID="{77CBE351-0EB4-4412-BF4E-A5344EB71923}" presName="arrow" presStyleLbl="node1" presStyleIdx="0" presStyleCnt="6">
        <dgm:presLayoutVars>
          <dgm:bulletEnabled val="1"/>
        </dgm:presLayoutVars>
      </dgm:prSet>
      <dgm:spPr/>
    </dgm:pt>
    <dgm:pt modelId="{ADE831EC-1AF0-496B-8E62-D4962F916699}" type="pres">
      <dgm:prSet presAssocID="{0BCC1943-289F-4C20-A0D8-CCA1B27138C1}" presName="arrow" presStyleLbl="node1" presStyleIdx="1" presStyleCnt="6">
        <dgm:presLayoutVars>
          <dgm:bulletEnabled val="1"/>
        </dgm:presLayoutVars>
      </dgm:prSet>
      <dgm:spPr/>
    </dgm:pt>
    <dgm:pt modelId="{B39C18C3-2FAB-45DF-9237-263DBCEA948A}" type="pres">
      <dgm:prSet presAssocID="{4CFBC5FF-384D-49DE-AA0C-32D20D30649B}" presName="arrow" presStyleLbl="node1" presStyleIdx="2" presStyleCnt="6">
        <dgm:presLayoutVars>
          <dgm:bulletEnabled val="1"/>
        </dgm:presLayoutVars>
      </dgm:prSet>
      <dgm:spPr/>
    </dgm:pt>
    <dgm:pt modelId="{8B3293A4-9E73-4344-8D14-91A00E5B79A5}" type="pres">
      <dgm:prSet presAssocID="{3DBCE253-4AF8-48EF-921A-DE8F5CAFA063}" presName="arrow" presStyleLbl="node1" presStyleIdx="3" presStyleCnt="6">
        <dgm:presLayoutVars>
          <dgm:bulletEnabled val="1"/>
        </dgm:presLayoutVars>
      </dgm:prSet>
      <dgm:spPr/>
    </dgm:pt>
    <dgm:pt modelId="{E352C378-B1AD-4786-96BD-857F1AB2E3CA}" type="pres">
      <dgm:prSet presAssocID="{4348950C-CCDD-4384-B71E-40746C079C84}" presName="arrow" presStyleLbl="node1" presStyleIdx="4" presStyleCnt="6">
        <dgm:presLayoutVars>
          <dgm:bulletEnabled val="1"/>
        </dgm:presLayoutVars>
      </dgm:prSet>
      <dgm:spPr/>
    </dgm:pt>
    <dgm:pt modelId="{BC4C83AC-2619-43F2-9E99-DD36C0D00CD4}" type="pres">
      <dgm:prSet presAssocID="{119CB63B-C563-40C5-9065-71938C47D042}" presName="arrow" presStyleLbl="node1" presStyleIdx="5" presStyleCnt="6">
        <dgm:presLayoutVars>
          <dgm:bulletEnabled val="1"/>
        </dgm:presLayoutVars>
      </dgm:prSet>
      <dgm:spPr/>
    </dgm:pt>
  </dgm:ptLst>
  <dgm:cxnLst>
    <dgm:cxn modelId="{1DFC6C0A-D6DB-4DBF-850D-7B66F4584460}" type="presOf" srcId="{F001BB12-355F-486A-9E07-12480838B9A8}" destId="{F9D8DEBD-C5DB-4034-8309-3A9A37CB79F1}" srcOrd="0" destOrd="0" presId="urn:microsoft.com/office/officeart/2005/8/layout/arrow5"/>
    <dgm:cxn modelId="{EC9AA50C-8D53-4BCB-903D-825001354319}" srcId="{F001BB12-355F-486A-9E07-12480838B9A8}" destId="{3DBCE253-4AF8-48EF-921A-DE8F5CAFA063}" srcOrd="3" destOrd="0" parTransId="{1761D1BB-B9D6-4B56-B69E-C3B123AA6B1A}" sibTransId="{AFB71E8B-65D4-47C5-BE20-964481275373}"/>
    <dgm:cxn modelId="{CAD59E23-F60B-461D-A914-8C4F4AA6E059}" type="presOf" srcId="{4CFBC5FF-384D-49DE-AA0C-32D20D30649B}" destId="{B39C18C3-2FAB-45DF-9237-263DBCEA948A}" srcOrd="0" destOrd="0" presId="urn:microsoft.com/office/officeart/2005/8/layout/arrow5"/>
    <dgm:cxn modelId="{33339E6E-6A34-4C20-A762-4EDDBDF2A695}" srcId="{F001BB12-355F-486A-9E07-12480838B9A8}" destId="{119CB63B-C563-40C5-9065-71938C47D042}" srcOrd="5" destOrd="0" parTransId="{0B85189F-32DB-4A9D-B8B5-9F7D2A1DF1DB}" sibTransId="{EB6BA177-0453-4538-A2B8-1D309A199176}"/>
    <dgm:cxn modelId="{A1ED985A-5452-47EF-AB53-5272833F918A}" srcId="{F001BB12-355F-486A-9E07-12480838B9A8}" destId="{0BCC1943-289F-4C20-A0D8-CCA1B27138C1}" srcOrd="1" destOrd="0" parTransId="{182C38BF-2E8B-425A-AC36-3BBAFB841E55}" sibTransId="{EE3D5A68-A879-4FC5-B38F-12F8B9E337F7}"/>
    <dgm:cxn modelId="{002B127C-A36C-4806-989E-94261473B08E}" srcId="{F001BB12-355F-486A-9E07-12480838B9A8}" destId="{77CBE351-0EB4-4412-BF4E-A5344EB71923}" srcOrd="0" destOrd="0" parTransId="{3B6C99FE-B712-4384-ADAD-52FE4BDB33E3}" sibTransId="{7A1FC6D1-F5E1-41B9-B66A-160523972449}"/>
    <dgm:cxn modelId="{C93FDB8E-85D7-462D-A6CB-D927A2D2EEE5}" srcId="{F001BB12-355F-486A-9E07-12480838B9A8}" destId="{4348950C-CCDD-4384-B71E-40746C079C84}" srcOrd="4" destOrd="0" parTransId="{A02C0978-92CD-4597-B607-B16B77C44CFE}" sibTransId="{D793BF5F-2A6C-490C-9FE5-E4081DF53985}"/>
    <dgm:cxn modelId="{DC11D5B0-939F-4B23-9A21-585ABE199B6D}" type="presOf" srcId="{3DBCE253-4AF8-48EF-921A-DE8F5CAFA063}" destId="{8B3293A4-9E73-4344-8D14-91A00E5B79A5}" srcOrd="0" destOrd="0" presId="urn:microsoft.com/office/officeart/2005/8/layout/arrow5"/>
    <dgm:cxn modelId="{ACF881BE-17B0-4413-BD18-0C83F747F6D7}" type="presOf" srcId="{4348950C-CCDD-4384-B71E-40746C079C84}" destId="{E352C378-B1AD-4786-96BD-857F1AB2E3CA}" srcOrd="0" destOrd="0" presId="urn:microsoft.com/office/officeart/2005/8/layout/arrow5"/>
    <dgm:cxn modelId="{9DA922C7-95D0-4AE6-B153-B5079B632D7C}" srcId="{F001BB12-355F-486A-9E07-12480838B9A8}" destId="{4CFBC5FF-384D-49DE-AA0C-32D20D30649B}" srcOrd="2" destOrd="0" parTransId="{8BB6541D-8AA2-4373-BC52-FA5216C393D8}" sibTransId="{F7B62320-036F-43FA-918C-3DCBF4165C95}"/>
    <dgm:cxn modelId="{BCF283D9-D380-4DFA-9F8D-4E47937DBEA2}" type="presOf" srcId="{119CB63B-C563-40C5-9065-71938C47D042}" destId="{BC4C83AC-2619-43F2-9E99-DD36C0D00CD4}" srcOrd="0" destOrd="0" presId="urn:microsoft.com/office/officeart/2005/8/layout/arrow5"/>
    <dgm:cxn modelId="{F1B64BE7-42FA-4ED6-ABBD-C09EA1DCA40B}" type="presOf" srcId="{77CBE351-0EB4-4412-BF4E-A5344EB71923}" destId="{42C3420F-2946-4A7A-B148-CFB5022FF15E}" srcOrd="0" destOrd="0" presId="urn:microsoft.com/office/officeart/2005/8/layout/arrow5"/>
    <dgm:cxn modelId="{FA67EEFD-0EC7-4A00-8291-C5F8B279308E}" type="presOf" srcId="{0BCC1943-289F-4C20-A0D8-CCA1B27138C1}" destId="{ADE831EC-1AF0-496B-8E62-D4962F916699}" srcOrd="0" destOrd="0" presId="urn:microsoft.com/office/officeart/2005/8/layout/arrow5"/>
    <dgm:cxn modelId="{AC6CAB9F-262D-4506-B181-DC74A869A448}" type="presParOf" srcId="{F9D8DEBD-C5DB-4034-8309-3A9A37CB79F1}" destId="{42C3420F-2946-4A7A-B148-CFB5022FF15E}" srcOrd="0" destOrd="0" presId="urn:microsoft.com/office/officeart/2005/8/layout/arrow5"/>
    <dgm:cxn modelId="{D125D343-3E1B-4355-BDA3-13359311C053}" type="presParOf" srcId="{F9D8DEBD-C5DB-4034-8309-3A9A37CB79F1}" destId="{ADE831EC-1AF0-496B-8E62-D4962F916699}" srcOrd="1" destOrd="0" presId="urn:microsoft.com/office/officeart/2005/8/layout/arrow5"/>
    <dgm:cxn modelId="{38B66EC0-7A65-4E59-BCAF-93810510E006}" type="presParOf" srcId="{F9D8DEBD-C5DB-4034-8309-3A9A37CB79F1}" destId="{B39C18C3-2FAB-45DF-9237-263DBCEA948A}" srcOrd="2" destOrd="0" presId="urn:microsoft.com/office/officeart/2005/8/layout/arrow5"/>
    <dgm:cxn modelId="{8D917CE0-CA7F-43FB-BD0A-9EF12013EA6A}" type="presParOf" srcId="{F9D8DEBD-C5DB-4034-8309-3A9A37CB79F1}" destId="{8B3293A4-9E73-4344-8D14-91A00E5B79A5}" srcOrd="3" destOrd="0" presId="urn:microsoft.com/office/officeart/2005/8/layout/arrow5"/>
    <dgm:cxn modelId="{9297ECF0-2AFD-4F01-9E06-42A351EAEAF7}" type="presParOf" srcId="{F9D8DEBD-C5DB-4034-8309-3A9A37CB79F1}" destId="{E352C378-B1AD-4786-96BD-857F1AB2E3CA}" srcOrd="4" destOrd="0" presId="urn:microsoft.com/office/officeart/2005/8/layout/arrow5"/>
    <dgm:cxn modelId="{7CE8FBBA-E85B-4F4D-B124-1A2EDA728C94}" type="presParOf" srcId="{F9D8DEBD-C5DB-4034-8309-3A9A37CB79F1}" destId="{BC4C83AC-2619-43F2-9E99-DD36C0D00CD4}" srcOrd="5"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160C07-8106-498E-B251-4D4547E16C22}"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FE52946C-4820-490C-96BE-BF9469698FCC}">
      <dgm:prSet/>
      <dgm:spPr/>
      <dgm:t>
        <a:bodyPr/>
        <a:lstStyle/>
        <a:p>
          <a:r>
            <a:rPr lang="en-US"/>
            <a:t>Physical Engagement </a:t>
          </a:r>
        </a:p>
      </dgm:t>
    </dgm:pt>
    <dgm:pt modelId="{606803EC-D2ED-4ADC-AF77-3D9E1B9D1422}" type="parTrans" cxnId="{8D4FF381-0FFA-4B42-9A1A-1FA46CBC0B77}">
      <dgm:prSet/>
      <dgm:spPr/>
      <dgm:t>
        <a:bodyPr/>
        <a:lstStyle/>
        <a:p>
          <a:endParaRPr lang="en-US"/>
        </a:p>
      </dgm:t>
    </dgm:pt>
    <dgm:pt modelId="{C1B06918-FA9A-457E-8D4C-293392EEC121}" type="sibTrans" cxnId="{8D4FF381-0FFA-4B42-9A1A-1FA46CBC0B77}">
      <dgm:prSet/>
      <dgm:spPr/>
      <dgm:t>
        <a:bodyPr/>
        <a:lstStyle/>
        <a:p>
          <a:endParaRPr lang="en-US"/>
        </a:p>
      </dgm:t>
    </dgm:pt>
    <dgm:pt modelId="{752FC05A-97C8-4F28-88F6-4510C7A1C955}">
      <dgm:prSet/>
      <dgm:spPr/>
      <dgm:t>
        <a:bodyPr/>
        <a:lstStyle/>
        <a:p>
          <a:r>
            <a:rPr lang="en-US" dirty="0"/>
            <a:t>Cognitive engagement </a:t>
          </a:r>
          <a:r>
            <a:rPr lang="en-GB" dirty="0"/>
            <a:t>(Li, 2021)</a:t>
          </a:r>
          <a:r>
            <a:rPr lang="en-US" dirty="0"/>
            <a:t> </a:t>
          </a:r>
        </a:p>
      </dgm:t>
    </dgm:pt>
    <dgm:pt modelId="{023CBD02-BD68-4CA4-8ABE-4B28B2D7D723}" type="parTrans" cxnId="{42EC8794-52D1-4BBD-8E77-9FE3C9E18F56}">
      <dgm:prSet/>
      <dgm:spPr/>
      <dgm:t>
        <a:bodyPr/>
        <a:lstStyle/>
        <a:p>
          <a:endParaRPr lang="en-US"/>
        </a:p>
      </dgm:t>
    </dgm:pt>
    <dgm:pt modelId="{0E11AF8A-0275-4836-A5D4-D410F2988517}" type="sibTrans" cxnId="{42EC8794-52D1-4BBD-8E77-9FE3C9E18F56}">
      <dgm:prSet/>
      <dgm:spPr/>
      <dgm:t>
        <a:bodyPr/>
        <a:lstStyle/>
        <a:p>
          <a:endParaRPr lang="en-US"/>
        </a:p>
      </dgm:t>
    </dgm:pt>
    <dgm:pt modelId="{39D350AB-6B20-4A93-9719-31117F4C0DA8}">
      <dgm:prSet/>
      <dgm:spPr/>
      <dgm:t>
        <a:bodyPr/>
        <a:lstStyle/>
        <a:p>
          <a:r>
            <a:rPr lang="en-US"/>
            <a:t>Emotional Engagement</a:t>
          </a:r>
        </a:p>
      </dgm:t>
    </dgm:pt>
    <dgm:pt modelId="{CB41DEB4-59C7-4EFE-839C-4D75DEF6F069}" type="parTrans" cxnId="{F8232E14-FEAA-492C-84BF-F5CCFFE37E71}">
      <dgm:prSet/>
      <dgm:spPr/>
      <dgm:t>
        <a:bodyPr/>
        <a:lstStyle/>
        <a:p>
          <a:endParaRPr lang="en-US"/>
        </a:p>
      </dgm:t>
    </dgm:pt>
    <dgm:pt modelId="{445204CC-8118-4DAE-85FC-0463B9842B2C}" type="sibTrans" cxnId="{F8232E14-FEAA-492C-84BF-F5CCFFE37E71}">
      <dgm:prSet/>
      <dgm:spPr/>
      <dgm:t>
        <a:bodyPr/>
        <a:lstStyle/>
        <a:p>
          <a:endParaRPr lang="en-US"/>
        </a:p>
      </dgm:t>
    </dgm:pt>
    <dgm:pt modelId="{516C61CE-D961-44DB-98E6-0A71B4D7E544}" type="pres">
      <dgm:prSet presAssocID="{16160C07-8106-498E-B251-4D4547E16C22}" presName="hierChild1" presStyleCnt="0">
        <dgm:presLayoutVars>
          <dgm:chPref val="1"/>
          <dgm:dir/>
          <dgm:animOne val="branch"/>
          <dgm:animLvl val="lvl"/>
          <dgm:resizeHandles/>
        </dgm:presLayoutVars>
      </dgm:prSet>
      <dgm:spPr/>
    </dgm:pt>
    <dgm:pt modelId="{55454C98-6F40-4D66-9D3A-9B79C11BC617}" type="pres">
      <dgm:prSet presAssocID="{FE52946C-4820-490C-96BE-BF9469698FCC}" presName="hierRoot1" presStyleCnt="0"/>
      <dgm:spPr/>
    </dgm:pt>
    <dgm:pt modelId="{89DEBC83-B813-4C09-8324-23263B28345A}" type="pres">
      <dgm:prSet presAssocID="{FE52946C-4820-490C-96BE-BF9469698FCC}" presName="composite" presStyleCnt="0"/>
      <dgm:spPr/>
    </dgm:pt>
    <dgm:pt modelId="{4D1F7456-D0FC-4B69-BC55-F32CD4274136}" type="pres">
      <dgm:prSet presAssocID="{FE52946C-4820-490C-96BE-BF9469698FCC}" presName="background" presStyleLbl="node0" presStyleIdx="0" presStyleCnt="3"/>
      <dgm:spPr/>
    </dgm:pt>
    <dgm:pt modelId="{6E4E5C92-1E01-4038-B5EA-B8D9A2BE9D42}" type="pres">
      <dgm:prSet presAssocID="{FE52946C-4820-490C-96BE-BF9469698FCC}" presName="text" presStyleLbl="fgAcc0" presStyleIdx="0" presStyleCnt="3">
        <dgm:presLayoutVars>
          <dgm:chPref val="3"/>
        </dgm:presLayoutVars>
      </dgm:prSet>
      <dgm:spPr/>
    </dgm:pt>
    <dgm:pt modelId="{CAC097F4-04F8-4BB3-A9C3-ADE48D03B075}" type="pres">
      <dgm:prSet presAssocID="{FE52946C-4820-490C-96BE-BF9469698FCC}" presName="hierChild2" presStyleCnt="0"/>
      <dgm:spPr/>
    </dgm:pt>
    <dgm:pt modelId="{EA46CF08-C379-4B54-B61F-72A7ADAC16C2}" type="pres">
      <dgm:prSet presAssocID="{752FC05A-97C8-4F28-88F6-4510C7A1C955}" presName="hierRoot1" presStyleCnt="0"/>
      <dgm:spPr/>
    </dgm:pt>
    <dgm:pt modelId="{006205E4-C451-4E7D-8DBB-D6367F107041}" type="pres">
      <dgm:prSet presAssocID="{752FC05A-97C8-4F28-88F6-4510C7A1C955}" presName="composite" presStyleCnt="0"/>
      <dgm:spPr/>
    </dgm:pt>
    <dgm:pt modelId="{0833E813-E3B0-4F0D-8838-37E6D9B2E8AC}" type="pres">
      <dgm:prSet presAssocID="{752FC05A-97C8-4F28-88F6-4510C7A1C955}" presName="background" presStyleLbl="node0" presStyleIdx="1" presStyleCnt="3"/>
      <dgm:spPr/>
    </dgm:pt>
    <dgm:pt modelId="{F60AFC33-9D72-4D13-BEDF-68E137BCAC3A}" type="pres">
      <dgm:prSet presAssocID="{752FC05A-97C8-4F28-88F6-4510C7A1C955}" presName="text" presStyleLbl="fgAcc0" presStyleIdx="1" presStyleCnt="3">
        <dgm:presLayoutVars>
          <dgm:chPref val="3"/>
        </dgm:presLayoutVars>
      </dgm:prSet>
      <dgm:spPr/>
    </dgm:pt>
    <dgm:pt modelId="{460ABCB3-189F-49DB-9622-36F09A779539}" type="pres">
      <dgm:prSet presAssocID="{752FC05A-97C8-4F28-88F6-4510C7A1C955}" presName="hierChild2" presStyleCnt="0"/>
      <dgm:spPr/>
    </dgm:pt>
    <dgm:pt modelId="{B2446359-673F-4202-91A4-A3C8D4039A21}" type="pres">
      <dgm:prSet presAssocID="{39D350AB-6B20-4A93-9719-31117F4C0DA8}" presName="hierRoot1" presStyleCnt="0"/>
      <dgm:spPr/>
    </dgm:pt>
    <dgm:pt modelId="{A60A5B45-786F-4EFA-B4B8-1CA825F702BD}" type="pres">
      <dgm:prSet presAssocID="{39D350AB-6B20-4A93-9719-31117F4C0DA8}" presName="composite" presStyleCnt="0"/>
      <dgm:spPr/>
    </dgm:pt>
    <dgm:pt modelId="{C0CFC406-6BE9-4472-AED7-4C274CE380E9}" type="pres">
      <dgm:prSet presAssocID="{39D350AB-6B20-4A93-9719-31117F4C0DA8}" presName="background" presStyleLbl="node0" presStyleIdx="2" presStyleCnt="3"/>
      <dgm:spPr/>
    </dgm:pt>
    <dgm:pt modelId="{05014B24-D63C-4DF8-96FC-2B4154DD55D0}" type="pres">
      <dgm:prSet presAssocID="{39D350AB-6B20-4A93-9719-31117F4C0DA8}" presName="text" presStyleLbl="fgAcc0" presStyleIdx="2" presStyleCnt="3">
        <dgm:presLayoutVars>
          <dgm:chPref val="3"/>
        </dgm:presLayoutVars>
      </dgm:prSet>
      <dgm:spPr/>
    </dgm:pt>
    <dgm:pt modelId="{9EE797B4-77B7-4FD0-A5E2-02F068610D97}" type="pres">
      <dgm:prSet presAssocID="{39D350AB-6B20-4A93-9719-31117F4C0DA8}" presName="hierChild2" presStyleCnt="0"/>
      <dgm:spPr/>
    </dgm:pt>
  </dgm:ptLst>
  <dgm:cxnLst>
    <dgm:cxn modelId="{F8232E14-FEAA-492C-84BF-F5CCFFE37E71}" srcId="{16160C07-8106-498E-B251-4D4547E16C22}" destId="{39D350AB-6B20-4A93-9719-31117F4C0DA8}" srcOrd="2" destOrd="0" parTransId="{CB41DEB4-59C7-4EFE-839C-4D75DEF6F069}" sibTransId="{445204CC-8118-4DAE-85FC-0463B9842B2C}"/>
    <dgm:cxn modelId="{8738FE34-070C-458D-9B1A-E369D606E78C}" type="presOf" srcId="{752FC05A-97C8-4F28-88F6-4510C7A1C955}" destId="{F60AFC33-9D72-4D13-BEDF-68E137BCAC3A}" srcOrd="0" destOrd="0" presId="urn:microsoft.com/office/officeart/2005/8/layout/hierarchy1"/>
    <dgm:cxn modelId="{FA436F37-75B5-451C-BFF0-2E24132E1897}" type="presOf" srcId="{FE52946C-4820-490C-96BE-BF9469698FCC}" destId="{6E4E5C92-1E01-4038-B5EA-B8D9A2BE9D42}" srcOrd="0" destOrd="0" presId="urn:microsoft.com/office/officeart/2005/8/layout/hierarchy1"/>
    <dgm:cxn modelId="{8D4FF381-0FFA-4B42-9A1A-1FA46CBC0B77}" srcId="{16160C07-8106-498E-B251-4D4547E16C22}" destId="{FE52946C-4820-490C-96BE-BF9469698FCC}" srcOrd="0" destOrd="0" parTransId="{606803EC-D2ED-4ADC-AF77-3D9E1B9D1422}" sibTransId="{C1B06918-FA9A-457E-8D4C-293392EEC121}"/>
    <dgm:cxn modelId="{42EC8794-52D1-4BBD-8E77-9FE3C9E18F56}" srcId="{16160C07-8106-498E-B251-4D4547E16C22}" destId="{752FC05A-97C8-4F28-88F6-4510C7A1C955}" srcOrd="1" destOrd="0" parTransId="{023CBD02-BD68-4CA4-8ABE-4B28B2D7D723}" sibTransId="{0E11AF8A-0275-4836-A5D4-D410F2988517}"/>
    <dgm:cxn modelId="{8C6A4BE7-AB1F-45EF-958A-4B64B821937A}" type="presOf" srcId="{16160C07-8106-498E-B251-4D4547E16C22}" destId="{516C61CE-D961-44DB-98E6-0A71B4D7E544}" srcOrd="0" destOrd="0" presId="urn:microsoft.com/office/officeart/2005/8/layout/hierarchy1"/>
    <dgm:cxn modelId="{1BBC94ED-66B1-4996-80B2-C9A5497E8588}" type="presOf" srcId="{39D350AB-6B20-4A93-9719-31117F4C0DA8}" destId="{05014B24-D63C-4DF8-96FC-2B4154DD55D0}" srcOrd="0" destOrd="0" presId="urn:microsoft.com/office/officeart/2005/8/layout/hierarchy1"/>
    <dgm:cxn modelId="{1397EF0A-1381-4D16-88C6-347863D308B8}" type="presParOf" srcId="{516C61CE-D961-44DB-98E6-0A71B4D7E544}" destId="{55454C98-6F40-4D66-9D3A-9B79C11BC617}" srcOrd="0" destOrd="0" presId="urn:microsoft.com/office/officeart/2005/8/layout/hierarchy1"/>
    <dgm:cxn modelId="{E89AA3F2-9602-4475-8429-38B6E923C01F}" type="presParOf" srcId="{55454C98-6F40-4D66-9D3A-9B79C11BC617}" destId="{89DEBC83-B813-4C09-8324-23263B28345A}" srcOrd="0" destOrd="0" presId="urn:microsoft.com/office/officeart/2005/8/layout/hierarchy1"/>
    <dgm:cxn modelId="{21324AAB-046B-4FB0-9F75-6091639C7541}" type="presParOf" srcId="{89DEBC83-B813-4C09-8324-23263B28345A}" destId="{4D1F7456-D0FC-4B69-BC55-F32CD4274136}" srcOrd="0" destOrd="0" presId="urn:microsoft.com/office/officeart/2005/8/layout/hierarchy1"/>
    <dgm:cxn modelId="{316A01F7-B897-4D86-AE06-0BF165BD85ED}" type="presParOf" srcId="{89DEBC83-B813-4C09-8324-23263B28345A}" destId="{6E4E5C92-1E01-4038-B5EA-B8D9A2BE9D42}" srcOrd="1" destOrd="0" presId="urn:microsoft.com/office/officeart/2005/8/layout/hierarchy1"/>
    <dgm:cxn modelId="{15352F2D-15B9-4B09-8160-F585B00400D0}" type="presParOf" srcId="{55454C98-6F40-4D66-9D3A-9B79C11BC617}" destId="{CAC097F4-04F8-4BB3-A9C3-ADE48D03B075}" srcOrd="1" destOrd="0" presId="urn:microsoft.com/office/officeart/2005/8/layout/hierarchy1"/>
    <dgm:cxn modelId="{19432AB2-2B13-44A2-BCAF-A57B7B0D2BB2}" type="presParOf" srcId="{516C61CE-D961-44DB-98E6-0A71B4D7E544}" destId="{EA46CF08-C379-4B54-B61F-72A7ADAC16C2}" srcOrd="1" destOrd="0" presId="urn:microsoft.com/office/officeart/2005/8/layout/hierarchy1"/>
    <dgm:cxn modelId="{667F9A5A-5976-4AC6-B34C-E55145E58C21}" type="presParOf" srcId="{EA46CF08-C379-4B54-B61F-72A7ADAC16C2}" destId="{006205E4-C451-4E7D-8DBB-D6367F107041}" srcOrd="0" destOrd="0" presId="urn:microsoft.com/office/officeart/2005/8/layout/hierarchy1"/>
    <dgm:cxn modelId="{4F44640B-A37E-479E-832B-73B01562339C}" type="presParOf" srcId="{006205E4-C451-4E7D-8DBB-D6367F107041}" destId="{0833E813-E3B0-4F0D-8838-37E6D9B2E8AC}" srcOrd="0" destOrd="0" presId="urn:microsoft.com/office/officeart/2005/8/layout/hierarchy1"/>
    <dgm:cxn modelId="{B1568578-3A11-49C3-9A9F-DC9D6715EAE4}" type="presParOf" srcId="{006205E4-C451-4E7D-8DBB-D6367F107041}" destId="{F60AFC33-9D72-4D13-BEDF-68E137BCAC3A}" srcOrd="1" destOrd="0" presId="urn:microsoft.com/office/officeart/2005/8/layout/hierarchy1"/>
    <dgm:cxn modelId="{49FC15F0-8769-4E29-931A-28CBA461BC7B}" type="presParOf" srcId="{EA46CF08-C379-4B54-B61F-72A7ADAC16C2}" destId="{460ABCB3-189F-49DB-9622-36F09A779539}" srcOrd="1" destOrd="0" presId="urn:microsoft.com/office/officeart/2005/8/layout/hierarchy1"/>
    <dgm:cxn modelId="{08A375CA-E87F-4840-8E7B-A3143BCCDC63}" type="presParOf" srcId="{516C61CE-D961-44DB-98E6-0A71B4D7E544}" destId="{B2446359-673F-4202-91A4-A3C8D4039A21}" srcOrd="2" destOrd="0" presId="urn:microsoft.com/office/officeart/2005/8/layout/hierarchy1"/>
    <dgm:cxn modelId="{86A8816C-436E-4DE0-AA40-24591D3E6E23}" type="presParOf" srcId="{B2446359-673F-4202-91A4-A3C8D4039A21}" destId="{A60A5B45-786F-4EFA-B4B8-1CA825F702BD}" srcOrd="0" destOrd="0" presId="urn:microsoft.com/office/officeart/2005/8/layout/hierarchy1"/>
    <dgm:cxn modelId="{3A57F335-B931-4018-9FE0-A30F81EF3FD5}" type="presParOf" srcId="{A60A5B45-786F-4EFA-B4B8-1CA825F702BD}" destId="{C0CFC406-6BE9-4472-AED7-4C274CE380E9}" srcOrd="0" destOrd="0" presId="urn:microsoft.com/office/officeart/2005/8/layout/hierarchy1"/>
    <dgm:cxn modelId="{6A9D3CC1-11C8-4ADF-B33D-7A16856087A0}" type="presParOf" srcId="{A60A5B45-786F-4EFA-B4B8-1CA825F702BD}" destId="{05014B24-D63C-4DF8-96FC-2B4154DD55D0}" srcOrd="1" destOrd="0" presId="urn:microsoft.com/office/officeart/2005/8/layout/hierarchy1"/>
    <dgm:cxn modelId="{AA1DF906-1694-47F9-ACE4-6A8BCC125F43}" type="presParOf" srcId="{B2446359-673F-4202-91A4-A3C8D4039A21}" destId="{9EE797B4-77B7-4FD0-A5E2-02F068610D9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B972E-7879-4B5F-ADD2-0F1CB90E61C2}">
      <dsp:nvSpPr>
        <dsp:cNvPr id="0" name=""/>
        <dsp:cNvSpPr/>
      </dsp:nvSpPr>
      <dsp:spPr>
        <a:xfrm>
          <a:off x="0" y="2574"/>
          <a:ext cx="9685638" cy="0"/>
        </a:xfrm>
        <a:prstGeom prst="line">
          <a:avLst/>
        </a:prstGeom>
        <a:solidFill>
          <a:schemeClr val="accent4">
            <a:hueOff val="0"/>
            <a:satOff val="0"/>
            <a:lumOff val="0"/>
            <a:alphaOff val="0"/>
          </a:schemeClr>
        </a:solidFill>
        <a:ln w="9525" cap="rnd" cmpd="sng" algn="ctr">
          <a:solidFill>
            <a:schemeClr val="accent4">
              <a:hueOff val="0"/>
              <a:satOff val="0"/>
              <a:lumOff val="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984C3C1A-64D4-468E-BBC7-D7482A5C6D78}">
      <dsp:nvSpPr>
        <dsp:cNvPr id="0" name=""/>
        <dsp:cNvSpPr/>
      </dsp:nvSpPr>
      <dsp:spPr>
        <a:xfrm>
          <a:off x="0" y="2574"/>
          <a:ext cx="9685638" cy="660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For the hospitality sector to provide outstanding customer service engagement of employees  are crucial.</a:t>
          </a:r>
        </a:p>
      </dsp:txBody>
      <dsp:txXfrm>
        <a:off x="0" y="2574"/>
        <a:ext cx="9685638" cy="660579"/>
      </dsp:txXfrm>
    </dsp:sp>
    <dsp:sp modelId="{C64FF8ED-5896-4D92-9AB3-392421085222}">
      <dsp:nvSpPr>
        <dsp:cNvPr id="0" name=""/>
        <dsp:cNvSpPr/>
      </dsp:nvSpPr>
      <dsp:spPr>
        <a:xfrm>
          <a:off x="0" y="663154"/>
          <a:ext cx="9685638" cy="0"/>
        </a:xfrm>
        <a:prstGeom prst="line">
          <a:avLst/>
        </a:prstGeom>
        <a:solidFill>
          <a:schemeClr val="accent4">
            <a:hueOff val="3273413"/>
            <a:satOff val="-307"/>
            <a:lumOff val="392"/>
            <a:alphaOff val="0"/>
          </a:schemeClr>
        </a:solidFill>
        <a:ln w="9525" cap="rnd" cmpd="sng" algn="ctr">
          <a:solidFill>
            <a:schemeClr val="accent4">
              <a:hueOff val="3273413"/>
              <a:satOff val="-307"/>
              <a:lumOff val="392"/>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1D0662D0-8743-40E5-B301-3BF5152F6FF0}">
      <dsp:nvSpPr>
        <dsp:cNvPr id="0" name=""/>
        <dsp:cNvSpPr/>
      </dsp:nvSpPr>
      <dsp:spPr>
        <a:xfrm>
          <a:off x="0" y="663154"/>
          <a:ext cx="9685638" cy="660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To  represent the company as brand ambassadors in the hospitality sector </a:t>
          </a:r>
          <a:r>
            <a:rPr lang="en-GB" sz="2000" kern="1200" dirty="0"/>
            <a:t>(</a:t>
          </a:r>
          <a:r>
            <a:rPr lang="en-GB" sz="2000" kern="1200" dirty="0" err="1"/>
            <a:t>Alshuaibi</a:t>
          </a:r>
          <a:r>
            <a:rPr lang="en-GB" sz="2000" kern="1200" dirty="0"/>
            <a:t> et al., 2016)</a:t>
          </a:r>
          <a:r>
            <a:rPr lang="en-US" sz="2000" kern="1200" dirty="0"/>
            <a:t>.</a:t>
          </a:r>
        </a:p>
      </dsp:txBody>
      <dsp:txXfrm>
        <a:off x="0" y="663154"/>
        <a:ext cx="9685638" cy="660579"/>
      </dsp:txXfrm>
    </dsp:sp>
    <dsp:sp modelId="{4FAFC7F6-FF81-4EF4-AAB7-AF04C36B022C}">
      <dsp:nvSpPr>
        <dsp:cNvPr id="0" name=""/>
        <dsp:cNvSpPr/>
      </dsp:nvSpPr>
      <dsp:spPr>
        <a:xfrm>
          <a:off x="0" y="1323734"/>
          <a:ext cx="9685638" cy="0"/>
        </a:xfrm>
        <a:prstGeom prst="line">
          <a:avLst/>
        </a:prstGeom>
        <a:solidFill>
          <a:schemeClr val="accent4">
            <a:hueOff val="6546825"/>
            <a:satOff val="-615"/>
            <a:lumOff val="784"/>
            <a:alphaOff val="0"/>
          </a:schemeClr>
        </a:solidFill>
        <a:ln w="9525" cap="rnd" cmpd="sng" algn="ctr">
          <a:solidFill>
            <a:schemeClr val="accent4">
              <a:hueOff val="6546825"/>
              <a:satOff val="-615"/>
              <a:lumOff val="784"/>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F1B24B59-C633-4DD1-A2F5-426F463C540E}">
      <dsp:nvSpPr>
        <dsp:cNvPr id="0" name=""/>
        <dsp:cNvSpPr/>
      </dsp:nvSpPr>
      <dsp:spPr>
        <a:xfrm>
          <a:off x="0" y="1323734"/>
          <a:ext cx="9676179" cy="10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In the hospitality sector, employee engagement and visitor pleasure are  related, and Engagement of the employees inclined to go above and beyond for customers, loyalty and pleasure.</a:t>
          </a:r>
        </a:p>
      </dsp:txBody>
      <dsp:txXfrm>
        <a:off x="0" y="1323734"/>
        <a:ext cx="9676179" cy="1023502"/>
      </dsp:txXfrm>
    </dsp:sp>
    <dsp:sp modelId="{20BB87D0-3B59-4ED0-B851-43A4E54CBD6A}">
      <dsp:nvSpPr>
        <dsp:cNvPr id="0" name=""/>
        <dsp:cNvSpPr/>
      </dsp:nvSpPr>
      <dsp:spPr>
        <a:xfrm>
          <a:off x="0" y="2347236"/>
          <a:ext cx="9685638" cy="0"/>
        </a:xfrm>
        <a:prstGeom prst="line">
          <a:avLst/>
        </a:prstGeom>
        <a:solidFill>
          <a:schemeClr val="accent4">
            <a:hueOff val="9820237"/>
            <a:satOff val="-922"/>
            <a:lumOff val="1176"/>
            <a:alphaOff val="0"/>
          </a:schemeClr>
        </a:solidFill>
        <a:ln w="9525" cap="rnd" cmpd="sng" algn="ctr">
          <a:solidFill>
            <a:schemeClr val="accent4">
              <a:hueOff val="9820237"/>
              <a:satOff val="-922"/>
              <a:lumOff val="1176"/>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FB4BD78F-5D14-4639-ABE5-844BE556980C}">
      <dsp:nvSpPr>
        <dsp:cNvPr id="0" name=""/>
        <dsp:cNvSpPr/>
      </dsp:nvSpPr>
      <dsp:spPr>
        <a:xfrm>
          <a:off x="0" y="2347236"/>
          <a:ext cx="9685638" cy="660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The productivity and performance of workers in the hospitality industry also boost.</a:t>
          </a:r>
        </a:p>
      </dsp:txBody>
      <dsp:txXfrm>
        <a:off x="0" y="2347236"/>
        <a:ext cx="9685638" cy="660579"/>
      </dsp:txXfrm>
    </dsp:sp>
    <dsp:sp modelId="{A3B78B4F-889C-479B-AC9E-F85A47A58E89}">
      <dsp:nvSpPr>
        <dsp:cNvPr id="0" name=""/>
        <dsp:cNvSpPr/>
      </dsp:nvSpPr>
      <dsp:spPr>
        <a:xfrm>
          <a:off x="0" y="3007816"/>
          <a:ext cx="9685638" cy="0"/>
        </a:xfrm>
        <a:prstGeom prst="line">
          <a:avLst/>
        </a:prstGeom>
        <a:solidFill>
          <a:schemeClr val="accent4">
            <a:hueOff val="13093651"/>
            <a:satOff val="-1230"/>
            <a:lumOff val="1568"/>
            <a:alphaOff val="0"/>
          </a:schemeClr>
        </a:solidFill>
        <a:ln w="9525" cap="rnd" cmpd="sng" algn="ctr">
          <a:solidFill>
            <a:schemeClr val="accent4">
              <a:hueOff val="13093651"/>
              <a:satOff val="-1230"/>
              <a:lumOff val="1568"/>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F70E6356-8CA0-4F4F-B5CC-D780F4115EAC}">
      <dsp:nvSpPr>
        <dsp:cNvPr id="0" name=""/>
        <dsp:cNvSpPr/>
      </dsp:nvSpPr>
      <dsp:spPr>
        <a:xfrm>
          <a:off x="0" y="3007816"/>
          <a:ext cx="9685638" cy="660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t>The hospitality sector lower turnover rates because to employee engagement.</a:t>
          </a:r>
        </a:p>
      </dsp:txBody>
      <dsp:txXfrm>
        <a:off x="0" y="3007816"/>
        <a:ext cx="9685638" cy="660579"/>
      </dsp:txXfrm>
    </dsp:sp>
    <dsp:sp modelId="{EC3F4C4A-93BD-4417-85E9-D15CB30C76E4}">
      <dsp:nvSpPr>
        <dsp:cNvPr id="0" name=""/>
        <dsp:cNvSpPr/>
      </dsp:nvSpPr>
      <dsp:spPr>
        <a:xfrm>
          <a:off x="0" y="3668395"/>
          <a:ext cx="9685638" cy="0"/>
        </a:xfrm>
        <a:prstGeom prst="line">
          <a:avLst/>
        </a:prstGeom>
        <a:solidFill>
          <a:schemeClr val="accent4">
            <a:hueOff val="16367062"/>
            <a:satOff val="-1537"/>
            <a:lumOff val="1960"/>
            <a:alphaOff val="0"/>
          </a:schemeClr>
        </a:solidFill>
        <a:ln w="9525" cap="rnd" cmpd="sng" algn="ctr">
          <a:solidFill>
            <a:schemeClr val="accent4">
              <a:hueOff val="16367062"/>
              <a:satOff val="-1537"/>
              <a:lumOff val="196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792B2194-5FF5-4AC3-98BC-69F77ACC011D}">
      <dsp:nvSpPr>
        <dsp:cNvPr id="0" name=""/>
        <dsp:cNvSpPr/>
      </dsp:nvSpPr>
      <dsp:spPr>
        <a:xfrm>
          <a:off x="0" y="3668395"/>
          <a:ext cx="9685638" cy="660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Engaged staff members remain with the company, reduce the expense of hiring and training new hires, and keep a steady workforce.</a:t>
          </a:r>
        </a:p>
      </dsp:txBody>
      <dsp:txXfrm>
        <a:off x="0" y="3668395"/>
        <a:ext cx="9685638" cy="660579"/>
      </dsp:txXfrm>
    </dsp:sp>
    <dsp:sp modelId="{51B5F565-C3FC-4FEC-8FF6-A94B15C94DE0}">
      <dsp:nvSpPr>
        <dsp:cNvPr id="0" name=""/>
        <dsp:cNvSpPr/>
      </dsp:nvSpPr>
      <dsp:spPr>
        <a:xfrm>
          <a:off x="0" y="4328975"/>
          <a:ext cx="9685638" cy="0"/>
        </a:xfrm>
        <a:prstGeom prst="line">
          <a:avLst/>
        </a:prstGeom>
        <a:solidFill>
          <a:schemeClr val="accent4">
            <a:hueOff val="19640475"/>
            <a:satOff val="-1845"/>
            <a:lumOff val="2352"/>
            <a:alphaOff val="0"/>
          </a:schemeClr>
        </a:solidFill>
        <a:ln w="9525" cap="rnd" cmpd="sng" algn="ctr">
          <a:solidFill>
            <a:schemeClr val="accent4">
              <a:hueOff val="19640475"/>
              <a:satOff val="-1845"/>
              <a:lumOff val="2352"/>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sp>
    <dsp:sp modelId="{7DD077F7-12FE-43A5-B802-5AF5F512307D}">
      <dsp:nvSpPr>
        <dsp:cNvPr id="0" name=""/>
        <dsp:cNvSpPr/>
      </dsp:nvSpPr>
      <dsp:spPr>
        <a:xfrm>
          <a:off x="0" y="4328975"/>
          <a:ext cx="9685638" cy="660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In the h</a:t>
          </a:r>
          <a:r>
            <a:rPr lang="en-GB" sz="2000" kern="1200" dirty="0" err="1"/>
            <a:t>ospitali</a:t>
          </a:r>
          <a:r>
            <a:rPr lang="en-US" sz="2000" kern="1200" dirty="0"/>
            <a:t>ty business , employee involvement results in a good work environment.</a:t>
          </a:r>
        </a:p>
      </dsp:txBody>
      <dsp:txXfrm>
        <a:off x="0" y="4328975"/>
        <a:ext cx="9685638" cy="6605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3420F-2946-4A7A-B148-CFB5022FF15E}">
      <dsp:nvSpPr>
        <dsp:cNvPr id="0" name=""/>
        <dsp:cNvSpPr/>
      </dsp:nvSpPr>
      <dsp:spPr>
        <a:xfrm>
          <a:off x="4757670" y="783"/>
          <a:ext cx="1320032" cy="1320032"/>
        </a:xfrm>
        <a:prstGeom prst="downArrow">
          <a:avLst>
            <a:gd name="adj1" fmla="val 50000"/>
            <a:gd name="adj2" fmla="val 35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i="1" kern="1200"/>
            <a:t>Service Climate </a:t>
          </a:r>
        </a:p>
      </dsp:txBody>
      <dsp:txXfrm>
        <a:off x="5087678" y="783"/>
        <a:ext cx="660016" cy="1089026"/>
      </dsp:txXfrm>
    </dsp:sp>
    <dsp:sp modelId="{ADE831EC-1AF0-496B-8E62-D4962F916699}">
      <dsp:nvSpPr>
        <dsp:cNvPr id="0" name=""/>
        <dsp:cNvSpPr/>
      </dsp:nvSpPr>
      <dsp:spPr>
        <a:xfrm rot="3600000">
          <a:off x="5965378" y="698053"/>
          <a:ext cx="1320032" cy="1320032"/>
        </a:xfrm>
        <a:prstGeom prst="downArrow">
          <a:avLst>
            <a:gd name="adj1" fmla="val 50000"/>
            <a:gd name="adj2" fmla="val 35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i="1" kern="1200"/>
            <a:t>Job satisfaction </a:t>
          </a:r>
        </a:p>
      </dsp:txBody>
      <dsp:txXfrm rot="-5400000">
        <a:off x="6180910" y="970310"/>
        <a:ext cx="1089026" cy="660016"/>
      </dsp:txXfrm>
    </dsp:sp>
    <dsp:sp modelId="{B39C18C3-2FAB-45DF-9237-263DBCEA948A}">
      <dsp:nvSpPr>
        <dsp:cNvPr id="0" name=""/>
        <dsp:cNvSpPr/>
      </dsp:nvSpPr>
      <dsp:spPr>
        <a:xfrm rot="7200000">
          <a:off x="5965378" y="2092595"/>
          <a:ext cx="1320032" cy="1320032"/>
        </a:xfrm>
        <a:prstGeom prst="downArrow">
          <a:avLst>
            <a:gd name="adj1" fmla="val 50000"/>
            <a:gd name="adj2" fmla="val 35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i="1" kern="1200"/>
            <a:t>Organization Culture </a:t>
          </a:r>
        </a:p>
      </dsp:txBody>
      <dsp:txXfrm rot="-5400000">
        <a:off x="6180910" y="2480355"/>
        <a:ext cx="1089026" cy="660016"/>
      </dsp:txXfrm>
    </dsp:sp>
    <dsp:sp modelId="{8B3293A4-9E73-4344-8D14-91A00E5B79A5}">
      <dsp:nvSpPr>
        <dsp:cNvPr id="0" name=""/>
        <dsp:cNvSpPr/>
      </dsp:nvSpPr>
      <dsp:spPr>
        <a:xfrm rot="10800000">
          <a:off x="4757670" y="2789865"/>
          <a:ext cx="1320032" cy="1320032"/>
        </a:xfrm>
        <a:prstGeom prst="downArrow">
          <a:avLst>
            <a:gd name="adj1" fmla="val 50000"/>
            <a:gd name="adj2" fmla="val 35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i="1" kern="1200" dirty="0"/>
            <a:t>Training and Development </a:t>
          </a:r>
        </a:p>
      </dsp:txBody>
      <dsp:txXfrm rot="10800000">
        <a:off x="5087678" y="3020871"/>
        <a:ext cx="660016" cy="1089026"/>
      </dsp:txXfrm>
    </dsp:sp>
    <dsp:sp modelId="{E352C378-B1AD-4786-96BD-857F1AB2E3CA}">
      <dsp:nvSpPr>
        <dsp:cNvPr id="0" name=""/>
        <dsp:cNvSpPr/>
      </dsp:nvSpPr>
      <dsp:spPr>
        <a:xfrm rot="14400000">
          <a:off x="3549962" y="2092595"/>
          <a:ext cx="1320032" cy="1320032"/>
        </a:xfrm>
        <a:prstGeom prst="downArrow">
          <a:avLst>
            <a:gd name="adj1" fmla="val 50000"/>
            <a:gd name="adj2" fmla="val 35000"/>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i="1" kern="1200"/>
            <a:t>Recognition and rewards </a:t>
          </a:r>
        </a:p>
      </dsp:txBody>
      <dsp:txXfrm rot="5400000">
        <a:off x="3565436" y="2480355"/>
        <a:ext cx="1089026" cy="660016"/>
      </dsp:txXfrm>
    </dsp:sp>
    <dsp:sp modelId="{BC4C83AC-2619-43F2-9E99-DD36C0D00CD4}">
      <dsp:nvSpPr>
        <dsp:cNvPr id="0" name=""/>
        <dsp:cNvSpPr/>
      </dsp:nvSpPr>
      <dsp:spPr>
        <a:xfrm rot="18000000">
          <a:off x="3549962" y="698053"/>
          <a:ext cx="1320032" cy="1320032"/>
        </a:xfrm>
        <a:prstGeom prst="downArrow">
          <a:avLst>
            <a:gd name="adj1" fmla="val 50000"/>
            <a:gd name="adj2" fmla="val 35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i="1" kern="1200"/>
            <a:t>Work Life Balance </a:t>
          </a:r>
        </a:p>
      </dsp:txBody>
      <dsp:txXfrm rot="5400000">
        <a:off x="3565436" y="970310"/>
        <a:ext cx="1089026" cy="6600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F7456-D0FC-4B69-BC55-F32CD4274136}">
      <dsp:nvSpPr>
        <dsp:cNvPr id="0" name=""/>
        <dsp:cNvSpPr/>
      </dsp:nvSpPr>
      <dsp:spPr>
        <a:xfrm>
          <a:off x="0" y="887763"/>
          <a:ext cx="2957512" cy="1878020"/>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4E5C92-1E01-4038-B5EA-B8D9A2BE9D42}">
      <dsp:nvSpPr>
        <dsp:cNvPr id="0" name=""/>
        <dsp:cNvSpPr/>
      </dsp:nvSpPr>
      <dsp:spPr>
        <a:xfrm>
          <a:off x="328612" y="1199945"/>
          <a:ext cx="2957512" cy="1878020"/>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Physical Engagement </a:t>
          </a:r>
        </a:p>
      </dsp:txBody>
      <dsp:txXfrm>
        <a:off x="383617" y="1254950"/>
        <a:ext cx="2847502" cy="1768010"/>
      </dsp:txXfrm>
    </dsp:sp>
    <dsp:sp modelId="{0833E813-E3B0-4F0D-8838-37E6D9B2E8AC}">
      <dsp:nvSpPr>
        <dsp:cNvPr id="0" name=""/>
        <dsp:cNvSpPr/>
      </dsp:nvSpPr>
      <dsp:spPr>
        <a:xfrm>
          <a:off x="3614737" y="887763"/>
          <a:ext cx="2957512" cy="1878020"/>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0AFC33-9D72-4D13-BEDF-68E137BCAC3A}">
      <dsp:nvSpPr>
        <dsp:cNvPr id="0" name=""/>
        <dsp:cNvSpPr/>
      </dsp:nvSpPr>
      <dsp:spPr>
        <a:xfrm>
          <a:off x="3943350" y="1199945"/>
          <a:ext cx="2957512" cy="1878020"/>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Cognitive engagement </a:t>
          </a:r>
          <a:r>
            <a:rPr lang="en-GB" sz="3500" kern="1200" dirty="0"/>
            <a:t>(Li, 2021)</a:t>
          </a:r>
          <a:r>
            <a:rPr lang="en-US" sz="3500" kern="1200" dirty="0"/>
            <a:t> </a:t>
          </a:r>
        </a:p>
      </dsp:txBody>
      <dsp:txXfrm>
        <a:off x="3998355" y="1254950"/>
        <a:ext cx="2847502" cy="1768010"/>
      </dsp:txXfrm>
    </dsp:sp>
    <dsp:sp modelId="{C0CFC406-6BE9-4472-AED7-4C274CE380E9}">
      <dsp:nvSpPr>
        <dsp:cNvPr id="0" name=""/>
        <dsp:cNvSpPr/>
      </dsp:nvSpPr>
      <dsp:spPr>
        <a:xfrm>
          <a:off x="7229475" y="887763"/>
          <a:ext cx="2957512" cy="1878020"/>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014B24-D63C-4DF8-96FC-2B4154DD55D0}">
      <dsp:nvSpPr>
        <dsp:cNvPr id="0" name=""/>
        <dsp:cNvSpPr/>
      </dsp:nvSpPr>
      <dsp:spPr>
        <a:xfrm>
          <a:off x="7558087" y="1199945"/>
          <a:ext cx="2957512" cy="1878020"/>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Emotional Engagement</a:t>
          </a:r>
        </a:p>
      </dsp:txBody>
      <dsp:txXfrm>
        <a:off x="7613092" y="1254950"/>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125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66F849-6C18-4C02-AD8C-A8C408D68DF7}" type="datetimeFigureOut">
              <a:rPr lang="en-US" smtClean="0"/>
              <a:t>8/18/2023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8E06B4-601D-4920-9CCD-3EE5AEAE3522}" type="slidenum">
              <a:rPr lang="en-US" smtClean="0"/>
              <a:t>‹#›</a:t>
            </a:fld>
            <a:endParaRPr lang="en-US"/>
          </a:p>
        </p:txBody>
      </p:sp>
    </p:spTree>
    <p:extLst>
      <p:ext uri="{BB962C8B-B14F-4D97-AF65-F5344CB8AC3E}">
        <p14:creationId xmlns:p14="http://schemas.microsoft.com/office/powerpoint/2010/main" val="1449487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engagement refers to the amount of  dedication, and passionate alignment that workers have with their employment and the business they work for. A variety of crucial traits that engaged workers display are responsible for their overall passion and commitment to their jobs. They take pleasure in their work, exhibit genuine excitement, and are passionate. They are highly motivated personnel go above and beyond to support the organization's aims and objectives furthers the success of the business. They actively look for chances to enhance procedures, address issues, and enhance the organization. </a:t>
            </a:r>
          </a:p>
        </p:txBody>
      </p:sp>
      <p:sp>
        <p:nvSpPr>
          <p:cNvPr id="4" name="Slide Number Placeholder 3"/>
          <p:cNvSpPr>
            <a:spLocks noGrp="1"/>
          </p:cNvSpPr>
          <p:nvPr>
            <p:ph type="sldNum" sz="quarter" idx="5"/>
          </p:nvPr>
        </p:nvSpPr>
        <p:spPr/>
        <p:txBody>
          <a:bodyPr/>
          <a:lstStyle/>
          <a:p>
            <a:fld id="{958E06B4-601D-4920-9CCD-3EE5AEAE3522}" type="slidenum">
              <a:rPr lang="en-US" smtClean="0"/>
              <a:t>3</a:t>
            </a:fld>
            <a:endParaRPr lang="en-US"/>
          </a:p>
        </p:txBody>
      </p:sp>
    </p:spTree>
    <p:extLst>
      <p:ext uri="{BB962C8B-B14F-4D97-AF65-F5344CB8AC3E}">
        <p14:creationId xmlns:p14="http://schemas.microsoft.com/office/powerpoint/2010/main" val="1837806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Engaged staff members show perseverance and a good attitude under trying circumstances, solutions to problems. They take control of their position and feel accountable for their choices and outcomes. Employees that are actively seek possibilities for both personal and professional improvement are curious learners. They work well together with their coworkers to create an upbeat,  team where everyone supports and motivates one another.  They priorities client pleasure and work hard to provide clients and visitors exceptional service. They are motivated workers flexible and adaptive in their work styles,  and open to taking on new tasks. These characteristics work together to raise employee engagement levels, in a motivated workforce that has a beneficial effect on organizational performance.</a:t>
            </a:r>
          </a:p>
        </p:txBody>
      </p:sp>
      <p:sp>
        <p:nvSpPr>
          <p:cNvPr id="4" name="Slide Number Placeholder 3"/>
          <p:cNvSpPr>
            <a:spLocks noGrp="1"/>
          </p:cNvSpPr>
          <p:nvPr>
            <p:ph type="sldNum" sz="quarter" idx="5"/>
          </p:nvPr>
        </p:nvSpPr>
        <p:spPr/>
        <p:txBody>
          <a:bodyPr/>
          <a:lstStyle/>
          <a:p>
            <a:fld id="{958E06B4-601D-4920-9CCD-3EE5AEAE3522}" type="slidenum">
              <a:rPr lang="en-US" smtClean="0"/>
              <a:t>4</a:t>
            </a:fld>
            <a:endParaRPr lang="en-US"/>
          </a:p>
        </p:txBody>
      </p:sp>
    </p:spTree>
    <p:extLst>
      <p:ext uri="{BB962C8B-B14F-4D97-AF65-F5344CB8AC3E}">
        <p14:creationId xmlns:p14="http://schemas.microsoft.com/office/powerpoint/2010/main" val="3921962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To begin with, propelled staff individuals serve as brand ambassador for the trade, maintaining its standards and cultivating an ideal notoriety inside the hospitality division. Now, there's a clear interface between guest joy and staff engagement. An incredible client encounter comes about from engaged staff who are more willing to create an extra exertion to guarantee client devotion and bliss. Third, specialists within the hospitality sector exhibit increased efficiency and upgrade execution benefits the organization. A key figure to lower turnover rates within the industry representative engagement. Enlisted specialists are more likely to stay around, which brings down the costs of finding and preparing unused enlists while preserving a prepared and dependable workforce. Also, energized worker support cultivates an incredible work environment culture, boosts worker assurance, and comes about in a more serene and successful work environment within the hospitability segment. </a:t>
            </a:r>
          </a:p>
          <a:p>
            <a:pPr marL="0" marR="0">
              <a:spcBef>
                <a:spcPts val="0"/>
              </a:spcBef>
              <a:spcAft>
                <a:spcPts val="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58E06B4-601D-4920-9CCD-3EE5AEAE3522}" type="slidenum">
              <a:rPr lang="en-US" smtClean="0"/>
              <a:t>5</a:t>
            </a:fld>
            <a:endParaRPr lang="en-US"/>
          </a:p>
        </p:txBody>
      </p:sp>
    </p:spTree>
    <p:extLst>
      <p:ext uri="{BB962C8B-B14F-4D97-AF65-F5344CB8AC3E}">
        <p14:creationId xmlns:p14="http://schemas.microsoft.com/office/powerpoint/2010/main" val="2507031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service environment or climate describes the overall tone and culture of an organization that places a strong emphasis on providing excellent customer service. Employees in the hospitality sector remain engaged and committed to work when they sense happiness. Various elements, responsibilities, connections with coworkers, chances for professional growth, and success recognition, affect satisfied one is with one's job. Employees feel more involved in professions and are more driven to contribute to the success of the company when have access to chances for professional development and continual learning.  </a:t>
            </a:r>
          </a:p>
          <a:p>
            <a:endParaRPr lang="en-US" dirty="0"/>
          </a:p>
        </p:txBody>
      </p:sp>
      <p:sp>
        <p:nvSpPr>
          <p:cNvPr id="4" name="Slide Number Placeholder 3"/>
          <p:cNvSpPr>
            <a:spLocks noGrp="1"/>
          </p:cNvSpPr>
          <p:nvPr>
            <p:ph type="sldNum" sz="quarter" idx="5"/>
          </p:nvPr>
        </p:nvSpPr>
        <p:spPr/>
        <p:txBody>
          <a:bodyPr/>
          <a:lstStyle/>
          <a:p>
            <a:fld id="{958E06B4-601D-4920-9CCD-3EE5AEAE3522}" type="slidenum">
              <a:rPr lang="en-US" smtClean="0"/>
              <a:t>6</a:t>
            </a:fld>
            <a:endParaRPr lang="en-US"/>
          </a:p>
        </p:txBody>
      </p:sp>
    </p:spTree>
    <p:extLst>
      <p:ext uri="{BB962C8B-B14F-4D97-AF65-F5344CB8AC3E}">
        <p14:creationId xmlns:p14="http://schemas.microsoft.com/office/powerpoint/2010/main" val="1429643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Workplaces apply several vital strategies to extend worker engagement. Compelling communication boosts an environment of openness and straightforwardness where laborers feel esteemed and well-informed. Coordination Workers in decision-making and inquiring for their input, managers enable their staff individuals and cultivate a feeling of possession and devotion. Representative engagement and assurance will increment triumphs are celebrated and a strong environment is cultivated. </a:t>
            </a:r>
          </a:p>
        </p:txBody>
      </p:sp>
      <p:sp>
        <p:nvSpPr>
          <p:cNvPr id="4" name="Slide Number Placeholder 3"/>
          <p:cNvSpPr>
            <a:spLocks noGrp="1"/>
          </p:cNvSpPr>
          <p:nvPr>
            <p:ph type="sldNum" sz="quarter" idx="5"/>
          </p:nvPr>
        </p:nvSpPr>
        <p:spPr/>
        <p:txBody>
          <a:bodyPr/>
          <a:lstStyle/>
          <a:p>
            <a:fld id="{958E06B4-601D-4920-9CCD-3EE5AEAE3522}" type="slidenum">
              <a:rPr lang="en-US" smtClean="0"/>
              <a:t>7</a:t>
            </a:fld>
            <a:endParaRPr lang="en-US"/>
          </a:p>
        </p:txBody>
      </p:sp>
    </p:spTree>
    <p:extLst>
      <p:ext uri="{BB962C8B-B14F-4D97-AF65-F5344CB8AC3E}">
        <p14:creationId xmlns:p14="http://schemas.microsoft.com/office/powerpoint/2010/main" val="991765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ea typeface="Calibri" panose="020F0502020204030204" pitchFamily="34" charset="0"/>
                <a:cs typeface="Times New Roman" panose="02020603050405020304" pitchFamily="18" charset="0"/>
              </a:rPr>
              <a:t>Superior communication and bolster result from contribute to administration improvement, makes a difference both directors and staff. Development and greatness are made conceivable by giving visiting criticism and having beat execution discussions. An accentuation on representative prosperity by means of wellness activities and mental wellbeing administrations illustrates care and increments worker engagement. The arranged team building works out contribute to a solid work environment and raise worker engagement.</a:t>
            </a:r>
          </a:p>
          <a:p>
            <a:endParaRPr lang="en-US" dirty="0"/>
          </a:p>
        </p:txBody>
      </p:sp>
      <p:sp>
        <p:nvSpPr>
          <p:cNvPr id="4" name="Slide Number Placeholder 3"/>
          <p:cNvSpPr>
            <a:spLocks noGrp="1"/>
          </p:cNvSpPr>
          <p:nvPr>
            <p:ph type="sldNum" sz="quarter" idx="5"/>
          </p:nvPr>
        </p:nvSpPr>
        <p:spPr/>
        <p:txBody>
          <a:bodyPr/>
          <a:lstStyle/>
          <a:p>
            <a:fld id="{958E06B4-601D-4920-9CCD-3EE5AEAE3522}" type="slidenum">
              <a:rPr lang="en-US" smtClean="0"/>
              <a:t>8</a:t>
            </a:fld>
            <a:endParaRPr lang="en-US"/>
          </a:p>
        </p:txBody>
      </p:sp>
    </p:spTree>
    <p:extLst>
      <p:ext uri="{BB962C8B-B14F-4D97-AF65-F5344CB8AC3E}">
        <p14:creationId xmlns:p14="http://schemas.microsoft.com/office/powerpoint/2010/main" val="2839431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These approaches apply methodologies to boost laborer efficiency and strengthen in turn comes about in more prominent work fulfillment and common adequacy.  The Zinger, the Gallup AON-Hewitt s, Kahn model, the Maslow, model, and the JD-R model are a couple of occasions of commonly utilized representative engagement models. Models are seeing the esteem of representative engagement and making the appropriate measures to raise engagement and efficiency within the dynamic, people-driven neighborliness division. </a:t>
            </a:r>
          </a:p>
          <a:p>
            <a:endParaRPr lang="en-US" dirty="0"/>
          </a:p>
        </p:txBody>
      </p:sp>
      <p:sp>
        <p:nvSpPr>
          <p:cNvPr id="4" name="Slide Number Placeholder 3"/>
          <p:cNvSpPr>
            <a:spLocks noGrp="1"/>
          </p:cNvSpPr>
          <p:nvPr>
            <p:ph type="sldNum" sz="quarter" idx="5"/>
          </p:nvPr>
        </p:nvSpPr>
        <p:spPr/>
        <p:txBody>
          <a:bodyPr/>
          <a:lstStyle/>
          <a:p>
            <a:fld id="{958E06B4-601D-4920-9CCD-3EE5AEAE3522}" type="slidenum">
              <a:rPr lang="en-US" smtClean="0"/>
              <a:t>9</a:t>
            </a:fld>
            <a:endParaRPr lang="en-US"/>
          </a:p>
        </p:txBody>
      </p:sp>
    </p:spTree>
    <p:extLst>
      <p:ext uri="{BB962C8B-B14F-4D97-AF65-F5344CB8AC3E}">
        <p14:creationId xmlns:p14="http://schemas.microsoft.com/office/powerpoint/2010/main" val="943204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Physical engagement is defined as the outward displays of dedication and active involvement at work that workers make. It entails being there physically and committed to finishing the work. The mental and intellectual participation of workers in their job, in contrast, is crucial to perceived commitment. It covers the degree of their consideration, exertion, and concentration, appearing their solid devotion and capacity for problem-solving. Final but not slightest, passionate engagement looks at how sincerely associated individuals are to their associations and work. Workers that are locked in feel great sentiments like pride and energy and discover noteworthiness in their work, which increases their drive and commitment. These three components are connected in Kahn's concept to supply a comprehensive methodology for representative engagement.   </a:t>
            </a:r>
          </a:p>
          <a:p>
            <a:endParaRPr lang="en-US" dirty="0"/>
          </a:p>
        </p:txBody>
      </p:sp>
      <p:sp>
        <p:nvSpPr>
          <p:cNvPr id="4" name="Slide Number Placeholder 3"/>
          <p:cNvSpPr>
            <a:spLocks noGrp="1"/>
          </p:cNvSpPr>
          <p:nvPr>
            <p:ph type="sldNum" sz="quarter" idx="5"/>
          </p:nvPr>
        </p:nvSpPr>
        <p:spPr/>
        <p:txBody>
          <a:bodyPr/>
          <a:lstStyle/>
          <a:p>
            <a:fld id="{958E06B4-601D-4920-9CCD-3EE5AEAE3522}" type="slidenum">
              <a:rPr lang="en-US" smtClean="0"/>
              <a:t>10</a:t>
            </a:fld>
            <a:endParaRPr lang="en-US"/>
          </a:p>
        </p:txBody>
      </p:sp>
    </p:spTree>
    <p:extLst>
      <p:ext uri="{BB962C8B-B14F-4D97-AF65-F5344CB8AC3E}">
        <p14:creationId xmlns:p14="http://schemas.microsoft.com/office/powerpoint/2010/main" val="3718175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Gallup's four measurements of representative engagement give data on the components that impact representative engagement at work. The first component, Growth, emphasizes the value of staff members’ chances for both professional and personal development. Employees are interested in their work when they can see a clear career path and access to chances for learning and skill development. Did I receive it? The second component focuses on the significance of fair wages, perks, and acknowledgement of employee efforts. Employee engagement and motivation will increase if they feel appreciated and respected for their work. Do I Belong? The third component emphasizes the need to develop a supportive and inclusive workplace culture. The significance of the employee and his job is the emphasis of the fourth component, Do I Give. When workers realize their efforts matter and are in line with the organization's goals, they are more motivated to work.  Associations build up a work environment where employees feel propelled, esteemed, and associated by addressing these issues, upgrade efficiency and by and large execution.  </a:t>
            </a:r>
          </a:p>
          <a:p>
            <a:endParaRPr lang="en-US" dirty="0"/>
          </a:p>
        </p:txBody>
      </p:sp>
      <p:sp>
        <p:nvSpPr>
          <p:cNvPr id="4" name="Slide Number Placeholder 3"/>
          <p:cNvSpPr>
            <a:spLocks noGrp="1"/>
          </p:cNvSpPr>
          <p:nvPr>
            <p:ph type="sldNum" sz="quarter" idx="5"/>
          </p:nvPr>
        </p:nvSpPr>
        <p:spPr/>
        <p:txBody>
          <a:bodyPr/>
          <a:lstStyle/>
          <a:p>
            <a:fld id="{958E06B4-601D-4920-9CCD-3EE5AEAE3522}" type="slidenum">
              <a:rPr lang="en-US" smtClean="0"/>
              <a:t>11</a:t>
            </a:fld>
            <a:endParaRPr lang="en-US"/>
          </a:p>
        </p:txBody>
      </p:sp>
    </p:spTree>
    <p:extLst>
      <p:ext uri="{BB962C8B-B14F-4D97-AF65-F5344CB8AC3E}">
        <p14:creationId xmlns:p14="http://schemas.microsoft.com/office/powerpoint/2010/main" val="2374961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Organization can utilize several vital proposals to extend worker engagement. To begin with, granting specialists a feeling of course and reason by means of the foundation of characterized objectives and goals makes a difference to keep them locked in and centered on their work. Giving individuals visiting credit for their endeavors and triumphs boosts assurance and gives them a feeling of accomplishment. </a:t>
            </a:r>
          </a:p>
        </p:txBody>
      </p:sp>
      <p:sp>
        <p:nvSpPr>
          <p:cNvPr id="4" name="Slide Number Placeholder 3"/>
          <p:cNvSpPr>
            <a:spLocks noGrp="1"/>
          </p:cNvSpPr>
          <p:nvPr>
            <p:ph type="sldNum" sz="quarter" idx="5"/>
          </p:nvPr>
        </p:nvSpPr>
        <p:spPr/>
        <p:txBody>
          <a:bodyPr/>
          <a:lstStyle/>
          <a:p>
            <a:fld id="{958E06B4-601D-4920-9CCD-3EE5AEAE3522}" type="slidenum">
              <a:rPr lang="en-US" smtClean="0"/>
              <a:t>12</a:t>
            </a:fld>
            <a:endParaRPr lang="en-US"/>
          </a:p>
        </p:txBody>
      </p:sp>
    </p:spTree>
    <p:extLst>
      <p:ext uri="{BB962C8B-B14F-4D97-AF65-F5344CB8AC3E}">
        <p14:creationId xmlns:p14="http://schemas.microsoft.com/office/powerpoint/2010/main" val="33650873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74151"/>
                </a:solidFill>
                <a:effectLst/>
                <a:latin typeface="Söhne"/>
              </a:rPr>
              <a:t>Offering a competitive salary and benefits is pivotal in attracting and retaining top talent while showing appreciation for employees' contributions. Celebrating milestones and achievements can significantly boost team morale, recognizing hard work and fostering unity within the organization. Furthermore, creating a supportive and optimistic workplace culture not only elevates productivity but also reduces conflicts, ensuring employees feel valued and satisfied in their roles. Prioritizing mental health and wellness programs demonstrates a company's commitment to its employees' overall wellbeing, helping to reduce absenteeism and ensure a proactive approach to health issues. Genuine concern for employee welfare can build trust, strengthen the company's reputation, and foster long-term loyalty among the workforce.</a:t>
            </a:r>
            <a:endParaRPr lang="en-US" dirty="0"/>
          </a:p>
        </p:txBody>
      </p:sp>
      <p:sp>
        <p:nvSpPr>
          <p:cNvPr id="4" name="Slide Number Placeholder 3"/>
          <p:cNvSpPr>
            <a:spLocks noGrp="1"/>
          </p:cNvSpPr>
          <p:nvPr>
            <p:ph type="sldNum" sz="quarter" idx="5"/>
          </p:nvPr>
        </p:nvSpPr>
        <p:spPr/>
        <p:txBody>
          <a:bodyPr/>
          <a:lstStyle/>
          <a:p>
            <a:fld id="{958E06B4-601D-4920-9CCD-3EE5AEAE3522}" type="slidenum">
              <a:rPr lang="en-US" smtClean="0"/>
              <a:t>13</a:t>
            </a:fld>
            <a:endParaRPr lang="en-US"/>
          </a:p>
        </p:txBody>
      </p:sp>
    </p:spTree>
    <p:extLst>
      <p:ext uri="{BB962C8B-B14F-4D97-AF65-F5344CB8AC3E}">
        <p14:creationId xmlns:p14="http://schemas.microsoft.com/office/powerpoint/2010/main" val="2054496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There are a few focal points to cultivating a solid working environment by means of an engagement-based culture. Gallup's procedure places a solid accentuation on effective administration, visit input, and the recognizable proof of representative qualities to advance a locked in workforce. To energize support, Kahn's technique places a solid accentuation on giving meaning, independence, and a feeling of reason. Associations must put a tall need on open communication, create career prospects, grant visit acknowledgment, and back work-life adjust to extend worker engagement. Associations build up a work climate where specialists feel acknowledged, driven, and locked in by putting these rules into practice. Employee engagement could be an energetic action that calls for both tirelessness and adaptability. </a:t>
            </a:r>
          </a:p>
          <a:p>
            <a:endParaRPr lang="en-US" dirty="0"/>
          </a:p>
        </p:txBody>
      </p:sp>
      <p:sp>
        <p:nvSpPr>
          <p:cNvPr id="4" name="Slide Number Placeholder 3"/>
          <p:cNvSpPr>
            <a:spLocks noGrp="1"/>
          </p:cNvSpPr>
          <p:nvPr>
            <p:ph type="sldNum" sz="quarter" idx="5"/>
          </p:nvPr>
        </p:nvSpPr>
        <p:spPr/>
        <p:txBody>
          <a:bodyPr/>
          <a:lstStyle/>
          <a:p>
            <a:fld id="{958E06B4-601D-4920-9CCD-3EE5AEAE3522}" type="slidenum">
              <a:rPr lang="en-US" smtClean="0"/>
              <a:t>14</a:t>
            </a:fld>
            <a:endParaRPr lang="en-US"/>
          </a:p>
        </p:txBody>
      </p:sp>
    </p:spTree>
    <p:extLst>
      <p:ext uri="{BB962C8B-B14F-4D97-AF65-F5344CB8AC3E}">
        <p14:creationId xmlns:p14="http://schemas.microsoft.com/office/powerpoint/2010/main" val="132036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58E06B4-601D-4920-9CCD-3EE5AEAE3522}" type="slidenum">
              <a:rPr lang="en-US" smtClean="0"/>
              <a:t>15</a:t>
            </a:fld>
            <a:endParaRPr lang="en-US"/>
          </a:p>
        </p:txBody>
      </p:sp>
    </p:spTree>
    <p:extLst>
      <p:ext uri="{BB962C8B-B14F-4D97-AF65-F5344CB8AC3E}">
        <p14:creationId xmlns:p14="http://schemas.microsoft.com/office/powerpoint/2010/main" val="1150904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141192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373418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89963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F602C8-A47A-4C2B-8836-CF4A4F089837}" type="datetimeFigureOut">
              <a:rPr lang="en-US" smtClean="0"/>
              <a:t>8/18/2023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1758390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F602C8-A47A-4C2B-8836-CF4A4F089837}" type="datetimeFigureOut">
              <a:rPr lang="en-US" smtClean="0"/>
              <a:t>8/18/2023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1407006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F602C8-A47A-4C2B-8836-CF4A4F089837}" type="datetimeFigureOut">
              <a:rPr lang="en-US" smtClean="0"/>
              <a:t>8/18/2023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2437880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F602C8-A47A-4C2B-8836-CF4A4F089837}" type="datetimeFigureOut">
              <a:rPr lang="en-US" smtClean="0"/>
              <a:t>8/18/2023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467612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F602C8-A47A-4C2B-8836-CF4A4F089837}" type="datetimeFigureOut">
              <a:rPr lang="en-US" smtClean="0"/>
              <a:t>8/18/2023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1388608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F602C8-A47A-4C2B-8836-CF4A4F089837}" type="datetimeFigureOut">
              <a:rPr lang="en-US" smtClean="0"/>
              <a:t>8/18/2023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2299550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F602C8-A47A-4C2B-8836-CF4A4F089837}" type="datetimeFigureOut">
              <a:rPr lang="en-US" smtClean="0"/>
              <a:t>8/18/2023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2971718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13005601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732108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311583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2787499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28764154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24630159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F602C8-A47A-4C2B-8836-CF4A4F089837}" type="datetimeFigureOut">
              <a:rPr lang="en-US" smtClean="0"/>
              <a:t>8/18/2023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9A3BEA-A47B-4B8E-BED3-E6F72546B489}" type="slidenum">
              <a:rPr lang="en-US" smtClean="0"/>
              <a:t>‹#›</a:t>
            </a:fld>
            <a:endParaRPr lang="en-US"/>
          </a:p>
        </p:txBody>
      </p:sp>
    </p:spTree>
    <p:extLst>
      <p:ext uri="{BB962C8B-B14F-4D97-AF65-F5344CB8AC3E}">
        <p14:creationId xmlns:p14="http://schemas.microsoft.com/office/powerpoint/2010/main" val="3970534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F602C8-A47A-4C2B-8836-CF4A4F089837}" type="datetimeFigureOut">
              <a:rPr lang="en-US" smtClean="0"/>
              <a:t>8/18/2023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89A3BEA-A47B-4B8E-BED3-E6F72546B489}" type="slidenum">
              <a:rPr lang="en-US" smtClean="0"/>
              <a:t>‹#›</a:t>
            </a:fld>
            <a:endParaRPr lang="en-US"/>
          </a:p>
        </p:txBody>
      </p:sp>
    </p:spTree>
    <p:extLst>
      <p:ext uri="{BB962C8B-B14F-4D97-AF65-F5344CB8AC3E}">
        <p14:creationId xmlns:p14="http://schemas.microsoft.com/office/powerpoint/2010/main" val="422219401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hyperlink" Target="https://www.researchgate.net/publication/342988971_How_to_improve_employee_satisfaction_and_efficiency_through_different_enterprise_social_media_use" TargetMode="External" /><Relationship Id="rId3" Type="http://schemas.openxmlformats.org/officeDocument/2006/relationships/hyperlink" Target="https://www.researchgate.net/publication/309408121_Developing_Brand_Ambassadors_The_Role_of_Brand-centred_Human_Resource_Management" TargetMode="External" /><Relationship Id="rId7" Type="http://schemas.openxmlformats.org/officeDocument/2006/relationships/hyperlink" Target="https://www.researchgate.net/publication/353450285_Measuring_Cognitive_Engagement_An_Overview_of_Measurement_Instruments_and_Techniques" TargetMode="Externa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hyperlink" Target="https://www.researchgate.net/publication/233321711_Individual_Initiative_Skill_Variety_and_Creativity_The_Moderating_Role_of_Knowledge_Specificity_and_Creative_Resources" TargetMode="External" /><Relationship Id="rId5" Type="http://schemas.openxmlformats.org/officeDocument/2006/relationships/hyperlink" Target="https://www.researchgate.net/publication/354318563_The_Role_of_Organizational_Factors_on_Employee_Engagement_and_Hospitality_Service_Co-creation" TargetMode="External" /><Relationship Id="rId10" Type="http://schemas.openxmlformats.org/officeDocument/2006/relationships/hyperlink" Target="https://www.researchgate.net/publication/336812981_Career_Development_An_Overview" TargetMode="External" /><Relationship Id="rId4" Type="http://schemas.openxmlformats.org/officeDocument/2006/relationships/hyperlink" Target="https://www.researchgate.net/publication/331827668_Employee_Wellbeing_-_Are_Organizations_Addressing_it_the_Correct_Way" TargetMode="External" /><Relationship Id="rId9" Type="http://schemas.openxmlformats.org/officeDocument/2006/relationships/hyperlink" Target="https://www.researchgate.net/publication/343152520_The_Role_of_Feedback_as_a_Management_Tool_in_Performance_Management_Progra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959211-237A-6DF7-8042-013AFCB86868}"/>
              </a:ext>
            </a:extLst>
          </p:cNvPr>
          <p:cNvSpPr>
            <a:spLocks noGrp="1"/>
          </p:cNvSpPr>
          <p:nvPr>
            <p:ph idx="1"/>
          </p:nvPr>
        </p:nvSpPr>
        <p:spPr>
          <a:xfrm>
            <a:off x="838200" y="1825625"/>
            <a:ext cx="10515600" cy="4667250"/>
          </a:xfrm>
        </p:spPr>
        <p:txBody>
          <a:bodyPr>
            <a:normAutofit fontScale="92500" lnSpcReduction="20000"/>
          </a:bodyPr>
          <a:lstStyle/>
          <a:p>
            <a:endParaRPr lang="en-US" dirty="0">
              <a:latin typeface="Times New Roman" panose="02020603050405020304" pitchFamily="18" charset="0"/>
              <a:cs typeface="Times New Roman" panose="02020603050405020304" pitchFamily="18" charset="0"/>
            </a:endParaRPr>
          </a:p>
          <a:p>
            <a:pPr marL="0" indent="0" algn="ctr">
              <a:buNone/>
            </a:pPr>
            <a:r>
              <a:rPr lang="en-US" sz="2800" b="1" u="sng" dirty="0">
                <a:latin typeface="Times New Roman" panose="02020603050405020304" pitchFamily="18" charset="0"/>
                <a:cs typeface="Times New Roman" panose="02020603050405020304" pitchFamily="18" charset="0"/>
              </a:rPr>
              <a:t>Presentation on Developing an Effective Employee Engagement strategy In Hospitality Industry, Hilton Hotels &amp; Resorts</a:t>
            </a:r>
            <a:endParaRPr lang="en-US" u="sng" dirty="0">
              <a:latin typeface="Times New Roman" panose="02020603050405020304" pitchFamily="18" charset="0"/>
              <a:cs typeface="Times New Roman" panose="02020603050405020304" pitchFamily="18" charset="0"/>
            </a:endParaRPr>
          </a:p>
          <a:p>
            <a:endParaRPr lang="en-US" dirty="0"/>
          </a:p>
          <a:p>
            <a:endParaRPr lang="en-US" dirty="0"/>
          </a:p>
          <a:p>
            <a:pPr marL="0" indent="0">
              <a:buNone/>
            </a:pPr>
            <a:r>
              <a:rPr lang="en-US" dirty="0"/>
              <a:t>               </a:t>
            </a:r>
            <a:r>
              <a:rPr lang="en-US" dirty="0" err="1"/>
              <a:t>Submited</a:t>
            </a:r>
            <a:r>
              <a:rPr lang="en-US" dirty="0"/>
              <a:t> by:</a:t>
            </a:r>
          </a:p>
          <a:p>
            <a:pPr marL="0" indent="0">
              <a:buNone/>
            </a:pPr>
            <a:r>
              <a:rPr lang="en-US" dirty="0"/>
              <a:t>               1) </a:t>
            </a:r>
            <a:r>
              <a:rPr lang="en-US" dirty="0" err="1"/>
              <a:t>JaydipKumar</a:t>
            </a:r>
            <a:r>
              <a:rPr lang="en-US" dirty="0"/>
              <a:t> Rathod (</a:t>
            </a:r>
            <a:r>
              <a:rPr lang="en-US" b="1" dirty="0"/>
              <a:t>Leader</a:t>
            </a:r>
            <a:r>
              <a:rPr lang="en-US" dirty="0"/>
              <a:t>) (2239384) </a:t>
            </a:r>
          </a:p>
          <a:p>
            <a:pPr marL="0" indent="0">
              <a:buNone/>
            </a:pPr>
            <a:r>
              <a:rPr lang="en-US" dirty="0"/>
              <a:t>               2) Abhishek Patel (2239555)</a:t>
            </a:r>
          </a:p>
          <a:p>
            <a:pPr marL="0" indent="0">
              <a:buNone/>
            </a:pPr>
            <a:r>
              <a:rPr lang="en-US" dirty="0"/>
              <a:t>               3) </a:t>
            </a:r>
            <a:r>
              <a:rPr lang="en-US" dirty="0" err="1"/>
              <a:t>Mirav</a:t>
            </a:r>
            <a:r>
              <a:rPr lang="en-US" dirty="0"/>
              <a:t> Patel (2237505)</a:t>
            </a:r>
          </a:p>
          <a:p>
            <a:pPr marL="0" indent="0">
              <a:buNone/>
            </a:pPr>
            <a:r>
              <a:rPr lang="en-US" dirty="0"/>
              <a:t>               4) Arman </a:t>
            </a:r>
            <a:r>
              <a:rPr lang="en-US" dirty="0" err="1"/>
              <a:t>mansuri</a:t>
            </a:r>
            <a:r>
              <a:rPr lang="en-US" dirty="0"/>
              <a:t> (2240736)</a:t>
            </a:r>
          </a:p>
          <a:p>
            <a:pPr marL="0" indent="0">
              <a:buNone/>
            </a:pPr>
            <a:r>
              <a:rPr lang="en-US" dirty="0"/>
              <a:t>                5) </a:t>
            </a:r>
            <a:r>
              <a:rPr lang="en-US" dirty="0" err="1"/>
              <a:t>Jainish</a:t>
            </a:r>
            <a:r>
              <a:rPr lang="en-US" dirty="0"/>
              <a:t> Jayswal (2239567)</a:t>
            </a:r>
          </a:p>
        </p:txBody>
      </p:sp>
      <p:pic>
        <p:nvPicPr>
          <p:cNvPr id="5" name="Picture 4" descr="A close-up of a sign&#10;&#10;Description automatically generated">
            <a:extLst>
              <a:ext uri="{FF2B5EF4-FFF2-40B4-BE49-F238E27FC236}">
                <a16:creationId xmlns:a16="http://schemas.microsoft.com/office/drawing/2014/main" id="{FE747F5D-C760-B426-DEBF-145EF3EA692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18400" y="173105"/>
            <a:ext cx="3835400" cy="1709602"/>
          </a:xfrm>
          <a:prstGeom prst="rect">
            <a:avLst/>
          </a:prstGeom>
        </p:spPr>
      </p:pic>
    </p:spTree>
    <p:extLst>
      <p:ext uri="{BB962C8B-B14F-4D97-AF65-F5344CB8AC3E}">
        <p14:creationId xmlns:p14="http://schemas.microsoft.com/office/powerpoint/2010/main" val="4023124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sitting around a table&#10;&#10;Description automatically generated">
            <a:extLst>
              <a:ext uri="{FF2B5EF4-FFF2-40B4-BE49-F238E27FC236}">
                <a16:creationId xmlns:a16="http://schemas.microsoft.com/office/drawing/2014/main" id="{DB08DCCF-1045-BD4D-397F-FDFE88E60411}"/>
              </a:ext>
            </a:extLst>
          </p:cNvPr>
          <p:cNvPicPr>
            <a:picLocks noChangeAspect="1"/>
          </p:cNvPicPr>
          <p:nvPr/>
        </p:nvPicPr>
        <p:blipFill rotWithShape="1">
          <a:blip r:embed="rId2"/>
          <a:srcRect l="6184" t="23391" r="2907"/>
          <a:stretch/>
        </p:blipFill>
        <p:spPr>
          <a:xfrm>
            <a:off x="20" y="10"/>
            <a:ext cx="12191981" cy="6857990"/>
          </a:xfrm>
          <a:prstGeom prst="rect">
            <a:avLst/>
          </a:prstGeom>
        </p:spPr>
      </p:pic>
      <p:sp>
        <p:nvSpPr>
          <p:cNvPr id="2" name="Title 1">
            <a:extLst>
              <a:ext uri="{FF2B5EF4-FFF2-40B4-BE49-F238E27FC236}">
                <a16:creationId xmlns:a16="http://schemas.microsoft.com/office/drawing/2014/main" id="{D35B9E46-320D-BD63-3BB4-251CAAB80F19}"/>
              </a:ext>
            </a:extLst>
          </p:cNvPr>
          <p:cNvSpPr>
            <a:spLocks noGrp="1"/>
          </p:cNvSpPr>
          <p:nvPr>
            <p:ph type="ctrTitle"/>
          </p:nvPr>
        </p:nvSpPr>
        <p:spPr>
          <a:xfrm>
            <a:off x="502957" y="3768811"/>
            <a:ext cx="11186085" cy="2798113"/>
          </a:xfrm>
          <a:solidFill>
            <a:schemeClr val="tx1">
              <a:lumMod val="50000"/>
              <a:lumOff val="50000"/>
            </a:schemeClr>
          </a:solidFill>
        </p:spPr>
        <p:txBody>
          <a:bodyPr>
            <a:normAutofit fontScale="90000"/>
          </a:bodyPr>
          <a:lstStyle/>
          <a:p>
            <a:pPr algn="ctr"/>
            <a:r>
              <a:rPr lang="en-US" sz="5100" b="1" dirty="0">
                <a:solidFill>
                  <a:schemeClr val="bg1"/>
                </a:solidFill>
              </a:rPr>
              <a:t>Presentation on Developing an Effective Employee Engagement strategy In Hospitality Industry, Hilton Hotels &amp; Resorts</a:t>
            </a:r>
          </a:p>
        </p:txBody>
      </p:sp>
    </p:spTree>
    <p:extLst>
      <p:ext uri="{BB962C8B-B14F-4D97-AF65-F5344CB8AC3E}">
        <p14:creationId xmlns:p14="http://schemas.microsoft.com/office/powerpoint/2010/main" val="572051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C68-1212-2B6D-2F0A-5D851C16E270}"/>
              </a:ext>
            </a:extLst>
          </p:cNvPr>
          <p:cNvSpPr>
            <a:spLocks noGrp="1"/>
          </p:cNvSpPr>
          <p:nvPr>
            <p:ph type="title"/>
          </p:nvPr>
        </p:nvSpPr>
        <p:spPr>
          <a:xfrm>
            <a:off x="1484311" y="18532"/>
            <a:ext cx="10018713" cy="1752599"/>
          </a:xfrm>
        </p:spPr>
        <p:txBody>
          <a:bodyPr/>
          <a:lstStyle/>
          <a:p>
            <a:r>
              <a:rPr lang="en-US" b="1" dirty="0"/>
              <a:t>Introduction</a:t>
            </a:r>
          </a:p>
        </p:txBody>
      </p:sp>
      <p:sp>
        <p:nvSpPr>
          <p:cNvPr id="3" name="Content Placeholder 2">
            <a:extLst>
              <a:ext uri="{FF2B5EF4-FFF2-40B4-BE49-F238E27FC236}">
                <a16:creationId xmlns:a16="http://schemas.microsoft.com/office/drawing/2014/main" id="{50EEAFEB-43D5-DEAF-D732-07C649C654A2}"/>
              </a:ext>
            </a:extLst>
          </p:cNvPr>
          <p:cNvSpPr>
            <a:spLocks noGrp="1"/>
          </p:cNvSpPr>
          <p:nvPr>
            <p:ph idx="1"/>
          </p:nvPr>
        </p:nvSpPr>
        <p:spPr>
          <a:xfrm>
            <a:off x="1764955" y="899254"/>
            <a:ext cx="6266937" cy="5059491"/>
          </a:xfrm>
        </p:spPr>
        <p:txBody>
          <a:bodyPr>
            <a:noAutofit/>
          </a:bodyPr>
          <a:lstStyle/>
          <a:p>
            <a:pPr marL="0" indent="0">
              <a:buNone/>
            </a:pPr>
            <a:r>
              <a:rPr lang="en-US" sz="2800" dirty="0"/>
              <a:t>Employees engagement is the level of energy, commitment, and enthusiastic association to the work and the company. </a:t>
            </a:r>
          </a:p>
          <a:p>
            <a:r>
              <a:rPr lang="en-US" sz="2800" dirty="0"/>
              <a:t>Enthusiasm and passion</a:t>
            </a:r>
          </a:p>
          <a:p>
            <a:r>
              <a:rPr lang="en-US" sz="2800" dirty="0"/>
              <a:t>Commitment </a:t>
            </a:r>
          </a:p>
          <a:p>
            <a:r>
              <a:rPr lang="en-US" sz="2800" dirty="0"/>
              <a:t>Initiative and proactivity </a:t>
            </a:r>
            <a:r>
              <a:rPr lang="en-GB" sz="2800" kern="100" dirty="0">
                <a:effectLst/>
                <a:ea typeface="Calibri" panose="020F0502020204030204" pitchFamily="34" charset="0"/>
                <a:cs typeface="Times New Roman" panose="02020603050405020304" pitchFamily="18" charset="0"/>
              </a:rPr>
              <a:t>(Chen et al., 2011)</a:t>
            </a:r>
            <a:endParaRPr lang="en-US" sz="2800" dirty="0"/>
          </a:p>
        </p:txBody>
      </p:sp>
      <p:pic>
        <p:nvPicPr>
          <p:cNvPr id="1026" name="Picture 2" descr="Turbocharging Employee Engagement">
            <a:extLst>
              <a:ext uri="{FF2B5EF4-FFF2-40B4-BE49-F238E27FC236}">
                <a16:creationId xmlns:a16="http://schemas.microsoft.com/office/drawing/2014/main" id="{852DAE9F-BF01-DB1B-E50C-215EC0CFAF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705" t="7885" r="6960" b="7344"/>
          <a:stretch/>
        </p:blipFill>
        <p:spPr bwMode="auto">
          <a:xfrm>
            <a:off x="7816762" y="1548346"/>
            <a:ext cx="4085172" cy="3196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8457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AFF91-B6A3-B0A7-FF65-229F03DF6AFB}"/>
              </a:ext>
            </a:extLst>
          </p:cNvPr>
          <p:cNvSpPr>
            <a:spLocks noGrp="1"/>
          </p:cNvSpPr>
          <p:nvPr>
            <p:ph type="title"/>
          </p:nvPr>
        </p:nvSpPr>
        <p:spPr/>
        <p:txBody>
          <a:bodyPr/>
          <a:lstStyle/>
          <a:p>
            <a:r>
              <a:rPr lang="en-US" dirty="0"/>
              <a:t>Introduction ( continue )</a:t>
            </a:r>
          </a:p>
        </p:txBody>
      </p:sp>
      <p:sp>
        <p:nvSpPr>
          <p:cNvPr id="3" name="Content Placeholder 2">
            <a:extLst>
              <a:ext uri="{FF2B5EF4-FFF2-40B4-BE49-F238E27FC236}">
                <a16:creationId xmlns:a16="http://schemas.microsoft.com/office/drawing/2014/main" id="{1F9519E5-CCD1-3BD8-B5FF-0B69297CA377}"/>
              </a:ext>
            </a:extLst>
          </p:cNvPr>
          <p:cNvSpPr>
            <a:spLocks noGrp="1"/>
          </p:cNvSpPr>
          <p:nvPr>
            <p:ph idx="1"/>
          </p:nvPr>
        </p:nvSpPr>
        <p:spPr>
          <a:xfrm>
            <a:off x="1484310" y="2666999"/>
            <a:ext cx="5423117" cy="3124201"/>
          </a:xfrm>
        </p:spPr>
        <p:txBody>
          <a:bodyPr>
            <a:noAutofit/>
          </a:bodyPr>
          <a:lstStyle/>
          <a:p>
            <a:r>
              <a:rPr lang="en-US" sz="2800" dirty="0"/>
              <a:t>Positive attitude </a:t>
            </a:r>
          </a:p>
          <a:p>
            <a:r>
              <a:rPr lang="en-US" sz="2800" dirty="0"/>
              <a:t>Sense of ownership </a:t>
            </a:r>
          </a:p>
          <a:p>
            <a:r>
              <a:rPr lang="en-US" sz="2800" dirty="0"/>
              <a:t>Continuous learning and growth </a:t>
            </a:r>
            <a:br>
              <a:rPr lang="en-US" sz="2800" dirty="0"/>
            </a:br>
            <a:r>
              <a:rPr lang="en-US" sz="2800" dirty="0"/>
              <a:t>Team player</a:t>
            </a:r>
          </a:p>
          <a:p>
            <a:r>
              <a:rPr lang="en-US" sz="2800" dirty="0"/>
              <a:t>Customers focus </a:t>
            </a:r>
          </a:p>
          <a:p>
            <a:r>
              <a:rPr lang="en-US" sz="2800" dirty="0"/>
              <a:t>Adaptability </a:t>
            </a:r>
          </a:p>
          <a:p>
            <a:endParaRPr lang="en-US" sz="2800" dirty="0"/>
          </a:p>
        </p:txBody>
      </p:sp>
      <p:pic>
        <p:nvPicPr>
          <p:cNvPr id="2050" name="Picture 2" descr="How to develop a habit of continuous learning? - PloPdo">
            <a:extLst>
              <a:ext uri="{FF2B5EF4-FFF2-40B4-BE49-F238E27FC236}">
                <a16:creationId xmlns:a16="http://schemas.microsoft.com/office/drawing/2014/main" id="{95812F3C-12DA-0154-5A2A-96E275E9EA8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28704" y="2300673"/>
            <a:ext cx="4467526" cy="2926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307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410EB-EA30-DCA9-3BDE-D8062BCE69D8}"/>
              </a:ext>
            </a:extLst>
          </p:cNvPr>
          <p:cNvSpPr>
            <a:spLocks noGrp="1"/>
          </p:cNvSpPr>
          <p:nvPr>
            <p:ph type="title"/>
          </p:nvPr>
        </p:nvSpPr>
        <p:spPr>
          <a:xfrm>
            <a:off x="865953" y="238779"/>
            <a:ext cx="10506456" cy="1014984"/>
          </a:xfrm>
        </p:spPr>
        <p:txBody>
          <a:bodyPr anchor="b">
            <a:normAutofit/>
          </a:bodyPr>
          <a:lstStyle/>
          <a:p>
            <a:r>
              <a:rPr lang="en-US" sz="3100" dirty="0"/>
              <a:t>Importance of Employee engagement in Hospitality industry</a:t>
            </a:r>
          </a:p>
        </p:txBody>
      </p:sp>
      <p:graphicFrame>
        <p:nvGraphicFramePr>
          <p:cNvPr id="16" name="Content Placeholder 2">
            <a:extLst>
              <a:ext uri="{FF2B5EF4-FFF2-40B4-BE49-F238E27FC236}">
                <a16:creationId xmlns:a16="http://schemas.microsoft.com/office/drawing/2014/main" id="{50C5DE28-ECAF-8B87-95CC-2BA5FCD118D2}"/>
              </a:ext>
            </a:extLst>
          </p:cNvPr>
          <p:cNvGraphicFramePr>
            <a:graphicFrameLocks noGrp="1"/>
          </p:cNvGraphicFramePr>
          <p:nvPr>
            <p:ph idx="1"/>
            <p:extLst>
              <p:ext uri="{D42A27DB-BD31-4B8C-83A1-F6EECF244321}">
                <p14:modId xmlns:p14="http://schemas.microsoft.com/office/powerpoint/2010/main" val="1349860014"/>
              </p:ext>
            </p:extLst>
          </p:nvPr>
        </p:nvGraphicFramePr>
        <p:xfrm>
          <a:off x="1668162" y="1433384"/>
          <a:ext cx="9685638" cy="4992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308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FEFE3-7F22-36B7-3990-0BB22572EF82}"/>
              </a:ext>
            </a:extLst>
          </p:cNvPr>
          <p:cNvSpPr>
            <a:spLocks noGrp="1"/>
          </p:cNvSpPr>
          <p:nvPr>
            <p:ph type="title"/>
          </p:nvPr>
        </p:nvSpPr>
        <p:spPr/>
        <p:txBody>
          <a:bodyPr>
            <a:normAutofit/>
          </a:bodyPr>
          <a:lstStyle/>
          <a:p>
            <a:r>
              <a:rPr lang="en-US" dirty="0"/>
              <a:t>Factors Affect Employee Engagement In Hospitality Industry</a:t>
            </a:r>
          </a:p>
        </p:txBody>
      </p:sp>
      <p:graphicFrame>
        <p:nvGraphicFramePr>
          <p:cNvPr id="5" name="Content Placeholder 2">
            <a:extLst>
              <a:ext uri="{FF2B5EF4-FFF2-40B4-BE49-F238E27FC236}">
                <a16:creationId xmlns:a16="http://schemas.microsoft.com/office/drawing/2014/main" id="{CDAFC7B0-47FF-CDD0-405E-5DB4D358B8FC}"/>
              </a:ext>
            </a:extLst>
          </p:cNvPr>
          <p:cNvGraphicFramePr>
            <a:graphicFrameLocks noGrp="1"/>
          </p:cNvGraphicFramePr>
          <p:nvPr>
            <p:ph idx="1"/>
            <p:extLst>
              <p:ext uri="{D42A27DB-BD31-4B8C-83A1-F6EECF244321}">
                <p14:modId xmlns:p14="http://schemas.microsoft.com/office/powerpoint/2010/main" val="1166197237"/>
              </p:ext>
            </p:extLst>
          </p:nvPr>
        </p:nvGraphicFramePr>
        <p:xfrm>
          <a:off x="1075980" y="2364261"/>
          <a:ext cx="10835373" cy="4110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136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F96D6-7188-3DAF-4BE6-AB945CC446C1}"/>
              </a:ext>
            </a:extLst>
          </p:cNvPr>
          <p:cNvSpPr>
            <a:spLocks noGrp="1"/>
          </p:cNvSpPr>
          <p:nvPr>
            <p:ph type="title"/>
          </p:nvPr>
        </p:nvSpPr>
        <p:spPr>
          <a:xfrm>
            <a:off x="1552818" y="606695"/>
            <a:ext cx="4085665" cy="1402470"/>
          </a:xfrm>
        </p:spPr>
        <p:txBody>
          <a:bodyPr anchor="t">
            <a:normAutofit fontScale="90000"/>
          </a:bodyPr>
          <a:lstStyle/>
          <a:p>
            <a:r>
              <a:rPr lang="en-US" sz="3200" b="1" dirty="0"/>
              <a:t>Strategies to Enhance Employee Engagement</a:t>
            </a:r>
          </a:p>
        </p:txBody>
      </p:sp>
      <p:sp>
        <p:nvSpPr>
          <p:cNvPr id="3" name="Content Placeholder 2">
            <a:extLst>
              <a:ext uri="{FF2B5EF4-FFF2-40B4-BE49-F238E27FC236}">
                <a16:creationId xmlns:a16="http://schemas.microsoft.com/office/drawing/2014/main" id="{853ADAD6-D0B9-14B4-C4A1-B628CB3B68E5}"/>
              </a:ext>
            </a:extLst>
          </p:cNvPr>
          <p:cNvSpPr>
            <a:spLocks noGrp="1"/>
          </p:cNvSpPr>
          <p:nvPr>
            <p:ph idx="1"/>
          </p:nvPr>
        </p:nvSpPr>
        <p:spPr>
          <a:xfrm>
            <a:off x="1342767" y="2523163"/>
            <a:ext cx="4308225" cy="3836372"/>
          </a:xfrm>
        </p:spPr>
        <p:txBody>
          <a:bodyPr>
            <a:noAutofit/>
          </a:bodyPr>
          <a:lstStyle/>
          <a:p>
            <a:r>
              <a:rPr lang="en-US" sz="2800" dirty="0"/>
              <a:t>Effective Communication </a:t>
            </a:r>
          </a:p>
          <a:p>
            <a:r>
              <a:rPr lang="en-US" sz="2800" dirty="0"/>
              <a:t>Recognition and rewards </a:t>
            </a:r>
          </a:p>
          <a:p>
            <a:r>
              <a:rPr lang="en-US" sz="2800" dirty="0"/>
              <a:t>Career Development Opportunities </a:t>
            </a:r>
            <a:r>
              <a:rPr lang="en-GB" sz="2800" kern="100" dirty="0">
                <a:effectLst/>
                <a:ea typeface="Calibri" panose="020F0502020204030204" pitchFamily="34" charset="0"/>
                <a:cs typeface="Times New Roman" panose="02020603050405020304" pitchFamily="18" charset="0"/>
              </a:rPr>
              <a:t>(</a:t>
            </a:r>
            <a:r>
              <a:rPr lang="en-GB" sz="2800" kern="100" dirty="0" err="1">
                <a:effectLst/>
                <a:ea typeface="Calibri" panose="020F0502020204030204" pitchFamily="34" charset="0"/>
                <a:cs typeface="Times New Roman" panose="02020603050405020304" pitchFamily="18" charset="0"/>
              </a:rPr>
              <a:t>Shaito</a:t>
            </a:r>
            <a:r>
              <a:rPr lang="en-GB" sz="2800" kern="100" dirty="0">
                <a:effectLst/>
                <a:ea typeface="Calibri" panose="020F0502020204030204" pitchFamily="34" charset="0"/>
                <a:cs typeface="Times New Roman" panose="02020603050405020304" pitchFamily="18" charset="0"/>
              </a:rPr>
              <a:t>, 2019)</a:t>
            </a:r>
            <a:endParaRPr lang="en-US" sz="2800" dirty="0"/>
          </a:p>
          <a:p>
            <a:r>
              <a:rPr lang="en-US" sz="2800" dirty="0"/>
              <a:t>Work Life Balance</a:t>
            </a:r>
          </a:p>
          <a:p>
            <a:r>
              <a:rPr lang="en-US" sz="2800" dirty="0"/>
              <a:t>Employee Involvement and Empowerment </a:t>
            </a:r>
          </a:p>
          <a:p>
            <a:endParaRPr lang="en-US" sz="2800" dirty="0"/>
          </a:p>
        </p:txBody>
      </p:sp>
      <p:pic>
        <p:nvPicPr>
          <p:cNvPr id="5" name="Picture 4" descr="3D rendering of game pieces tied together with a rope">
            <a:extLst>
              <a:ext uri="{FF2B5EF4-FFF2-40B4-BE49-F238E27FC236}">
                <a16:creationId xmlns:a16="http://schemas.microsoft.com/office/drawing/2014/main" id="{CF3B1A4B-0F9D-2AA0-C0DA-F885E3381096}"/>
              </a:ext>
            </a:extLst>
          </p:cNvPr>
          <p:cNvPicPr>
            <a:picLocks noChangeAspect="1"/>
          </p:cNvPicPr>
          <p:nvPr/>
        </p:nvPicPr>
        <p:blipFill rotWithShape="1">
          <a:blip r:embed="rId3"/>
          <a:srcRect l="1148" r="27319"/>
          <a:stretch/>
        </p:blipFill>
        <p:spPr>
          <a:xfrm>
            <a:off x="5650992" y="10"/>
            <a:ext cx="6541008" cy="6857990"/>
          </a:xfrm>
          <a:prstGeom prst="rect">
            <a:avLst/>
          </a:prstGeom>
        </p:spPr>
      </p:pic>
    </p:spTree>
    <p:extLst>
      <p:ext uri="{BB962C8B-B14F-4D97-AF65-F5344CB8AC3E}">
        <p14:creationId xmlns:p14="http://schemas.microsoft.com/office/powerpoint/2010/main" val="1193111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3194-1F86-46FA-EAE8-7CFFC3B308C1}"/>
              </a:ext>
            </a:extLst>
          </p:cNvPr>
          <p:cNvSpPr>
            <a:spLocks noGrp="1"/>
          </p:cNvSpPr>
          <p:nvPr>
            <p:ph type="title"/>
          </p:nvPr>
        </p:nvSpPr>
        <p:spPr/>
        <p:txBody>
          <a:bodyPr>
            <a:normAutofit/>
          </a:bodyPr>
          <a:lstStyle/>
          <a:p>
            <a:r>
              <a:rPr lang="en-US" sz="4400" b="1" dirty="0"/>
              <a:t>Strategies to Enhance Employee Engagement ( continue )</a:t>
            </a:r>
            <a:endParaRPr lang="en-US" dirty="0"/>
          </a:p>
        </p:txBody>
      </p:sp>
      <p:sp>
        <p:nvSpPr>
          <p:cNvPr id="3" name="Content Placeholder 2">
            <a:extLst>
              <a:ext uri="{FF2B5EF4-FFF2-40B4-BE49-F238E27FC236}">
                <a16:creationId xmlns:a16="http://schemas.microsoft.com/office/drawing/2014/main" id="{33B9E783-D5F7-9D26-E155-F9F96BC3C18B}"/>
              </a:ext>
            </a:extLst>
          </p:cNvPr>
          <p:cNvSpPr>
            <a:spLocks noGrp="1"/>
          </p:cNvSpPr>
          <p:nvPr>
            <p:ph idx="1"/>
          </p:nvPr>
        </p:nvSpPr>
        <p:spPr>
          <a:xfrm>
            <a:off x="1484311" y="3033582"/>
            <a:ext cx="5596112" cy="3124201"/>
          </a:xfrm>
        </p:spPr>
        <p:txBody>
          <a:bodyPr>
            <a:noAutofit/>
          </a:bodyPr>
          <a:lstStyle/>
          <a:p>
            <a:r>
              <a:rPr lang="en-US" sz="2800" dirty="0"/>
              <a:t>Positive Work Environment </a:t>
            </a:r>
          </a:p>
          <a:p>
            <a:r>
              <a:rPr lang="en-US" sz="2800" dirty="0"/>
              <a:t>Leadership Development </a:t>
            </a:r>
            <a:br>
              <a:rPr lang="en-US" sz="2800" dirty="0"/>
            </a:br>
            <a:r>
              <a:rPr lang="en-US" sz="2800" dirty="0"/>
              <a:t>Regular Feedback and performance Management </a:t>
            </a:r>
          </a:p>
          <a:p>
            <a:r>
              <a:rPr lang="en-US" sz="2800" dirty="0"/>
              <a:t>Employee Well Being Initiatives </a:t>
            </a:r>
            <a:r>
              <a:rPr lang="en-GB" sz="2800" kern="100" dirty="0">
                <a:effectLst/>
                <a:ea typeface="Calibri" panose="020F0502020204030204" pitchFamily="34" charset="0"/>
                <a:cs typeface="Times New Roman" panose="02020603050405020304" pitchFamily="18" charset="0"/>
              </a:rPr>
              <a:t>(Chakraborty &amp; Mahanta, 2019)</a:t>
            </a:r>
            <a:endParaRPr lang="en-US" sz="2800" dirty="0"/>
          </a:p>
          <a:p>
            <a:r>
              <a:rPr lang="en-US" sz="2800" dirty="0"/>
              <a:t>Team Building Activities’ </a:t>
            </a:r>
          </a:p>
          <a:p>
            <a:endParaRPr lang="en-US" sz="2800" dirty="0"/>
          </a:p>
        </p:txBody>
      </p:sp>
      <p:pic>
        <p:nvPicPr>
          <p:cNvPr id="6" name="Picture 5">
            <a:extLst>
              <a:ext uri="{FF2B5EF4-FFF2-40B4-BE49-F238E27FC236}">
                <a16:creationId xmlns:a16="http://schemas.microsoft.com/office/drawing/2014/main" id="{306C2D9B-920F-513C-525B-BC34F75F57E7}"/>
              </a:ext>
            </a:extLst>
          </p:cNvPr>
          <p:cNvPicPr>
            <a:picLocks noChangeAspect="1"/>
          </p:cNvPicPr>
          <p:nvPr/>
        </p:nvPicPr>
        <p:blipFill>
          <a:blip r:embed="rId3"/>
          <a:stretch>
            <a:fillRect/>
          </a:stretch>
        </p:blipFill>
        <p:spPr>
          <a:xfrm>
            <a:off x="7080423" y="2666999"/>
            <a:ext cx="4536767" cy="2995225"/>
          </a:xfrm>
          <a:prstGeom prst="rect">
            <a:avLst/>
          </a:prstGeom>
        </p:spPr>
      </p:pic>
    </p:spTree>
    <p:extLst>
      <p:ext uri="{BB962C8B-B14F-4D97-AF65-F5344CB8AC3E}">
        <p14:creationId xmlns:p14="http://schemas.microsoft.com/office/powerpoint/2010/main" val="3942257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11B46-75AD-1061-2BEB-3107BE47F6F3}"/>
              </a:ext>
            </a:extLst>
          </p:cNvPr>
          <p:cNvSpPr>
            <a:spLocks noGrp="1"/>
          </p:cNvSpPr>
          <p:nvPr>
            <p:ph type="title"/>
          </p:nvPr>
        </p:nvSpPr>
        <p:spPr>
          <a:xfrm>
            <a:off x="2046907" y="-242931"/>
            <a:ext cx="4646904" cy="1624520"/>
          </a:xfrm>
        </p:spPr>
        <p:txBody>
          <a:bodyPr anchor="ctr">
            <a:normAutofit/>
          </a:bodyPr>
          <a:lstStyle/>
          <a:p>
            <a:r>
              <a:rPr lang="en-US" sz="4000" dirty="0"/>
              <a:t>Employees Engagement Model</a:t>
            </a:r>
          </a:p>
        </p:txBody>
      </p:sp>
      <p:sp>
        <p:nvSpPr>
          <p:cNvPr id="3" name="Content Placeholder 2">
            <a:extLst>
              <a:ext uri="{FF2B5EF4-FFF2-40B4-BE49-F238E27FC236}">
                <a16:creationId xmlns:a16="http://schemas.microsoft.com/office/drawing/2014/main" id="{98CD8CD5-5C26-DFF3-BF54-58802B1CBF04}"/>
              </a:ext>
            </a:extLst>
          </p:cNvPr>
          <p:cNvSpPr>
            <a:spLocks noGrp="1"/>
          </p:cNvSpPr>
          <p:nvPr>
            <p:ph idx="1"/>
          </p:nvPr>
        </p:nvSpPr>
        <p:spPr>
          <a:xfrm>
            <a:off x="1383956" y="1381589"/>
            <a:ext cx="7052695" cy="4686433"/>
          </a:xfrm>
        </p:spPr>
        <p:txBody>
          <a:bodyPr anchor="ctr">
            <a:noAutofit/>
          </a:bodyPr>
          <a:lstStyle/>
          <a:p>
            <a:pPr algn="just"/>
            <a:r>
              <a:rPr lang="en-US" sz="2000" dirty="0"/>
              <a:t>Organizations use employee engagement models as a framework to assess and improve employee engagement.</a:t>
            </a:r>
          </a:p>
          <a:p>
            <a:pPr algn="just"/>
            <a:r>
              <a:rPr lang="en-US" sz="2000" dirty="0"/>
              <a:t>Methods that seek to increase worker power and productivity to increase job satisfaction and efficiency </a:t>
            </a:r>
            <a:r>
              <a:rPr lang="en-GB" sz="2000" kern="100" dirty="0">
                <a:effectLst/>
                <a:ea typeface="Calibri" panose="020F0502020204030204" pitchFamily="34" charset="0"/>
                <a:cs typeface="Times New Roman" panose="02020603050405020304" pitchFamily="18" charset="0"/>
              </a:rPr>
              <a:t>(Liang et al., 2020)</a:t>
            </a:r>
            <a:r>
              <a:rPr lang="en-US" sz="2000" dirty="0"/>
              <a:t>.</a:t>
            </a:r>
          </a:p>
          <a:p>
            <a:pPr algn="just"/>
            <a:r>
              <a:rPr lang="en-US" sz="2000" dirty="0"/>
              <a:t>Employee engagement models provide techniques for employee experience, job satisfaction, and employee development.</a:t>
            </a:r>
          </a:p>
          <a:p>
            <a:pPr algn="just"/>
            <a:r>
              <a:rPr lang="en-US" sz="2000" dirty="0"/>
              <a:t>Zinger model, Gallup model, AON-Hewitt model, Kahn model, Maslow model and JD-R model are some examples of typical employee engagement models.</a:t>
            </a:r>
          </a:p>
          <a:p>
            <a:pPr algn="just"/>
            <a:r>
              <a:rPr lang="en-US" sz="2000" dirty="0"/>
              <a:t>Organizations in the hospitality industry are developing a customized plan to increase employee engagement and productivity </a:t>
            </a:r>
            <a:r>
              <a:rPr lang="en-GB" sz="2000" kern="100" dirty="0">
                <a:effectLst/>
                <a:ea typeface="Calibri" panose="020F0502020204030204" pitchFamily="34" charset="0"/>
                <a:cs typeface="Times New Roman" panose="02020603050405020304" pitchFamily="18" charset="0"/>
              </a:rPr>
              <a:t>(</a:t>
            </a:r>
            <a:r>
              <a:rPr lang="en-GB" sz="2000" kern="100" dirty="0" err="1">
                <a:effectLst/>
                <a:ea typeface="Calibri" panose="020F0502020204030204" pitchFamily="34" charset="0"/>
                <a:cs typeface="Times New Roman" panose="02020603050405020304" pitchFamily="18" charset="0"/>
              </a:rPr>
              <a:t>Chathoth</a:t>
            </a:r>
            <a:r>
              <a:rPr lang="en-GB" sz="2000" kern="100" dirty="0">
                <a:effectLst/>
                <a:ea typeface="Calibri" panose="020F0502020204030204" pitchFamily="34" charset="0"/>
                <a:cs typeface="Times New Roman" panose="02020603050405020304" pitchFamily="18" charset="0"/>
              </a:rPr>
              <a:t> et al., 2021)</a:t>
            </a:r>
            <a:r>
              <a:rPr lang="en-US" sz="2000" dirty="0"/>
              <a:t>.  </a:t>
            </a:r>
          </a:p>
        </p:txBody>
      </p:sp>
      <p:pic>
        <p:nvPicPr>
          <p:cNvPr id="5" name="Picture 4" descr="Red toy person in front of two lines of white figures">
            <a:extLst>
              <a:ext uri="{FF2B5EF4-FFF2-40B4-BE49-F238E27FC236}">
                <a16:creationId xmlns:a16="http://schemas.microsoft.com/office/drawing/2014/main" id="{EA11DA4D-9C64-C628-F2A9-D62E0B61471C}"/>
              </a:ext>
            </a:extLst>
          </p:cNvPr>
          <p:cNvPicPr>
            <a:picLocks noChangeAspect="1"/>
          </p:cNvPicPr>
          <p:nvPr/>
        </p:nvPicPr>
        <p:blipFill rotWithShape="1">
          <a:blip r:embed="rId3"/>
          <a:srcRect l="22673" r="18817"/>
          <a:stretch/>
        </p:blipFill>
        <p:spPr>
          <a:xfrm>
            <a:off x="8379890" y="789978"/>
            <a:ext cx="3812110" cy="5301049"/>
          </a:xfrm>
          <a:prstGeom prst="rect">
            <a:avLst/>
          </a:prstGeom>
        </p:spPr>
      </p:pic>
    </p:spTree>
    <p:extLst>
      <p:ext uri="{BB962C8B-B14F-4D97-AF65-F5344CB8AC3E}">
        <p14:creationId xmlns:p14="http://schemas.microsoft.com/office/powerpoint/2010/main" val="2960142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FD8B9E4C-093C-8E30-B9AF-22624ADC322B}"/>
              </a:ext>
            </a:extLst>
          </p:cNvPr>
          <p:cNvGraphicFramePr>
            <a:graphicFrameLocks noGrp="1"/>
          </p:cNvGraphicFramePr>
          <p:nvPr>
            <p:ph idx="1"/>
            <p:extLst>
              <p:ext uri="{D42A27DB-BD31-4B8C-83A1-F6EECF244321}">
                <p14:modId xmlns:p14="http://schemas.microsoft.com/office/powerpoint/2010/main" val="1204819981"/>
              </p:ext>
            </p:extLst>
          </p:nvPr>
        </p:nvGraphicFramePr>
        <p:xfrm>
          <a:off x="1406610" y="1667536"/>
          <a:ext cx="10515600" cy="3965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1484311" y="125506"/>
            <a:ext cx="10018713" cy="1362635"/>
          </a:xfrm>
        </p:spPr>
        <p:txBody>
          <a:bodyPr/>
          <a:lstStyle/>
          <a:p>
            <a:r>
              <a:rPr lang="en-US" b="1" u="sng" dirty="0"/>
              <a:t>Kahn’s Engagement Theory</a:t>
            </a:r>
            <a:br>
              <a:rPr lang="en-US" b="1" u="sng" dirty="0"/>
            </a:br>
            <a:endParaRPr lang="en-IN" b="1" u="sng" dirty="0"/>
          </a:p>
        </p:txBody>
      </p:sp>
    </p:spTree>
    <p:extLst>
      <p:ext uri="{BB962C8B-B14F-4D97-AF65-F5344CB8AC3E}">
        <p14:creationId xmlns:p14="http://schemas.microsoft.com/office/powerpoint/2010/main" val="2141122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3346F-1375-5D50-6ACB-EE2A8B7A7A7D}"/>
              </a:ext>
            </a:extLst>
          </p:cNvPr>
          <p:cNvSpPr>
            <a:spLocks noGrp="1"/>
          </p:cNvSpPr>
          <p:nvPr>
            <p:ph type="title"/>
          </p:nvPr>
        </p:nvSpPr>
        <p:spPr>
          <a:xfrm>
            <a:off x="1484311" y="266699"/>
            <a:ext cx="10018713" cy="1752599"/>
          </a:xfrm>
        </p:spPr>
        <p:txBody>
          <a:bodyPr/>
          <a:lstStyle/>
          <a:p>
            <a:r>
              <a:rPr lang="en-US" u="sng" dirty="0"/>
              <a:t>Gallup's four dimensions of employee engagement </a:t>
            </a:r>
          </a:p>
        </p:txBody>
      </p:sp>
      <p:pic>
        <p:nvPicPr>
          <p:cNvPr id="6" name="Content Placeholder 5">
            <a:extLst>
              <a:ext uri="{FF2B5EF4-FFF2-40B4-BE49-F238E27FC236}">
                <a16:creationId xmlns:a16="http://schemas.microsoft.com/office/drawing/2014/main" id="{D76D3254-0608-10B7-216A-95B6B5B3F02A}"/>
              </a:ext>
            </a:extLst>
          </p:cNvPr>
          <p:cNvPicPr>
            <a:picLocks noGrp="1" noChangeAspect="1"/>
          </p:cNvPicPr>
          <p:nvPr>
            <p:ph idx="1"/>
          </p:nvPr>
        </p:nvPicPr>
        <p:blipFill>
          <a:blip r:embed="rId3"/>
          <a:stretch>
            <a:fillRect/>
          </a:stretch>
        </p:blipFill>
        <p:spPr>
          <a:xfrm>
            <a:off x="3292175" y="2019298"/>
            <a:ext cx="7329017" cy="4370173"/>
          </a:xfrm>
          <a:prstGeom prst="rect">
            <a:avLst/>
          </a:prstGeom>
        </p:spPr>
      </p:pic>
      <p:sp>
        <p:nvSpPr>
          <p:cNvPr id="4" name="AutoShape 6" descr="1. Gallup's four dimensions of employee engagement (Gallup, 2009).">
            <a:extLst>
              <a:ext uri="{FF2B5EF4-FFF2-40B4-BE49-F238E27FC236}">
                <a16:creationId xmlns:a16="http://schemas.microsoft.com/office/drawing/2014/main" id="{52889544-6877-DC45-231D-91B796F388A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666485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80328-3318-78B8-7441-958CB3EFC772}"/>
              </a:ext>
            </a:extLst>
          </p:cNvPr>
          <p:cNvSpPr>
            <a:spLocks noGrp="1"/>
          </p:cNvSpPr>
          <p:nvPr>
            <p:ph type="title"/>
          </p:nvPr>
        </p:nvSpPr>
        <p:spPr>
          <a:xfrm>
            <a:off x="1137034" y="609597"/>
            <a:ext cx="9392421" cy="1330841"/>
          </a:xfrm>
        </p:spPr>
        <p:txBody>
          <a:bodyPr>
            <a:normAutofit/>
          </a:bodyPr>
          <a:lstStyle/>
          <a:p>
            <a:r>
              <a:rPr lang="en-US" b="1" dirty="0"/>
              <a:t>Recommendations to improve Employee engagement levels</a:t>
            </a:r>
          </a:p>
        </p:txBody>
      </p:sp>
      <p:sp>
        <p:nvSpPr>
          <p:cNvPr id="3" name="Content Placeholder 2">
            <a:extLst>
              <a:ext uri="{FF2B5EF4-FFF2-40B4-BE49-F238E27FC236}">
                <a16:creationId xmlns:a16="http://schemas.microsoft.com/office/drawing/2014/main" id="{0637BF14-722B-4306-906B-BB8305DEB0CF}"/>
              </a:ext>
            </a:extLst>
          </p:cNvPr>
          <p:cNvSpPr>
            <a:spLocks noGrp="1"/>
          </p:cNvSpPr>
          <p:nvPr>
            <p:ph idx="1"/>
          </p:nvPr>
        </p:nvSpPr>
        <p:spPr>
          <a:xfrm>
            <a:off x="1470667" y="2840914"/>
            <a:ext cx="4958966" cy="3917773"/>
          </a:xfrm>
        </p:spPr>
        <p:txBody>
          <a:bodyPr>
            <a:noAutofit/>
          </a:bodyPr>
          <a:lstStyle/>
          <a:p>
            <a:pPr algn="just"/>
            <a:r>
              <a:rPr lang="en-US" sz="2000" dirty="0"/>
              <a:t>Set clear goals and objectives for employees.</a:t>
            </a:r>
          </a:p>
          <a:p>
            <a:pPr algn="just"/>
            <a:r>
              <a:rPr lang="en-US" sz="2000" dirty="0"/>
              <a:t>Help them stay motivated and focused.</a:t>
            </a:r>
          </a:p>
          <a:p>
            <a:pPr algn="just"/>
            <a:r>
              <a:rPr lang="en-US" sz="2000" dirty="0"/>
              <a:t>Recognize the efforts and achievements of the workforce and provide regular feedback </a:t>
            </a:r>
            <a:r>
              <a:rPr lang="en-GB" sz="2000" kern="100" dirty="0">
                <a:effectLst/>
                <a:ea typeface="Calibri" panose="020F0502020204030204" pitchFamily="34" charset="0"/>
                <a:cs typeface="Times New Roman" panose="02020603050405020304" pitchFamily="18" charset="0"/>
              </a:rPr>
              <a:t>(</a:t>
            </a:r>
            <a:r>
              <a:rPr lang="en-GB" sz="2000" kern="100" dirty="0" err="1">
                <a:effectLst/>
                <a:ea typeface="Calibri" panose="020F0502020204030204" pitchFamily="34" charset="0"/>
                <a:cs typeface="Times New Roman" panose="02020603050405020304" pitchFamily="18" charset="0"/>
              </a:rPr>
              <a:t>Mamula</a:t>
            </a:r>
            <a:r>
              <a:rPr lang="en-GB" sz="2000" kern="100" dirty="0">
                <a:effectLst/>
                <a:ea typeface="Calibri" panose="020F0502020204030204" pitchFamily="34" charset="0"/>
                <a:cs typeface="Times New Roman" panose="02020603050405020304" pitchFamily="18" charset="0"/>
              </a:rPr>
              <a:t> et al., 2020)</a:t>
            </a:r>
            <a:r>
              <a:rPr lang="en-US" sz="2000" dirty="0"/>
              <a:t>.</a:t>
            </a:r>
          </a:p>
          <a:p>
            <a:pPr algn="just"/>
            <a:r>
              <a:rPr lang="en-US" sz="2000" dirty="0"/>
              <a:t>Encourage employee cooperation, support and inclusion.</a:t>
            </a:r>
          </a:p>
          <a:p>
            <a:pPr algn="just"/>
            <a:r>
              <a:rPr lang="en-US" sz="2000" dirty="0"/>
              <a:t>Get your employees involved in the decision-making process and solicit their opinions. Give them the freedom to express their thoughts and ideas.</a:t>
            </a:r>
          </a:p>
          <a:p>
            <a:pPr algn="just"/>
            <a:endParaRPr lang="en-US" sz="2000" dirty="0"/>
          </a:p>
          <a:p>
            <a:pPr algn="just"/>
            <a:endParaRPr lang="en-US" sz="2000" dirty="0"/>
          </a:p>
          <a:p>
            <a:pPr algn="just"/>
            <a:endParaRPr lang="en-US" sz="2000" dirty="0"/>
          </a:p>
        </p:txBody>
      </p:sp>
      <p:pic>
        <p:nvPicPr>
          <p:cNvPr id="4098" name="Picture 2" descr="The Complete Guide to Employee Engagement Strategy | Marketing91">
            <a:extLst>
              <a:ext uri="{FF2B5EF4-FFF2-40B4-BE49-F238E27FC236}">
                <a16:creationId xmlns:a16="http://schemas.microsoft.com/office/drawing/2014/main" id="{9711DC28-76F0-1B14-8A69-F38EAFABEF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2155116"/>
            <a:ext cx="4788505" cy="3344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930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8832F-9462-4086-BC99-64F297F57359}"/>
              </a:ext>
            </a:extLst>
          </p:cNvPr>
          <p:cNvSpPr>
            <a:spLocks noGrp="1"/>
          </p:cNvSpPr>
          <p:nvPr>
            <p:ph type="title"/>
          </p:nvPr>
        </p:nvSpPr>
        <p:spPr/>
        <p:txBody>
          <a:bodyPr>
            <a:normAutofit/>
          </a:bodyPr>
          <a:lstStyle/>
          <a:p>
            <a:r>
              <a:rPr lang="en-US" b="1" dirty="0"/>
              <a:t>Recommendations to improve Employee engagement levels ( continue )</a:t>
            </a:r>
            <a:endParaRPr lang="en-US" dirty="0"/>
          </a:p>
        </p:txBody>
      </p:sp>
      <p:sp>
        <p:nvSpPr>
          <p:cNvPr id="3" name="Content Placeholder 2">
            <a:extLst>
              <a:ext uri="{FF2B5EF4-FFF2-40B4-BE49-F238E27FC236}">
                <a16:creationId xmlns:a16="http://schemas.microsoft.com/office/drawing/2014/main" id="{4CA67D59-6F53-D14D-5768-967C408447D9}"/>
              </a:ext>
            </a:extLst>
          </p:cNvPr>
          <p:cNvSpPr>
            <a:spLocks noGrp="1"/>
          </p:cNvSpPr>
          <p:nvPr>
            <p:ph idx="1"/>
          </p:nvPr>
        </p:nvSpPr>
        <p:spPr>
          <a:xfrm>
            <a:off x="1620235" y="3569042"/>
            <a:ext cx="6522868" cy="3124201"/>
          </a:xfrm>
        </p:spPr>
        <p:txBody>
          <a:bodyPr>
            <a:noAutofit/>
          </a:bodyPr>
          <a:lstStyle/>
          <a:p>
            <a:r>
              <a:rPr lang="en-US" sz="2800" dirty="0"/>
              <a:t>Offers a competitive salary and benefits.</a:t>
            </a:r>
          </a:p>
          <a:p>
            <a:r>
              <a:rPr lang="en-US" sz="2800" dirty="0"/>
              <a:t>Join your employees to celebrate milestones and achievements.</a:t>
            </a:r>
          </a:p>
          <a:p>
            <a:r>
              <a:rPr lang="en-US" sz="2800" dirty="0"/>
              <a:t>Create an optimistic and supportive workplace culture.</a:t>
            </a:r>
          </a:p>
          <a:p>
            <a:r>
              <a:rPr lang="en-US" sz="2800" dirty="0"/>
              <a:t>Provides help with mental health issues and wellness programs. really care about the welfare of your employees. </a:t>
            </a:r>
          </a:p>
          <a:p>
            <a:endParaRPr lang="en-US" sz="2800" dirty="0"/>
          </a:p>
          <a:p>
            <a:endParaRPr lang="en-US" sz="2800" dirty="0"/>
          </a:p>
        </p:txBody>
      </p:sp>
      <p:pic>
        <p:nvPicPr>
          <p:cNvPr id="4098" name="Picture 2" descr="How to Establish a Positive Culture in the Workplace | Brandarrow Agency">
            <a:extLst>
              <a:ext uri="{FF2B5EF4-FFF2-40B4-BE49-F238E27FC236}">
                <a16:creationId xmlns:a16="http://schemas.microsoft.com/office/drawing/2014/main" id="{FAF2B748-F879-54B5-A365-98B78467630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6541" y="3031523"/>
            <a:ext cx="4203507" cy="2200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3789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BC3C5-778C-CB7B-CF8A-F37EA78EDC0C}"/>
              </a:ext>
            </a:extLst>
          </p:cNvPr>
          <p:cNvSpPr>
            <a:spLocks noGrp="1"/>
          </p:cNvSpPr>
          <p:nvPr>
            <p:ph type="title"/>
          </p:nvPr>
        </p:nvSpPr>
        <p:spPr>
          <a:xfrm>
            <a:off x="1484311" y="0"/>
            <a:ext cx="10018713" cy="1129553"/>
          </a:xfrm>
        </p:spPr>
        <p:txBody>
          <a:bodyPr/>
          <a:lstStyle/>
          <a:p>
            <a:r>
              <a:rPr lang="en-US" dirty="0"/>
              <a:t>Conclusion</a:t>
            </a:r>
          </a:p>
        </p:txBody>
      </p:sp>
      <p:sp>
        <p:nvSpPr>
          <p:cNvPr id="3" name="Content Placeholder 2">
            <a:extLst>
              <a:ext uri="{FF2B5EF4-FFF2-40B4-BE49-F238E27FC236}">
                <a16:creationId xmlns:a16="http://schemas.microsoft.com/office/drawing/2014/main" id="{C199E465-1B1E-B743-CCF0-62C966135435}"/>
              </a:ext>
            </a:extLst>
          </p:cNvPr>
          <p:cNvSpPr>
            <a:spLocks noGrp="1"/>
          </p:cNvSpPr>
          <p:nvPr>
            <p:ph idx="1"/>
          </p:nvPr>
        </p:nvSpPr>
        <p:spPr>
          <a:xfrm>
            <a:off x="1484310" y="1326776"/>
            <a:ext cx="10018713" cy="5199529"/>
          </a:xfrm>
        </p:spPr>
        <p:txBody>
          <a:bodyPr>
            <a:normAutofit fontScale="47500" lnSpcReduction="20000"/>
          </a:bodyPr>
          <a:lstStyle/>
          <a:p>
            <a:r>
              <a:rPr lang="en-US" sz="5100" dirty="0"/>
              <a:t>The success of organizations in the hospitality sector depends on employee engagement.</a:t>
            </a:r>
          </a:p>
          <a:p>
            <a:r>
              <a:rPr lang="en-US" sz="5100" dirty="0"/>
              <a:t>A favorable workplace atmosphere benefits of cultivating an engagement culture.</a:t>
            </a:r>
          </a:p>
          <a:p>
            <a:r>
              <a:rPr lang="en-US" sz="5100" dirty="0"/>
              <a:t>To generate an engaged workforce, Gallup's approach places a strong emphasis on management, feedback, and strengths-based recognition. </a:t>
            </a:r>
          </a:p>
          <a:p>
            <a:r>
              <a:rPr lang="en-US" sz="5100" dirty="0"/>
              <a:t>To increase engagement, Kahn's approach emphasizes the significance of meaning, secrecy, and usability.</a:t>
            </a:r>
          </a:p>
          <a:p>
            <a:r>
              <a:rPr lang="en-US" sz="5100" dirty="0"/>
              <a:t>To increase employee engagement, give top priority to clear communication, career possibilities, recognition, and work-life balance.</a:t>
            </a:r>
          </a:p>
          <a:p>
            <a:r>
              <a:rPr lang="en-US" sz="5100" dirty="0"/>
              <a:t>Organizations create a workplace where workers feel appreciated, driven, and engaged by implementing these suggestions.</a:t>
            </a:r>
          </a:p>
          <a:p>
            <a:pPr marL="0" indent="0">
              <a:buNone/>
            </a:pPr>
            <a:endParaRPr lang="en-US" dirty="0"/>
          </a:p>
        </p:txBody>
      </p:sp>
    </p:spTree>
    <p:extLst>
      <p:ext uri="{BB962C8B-B14F-4D97-AF65-F5344CB8AC3E}">
        <p14:creationId xmlns:p14="http://schemas.microsoft.com/office/powerpoint/2010/main" val="427358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4CB14-4E1C-9C94-AA52-55FBC1614B46}"/>
              </a:ext>
            </a:extLst>
          </p:cNvPr>
          <p:cNvSpPr>
            <a:spLocks noGrp="1"/>
          </p:cNvSpPr>
          <p:nvPr>
            <p:ph type="title"/>
          </p:nvPr>
        </p:nvSpPr>
        <p:spPr>
          <a:xfrm>
            <a:off x="1484311" y="1"/>
            <a:ext cx="10018713" cy="986118"/>
          </a:xfrm>
        </p:spPr>
        <p:txBody>
          <a:bodyPr/>
          <a:lstStyle/>
          <a:p>
            <a:r>
              <a:rPr lang="en-US" dirty="0"/>
              <a:t>References</a:t>
            </a:r>
          </a:p>
        </p:txBody>
      </p:sp>
      <p:sp>
        <p:nvSpPr>
          <p:cNvPr id="3" name="Content Placeholder 2">
            <a:extLst>
              <a:ext uri="{FF2B5EF4-FFF2-40B4-BE49-F238E27FC236}">
                <a16:creationId xmlns:a16="http://schemas.microsoft.com/office/drawing/2014/main" id="{282B17E9-A803-B633-1628-644FC749EA6A}"/>
              </a:ext>
            </a:extLst>
          </p:cNvPr>
          <p:cNvSpPr>
            <a:spLocks noGrp="1"/>
          </p:cNvSpPr>
          <p:nvPr>
            <p:ph idx="1"/>
          </p:nvPr>
        </p:nvSpPr>
        <p:spPr>
          <a:xfrm>
            <a:off x="1484310" y="986119"/>
            <a:ext cx="10707689" cy="5871881"/>
          </a:xfrm>
        </p:spPr>
        <p:txBody>
          <a:bodyPr>
            <a:noAutofit/>
          </a:bodyPr>
          <a:lstStyle/>
          <a:p>
            <a:pPr marL="304800" marR="0" indent="-304800">
              <a:lnSpc>
                <a:spcPct val="107000"/>
              </a:lnSpc>
              <a:spcBef>
                <a:spcPts val="0"/>
              </a:spcBef>
              <a:spcAft>
                <a:spcPts val="800"/>
              </a:spcAft>
            </a:pPr>
            <a:r>
              <a:rPr lang="en-GB" sz="1200" kern="0" dirty="0" err="1">
                <a:effectLst/>
                <a:latin typeface="Calibri" panose="020F0502020204030204" pitchFamily="34" charset="0"/>
                <a:ea typeface="Calibri" panose="020F0502020204030204" pitchFamily="34" charset="0"/>
                <a:cs typeface="Calibri" panose="020F0502020204030204" pitchFamily="34" charset="0"/>
              </a:rPr>
              <a:t>Alshuaibi</a:t>
            </a:r>
            <a:r>
              <a:rPr lang="en-GB" sz="1200" kern="0" dirty="0">
                <a:effectLst/>
                <a:latin typeface="Calibri" panose="020F0502020204030204" pitchFamily="34" charset="0"/>
                <a:ea typeface="Calibri" panose="020F0502020204030204" pitchFamily="34" charset="0"/>
                <a:cs typeface="Calibri" panose="020F0502020204030204" pitchFamily="34" charset="0"/>
              </a:rPr>
              <a:t>, A., Mohd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Shamsudin</a:t>
            </a:r>
            <a:r>
              <a:rPr lang="en-GB" sz="1200" kern="0" dirty="0">
                <a:effectLst/>
                <a:latin typeface="Calibri" panose="020F0502020204030204" pitchFamily="34" charset="0"/>
                <a:ea typeface="Calibri" panose="020F0502020204030204" pitchFamily="34" charset="0"/>
                <a:cs typeface="Calibri" panose="020F0502020204030204" pitchFamily="34" charset="0"/>
              </a:rPr>
              <a:t>, F. &amp; Aziz, N. (2016) Developing Brand Ambassadors: The Role of Brand-centred Human Resource Management. </a:t>
            </a:r>
            <a:r>
              <a:rPr lang="en-GB" sz="1200" i="1" kern="0" dirty="0">
                <a:effectLst/>
                <a:latin typeface="Calibri" panose="020F0502020204030204" pitchFamily="34" charset="0"/>
                <a:ea typeface="Calibri" panose="020F0502020204030204" pitchFamily="34" charset="0"/>
                <a:cs typeface="Calibri" panose="020F0502020204030204" pitchFamily="34" charset="0"/>
              </a:rPr>
              <a:t>International Review of Management and Marketing</a:t>
            </a:r>
            <a:r>
              <a:rPr lang="en-GB" sz="1200" kern="0" dirty="0">
                <a:effectLst/>
                <a:latin typeface="Calibri" panose="020F0502020204030204" pitchFamily="34" charset="0"/>
                <a:ea typeface="Calibri" panose="020F0502020204030204" pitchFamily="34" charset="0"/>
                <a:cs typeface="Calibri" panose="020F0502020204030204" pitchFamily="34" charset="0"/>
              </a:rPr>
              <a:t>, 6, pp.155–161. </a:t>
            </a:r>
            <a:r>
              <a:rPr lang="en-GB" sz="1200" kern="0" dirty="0">
                <a:effectLst/>
                <a:latin typeface="Calibri" panose="020F0502020204030204" pitchFamily="34" charset="0"/>
                <a:ea typeface="Calibri" panose="020F0502020204030204" pitchFamily="34" charset="0"/>
                <a:cs typeface="Calibri" panose="020F0502020204030204" pitchFamily="34" charset="0"/>
                <a:hlinkClick r:id="rId3"/>
              </a:rPr>
              <a:t>https://www.researchgate.net/publication/309408121_Developing_Brand_Ambassadors_The_Role_of_Brand-centred_Human_Resource_Management</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04800" marR="0" indent="-304800">
              <a:lnSpc>
                <a:spcPct val="107000"/>
              </a:lnSpc>
              <a:spcBef>
                <a:spcPts val="0"/>
              </a:spcBef>
              <a:spcAft>
                <a:spcPts val="800"/>
              </a:spcAft>
            </a:pPr>
            <a:r>
              <a:rPr lang="en-GB" sz="1200" kern="0" dirty="0">
                <a:effectLst/>
                <a:latin typeface="Calibri" panose="020F0502020204030204" pitchFamily="34" charset="0"/>
                <a:ea typeface="Calibri" panose="020F0502020204030204" pitchFamily="34" charset="0"/>
                <a:cs typeface="Calibri" panose="020F0502020204030204" pitchFamily="34" charset="0"/>
              </a:rPr>
              <a:t>Chakraborty, A. &amp; Mahanta, M. (2019) Employee Wellbeing – Are Organizations Addressing it the Correct Way? </a:t>
            </a:r>
            <a:r>
              <a:rPr lang="en-GB" sz="1200" i="1" kern="0" dirty="0">
                <a:effectLst/>
                <a:latin typeface="Calibri" panose="020F0502020204030204" pitchFamily="34" charset="0"/>
                <a:ea typeface="Calibri" panose="020F0502020204030204" pitchFamily="34" charset="0"/>
                <a:cs typeface="Calibri" panose="020F0502020204030204" pitchFamily="34" charset="0"/>
              </a:rPr>
              <a:t>IRA-International Journal of Management &amp; Social Sciences (ISSN 2455-2267)</a:t>
            </a:r>
            <a:r>
              <a:rPr lang="en-GB" sz="1200" kern="0" dirty="0">
                <a:effectLst/>
                <a:latin typeface="Calibri" panose="020F0502020204030204" pitchFamily="34" charset="0"/>
                <a:ea typeface="Calibri" panose="020F0502020204030204" pitchFamily="34" charset="0"/>
                <a:cs typeface="Calibri" panose="020F0502020204030204" pitchFamily="34" charset="0"/>
              </a:rPr>
              <a:t>, p.17. </a:t>
            </a:r>
            <a:r>
              <a:rPr lang="en-GB" sz="1200" kern="0" dirty="0">
                <a:effectLst/>
                <a:latin typeface="Calibri" panose="020F0502020204030204" pitchFamily="34" charset="0"/>
                <a:ea typeface="Calibri" panose="020F0502020204030204" pitchFamily="34" charset="0"/>
                <a:cs typeface="Calibri" panose="020F0502020204030204" pitchFamily="34" charset="0"/>
                <a:hlinkClick r:id="rId4"/>
              </a:rPr>
              <a:t>https://www.researchgate.net/publication/331827668_Employee_Wellbeing_-_Are_Organizations_Addressing_it_the_Correct_Way</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04800" marR="0" indent="-304800">
              <a:lnSpc>
                <a:spcPct val="107000"/>
              </a:lnSpc>
              <a:spcBef>
                <a:spcPts val="0"/>
              </a:spcBef>
              <a:spcAft>
                <a:spcPts val="800"/>
              </a:spcAft>
            </a:pPr>
            <a:r>
              <a:rPr lang="en-GB" sz="1200" kern="0" dirty="0" err="1">
                <a:effectLst/>
                <a:latin typeface="Calibri" panose="020F0502020204030204" pitchFamily="34" charset="0"/>
                <a:ea typeface="Calibri" panose="020F0502020204030204" pitchFamily="34" charset="0"/>
                <a:cs typeface="Calibri" panose="020F0502020204030204" pitchFamily="34" charset="0"/>
              </a:rPr>
              <a:t>Chathoth</a:t>
            </a:r>
            <a:r>
              <a:rPr lang="en-GB" sz="1200" kern="0" dirty="0">
                <a:effectLst/>
                <a:latin typeface="Calibri" panose="020F0502020204030204" pitchFamily="34" charset="0"/>
                <a:ea typeface="Calibri" panose="020F0502020204030204" pitchFamily="34" charset="0"/>
                <a:cs typeface="Calibri" panose="020F0502020204030204" pitchFamily="34" charset="0"/>
              </a:rPr>
              <a:t>, P., Chan, E., Harrington, R.,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Okumus</a:t>
            </a:r>
            <a:r>
              <a:rPr lang="en-GB" sz="1200" kern="0" dirty="0">
                <a:effectLst/>
                <a:latin typeface="Calibri" panose="020F0502020204030204" pitchFamily="34" charset="0"/>
                <a:ea typeface="Calibri" panose="020F0502020204030204" pitchFamily="34" charset="0"/>
                <a:cs typeface="Calibri" panose="020F0502020204030204" pitchFamily="34" charset="0"/>
              </a:rPr>
              <a:t>, F. &amp; Song, Z. (2021) The Role of Organizational Factors on Employee Engagement and Hospitality Service Co-creation. </a:t>
            </a:r>
            <a:r>
              <a:rPr lang="en-GB" sz="1200" i="1" kern="0" dirty="0">
                <a:effectLst/>
                <a:latin typeface="Calibri" panose="020F0502020204030204" pitchFamily="34" charset="0"/>
                <a:ea typeface="Calibri" panose="020F0502020204030204" pitchFamily="34" charset="0"/>
                <a:cs typeface="Calibri" panose="020F0502020204030204" pitchFamily="34" charset="0"/>
              </a:rPr>
              <a:t>Journal of China Tourism Research</a:t>
            </a:r>
            <a:r>
              <a:rPr lang="en-GB" sz="1200" kern="0" dirty="0">
                <a:effectLst/>
                <a:latin typeface="Calibri" panose="020F0502020204030204" pitchFamily="34" charset="0"/>
                <a:ea typeface="Calibri" panose="020F0502020204030204" pitchFamily="34" charset="0"/>
                <a:cs typeface="Calibri" panose="020F0502020204030204" pitchFamily="34" charset="0"/>
              </a:rPr>
              <a:t>, 18, pp.1–22. </a:t>
            </a:r>
            <a:r>
              <a:rPr lang="en-GB" sz="1200" kern="0" dirty="0">
                <a:effectLst/>
                <a:latin typeface="Calibri" panose="020F0502020204030204" pitchFamily="34" charset="0"/>
                <a:ea typeface="Calibri" panose="020F0502020204030204" pitchFamily="34" charset="0"/>
                <a:cs typeface="Calibri" panose="020F0502020204030204" pitchFamily="34" charset="0"/>
                <a:hlinkClick r:id="rId5"/>
              </a:rPr>
              <a:t>https://www.researchgate.net/publication/354318563_The_Role_of_Organizational_Factors_on_Employee_Engagement_and_Hospitality_Service_Co-creation</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04800" marR="0" indent="-304800">
              <a:lnSpc>
                <a:spcPct val="107000"/>
              </a:lnSpc>
              <a:spcBef>
                <a:spcPts val="0"/>
              </a:spcBef>
              <a:spcAft>
                <a:spcPts val="800"/>
              </a:spcAft>
            </a:pPr>
            <a:r>
              <a:rPr lang="en-GB" sz="1200" kern="0" dirty="0">
                <a:effectLst/>
                <a:latin typeface="Calibri" panose="020F0502020204030204" pitchFamily="34" charset="0"/>
                <a:ea typeface="Calibri" panose="020F0502020204030204" pitchFamily="34" charset="0"/>
                <a:cs typeface="Calibri" panose="020F0502020204030204" pitchFamily="34" charset="0"/>
              </a:rPr>
              <a:t>Chen, C.-J., Shih, H.-A. &amp; Yeh, Y.-C. (2011) Individual Initiative, Skill Variety, and Creativity: The Moderating Role of Knowledge Specificity and Creative Resources. </a:t>
            </a:r>
            <a:r>
              <a:rPr lang="en-GB" sz="1200" i="1" kern="0" dirty="0">
                <a:effectLst/>
                <a:latin typeface="Calibri" panose="020F0502020204030204" pitchFamily="34" charset="0"/>
                <a:ea typeface="Calibri" panose="020F0502020204030204" pitchFamily="34" charset="0"/>
                <a:cs typeface="Calibri" panose="020F0502020204030204" pitchFamily="34" charset="0"/>
              </a:rPr>
              <a:t>The International Journal of Human Resource Management</a:t>
            </a:r>
            <a:r>
              <a:rPr lang="en-GB" sz="1200" kern="0" dirty="0">
                <a:effectLst/>
                <a:latin typeface="Calibri" panose="020F0502020204030204" pitchFamily="34" charset="0"/>
                <a:ea typeface="Calibri" panose="020F0502020204030204" pitchFamily="34" charset="0"/>
                <a:cs typeface="Calibri" panose="020F0502020204030204" pitchFamily="34" charset="0"/>
              </a:rPr>
              <a:t>, 22, pp.3447–3461. </a:t>
            </a:r>
            <a:r>
              <a:rPr lang="en-GB" sz="1200" kern="0" dirty="0">
                <a:effectLst/>
                <a:latin typeface="Calibri" panose="020F0502020204030204" pitchFamily="34" charset="0"/>
                <a:ea typeface="Calibri" panose="020F0502020204030204" pitchFamily="34" charset="0"/>
                <a:cs typeface="Calibri" panose="020F0502020204030204" pitchFamily="34" charset="0"/>
                <a:hlinkClick r:id="rId6"/>
              </a:rPr>
              <a:t>https://www.researchgate.net/publication/233321711_Individual_Initiative_Skill_Variety_and_Creativity_The_Moderating_Role_of_Knowledge_Specificity_and_Creative_Resources</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04800" marR="0" indent="-304800">
              <a:lnSpc>
                <a:spcPct val="107000"/>
              </a:lnSpc>
              <a:spcBef>
                <a:spcPts val="0"/>
              </a:spcBef>
              <a:spcAft>
                <a:spcPts val="800"/>
              </a:spcAft>
            </a:pPr>
            <a:r>
              <a:rPr lang="en-GB" sz="1200" kern="0" dirty="0">
                <a:effectLst/>
                <a:latin typeface="Calibri" panose="020F0502020204030204" pitchFamily="34" charset="0"/>
                <a:ea typeface="Calibri" panose="020F0502020204030204" pitchFamily="34" charset="0"/>
                <a:cs typeface="Calibri" panose="020F0502020204030204" pitchFamily="34" charset="0"/>
              </a:rPr>
              <a:t>Li, S. (2021) Measuring Cognitive Engagement: An Overview of Measurement Instruments and Techniques. </a:t>
            </a:r>
            <a:r>
              <a:rPr lang="en-GB" sz="1200" i="1" kern="0" dirty="0">
                <a:effectLst/>
                <a:latin typeface="Calibri" panose="020F0502020204030204" pitchFamily="34" charset="0"/>
                <a:ea typeface="Calibri" panose="020F0502020204030204" pitchFamily="34" charset="0"/>
                <a:cs typeface="Calibri" panose="020F0502020204030204" pitchFamily="34" charset="0"/>
              </a:rPr>
              <a:t>International Journal of Psychology and Educational Studies</a:t>
            </a:r>
            <a:r>
              <a:rPr lang="en-GB" sz="1200" kern="0" dirty="0">
                <a:effectLst/>
                <a:latin typeface="Calibri" panose="020F0502020204030204" pitchFamily="34" charset="0"/>
                <a:ea typeface="Calibri" panose="020F0502020204030204" pitchFamily="34" charset="0"/>
                <a:cs typeface="Calibri" panose="020F0502020204030204" pitchFamily="34" charset="0"/>
              </a:rPr>
              <a:t>, 8, pp.63–76. </a:t>
            </a:r>
            <a:r>
              <a:rPr lang="en-GB" sz="1200" kern="0" dirty="0">
                <a:effectLst/>
                <a:latin typeface="Calibri" panose="020F0502020204030204" pitchFamily="34" charset="0"/>
                <a:ea typeface="Calibri" panose="020F0502020204030204" pitchFamily="34" charset="0"/>
                <a:cs typeface="Calibri" panose="020F0502020204030204" pitchFamily="34" charset="0"/>
                <a:hlinkClick r:id="rId7"/>
              </a:rPr>
              <a:t>https://www.researchgate.net/publication/353450285_Measuring_Cognitive_Engagement_An_Overview_of_Measurement_Instruments_and_Techniques</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04800" marR="0" indent="-304800">
              <a:lnSpc>
                <a:spcPct val="107000"/>
              </a:lnSpc>
              <a:spcBef>
                <a:spcPts val="0"/>
              </a:spcBef>
              <a:spcAft>
                <a:spcPts val="800"/>
              </a:spcAft>
            </a:pPr>
            <a:r>
              <a:rPr lang="en-GB" sz="1200" kern="0" dirty="0">
                <a:effectLst/>
                <a:latin typeface="Calibri" panose="020F0502020204030204" pitchFamily="34" charset="0"/>
                <a:ea typeface="Calibri" panose="020F0502020204030204" pitchFamily="34" charset="0"/>
                <a:cs typeface="Calibri" panose="020F0502020204030204" pitchFamily="34" charset="0"/>
              </a:rPr>
              <a:t>Liang, M., Xin, Z., Yan, D. &amp;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Jianxiang</a:t>
            </a:r>
            <a:r>
              <a:rPr lang="en-GB" sz="1200" kern="0" dirty="0">
                <a:effectLst/>
                <a:latin typeface="Calibri" panose="020F0502020204030204" pitchFamily="34" charset="0"/>
                <a:ea typeface="Calibri" panose="020F0502020204030204" pitchFamily="34" charset="0"/>
                <a:cs typeface="Calibri" panose="020F0502020204030204" pitchFamily="34" charset="0"/>
              </a:rPr>
              <a:t>, F. (2020) How to improve employee satisfaction and efficiency through different enterprise social media use. </a:t>
            </a:r>
            <a:r>
              <a:rPr lang="en-GB" sz="1200" i="1" kern="0" dirty="0">
                <a:effectLst/>
                <a:latin typeface="Calibri" panose="020F0502020204030204" pitchFamily="34" charset="0"/>
                <a:ea typeface="Calibri" panose="020F0502020204030204" pitchFamily="34" charset="0"/>
                <a:cs typeface="Calibri" panose="020F0502020204030204" pitchFamily="34" charset="0"/>
              </a:rPr>
              <a:t>Journal of Enterprise Information Management</a:t>
            </a:r>
            <a:r>
              <a:rPr lang="en-GB" sz="1200" kern="0" dirty="0">
                <a:effectLst/>
                <a:latin typeface="Calibri" panose="020F0502020204030204" pitchFamily="34" charset="0"/>
                <a:ea typeface="Calibri" panose="020F0502020204030204" pitchFamily="34" charset="0"/>
                <a:cs typeface="Calibri" panose="020F0502020204030204" pitchFamily="34" charset="0"/>
              </a:rPr>
              <a:t>, ahead-of-print. </a:t>
            </a:r>
            <a:r>
              <a:rPr lang="en-GB" sz="1200" kern="0" dirty="0">
                <a:effectLst/>
                <a:latin typeface="Calibri" panose="020F0502020204030204" pitchFamily="34" charset="0"/>
                <a:ea typeface="Calibri" panose="020F0502020204030204" pitchFamily="34" charset="0"/>
                <a:cs typeface="Calibri" panose="020F0502020204030204" pitchFamily="34" charset="0"/>
                <a:hlinkClick r:id="rId8"/>
              </a:rPr>
              <a:t>https://www.researchgate.net/publication/342988971_How_to_improve_employee_satisfaction_and_efficiency_through_different_enterprise_social_media_use</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04800" marR="0" indent="-304800">
              <a:lnSpc>
                <a:spcPct val="107000"/>
              </a:lnSpc>
              <a:spcBef>
                <a:spcPts val="0"/>
              </a:spcBef>
              <a:spcAft>
                <a:spcPts val="800"/>
              </a:spcAft>
            </a:pPr>
            <a:r>
              <a:rPr lang="en-GB" sz="1200" kern="0" dirty="0" err="1">
                <a:effectLst/>
                <a:latin typeface="Calibri" panose="020F0502020204030204" pitchFamily="34" charset="0"/>
                <a:ea typeface="Calibri" panose="020F0502020204030204" pitchFamily="34" charset="0"/>
                <a:cs typeface="Calibri" panose="020F0502020204030204" pitchFamily="34" charset="0"/>
              </a:rPr>
              <a:t>Mamula</a:t>
            </a:r>
            <a:r>
              <a:rPr lang="en-GB" sz="1200" kern="0" dirty="0">
                <a:effectLst/>
                <a:latin typeface="Calibri" panose="020F0502020204030204" pitchFamily="34" charset="0"/>
                <a:ea typeface="Calibri" panose="020F0502020204030204" pitchFamily="34" charset="0"/>
                <a:cs typeface="Calibri" panose="020F0502020204030204" pitchFamily="34" charset="0"/>
              </a:rPr>
              <a:t>, T.,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Perić</a:t>
            </a:r>
            <a:r>
              <a:rPr lang="en-GB" sz="1200" kern="0" dirty="0">
                <a:effectLst/>
                <a:latin typeface="Calibri" panose="020F0502020204030204" pitchFamily="34" charset="0"/>
                <a:ea typeface="Calibri" panose="020F0502020204030204" pitchFamily="34" charset="0"/>
                <a:cs typeface="Calibri" panose="020F0502020204030204" pitchFamily="34" charset="0"/>
              </a:rPr>
              <a:t>, N. &amp;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Bovan</a:t>
            </a:r>
            <a:r>
              <a:rPr lang="en-GB" sz="1200" kern="0" dirty="0">
                <a:effectLst/>
                <a:latin typeface="Calibri" panose="020F0502020204030204" pitchFamily="34" charset="0"/>
                <a:ea typeface="Calibri" panose="020F0502020204030204" pitchFamily="34" charset="0"/>
                <a:cs typeface="Calibri" panose="020F0502020204030204" pitchFamily="34" charset="0"/>
              </a:rPr>
              <a:t>, A. (2020) The Role of Feedback as a Management Tool in Performance Management Program. </a:t>
            </a:r>
            <a:r>
              <a:rPr lang="en-GB" sz="1200" i="1" kern="0" dirty="0">
                <a:effectLst/>
                <a:latin typeface="Calibri" panose="020F0502020204030204" pitchFamily="34" charset="0"/>
                <a:ea typeface="Calibri" panose="020F0502020204030204" pitchFamily="34" charset="0"/>
                <a:cs typeface="Calibri" panose="020F0502020204030204" pitchFamily="34" charset="0"/>
              </a:rPr>
              <a:t>Quality - Access to Success</a:t>
            </a:r>
            <a:r>
              <a:rPr lang="en-GB" sz="1200" kern="0" dirty="0">
                <a:effectLst/>
                <a:latin typeface="Calibri" panose="020F0502020204030204" pitchFamily="34" charset="0"/>
                <a:ea typeface="Calibri" panose="020F0502020204030204" pitchFamily="34" charset="0"/>
                <a:cs typeface="Calibri" panose="020F0502020204030204" pitchFamily="34" charset="0"/>
              </a:rPr>
              <a:t>, 21, pp.3–8. </a:t>
            </a:r>
            <a:r>
              <a:rPr lang="en-GB" sz="1200" kern="0" dirty="0">
                <a:effectLst/>
                <a:latin typeface="Calibri" panose="020F0502020204030204" pitchFamily="34" charset="0"/>
                <a:ea typeface="Calibri" panose="020F0502020204030204" pitchFamily="34" charset="0"/>
                <a:cs typeface="Calibri" panose="020F0502020204030204" pitchFamily="34" charset="0"/>
                <a:hlinkClick r:id="rId9"/>
              </a:rPr>
              <a:t>https://www.researchgate.net/publication/343152520_The_Role_of_Feedback_as_a_Management_Tool_in_Performance_Management_Program</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04800" marR="0" indent="-304800">
              <a:lnSpc>
                <a:spcPct val="107000"/>
              </a:lnSpc>
              <a:spcBef>
                <a:spcPts val="0"/>
              </a:spcBef>
              <a:spcAft>
                <a:spcPts val="800"/>
              </a:spcAft>
            </a:pPr>
            <a:r>
              <a:rPr lang="en-GB" sz="1200" kern="0" dirty="0" err="1">
                <a:effectLst/>
                <a:latin typeface="Calibri" panose="020F0502020204030204" pitchFamily="34" charset="0"/>
                <a:ea typeface="Calibri" panose="020F0502020204030204" pitchFamily="34" charset="0"/>
                <a:cs typeface="Calibri" panose="020F0502020204030204" pitchFamily="34" charset="0"/>
              </a:rPr>
              <a:t>Shaito</a:t>
            </a:r>
            <a:r>
              <a:rPr lang="en-GB" sz="1200" kern="0" dirty="0">
                <a:effectLst/>
                <a:latin typeface="Calibri" panose="020F0502020204030204" pitchFamily="34" charset="0"/>
                <a:ea typeface="Calibri" panose="020F0502020204030204" pitchFamily="34" charset="0"/>
                <a:cs typeface="Calibri" panose="020F0502020204030204" pitchFamily="34" charset="0"/>
              </a:rPr>
              <a:t>, F. (2019) </a:t>
            </a:r>
            <a:r>
              <a:rPr lang="en-GB" sz="1200" i="1" kern="0" dirty="0">
                <a:effectLst/>
                <a:latin typeface="Calibri" panose="020F0502020204030204" pitchFamily="34" charset="0"/>
                <a:ea typeface="Calibri" panose="020F0502020204030204" pitchFamily="34" charset="0"/>
                <a:cs typeface="Calibri" panose="020F0502020204030204" pitchFamily="34" charset="0"/>
              </a:rPr>
              <a:t>Career Development: An Overview</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r>
              <a:rPr lang="en-GB" sz="1200" kern="0" dirty="0">
                <a:effectLst/>
                <a:latin typeface="Calibri" panose="020F0502020204030204" pitchFamily="34" charset="0"/>
                <a:ea typeface="Calibri" panose="020F0502020204030204" pitchFamily="34" charset="0"/>
                <a:cs typeface="Calibri" panose="020F0502020204030204" pitchFamily="34" charset="0"/>
                <a:hlinkClick r:id="rId10"/>
              </a:rPr>
              <a:t>https://www.researchgate.net/publication/336812981_Career_Development_An_Overview</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41483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299</TotalTime>
  <Words>2127</Words>
  <Application>Microsoft Office PowerPoint</Application>
  <PresentationFormat>Widescreen</PresentationFormat>
  <Paragraphs>112</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Parallax</vt:lpstr>
      <vt:lpstr>PowerPoint Presentation</vt:lpstr>
      <vt:lpstr>Presentation on Developing an Effective Employee Engagement strategy In Hospitality Industry, Hilton Hotels &amp; Resorts</vt:lpstr>
      <vt:lpstr>Introduction</vt:lpstr>
      <vt:lpstr>Introduction ( continue )</vt:lpstr>
      <vt:lpstr>Importance of Employee engagement in Hospitality industry</vt:lpstr>
      <vt:lpstr>Factors Affect Employee Engagement In Hospitality Industry</vt:lpstr>
      <vt:lpstr>Strategies to Enhance Employee Engagement</vt:lpstr>
      <vt:lpstr>Strategies to Enhance Employee Engagement ( continue )</vt:lpstr>
      <vt:lpstr>Employees Engagement Model</vt:lpstr>
      <vt:lpstr>Kahn’s Engagement Theory </vt:lpstr>
      <vt:lpstr>Gallup's four dimensions of employee engagement </vt:lpstr>
      <vt:lpstr>Recommendations to improve Employee engagement levels</vt:lpstr>
      <vt:lpstr>Recommendations to improve Employee engagement levels ( continue )</vt:lpstr>
      <vt:lpstr>Conclusion</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dc:title>
  <cp:lastModifiedBy>Jaydip Rathod</cp:lastModifiedBy>
  <cp:revision>6</cp:revision>
  <dcterms:modified xsi:type="dcterms:W3CDTF">2023-08-18T11:01:37Z</dcterms:modified>
</cp:coreProperties>
</file>