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4"/>
  </p:notesMasterIdLst>
  <p:handoutMasterIdLst>
    <p:handoutMasterId r:id="rId25"/>
  </p:handoutMasterIdLst>
  <p:sldIdLst>
    <p:sldId id="355" r:id="rId2"/>
    <p:sldId id="350" r:id="rId3"/>
    <p:sldId id="334" r:id="rId4"/>
    <p:sldId id="335" r:id="rId5"/>
    <p:sldId id="336" r:id="rId6"/>
    <p:sldId id="337" r:id="rId7"/>
    <p:sldId id="338" r:id="rId8"/>
    <p:sldId id="340" r:id="rId9"/>
    <p:sldId id="341" r:id="rId10"/>
    <p:sldId id="343" r:id="rId11"/>
    <p:sldId id="342" r:id="rId12"/>
    <p:sldId id="352" r:id="rId13"/>
    <p:sldId id="353" r:id="rId14"/>
    <p:sldId id="354" r:id="rId15"/>
    <p:sldId id="344" r:id="rId16"/>
    <p:sldId id="345" r:id="rId17"/>
    <p:sldId id="346" r:id="rId18"/>
    <p:sldId id="347" r:id="rId19"/>
    <p:sldId id="348" r:id="rId20"/>
    <p:sldId id="349" r:id="rId21"/>
    <p:sldId id="351" r:id="rId22"/>
    <p:sldId id="356" r:id="rId23"/>
  </p:sldIdLst>
  <p:sldSz cx="9144000" cy="6858000" type="screen4x3"/>
  <p:notesSz cx="6791325" cy="992346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85759" autoAdjust="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8100" y="0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algn="r"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6575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8100" y="9426575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570CDAB-9057-4C85-AD83-68697C1C08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985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8100" y="0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algn="r"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4400" y="744538"/>
            <a:ext cx="4962525" cy="3721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4875" y="4714875"/>
            <a:ext cx="498157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6575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8100" y="9426575"/>
            <a:ext cx="29432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defTabSz="931863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DA05C503-C171-4D0C-B16F-117ADF3CFA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95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FDF7BE-46BE-48D2-8F96-8E6F0BCF97F2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FDF7BE-46BE-48D2-8F96-8E6F0BCF97F2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301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403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608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505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710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81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4915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5017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5120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5222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1"/>
          <p:cNvSpPr txBox="1">
            <a:spLocks noChangeArrowheads="1"/>
          </p:cNvSpPr>
          <p:nvPr/>
        </p:nvSpPr>
        <p:spPr bwMode="auto">
          <a:xfrm>
            <a:off x="2122289" y="754596"/>
            <a:ext cx="2546747" cy="3721299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/>
          </a:p>
        </p:txBody>
      </p:sp>
      <p:sp>
        <p:nvSpPr>
          <p:cNvPr id="5222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79133" y="4713645"/>
            <a:ext cx="5431488" cy="4465558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US"/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87052" name="Rectangle 1036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87053" name="Rectangle 103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4" name="Rectangle 1038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Rectangle 1039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Rectangle 104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67CAACA-F79E-49F8-910E-962D96F8EC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9FA7A-FA23-424F-B4A6-3D858F8044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6E84AF-ECC3-4E3E-AC31-97C3617898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2A38E-A025-47AA-A56D-8761C8E52B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85021-39F6-48E9-8A00-6564600A11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388FA-3C8E-49BB-8E57-A5983DF792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B2079-E06B-4962-B9E6-28B9220C94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0BC946-6476-4ADF-B977-F12726FE26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C67AF6-9E46-44C9-B75F-E1C8D19BEF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43E53-7B12-4003-852A-FB7F79EB4A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271FBB-8D72-4806-83B9-B7CD8216D3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182688" y="2017713"/>
            <a:ext cx="7772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431CD-337C-4462-AC3B-32DB94ACA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8602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8602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8602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8602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8602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602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602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602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82C94DE-B0D3-456F-9AE4-024D06F7C9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9" y="617538"/>
            <a:ext cx="4789214" cy="1143000"/>
          </a:xfrm>
        </p:spPr>
        <p:txBody>
          <a:bodyPr/>
          <a:lstStyle/>
          <a:p>
            <a:r>
              <a:rPr lang="en-GB" dirty="0" smtClean="0"/>
              <a:t>IDFE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2060848"/>
            <a:ext cx="6624736" cy="4032448"/>
          </a:xfrm>
        </p:spPr>
        <p:txBody>
          <a:bodyPr/>
          <a:lstStyle/>
          <a:p>
            <a:r>
              <a:rPr lang="en-GB" sz="3600" dirty="0" err="1" smtClean="0"/>
              <a:t>Ffos</a:t>
            </a:r>
            <a:r>
              <a:rPr lang="en-GB" sz="3600" dirty="0" smtClean="0"/>
              <a:t> Las – what did we learn?</a:t>
            </a:r>
          </a:p>
          <a:p>
            <a:r>
              <a:rPr lang="en-GB" sz="3600" dirty="0" smtClean="0"/>
              <a:t>Origin of the name?</a:t>
            </a:r>
          </a:p>
          <a:p>
            <a:r>
              <a:rPr lang="en-GB" sz="3600" dirty="0" smtClean="0"/>
              <a:t>Spooky Tuesday – successful theme? </a:t>
            </a:r>
          </a:p>
          <a:p>
            <a:r>
              <a:rPr lang="en-GB" sz="3600" dirty="0" smtClean="0"/>
              <a:t>What special activities?</a:t>
            </a:r>
          </a:p>
          <a:p>
            <a:r>
              <a:rPr lang="en-GB" sz="3600" dirty="0" smtClean="0"/>
              <a:t>Cost? ROI?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IDFE </a:t>
            </a:r>
            <a:br>
              <a:rPr lang="en-GB" dirty="0" smtClean="0"/>
            </a:br>
            <a:r>
              <a:rPr lang="en-GB" dirty="0" smtClean="0"/>
              <a:t>Different Perspectives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2564904"/>
            <a:ext cx="7772400" cy="2131367"/>
          </a:xfrm>
        </p:spPr>
        <p:txBody>
          <a:bodyPr/>
          <a:lstStyle/>
          <a:p>
            <a:r>
              <a:rPr lang="en-GB" sz="3600" dirty="0" smtClean="0"/>
              <a:t>Government</a:t>
            </a:r>
          </a:p>
          <a:p>
            <a:r>
              <a:rPr lang="en-GB" sz="3600" dirty="0" smtClean="0"/>
              <a:t>Corporate </a:t>
            </a:r>
          </a:p>
          <a:p>
            <a:r>
              <a:rPr lang="en-GB" sz="3600" dirty="0" smtClean="0"/>
              <a:t>Community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ts val="8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AU" dirty="0" smtClean="0">
                <a:solidFill>
                  <a:srgbClr val="000066"/>
                </a:solidFill>
                <a:latin typeface="Calibri" pitchFamily="32" charset="0"/>
              </a:rPr>
              <a:t>Perspectives on Events</a:t>
            </a:r>
            <a:endParaRPr lang="en-AU" dirty="0">
              <a:solidFill>
                <a:srgbClr val="000066"/>
              </a:solidFill>
              <a:latin typeface="Calibri" pitchFamily="32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916832"/>
            <a:ext cx="8352928" cy="4608512"/>
          </a:xfrm>
        </p:spPr>
        <p:txBody>
          <a:bodyPr/>
          <a:lstStyle/>
          <a:p>
            <a:pPr marL="347663" indent="-347663">
              <a:spcBef>
                <a:spcPct val="0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The range of roles that governments play in events</a:t>
            </a:r>
          </a:p>
          <a:p>
            <a:pPr marL="347663" indent="-347663">
              <a:spcBef>
                <a:spcPct val="0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The nature and function of government event strategies</a:t>
            </a:r>
          </a:p>
          <a:p>
            <a:pPr marL="347663" indent="-347663">
              <a:spcBef>
                <a:spcPct val="0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The use of events by governments as tools for economic regeneration and development</a:t>
            </a:r>
          </a:p>
          <a:p>
            <a:pPr marL="347663" indent="-347663">
              <a:spcBef>
                <a:spcPct val="0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The use of events by the corporate sector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9" y="617538"/>
            <a:ext cx="6157366" cy="1143000"/>
          </a:xfrm>
        </p:spPr>
        <p:txBody>
          <a:bodyPr/>
          <a:lstStyle/>
          <a:p>
            <a:pPr>
              <a:spcBef>
                <a:spcPts val="8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dirty="0" smtClean="0">
                <a:solidFill>
                  <a:schemeClr val="tx1"/>
                </a:solidFill>
                <a:latin typeface="Lucida Sans" pitchFamily="32" charset="0"/>
              </a:rPr>
              <a:t>Learning Objectives</a:t>
            </a:r>
            <a:endParaRPr lang="en-AU" dirty="0">
              <a:solidFill>
                <a:schemeClr val="tx1"/>
              </a:solidFill>
              <a:latin typeface="Calibri" pitchFamily="32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916832"/>
            <a:ext cx="8352928" cy="4176464"/>
          </a:xfrm>
        </p:spPr>
        <p:txBody>
          <a:bodyPr/>
          <a:lstStyle/>
          <a:p>
            <a:pPr marL="347663" indent="-347663">
              <a:spcBef>
                <a:spcPct val="0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The role that events play in integrated marketing strategies</a:t>
            </a:r>
          </a:p>
          <a:p>
            <a:pPr marL="347663" indent="-347663">
              <a:spcBef>
                <a:spcPts val="675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List and describe methods used by the corporate sector in measuring the return on investment (ROI) of events</a:t>
            </a:r>
          </a:p>
          <a:p>
            <a:pPr marL="347663" indent="-347663">
              <a:spcBef>
                <a:spcPts val="675"/>
              </a:spcBef>
              <a:buSzPct val="90000"/>
              <a:tabLst>
                <a:tab pos="347663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Discuss the benefits that can result to communities from the staging of events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204864"/>
            <a:ext cx="7772400" cy="4114800"/>
          </a:xfrm>
        </p:spPr>
        <p:txBody>
          <a:bodyPr/>
          <a:lstStyle/>
          <a:p>
            <a:pPr marL="347663" indent="-347663">
              <a:spcBef>
                <a:spcPts val="675"/>
              </a:spcBef>
              <a:buSzPct val="90000"/>
              <a:tabLst>
                <a:tab pos="604838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List the range of strategies available to event managers to promote community engagement in events</a:t>
            </a:r>
          </a:p>
          <a:p>
            <a:pPr marL="347663" indent="-347663">
              <a:spcBef>
                <a:spcPts val="675"/>
              </a:spcBef>
              <a:buSzPct val="90000"/>
              <a:tabLst>
                <a:tab pos="604838" algn="l"/>
                <a:tab pos="709613" algn="l"/>
                <a:tab pos="1158875" algn="l"/>
                <a:tab pos="1608138" algn="l"/>
                <a:tab pos="2057400" algn="l"/>
                <a:tab pos="2506663" algn="l"/>
                <a:tab pos="2955925" algn="l"/>
                <a:tab pos="3405188" algn="l"/>
                <a:tab pos="3854450" algn="l"/>
                <a:tab pos="4303713" algn="l"/>
                <a:tab pos="4752975" algn="l"/>
                <a:tab pos="5202238" algn="l"/>
                <a:tab pos="5651500" algn="l"/>
                <a:tab pos="6100763" algn="l"/>
                <a:tab pos="6550025" algn="l"/>
                <a:tab pos="6999288" algn="l"/>
                <a:tab pos="7448550" algn="l"/>
                <a:tab pos="7897813" algn="l"/>
                <a:tab pos="8347075" algn="l"/>
                <a:tab pos="8796338" algn="l"/>
                <a:tab pos="9245600" algn="l"/>
              </a:tabLst>
            </a:pPr>
            <a:r>
              <a:rPr lang="en-US" dirty="0" smtClean="0"/>
              <a:t>Discuss the implications for event managers of differing perspectives on events in the event planning process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ts val="8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dirty="0" smtClean="0">
                <a:solidFill>
                  <a:schemeClr val="tx1"/>
                </a:solidFill>
                <a:latin typeface="Lucida Sans" pitchFamily="32" charset="0"/>
              </a:rPr>
              <a:t>Learning Objectives</a:t>
            </a:r>
            <a:endParaRPr lang="en-AU" dirty="0">
              <a:solidFill>
                <a:schemeClr val="tx1"/>
              </a:solidFill>
              <a:latin typeface="Calibri" pitchFamily="3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National governments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Major celebrations of national significance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Major international political/economic </a:t>
            </a:r>
            <a:br>
              <a:rPr lang="en-US" dirty="0" smtClean="0"/>
            </a:br>
            <a:r>
              <a:rPr lang="en-US" dirty="0" smtClean="0"/>
              <a:t>events</a:t>
            </a:r>
          </a:p>
          <a:p>
            <a:pPr marL="896938" lvl="1" indent="-361950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e.g. Copenhagen climate change conference, Kyoto Principle, APEC meetings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Promote trade through foreign affairs departments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government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National government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Bidding and staging of major events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Events fall under individual portfolios </a:t>
            </a:r>
          </a:p>
          <a:p>
            <a:pPr marL="896938" lvl="1" indent="-361950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e.g. sports competitions under sport ministries</a:t>
            </a:r>
          </a:p>
          <a:p>
            <a:pPr marL="352425" indent="-352425">
              <a:spcBef>
                <a:spcPct val="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Local government</a:t>
            </a:r>
          </a:p>
          <a:p>
            <a:pPr marL="352425" indent="-352425">
              <a:spcBef>
                <a:spcPct val="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Involvement in events is increasing</a:t>
            </a:r>
          </a:p>
          <a:p>
            <a:pPr marL="352425" indent="-352425">
              <a:spcBef>
                <a:spcPct val="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Recent focus on business events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"/>
          <p:cNvSpPr>
            <a:spLocks noGrp="1" noChangeArrowheads="1"/>
          </p:cNvSpPr>
          <p:nvPr>
            <p:ph idx="1"/>
          </p:nvPr>
        </p:nvSpPr>
        <p:spPr>
          <a:xfrm>
            <a:off x="971600" y="1700808"/>
            <a:ext cx="7632848" cy="4421088"/>
          </a:xfrm>
        </p:spPr>
        <p:txBody>
          <a:bodyPr/>
          <a:lstStyle/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Venue owner/manager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Consent authority and regulatory body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Service provider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Funding body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Event </a:t>
            </a:r>
            <a:r>
              <a:rPr lang="en-US" dirty="0" err="1" smtClean="0"/>
              <a:t>organiser</a:t>
            </a:r>
            <a:endParaRPr lang="en-US" dirty="0" smtClean="0"/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Event/destination marketer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700" dirty="0" smtClean="0"/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400" dirty="0" smtClean="0"/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400" dirty="0" smtClean="0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36612" y="260648"/>
            <a:ext cx="8307388" cy="1435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marL="352425" indent="-352425">
              <a:spcBef>
                <a:spcPts val="1200"/>
              </a:spcBef>
              <a:spcAft>
                <a:spcPts val="600"/>
              </a:spcAft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3600" b="1" dirty="0" smtClean="0"/>
              <a:t>The role of government in events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Grp="1" noChangeArrowheads="1"/>
          </p:cNvSpPr>
          <p:nvPr>
            <p:ph idx="1"/>
          </p:nvPr>
        </p:nvSpPr>
        <p:spPr>
          <a:xfrm>
            <a:off x="1259632" y="1916832"/>
            <a:ext cx="7543800" cy="4724400"/>
          </a:xfrm>
        </p:spPr>
        <p:txBody>
          <a:bodyPr/>
          <a:lstStyle/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Delineate government objectives in </a:t>
            </a:r>
            <a:br>
              <a:rPr lang="en-US" dirty="0" smtClean="0"/>
            </a:br>
            <a:r>
              <a:rPr lang="en-US" dirty="0" smtClean="0"/>
              <a:t>events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Identify appropriate policies, infrastructure, resources, staffing and programs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Provide a framework for the appraisal of proposed events to determine fit with strategic objectives</a:t>
            </a:r>
          </a:p>
          <a:p>
            <a:pPr marL="352425" indent="-352425">
              <a:spcBef>
                <a:spcPts val="675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700" dirty="0" smtClean="0"/>
          </a:p>
          <a:p>
            <a:pPr marL="352425" indent="-352425">
              <a:spcBef>
                <a:spcPts val="6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400" dirty="0" smtClean="0"/>
          </a:p>
          <a:p>
            <a:pPr marL="352425" indent="-352425">
              <a:spcBef>
                <a:spcPts val="6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400" dirty="0" smtClean="0"/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1547664" y="620688"/>
            <a:ext cx="5084440" cy="936104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3600" b="1" dirty="0" smtClean="0"/>
              <a:t>Event strategies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988840"/>
            <a:ext cx="7162800" cy="3958952"/>
          </a:xfrm>
        </p:spPr>
        <p:txBody>
          <a:bodyPr/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b="1" dirty="0" smtClean="0"/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Governments see events as tools for </a:t>
            </a:r>
            <a:br>
              <a:rPr lang="en-US" dirty="0" smtClean="0"/>
            </a:br>
            <a:r>
              <a:rPr lang="en-US" dirty="0" smtClean="0"/>
              <a:t>urban regeneration</a:t>
            </a:r>
          </a:p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Can provide impetus for development, bringing new life to communities</a:t>
            </a:r>
          </a:p>
          <a:p>
            <a:pPr marL="352425" indent="-352425">
              <a:spcBef>
                <a:spcPts val="675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  <a:p>
            <a:pPr marL="352425" indent="-352425">
              <a:spcBef>
                <a:spcPts val="7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  <a:p>
            <a:pPr marL="352425" indent="-352425"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1259632" y="836712"/>
            <a:ext cx="66967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3200" b="1" dirty="0" smtClean="0"/>
              <a:t>Events and urban development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916832"/>
            <a:ext cx="7162800" cy="3528392"/>
          </a:xfrm>
        </p:spPr>
        <p:txBody>
          <a:bodyPr/>
          <a:lstStyle/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dirty="0" smtClean="0"/>
              <a:t>Castle Square, Swansea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dirty="0" smtClean="0"/>
              <a:t>Millennium Coast Llanelli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dirty="0" smtClean="0"/>
              <a:t>Cardiff Bay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GB" dirty="0" smtClean="0"/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dirty="0" smtClean="0"/>
              <a:t>Legacy issue is how to ensure that these spaces are used</a:t>
            </a:r>
            <a:endParaRPr lang="en-US" dirty="0" smtClean="0"/>
          </a:p>
          <a:p>
            <a:pPr marL="352425" indent="-352425">
              <a:spcBef>
                <a:spcPts val="7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800" dirty="0" smtClean="0"/>
          </a:p>
          <a:p>
            <a:pPr marL="352425" indent="-352425">
              <a:spcBef>
                <a:spcPts val="6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400" dirty="0" smtClean="0"/>
          </a:p>
          <a:p>
            <a:pPr marL="352425" indent="-352425">
              <a:spcBef>
                <a:spcPts val="6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400" dirty="0" smtClean="0"/>
          </a:p>
        </p:txBody>
      </p:sp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684212" y="332656"/>
            <a:ext cx="8459788" cy="1435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3600" b="1" dirty="0" smtClean="0"/>
              <a:t>Creating celebration spaces and precincts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visitcardiff.com/dbimgs/Cardiff%20Bay%20panor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824" y="332656"/>
            <a:ext cx="9014176" cy="4885686"/>
          </a:xfrm>
          <a:prstGeom prst="rect">
            <a:avLst/>
          </a:prstGeom>
          <a:noFill/>
        </p:spPr>
      </p:pic>
      <p:pic>
        <p:nvPicPr>
          <p:cNvPr id="1030" name="Picture 6" descr="maritimemuseum197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76975" y="4437112"/>
            <a:ext cx="2867025" cy="219075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115616" y="5733256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Welsh Industrial &amp; Maritime Museum 1977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n artist's impression of the 'urban beach' planned for Cardiff Ba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8735395" cy="597666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51520" y="630932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Just add 300 tonnes of sand …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 descr="data:image/jpeg;base64,/9j/4AAQSkZJRgABAQAAAQABAAD/2wCEAAkGBwgHBgkIBwgKCgkLDRYPDQwMDRsUFRAWIB0iIiAdHx8kKDQsJCYxJx8fLT0tMTU3Ojo6Iys/RD84QzQ5OjcBCgoKDQwNGg8PGjclHyU3Nzc3Nzc3Nzc3Nzc3Nzc3Nzc3Nzc3Nzc3Nzc3Nzc3Nzc3Nzc3Nzc3Nzc3Nzc3Nzc3N//AABEIAIAAqQMBIgACEQEDEQH/xAAbAAACAwEBAQAAAAAAAAAAAAAEBQMGBwECAP/EAEEQAAIBAgQDBQUFBQcEAwAAAAECAwQRAAUSIRMxQQYiUWFxFDKBkaEVU5Kx8BYjQnLRM0NSVJPB4QdiotIkY/H/xAAUAQEAAAAAAAAAAAAAAAAAAAAA/8QAFBEBAAAAAAAAAAAAAAAAAAAAAP/aAAwDAQACEQMRAD8AgzXtlTU0NfTZfK0lQxPBqFAeMCylbXP8wNvDAWUdvaqTMadsw4cUL1amfREGUxadJFjcjex288VSaBZFZ4wsbG1gPdHjhznOSzxU1NLFAEZBHA6sAAWZE02PLnr38sBqsHaXs5KwVa6lufEWHztbrhyi0rrqQQsLkXAHQ2xhdFltHV08OqnrjVMOYeNY+ZvYbseR89sGR1k1BMYKado4E/sdrh0YXHPyPXzwGxz1WWU6o089JGsguhdlGr08cDx5vkTllWsoSV53YDGPS1tRUyKtTUu6pfQNIOm5H/GPE9akOmOOIGTT3ncncE9B0wGyV2aZZR5b7cwiaJ+7HpUd9vC+OUOa5fWzQQ0yRtJIDrFhdLC/x64xds6r5Ikj45EUfuoALA87+Z9cE5dnU8WZU88srJFG4LCNRv3bE26k4DdBBF90n4RjgigtcRRkHkdI3xmn7aGR1jjnqGv3VApxqJ6DHK/Oamhgp0qvtCBDIjx6107KwJHP6emA03gw/cx/hGOcKH7uP8IxlqdrG+2566EzNFJFvE+y6tt7X8BhkO2h4xHsxMYYBR1tfe+/hgNBMEXSJPwjHwhi+6T8IxRm7WytILxhI1B7q2JY8t98TUXaCaSbistlFxo8b2J39cBdBFF90n4RjvCi+6T8IxUsw7RXcLQVEh23BABH5nCb7Tlvx6ioa6gRgsL3wGi8KL7uP8Ix3hx/dp+EYriZvWKqjXGbAD3dsE1dfPJAvDa5/i0eYwDrhRn+7j/CMc4Uf3Uf4RisUeeVVkBikaItsY4we7ytseeB887RGSmkpohJGxbS/E56d7i3MHlgLcYo/uk/CMc4Uf3Uf4B/TGfZLmpoaxJ3nZ43RlZDvbkb8/T64a/t1S/5ao+YwGUPl9TATHJUU8gsLDXZ/AWFue+LGftmcxNmEc/2XEgMQddISw2Ok+G45YJ7UVbZbl0FLQhajXLLE7SghkYMsgAtubFhbFazDNKiorWnzKWpir2cFljjKFfnaw5eJwFjpMsnlZKqneGKnRiGeWXRvcnYX8G+uF2dRj7MhlQqrK17g3BBsP8Abnj7IqXLM10rmFfwatCSOI+kSLtYAkHlbkbc/LA1fGfZqihvTzGnUniU4LKQtrkMeth5DAIhUTmQvG8qdBpJGOu0kzBpXkka1tTkk+mD5WpXELyM8d17ulR3v1fBx4XAQhP3Qi9/QLm4Iv4+GARqrDlj2ob/ABHD/LooJ4ikZZtCsC2gXGqwB+FjiQw0ZqZAtQwZgYuGIz3Wta/rffADZFlaVCtU1ZHDH9mha2o3tfDnP8xnrMilppWjmmpmDFnHeljBtrG/vC41eIN+uwMppxCEaoaFjpH9m2xUWP1wPmyRvlzmlczSOURbRt0BD2v44BXR5nJSzGRIaeS6FdM0etRy3t47YNqM6lqJknMFKjBdOiOLSvje1+fngBYp+MHNM3u6bGPntbH3slSIlQ00ly2onQb25WwDEZtKXV/Z4Cw2UFCfpfD+KSSlpZZMxiR43VSUjQAwNvptfob2N/EeGEGVqsU8008UqcPQsI2G5Om+43wfJm0b+0hjUMIxqkU6CCFNsBLkHaZcmqZ5o4DNxu6UbbSAbje+Dsy7Zx5hNTST5dGy07M6RsTp1HkSOtsVetpI4Z6nRIypE4WzAEi97dfI48+ysY9auCOFxdwPduR4+RwFlj7S0+q7LMOpURi3p7+PVZ2wj4SpTxSS/vL2m7gUW2tYnFWNLIKpaZSOM9rL6i43xxqKf2U1JCiIG2rV8BtgLPl2ZmpiMulqaMtYCKdjY897jA9RMTM5LBrsTc8zhVTJPl9M0kyhoHAYd76/UYa0mUZpWU/Ho4OPcjuowZgT4i9xzwAtVOVhJVkDEFQovcfTCzUf+7DmqizCItTzzwoyLw3XiL3R4bX8MLvZf/sj/HgC5M1z0QIViipoZFJ1wi769I3LvfvEC21vphBJVx1NUtVWSSvLrBLsxJABv18r7eWCqrPmvwtbVJ0AAyyE6T4b9B5+XlgGBYquoj1QvAzuF1c1uf14YBzDVZUa6oruE4Ee6Kz6SfDZep325W+F5a/tVUVNO0ENIsNLJG6SRABQwI2I0gcvO/PHKLs/XZq0kcUsaywNoWGRz7t97dLc8KJnjSrnpgJAYnaNmUht1JBI5C22AEhnbhoropCbDvEHDOKtbRw5IwVC6bK/nfAU4gWZ1MsbC5FwuPGqJNgha9uuAdUmZxUeoinkCkrqOu/LflbA75hRe1mVI51cyFuVt738cL2eIppkOlhzA5jHjjNckKbW5jrbANqivpqgqrNZkLGxU3F/gcTLXwClSnhkUMGZgwuLGx8gMJnLlF1K0eoAhrXviSLgi1zqI8QdsAxgqqklzLVXAQkfvBs1tsFGatkpEeCe76m1d5dh0wmklWQARsqjlviSkqq2lXh01UyoX1MEksCeWAb0xqpYJWaobjhSdK6Tfw6eRwPS/aM1Qsc5aONwdbGJdtj5eOISauo0tJXM0pFtFtRXe9t8QSVNXBJpaQ8RT/hBH5YBjV1NRTaVjVJyzNrZor73/wD3E9NLJPAjSpErMSCvCtcANtz5YrAmqSbcWQsTfdjiZp6uIKeM7HoCT8v144BtTZsRmEbyUEEh1ablCPK9wb3wbmM4oqJ7wxTR8QLwghA5X8fL64rxmljmLCH95tdyxv8An5YnNbVhgqSSG41HrY4BxnNRJT8KJYY5wVA06CQBf1xoeTJSUnZWlzKriUTQ0zys6pY2NyR+WMsNbUusZ4ruWvrIt3QOdrfzfXGq53HQUvZSq9pIloSi93UQBpUIqgg3vrA5db4BX2fTs/2iy6odkqolhe7xSTsFTu3uNyOeo4bfsbkP+Cf/AF8GZLkeX0GVNSQ0UcUU51yxa2kBPq2/QY8/snkv+S/88BhBpo4agIhjkIVe+oIQm3Q4My+WR57xLTBFtcMBdrm1gDtfcYc5V2Vkmo+NWh6CnW0nHnYatNuWm229zv8ALDSnzDs/lZZ6ajDV3FZQ8p7o3IBuOQPgB64Aah7OV+Yyyz144ETx/wBtKxGleoC9PUm3lhlV5H2NaT2fhMr2s0kErWB9CfyvhPV5zm2aSEVX7qJW/swe4R5Dr8cRw5c0tVDKp/dxnVpVSSfjfb5eOAc1fYOkNPxMmjWrX/E8/Lztb/nywgbs61DUaay6qvO0Za230+OHcNVNl0iGjBAt/dsdSn06jCDM+1tfJnonqJHkhisqwt3QRbn5E774ACryd44XkWVZI41PeAtfrzx4yfJ6nNiTBJHEqEAtK2nT1xpkuRw5zQxy5fVBtQWThOQGQ2va+/yI9TivZmuYZMns1VSzzJIpVRHT7n4jY/A/DAVwZLUqXioq+lkRJBr01CjveFr4neDM6qSGm1RzvGxC93USNthzvtyxB2eolpq0tmxihjZLLFM4DlidjbmPXFkVqSks1C9Eus2PEl3Y+TA9MAlky2qpYi1flgXv2aaRGXbyXb9HCaraogkkBRUUMVAA5j88XyOtqmj27lxu8NSCPhtthfT18eb109C4md4LkTuySBhccwQOvK2Ap8Mt3DpG173IDHl/tguaelVZJA8jMuyoTfV8em2LJmANNQVEFMKT2qW8evQiMgI6dQbeHjiHJ44qHKvYsypMuqpRIWjWY7kHwO3nbAVxa2CWw4ASQn+Bj3h4WOJHXid2QtTkWAEylfT/AHxY0y9ahwsGTLCrEakQgjY/E/nhpD2QSplaSbLK0oRfSSF3/mddx5YChu6xHSJkaQHopt8zjpnRHKysFcb23t+uWL0v/TvK47zVOYzUZubJPNE1vMEWxHB/06yqUySr2heWOMXe0akj4k4BhkHZSko6Y11ZU0U/DG7KxZYSbW26ncc/rhrQQw1brAauL2cOV4EkhN5i4flseZPyxSa2Ok7OyVVJk1TNNHUIqTSSlbHSTbp0PTyxBlucTxSrUX1yX1FWGr1IFx4nlgNb9uHCDI6yoocO/LddrAH4j4YD/avL/B/xJ/7Yo2VVck8kiizNKQdLqGAAO97nfkefMn1xb/YqT7ql/wBKLAV/NqRzk3sPtMlRNFpaIC41DY6WVT3ha48tjiiSRVRqS0RTh2so5afli+w9oqWhEZnSciaJSBGhYixIPw5Yqec1VLPmTfZ8heCU6ypW2ktzHl3r4D3TpKIkMgs62uL7fLBsZq0kSaCd42UbruyEem3zB+eF0FFVI4phLMTpDACIuwW5HPoPP1th5R9lsxkRXd51QjUHkqFVTbrt+ueAEqxmNRpaOojib+J9F2OFrZXBHVJVZrWSVEnMLpFiB489sXf9mmjBNbmdLAeo16j9SMfDLsgpiOPmEtQV3PDi2+oOAQ0NfLUsj08gQqL90EHytb9eWLtllVUjJpqjODDLTrGSokUXaw635jCmTM+z+XrxRRSsii+qVtreNuWJZO1tJVUTSQCIxql3icE9w+m3XlgFObLSPCK2noYfYy2iKSaqEYd+hAN7D1thMWM0rrHTZf3JFiKiuF3Jtbh3Wzc/Pr4YOr17P5lSxo0ksUcepo7Sh1j8bG4I5csRZflGUUUq1C5gjTI/ceaJiFPkOIBf1vgOUuXUtRmgo6+kelkNyDoEgYjqrJp28cWSHKspy6ljkkml1SRiQRRRnVuOtycF5RBl7yNO9fMal+croq3B3IXmBcgeePWd5NmHDPsJJpwulEhYqVW2wK3Af4n4XwFcosyy95pKmppitPsYYnkVZOR95lPL0OKf2qrKSv7TQvlyBYiEUpG+oFr+PpbDf2Gup6xqeojhqYN1dXTQVB6FenliaCigpGaSmp0idhY6d7YB8vabNWZkjh4WnYFGVUPobX+mIJ8wrZFY1U07G24EjMAPLlhVJPOsycNVcL7wDWIbzHUWxKDIwuLHxNjz64BbSRTVhlf2p+GJf3fEhYNbwINrjcb4s+VVRpXqSia1aM3VQCT05Nis1dZJT1zSGGbSNNnRSeX65Ydw5fDW1jhqqpgDRk6qe7GwF7Bd7npywFXzqqkauBqpOKVvqHD0HUeYPO9iefl54XQ1LbqW5+9vfUPA+WH/AGuyRsooYNdRMySyM0cMlhpF9gRcnV1J5dOmKnqsAoAt4nAWHLKuSMe9YMNPO1zy54e//E/zdL+B/wD2xT4JisYQOxHv2t1wZrk/7/8ARGACeukqHCGQRmNeFGA3dVSDceHrifKqivy+Y1MTjioN0c+8LXt4H9emB+EI4IZYQCbFrgcrD6H9estGFmWaQOokJsFkPK48f10wDCftLmuYQMtZWynWCLRKEWxPu2A3Xlt64ky/Mzl9M6rUHvhU4dzZiDbx254AhaJFinIRmDCMjY7+I+R+uPjKi1DB42WEkh7psR4gj1wFtmoZq+jR7RyiQbCKo4b3tuDfTy+OFhySelljnKVqi99TqWUj+YC2+ECtOolMVRplEgK7HSoud7kfq+D6fOM4ggWGOpfhxW7ouNfXn5YD1mNdmk88kVBDHwtOkOCrEj4m3zxJlGXvl6Sy1qqSY0Ghe8V2HQbcx0GGMXbSKbWMyoY5iLKiTqGLXuSb25W2HqMRVOcZdUxuaWmaknYEoFdrKLgDYmw52tbARwT5TJZFij7pP7yM2PLqBuPDHtqPL3BEQQALfb+o36+WFVJU1NRWLHURxzRu2kEabE+h/Qxan7E1MRD0SQydQaapaMnzsbD64BPSx1FFFITXSSompxZfdtzv4/G2FHZTtHmVJn0EyVMjGVwJFdtpB1Fjh1m3Z3MVVkqqetSLYEaDINvNCfrywBlWV0NHVh0fizpuiyW97+Xp8cBpqZnlGeRJHmUCpJyVmJ7p8nG4+mIK7sm1+Ll84mU/3cxsT6MOfxHxxSxLXxEs8IYarsIz0v0H63OGeXZ5VZYiOspiVidSMCU59b2tfARTUMlJOYpYGp5CSxSTYk+I6H1Fxgc1MUXvrLaxuWTSPnuMXih7RUGb0hiradSCRcOLox38eR/LEFd2ZWUF8uI0HcRySa1PLk25Hxvy5YCnrVQyGwRiWtsGX9XwxyytgoMzppJJCykkCwNzt4fHCHtTlVXlNQrGlaKMttvqR9+dwfp9BhJx+JaRRwpGNnUjutvsN/je9hgNR7W0uWZlSpLPUMrRLqDRC5KHumwO365i+MirIHhkeOVOHpYhQVtcE+O1/wDjFib2k0+txxEh912bvLtax+Btgasr5nrJxNEGEyBNJY+HO/Ppe3LAK8uAmLwEHiqrsjDyUkgj4Y7+8/w/TDTs9Rj7QBextdO+Nt9jf6/LB/2UPAfiH9cBU0ukpSVyh0kAcyNuoGOGZlIETFWIAuOt+d8Wmq7FZlSIrQSaDa/71WT6rcfXCf8AZjM0J1Ubyr1eACUW89N7fG2AijNRJTxItN3Izr1ttext8f8AjBkRcQlIjY6bAEG5uNyPDlyx6QrAiRo7xMtw0Mi2YnyB38vhgqQxpJGzorSNEUsgOwtz28Py6YCJIY/ZQgmKLpuSxC3H+42F+Xxx44CtKI6pURxtq7wFt9thztY4X1d42UTPGVXlwx9OWDEkeSmSbQd17oex8bm3Xr4HAfTZe0pkkpJUaWA6ASRcgC4K28sL6iRnRHdHVrBZNakahbc+XLfDbKVVNczRFmc6dCi1lv4Hl9PXDeelSWAxvF3H5o9gR629cBWAkUSEUrnUw1AqbaeXny88OKHNM4y1XMepYYlbQA1yTbcgEm/In+mPa9mhVqy5dC0Uqd5m13sPS+B4Mvzejq5IZXUotyVbutuDYANy5238cA3yn/qDNTx6JI9UcMZ0ozG7ObndiT4/LDBO0seY5olTWPTS0NhDJC0fEBuQdQ87Fhb08DinVWSSeygpCbREaQrX29BgdaQiLTCkscid4WWz25E3+OA0KKTs3Ws8kdMkEfEsjU7tEdOkG9gbHc+A+OC6LJqavucuzScMqgssyI4U3N17tjcWxmgrK2EpGX7kLFlIF7k35nzOLNleaZjTRtNHGqSSKNPDAF9+vmdr74B5m1NJksQeoakbUb6k1Kzb25WI6jr0wlg7XVFLUtFTNwRfuq/JvX4HpiLMaqfMNEtXLMZECrYv7trEefnvvcYGSiUFHl0syEDVfc+N/EDpgO9pO1NdXZakLVBAVNMiR/xebb38MIYZtUCpKpMbLfVp+GCswp6biFHCaW2UKAL287fq2IAy6ooISV0AW22uf+b4B7RaKimd9DAJt3hbSbixFh4C2+IaqmWaQGNHCLzub/W3xwflErUMV54lnDEMIwLC/T1vhv2gy+iWkE0E27nU0QlUjmNjpuTa/XAVilWNZROiaZNXvX54M9oXxH4MAySOz3JsAbBduWO8c/oHAbLSyxuirG1+6B9McmoqSZ7vBEzD+LTY/PnjwsSvAitGGVlUEEXGOJAENoTIltwQ1+nnfACVXZ2lqAbM3iFltIoPo2Edb2LSRtTwQyHTpDQMYnA57dMWl2qQ2pCrJfkdiP0MSxzOy/vI2U9f0MBlWYdgo4lurVsAPRoxIo+ItgOTIqqLTDTmlmjU7gyaDv8AzAfK/wDTGyK4JtffENXl9NWgCohDkcjuCPlgMlpMpq6SSFZ6aXY3LqDpFupPI7dcNJItYsCDcd0YvP2FEhBgkkS3IcxiGqymaTYxxSjxKgn6/wBcBS8veSKrn4lAJoANKGSUp0ttYfnztiWmonsQ2tiT/HIWNum5xZXy6OMjXTOtuq3t9b4mipEt3P8AyXAViSnMKNcWW3hjhoYZF1CzWHeZbfHcc8PM0yd6uBojyJvtviBaBoEEfCZFXYA+WATVFPwKVmekSd1XuqgCsx52/PC5qhLRs6Mq2JMdgDfwO9vrh7mcUgSJtQ2NiPAWwman4lSFDkkG2wvb1wEfve4+tmB17G422J+mI47DiMoOwuEAB3BweKOoUcBUN72NyLn44Ioct1OFaJlY825WwCeqpo2VC9w0g7wsQR/Xfx8cKvsoLUGRA6sfdvyvb88XaPL34919wIf4QOtrXP5HxwFUUkzleHCygnS12seo/wBsAiylaqV5o2vKADcqxHTcD4X+WLbV0NTVZIkNONcInKsq95hc35+F7YVGnaEh5lVVktqKt755dOvIYJp3kgYToyrHoJcdANrqRbxAPjgK7PEyOEMal+Wzg7+HPEWqX7o/LBNdHNLWO6RgWIIVRzN/D16YF1t92fmf64D/2Q=="/>
          <p:cNvSpPr>
            <a:spLocks noChangeAspect="1" noChangeArrowheads="1"/>
          </p:cNvSpPr>
          <p:nvPr/>
        </p:nvSpPr>
        <p:spPr bwMode="auto">
          <a:xfrm>
            <a:off x="0" y="-841375"/>
            <a:ext cx="1609725" cy="12192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0180" name="Picture 4" descr="http://static0.casgliad.sequence.co.uk/Cluster/Media/Items/000/000/047/784/Thumbnails/Thumb635x353.jpg?v=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6672"/>
            <a:ext cx="4448175" cy="3362326"/>
          </a:xfrm>
          <a:prstGeom prst="rect">
            <a:avLst/>
          </a:prstGeom>
          <a:noFill/>
        </p:spPr>
      </p:pic>
      <p:pic>
        <p:nvPicPr>
          <p:cNvPr id="50182" name="Picture 6" descr="http://www.world-guides.com/images/swansea/swansea_castle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84784"/>
            <a:ext cx="3383918" cy="2376264"/>
          </a:xfrm>
          <a:prstGeom prst="rect">
            <a:avLst/>
          </a:prstGeom>
          <a:noFill/>
        </p:spPr>
      </p:pic>
      <p:sp>
        <p:nvSpPr>
          <p:cNvPr id="50184" name="AutoShape 8" descr="data:image/jpeg;base64,/9j/4AAQSkZJRgABAQAAAQABAAD/2wCEAAkGBwgHBgkIBwgKCgkLDRYPDQwMDRsUFRAWIB0iIiAdHx8kKDQsJCYxJx8fLT0tMTU3Ojo6Iys/RD84QzQ5OjcBCgoKDQwNGg8PGjclHyU3Nzc3Nzc3Nzc3Nzc3Nzc3Nzc3Nzc3Nzc3Nzc3Nzc3Nzc3Nzc3Nzc3Nzc3Nzc3Nzc3N//AABEIAHUAswMBIgACEQEDEQH/xAAbAAABBQEBAAAAAAAAAAAAAAAEAAECAwUGB//EADwQAAICAQIEBAIIAwYHAAAAAAECAAMRBBIFEyFhBjFBUXGBFBUiMlKRocEjsdEHFlTh8PEzNEJTYnKC/8QAGQEBAQEBAQEAAAAAAAAAAAAAAAEDAgQF/8QAJREAAgICAQQCAgMAAAAAAAAAAAECEQMSEwQhMVFBYRQiMkKR/9oADAMBAAIRAxEAPwDC2x9kI2RbJ9kxB9kWyE7ItkoBtkYpCdkbZBQYpG2QkpGKdIAKVjFYSUkSkhQYrIlYTtkCkWUHKyJWEFJErIAcrIFYQVkSsAHKyBWEFZArIUoKyBWXlZErIAYrIFYSVkCsWAfEaXY/8YpAdpy4uXC+VFyp1ZmCcuNy4Zyo3KlsoGa4xTtDDXG5cWUDKdpEpDDXImuLAGUkdg9c/KFmuRNcWUDKSJSFmuQKSAEKSBWFlJApFlBCsgVhTJIFYAKVkCsKKSsrIAcrKysIKyBWQA5WQZYQVkGWQA+2KWbY8A9F5PaNyu00OT2i5M52OaM81dpHldpommRNMbFozzV2kTV2miaZE1RsWjONXaRNU0DVItVLsDNaqRNfaaIp3MAY12mCsQvUD1k3BltX2lZrmg1UqauXYAFiqqlmICgZJPQAQF+IaBc41Vbn2ry5/TM2XqDAhhkHzBnM8Zo1J1wr0gxWAQeoEwz5pY12NIQ2Cqdbp9Q+xC6ufuixCu74ZlxSB0aY/QWp1QDNnOd2fmDNNKtlKKWLEKBlvM9PWc9P1DyNxku6OsmLVJr5BWWVMkNZJUyT1WZUBle0gywtklTLJZaBWWQKwlllTLFgH2xS7bGixR67yO0bkdpp8iNyJ5dyUZnI7RjR2mmaJE0xyFozOT2kGp7TUNMgae0cgoyzT2lbU9pqmntKmp7S7jUyzV7RmTC4xNBqpU1XaNy6mJxLUVcP0duqvOFQE49zjygvD9TXqNPSLLlN5Ubs9MttBP7yzxfobb+H/YtVVLLXsZSclmA8wZz/ABng/E9GBZbqq0qLnBqQE5PyzOXkdlpJWb+nsTUVc0YCF2Vcn7wBIz+hmJrxjX2AHP2jKvDWhfV6m7T6u6+2itQNpbbgefT2lli1l1NVT1JjojtuZfifWeTNn3eno1xqipztXJ8sdYRTxPQHSKzalAyqNynz/L1+UouXKgHyMxX09Y0gwoB6dR8ZxiyuGV18ms43BfRs28Y0KEgm0kfhqJkq9Yl9wWj7SH1KkHM55KwNeNxJxt8+6zW0mBqQPLLD9ek3yZsmjaM8cYuXcutNwsKWMFx5bfWSUMw+0uPbvOg4dw7Ta3iNVWoVyr6axl2NgllViP5TFrGa1+E8vS9XOeRJvyazhFJ18A7JKmWFOsqZZ9bc8tA+2KWYijYUe6GuNy4/PX8Qi56/iE+Vzo9HAyPLkTVJ89feMbl9450OBlRrkDXLWtX3kDaPeOdF4GVNWJU1Y9pc1gPrKnsHvLzocDKWrlT1j1lr2j3geu1iaXTWXuCy1ruKgdTHOi8DOI8a8S4jpeIJpq63bT82qxStBIGCDjd75B6QHWca1nEytHIvsHQhVQg5z/tOh4lx+jVDQbKrQPpNdnXGOnX+UN0vHNPZrdKppID2EHJAx5+vp1xOXmZnONRZH+znhV113ELLqmSxTtK2eYO3AzMnjfDX0HEX0z4ymPu+XkDPS/CzVGviuu9LdU5889FAH7GcT4vuWzid2rFV3KY4BZMdphL+W7fdnEPJyt6EYmNd/wAuVX7ykEj5zafUC5wtdNpPsFhf92OI28P59eksKN1BC+XX1l3SnZta1o5I5+mIcfeFf8hD6zjV59gD+sJfw9ZVb9u8Aqc9EMvHDVVjYXcttxjAAmsupx1TYhjl5N7g9oTi/C8nGXasn/2GP3mLUP4S59hLTzLgp0u5ramDfYOCp+MH1T2aTS1u+nusOcFK1yR3ni6d65EzeSux3EoYTMs8RVK5X6LcCDghiARKtTxjUbQaNJtU9c2dSfhifZUzy/qasUwH4xrdxxpwB7RS7k7HoyeO9O3n9n4sP2MmPHNBGR17BhPJ/rzXf4g/NV/pF9d63/vn5ATzcGL0z0fmZfr/AA9WPjqnphHPuBjp+sb+/K+lFxH/AM/1nlf13rP8Q/5CL661Z89RZ8ukcOH0x+Zk+j1F/HOB9jS3MfkP3g13jbiDEijRqB7s2Z5z9c6ojHOtHcNGHE9UTn6ZqT23QseFf1ZxLqsrPQF8YcXZsMtCkgkAox6CNqPFPEymarKwxPpQfL5kzgm4hbyNrXWBiSA5JyB0iTUhqEr+nalGToCpyCPz9I1xX4Jz5PZ148R8cvTcusRVIypWkHP6QLVcY45aj1tq7HVhtICKMg9DMTTkYCji9oUDAUgjH6woaQXuqVa8425J5h8+nf3BMvJhXwZvJN/JNeHrXVp2sfIscAKWPqM+82eFcI4VqtZXp2sW1rOgWu7qDkH39swWg0U8V0dGt0w1WnQ79isVOQpx1+InS8nhDco8H4dTw7ULYC1zalmJ652+eOs8mSfyzmad/qdtwXWaPgfDqdDsIQ3tWoI3dA3qfhNLxU2l1vDxp8f9QwV6ETh9RQ/Ek0l6aqitECW7GcZLbRn9czT1OsL8O+lc6gtyhZs5mPTOJ43ldVZ3GHsA0PC6tFcXD3OGYZD2Z8j5fCdtfxyvSacU10rtKHqPIfKcjqHsDVfbpIezb0sHsT+0F4hrmC3DOVSwLnsQuf5mIN3aZ3JJmb4gvdarrqG2suOuO4nP8L4pqb+I10XWBq2JGNg/pLuM8RHL1GnJIDL0ypmBpLvo99V/NXchzgAnP6TXhfc7c6aPffAa6W7gwQ0VFkbByoJPQefzzOR/tMKaHXXPp6q12qhxjAHvM7wr40p4Sy84/wANtxYD3z0/eZ/jTxTwnjmtawXvXXZVtcbN/UdPQj/Qi24KDXg4T1m5Wc466Vtcb9W6Kt5RsAAsoIGSMzQ1/HdE3C24e6nU1UDGiusBrerJycqCQes5PiGqqe48m221EAVCyBOntjJgV9hV7FQ7QXJOfWexY94pWZuVN0dPd4u4ha+576mbaASaF9AB7dopyXMb8YimnCiWynm+/UR+aD/lBt/XtHDTajiw8oy6RNSWG12KgevSVczPmB8ZZY+7h1KA+T5/PME+1npFFbCAfh85bRRZqHK0kZAyftYgoyB1hvDbTW1rY6GvbnHvJTCKt9gQDd6nzkktbz25HwlSI/Q7sEexlyhcY3Ey6WC0WsxwRL62sFbW4OwYBP8Ar4wUkYx0x7QlbdugNePvN0+REjwoIuXWuqjYCD3+Utq194ONxz8ZnK0tVj7w8UV4Qs2qddcqBeaw6Y+8Zd9YMKwm84AxjJ8pirYF6kyfOAGcfn6zCWFei2ag11n42Pzlw4jcif8AFcDz85htrSPu5ErN7P5n85m8a9DY1L+IO5O6xj84G+s9M/OCFu8oezrgTpQI2w6zUbgQTmUlz8ILzOuI4f2yTO1Ahe1nTqx/OUMlLDLMSe7SBdvIgDtK2IM7USk+TV+IxpXvHaKddxYLWofzEnygPUxRTVHKL8bqEQ+hH8jLKtKDgl2iinR0i9dNWgJxk95HOFbHTqPKPFKgynMfMUUpB5Yx/g1/Fv2iigDKZLJjxTllCNLVziMtgnyOPKCsTkZYnPuYopjPyQWduTJ4wgOcxRTJggxMozliI8U7QEfSR6+8eKUEPLyjGNFBSJPX/OKKKUH/2Q=="/>
          <p:cNvSpPr>
            <a:spLocks noChangeAspect="1" noChangeArrowheads="1"/>
          </p:cNvSpPr>
          <p:nvPr/>
        </p:nvSpPr>
        <p:spPr bwMode="auto">
          <a:xfrm>
            <a:off x="0" y="-795338"/>
            <a:ext cx="1704975" cy="11144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0186" name="Picture 10" descr="http://www.discovercarmarthenshire.com/index_images/hires-images/Millennium_Coastal_Park_Llanell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149080"/>
            <a:ext cx="3096344" cy="2015372"/>
          </a:xfrm>
          <a:prstGeom prst="rect">
            <a:avLst/>
          </a:prstGeom>
          <a:noFill/>
        </p:spPr>
      </p:pic>
      <p:pic>
        <p:nvPicPr>
          <p:cNvPr id="50190" name="Picture 14" descr="http://petersonline.co.uk/images/PetersEstateAgents-MilleniumCoastalPar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149080"/>
            <a:ext cx="2736304" cy="2036320"/>
          </a:xfrm>
          <a:prstGeom prst="rect">
            <a:avLst/>
          </a:prstGeom>
          <a:noFill/>
        </p:spPr>
      </p:pic>
      <p:sp>
        <p:nvSpPr>
          <p:cNvPr id="50192" name="AutoShape 16" descr="data:image/jpeg;base64,/9j/4AAQSkZJRgABAQAAAQABAAD/2wCEAAkGBwgHBgkIBwgKCgkLDRYPDQwMDRsUFRAWIB0iIiAdHx8kKDQsJCYxJx8fLT0tMTU3Ojo6Iys/RD84QzQ5OjcBCgoKDQwNGg8PGjclHyU3Nzc3Nzc3Nzc3Nzc3Nzc3Nzc3Nzc3Nzc3Nzc3Nzc3Nzc3Nzc3Nzc3Nzc3Nzc3Nzc3N//AABEIAJQAxwMBIgACEQEDEQH/xAAcAAAABwEBAAAAAAAAAAAAAAAAAQIDBAUGBwj/xABBEAACAQMDAQUGAgcGBQUAAAABAgMABBEFEiExBhMiQVEUYXGBkaEysRUjQsHR4fAHFlKCkvEzNERTYiQlY3Ki/8QAGgEAAgMBAQAAAAAAAAAAAAAAAAECAwQFBv/EACcRAAICAQMEAgIDAQAAAAAAAAABAhEDBCExEhNBURRhIjIjcYEF/9oADAMBAAIRAxEAPwDqQY0rfTSbAqhegAApVbDNQ6HNDeabDUN6+tKwod3mgHNNhgaMmlYDm+i30jdR5FFjHN9DfTeaPNIBwOfQUfeU1mjzSsKHN9DfTYIo8iiwoXvob6RkUMiiwoXvo99NZFHmiwoWX4pBY0XHrRE0WFCWY0hmpTGmzRYUIZjTDsaeamXosdDeeaFEetCix0SLdo+6UQFe6Awuzpind1NKoUYUDHuo6LEOA0qmxijyKVgKzSs0jI9aFKwF5o91IzQBosBeaMNSKFFgLzR7qbo80rHQvdQBNIo80AK3UMmk5oZosBW6hmk5os0WAosaLNFmhRYANINKojjFFgNNTT061NOOaLAZPWhSsDNCixlZH2lsHAO2YE+WM04vaOxOPDKMkZyvQetYqO4AYhnUAHjjmnvbEHLT4+KmmyLs28et6a5H/q0Qnp3mV/OpCX9lIMpeW7D1EgrA+0wyYBmUj3rwKdhViWO1FxwOOo9ajYdRvoZ4Zv8AgzRycZ8DA0o3ECsEaaMPkDaXGcmsJHujyI1VcjnaSM0loo2G1oV9cjNLqC0b9ZI3TekiMpOAwYYJ+NLArnih40MccjBSQQvB2kHgjPQ0Dc6kkexL2bYBgDvMU00Gx0MZzSuufdXOjqmpx43T3W0DA8bdB8KN9Y1EBAt5KwYbgElJP8aYzodHg+n14rmra3qZIDXtyDnoSB+6hFrWqxq22+mAJPXDfmDToDpWKPBNcxXXNYi4W/m+BwfzFLTtLrUQ/wCdZh6NGp/dSpgdK+lAY9a59H2v1HgSOpA6nYo/dTr9rbogETOAf8KJx9qKYG8oVg4u1t4i4eQSt7414HyxT8XbSfkvDGV8iRg/nRTA2tFisl/fRj/0SH/OR+6lt21hHC2Tk585B0+lKmBqqIisj/fQrjvLNR8JP5U43bWBVybOQ8+TjFFMDStmmmzVCe2NsyborSU5/wATqKRL2wtccWk+R18S8UbjL7HioVlrvtnENvslpKx8zIRj7GhRuBQy2Nwr59m3AqDnPWmpLWfZ/wAqynyPXFWPtF1BbRyRyWMzNwY+9YMhx5+Hb96rZtT7QyFjawWoTOQY5t3TP1rLHWXyi2UEvI0LSYNu7mQbf/E9alq9+eMSDH+MY+5qsmvO1gA2q6n1QIP96l2M+pvZ3EOpGcl2DHpls9efl5US1iIpR8jf6WnM4jWOU4bGPM46njoKsXSQE5aTKj/F0pFuvcNMiQuRIhjDr1UcgEZyP686Ls+mpaddtLPqiS/qjHHDPb7U5I5LLz5e+ow1Ce5a4xlwPLNKqfrWmU+XQ017TKMlXZ8/40xVudR4BktT3zSKNsaq6Nuycg9do889KjxX9jcTgXWl3kDcBWlUDIOcdG4HFS+T9EHiREt7qXYzvGSoOcrQEwmYhbYuB6486t7aaxklitYkOdzcSMDwASd2cnpTazWY3hUjXuyAwJK7MjIz1o+QvKDsMp51I5Nqqn1K4P50x3koXA2kKcjwitLcacHUMuniYdV2SZ6+/wDoUmKwhjUyT6a8cQxlpFBx9M8UfMgg7TMzukZ8NwfKiEpLgHGM8mti2i6bNhwcKR+ycflSTpVlHIN48ZGOOA2PXNJa7Gx9mRlNy8q3GMjPrSl3PtChc+hFaN9CsywKiUHyUEMKaOi2sXJlZST1AH5VL5mP2HZkUXcgLuYJgdTu/hSGUK7BN/HkfL3/AArRjSLU5MF7ImeuVGOPlQbQbgku90DvGMkryPTOOKsjqYS4ZB42uTMndgEEYzR5J/bBx6+VaN9BcRNFiHxADcwXcMHy/jTS9n3Q/sMMHjd1OOD1qzuIjRQZVlUEdPLbRttGfCxA5/DxV9Not47jY6IgHCqOv3pp9CuioAOSDwSM0+oKKXv+drx59MrjFNvgkjuxV3JoVxnwIw4568n6VHbQrxfLPOcYP8KdgVKggnAI+FCp76JdcYRB9f4UKLERN9n0FwpOfME0bCxYJ7NJFHsRQQoPJA6nNYdr28B3GGQEYzg8fGnkmlmI2JM53ZLLnk+Y9K4vx5JciTa2NvaSKZZVlv0twAuwAZ7xiTnPT3fWlXF9PAha2ZLvaMkRqf3Gsqqzr4S42AjcC4BPqfdipUcc7qojkPI48O7jNQ6IrlElJJcFlYXV12hins9R0o28ahGxI7rvGfI44I4+tWFv2dXTVFxDd3TI5wIfaC6jj0OD96pI7OfazK848z4Rj41Y2wvYwDF3jR46EE4+dOU6jUdiSmktkX4EQhI2zCYHq4OAOeKaaPeD4l5PTNQYLy5LkFQQWGQ4wSfp61MS6fP61XUe7kCskpMi5W7F2sIt7gTMgYr+APyFJ9M8c/Cpb2tnJZSd9M0AWPe2CSMgctj1wTTMTpKcLKnzGPypVy/s0MkqJ3pVf+HEfGwPHANX4s07pFuOchMS3lhLE+Lue2uXWUy28DkomAwGfU4wccYNSv07c9yZ0UCIMQ3UsAcbB7zjcSfd8qTY6/cTWEcv6K1x4nyoe3hUeEEgbWUjmokuh6PdPFzr9tsjCrG9tN5MTk+E7jknqemK20pfsjTaZNtdciuZYoGuQs824xoIgdwB8m6e+pjlhy8zqo8mAxWZ1bTpbSCO4t7p8RWsiWzXEeBEUZyH3bB4uCNp9enFR4O0F9ZWVvdapJFLBcWxkVoApIbG5cg4PTOccce6jsLmI01ZpzKx5S5ULk4yvmODRZnC5W5B9wxVZBrOn3MNtcJcx9xcSmJS5CsGA5G3jzNWLWskJbvN2SONyEf1/OhY1dDcqESTTrlnZxnj3Uy2ppCdpaMljz5n6ClTWPfKBLLI6g/hDgA/HApUJtraUQpHGkmcAA9T5D71ctLHllMs3pC4L6dxmKN9p9CVz9afFze4G2GX34OadN9Ij7NygkkDkDPwoxeueCoPvz0q1aXGVPPL0MNc3ajDwsR8KZe6m/7ZFWq+IAliM++kvGpJy5qS08FwR7z9FO97Ko6AfD/akNeyepHvq1aEZ4b7VHkiVeN6/Nf5VZ217I9f0VpvpgeJWHwNCpZRc/iT6UKOj7H1/RzYixjEbbUZDksV5I+nnS3lsEbcsqhVGWDk5+WfyqCtrdQBVkkw+MZYFSPdz8KTJJIu47LaUOcK23oce4ZrlJJvkqHL3VjaFVtVQE/hYbcYz6AVG/TV9OTGpfdngqfOk4nLb3skZBzlB0FERbnxZkiY5/aHHyzVqhBeAAmo3ZUNOZGVDnG3PyNWtlqdwr7baLvEbrtJUr61UxvGNkfelgTgnYQfr6VPg2YDJwQOCzNz/CoTjH0BrrPVJzszukUrxuG4r8fSruG5t3wX8BPmOlYi2XZMu6UDKeECXoeKuLV5xhUkbeAMFiCP3Vgy4w2L8i0kY94nJ5DFcH60O62rmO4G3/DJ0+tV8bSgfrJRgnIDDFSEYOD+thyOdueh+NUNNcCtrglRarfWMawxy3FvEvC902Yx8h0+1WSarcu8H/vowW8Yy6kDB568jOOlUgglJzDKMeqt/WaRPbXUUCTyKQjMVU/tZABP5irYZZJlmPI4uzRCw9u063tZrzvUkabcElJHPeHdgk+o+tV1v2C0t1t5rs3E7xIqKu87F25Awvln0qtsbuBJVa4WTaFwe6IB8vWtXpmq6V3fcw3ThhxtunII/dWuGovyaYZEzM6jo9pbgjTZILOeF22O1s3O9QCOvHTr76xsWr9qezEgWK6nntxwFmDSR/fkfUV2NJEa4uz3TSKXUAqN2fAPT41U6pe6ZBG5utOckq21fZXJc+nC1phlXDVllemYWz7fNfuiX8KQsOpCblxzyTwR9KtdQ1KMWEJtg8k0kixjYeFkxyTzxgjOPKsXqWp6JPcyzT6bcaXK4UCIKcDjnAPqcH5VUi+H6Qe9gniWd5WkXkhRkHGR5nmre0rtbCcmjpN9Okk9jc91MY4ZN8cm8jvPBwce8MDz14qdDc27xoR3vdkEb3j6Ef0fpWTs9VfVLRFm1O0jks4kSOJmBUoq4LFgOPn7+laDs3q1i0Atb14BKsngcSqdyn065FQyZMsFcWRkossJGijHemVDHvaPvFOBuHOOvJoW9z7QoNtOZAemxiffipVzYWIltrx4u7bczQnvOCRgFimcH0ziqhLe3t7tyt1OtvIWLQZxGCWLHGOnJNEdb7ILFFlktzONu5yHxkgg8U2dScyiPvA0mcbfln8qiXlprF9+ttrswADEXsy7Q3nl9+4k5/rPNVNzp/amK67z2hJ1EeAZIkBV/UDp0xyf41dHVJofYNH7Wx/EoPxU0dUUtxrcVtMIrJbm63J3YdAq7cDPIxznceaKp/IiJ6cX7VNG57x0aJuArc5PuP7qZlWwnRPbbOIO3B3KAc+mRRSpIqljGd3B2sMkc0jUnEdl7Rgqx427eC1cGCcpJRMgm67IWJ01r0W93bwFiAyEspI8tpNRdZ7IXln3a6fdW1wkkSSYkBRlDD8JOSK039mLdorLWbb2u2lm0/UNxaSNt6RlMgZPl1HWtb/aHBayxB4VDX0KiSVV/EYTkZ+Rx966E4Txwck917L3jSWx5+1DTda09s3GnuuekkS71+q1D9qKBYpGkK9SMYx9a6xaynYrEkA8c9aburWx1BGgv7VJcjgkcj3gjkVRHXLiUSmzl8eoyIEAz3Y4AY+VW2nar+BW6E8hVJP51bX/AGChdC2nXhjO4+Cc5HwyOn3rOXml6lpLMLizYgcrKrblPvBrSp4cq/FhSNRa6taEbZI8kc+Kp8epWDYfrGxwP5ZFYCPUZUQEAHP4iRnNWFpfvMo74RceYO1/lVMtMuR0bWPVLJXCxxyAdcbcY+tWMGowLaH9cwQzkIu7IGEjz92rFRWUV4BKXYoDkJvz+ZzWm7M6PPqtvfxw3IVbTeyiT8JOFJOevQAVT2o06JwxuV0T5ZtPnyH4b1Ax/RqN7Pb7jsuxg+UgqmfdMjBWDHPAyDj1olZXAbwK/oGxVHRRWX0IuoHVrO42sP8AtSda0Wl6hr8zgNY+0QZ5dsJj4GsD7QygoTICBhiMN5/yqy0y+1SZo49ME5lyAeW2oD5nbngc+VShGTdInCTTOmzQpKuJYlYHqHANVN32X0K7yZ9IsiT5iFQftVJ2e1TtDr+o2kEM6R28Eha4WTaJJVAPhz8fcPzq/wD7w2sV29lqMMllcIcMreJf9Q/OtbcopPizZ3I0Uk3ZHSLKSS10+2Fv+lLea0meNuVTYXyPLOUX5ZrB6x/ZfqNk7S6fMt2gP4SuG+ma6TY6z+lO0L24spY4LJ5QlwTlJv1Rzt/1CrLSLt9W0xL0W01r3pbas2N20HAbHTBq9SyQodRZxVtU1jQtO0qNppVZHuMxzqZFXxKAvPTpVlpvbeNint9gMbuXt2HPxU/zrW6t2euNQDmeJbwJLIrMThs56j7dPSsbqfY6JCdneWzA9HFW/wAc/wBiP5Lgv7rtdorWDNYXTLKMbo5ZCpZTwQBnJOOOPXNam0tY7q2guHh2l41buy5wuR5fnXH4tH1LStQtrpoPaY4ZVkwMNuAPIqAmrapZXEr211c2u5y3dqxKjnPSlLTRf6k+60tzufsSoeLVfjuJ/dR1yyx/tK1q2Ue1Lb34AwSyBH+eOtCqnpsiH3YnQe8P7TYHoeeKz/aCZJdY022udy2xfJZM8sePTyq8KRZ2hmJ5IXAAOKq+0Wl2uoWHdMk3tBP6kRvtPeHgD5558vpXP0k+3mTZzox3o2V12p03SOxEt1C8l8qMFi9lJRpDu4IYAgcDqOOPfWfnvI9buF1v9GXtncSxgH2htryKBtB4I4I8iAPTNUfZ6GNdE13RykiJbWwuIonk3YZW8eG8sjGPTrWklK3FrpkrXDF2sLfOR18Oa36zJ/GaskFix3e5FZbbfsKEc7vEOv3p0WcTrhUGAegbP2ohGhYATKp6nw4pYiPlMQSeOhzXHaMoEtFAHGPTw8UbW64KYfB6jGQaSY5V27e6ZDwTuOaPlFO/BOfwg520qfIf4VV72X0q9JMtsqsD1iGz7dKi/wB2beBGW1kQc9GTn65q/wC8xglePMkHApQYEZ46+Xl6fnViyZeLJJN+DKyaBepkxSwSZ8mOQKZ7MatqUFvfaW1kscckMsby7ivdITguc8dQBitc6bQWDKoHNU+l74tc1CN3MkSWm8TPgsoL5AOPIZNbME24y6kacOOe+xR+xxBiEvLfOTjJ5z7+KcTTJ3wO+iY54OD5++tO9xan8RLf/WP+OKiyPanpC2ffgfSo7y8E46HJLwVSaTP3bBZhyeuz+daDsGz6ZrSGWZh3jIGKocFDuXB+Lsn2qtbuuqRuM9MycflRabcywa3A9vGrCMKZSXOeHV/sIyfnWjTRcZ22WP8A584LqLPRRJP2rvVgGHkiklVQcFXwSf8A9dKhdoJrvVdQe62Qq6jarb/EOuAR54zis8dc1HRu1MdxZTLHtt0MgMYfws4Vsbs+RzWq1SKP2HUpoJVN8LwpOMAZGHKMB+zzn7elX5FcYtieBt9LJunxXj9itSk1NXjhkt1j7xeO7PPjx5HO3405b61qUXZqzkjeORpo+9Vm/CrKUBX6E8deKyenXmvx6LfWN1frPa3FmmYpgrYLgkdM+731I7OW152ctdpKOokQhGYsqkwqTj/WR/lFW6iopoWHDKf9Gs0XXJJC0VxZyM8khbdbru5P/j/OtA6Blw4DKR+Fhn7Vl7ftXPja9opH/wAbEVa2mvWlwwSSOSBsZzJjb9aw9SXktlieNfkHPo2ny5/9MiH1Tw/lVTf9jtNuwd+73blDY/fV62o2I5N3CB72pt9Qsx/1UQB6eKhZWvJC4nP73+zG1lbMFzs+R/nQrctqtiD/AMyp+poVZ35+xVAzXflCN9yHUY/4YJ5+eKg6pdJI9h+ruNyXYcFCozhH6ZNM4uRgBYj8zSG9peWEtbq3dSq/DfI/Ymq4QjGVpHTegwxjcVuTOzJudS1jULNYCgudNmmjVgdx7zb1OOfOrS81RpGiiaCLNqggDjOXC8AnHXiq2Gea01VLmxYxIgZPC5DMhAGD6chT8sURySSTknk1dlkpKgxaRdT61aJLXsh6RxD5H+NJF1KR+wP8gqPj30DiqaRqWDEuIofa4nOMytx0wKHfzHrK/wBaYzQ3UUiXah6H1uJFIYSSBgeCDRtcTOOZpR/nNRy1FuNFB2oehZVSDmiVERmYfibGT64pOT/tRZ4zTH0Ic8PmKGU9M0I4ZpeEikb4KTUpdMuTnvDFEB5ySAfbrRsQlPHHmVEM46dM++mHtY2D7e8QuwZmjbaSQMdauV062UAy3u/1ECE4+ZwKd7nS9rGGOeQr1MzbR7uB/GovJGPkyZNdp1tdmSfS1m1Sa7lVtrxpGOAScEE+fuFXuqTx3F7d3FvBhZpWfcinc4ydob4c49MmrAx25UqscCEjjOT9zUcxxHwyiMxgcFXI3fKoy1m1IwvXYU7ihrSz3mlsbqJd8ncxrEXy6iOILk9ODn6irFYkEOTs2nu12cBgUTZn+vSo8duq7W7nwqMcMOPmKkhQcgP045HH1rPm1UsjMMs21INIY03DBJ6gAA8f0KBtoyAdnl6fnSSx3ZBQMvOAeBSt24go3n4sc81mtlNtkZ4FAGM46daZmiPXPHlUp2I3crtPSks+FHPxoTYbkBokY8qelCpBcDAYDPuFCpdQWysDHcaWDlOaKhXVPZoPzo6KhQOQDQxxQoUURQWKMAUKFFEgHpV5pGj214V75pOT0BA/dR0KlFIo1EnGGxJ1TTrPTwoht1fw5/WEnzHv99Rbe6KuFiht48nHgiWjoVh1E5LhnmtRmydX7Mlb5JlIklcgKDjdgeXlUcju87T5edChWS2+TI23yDvGOzoCR1Ao9ocsrDK7sY+FChSjyAloIl6RqR6HkdKjvbwo/drEgUHgY6UKFS8jCsxsi8JPGcDPHnSVuZe/7stlTGD9aFCovkT5JCqHwrUzcju4mKcEt5GhQoIjYldu7DHOfX403byd8W3qvGMce+hQpomPNEqocZ/EaFChTC2f/9k="/>
          <p:cNvSpPr>
            <a:spLocks noChangeAspect="1" noChangeArrowheads="1"/>
          </p:cNvSpPr>
          <p:nvPr/>
        </p:nvSpPr>
        <p:spPr bwMode="auto">
          <a:xfrm>
            <a:off x="0" y="-931863"/>
            <a:ext cx="1895475" cy="14097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idx="1"/>
          </p:nvPr>
        </p:nvSpPr>
        <p:spPr>
          <a:xfrm>
            <a:off x="1115616" y="908720"/>
            <a:ext cx="7620000" cy="5013325"/>
          </a:xfrm>
        </p:spPr>
        <p:txBody>
          <a:bodyPr/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Corporate use of events</a:t>
            </a:r>
          </a:p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b="1" dirty="0" smtClean="0"/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Can be focused:</a:t>
            </a:r>
          </a:p>
          <a:p>
            <a:pPr marL="896938" lvl="1" indent="-361950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Internally – aimed at the business and staff</a:t>
            </a:r>
          </a:p>
          <a:p>
            <a:pPr marL="896938" lvl="1" indent="-361950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Externally – aimed at customers/clients</a:t>
            </a:r>
          </a:p>
          <a:p>
            <a:pPr marL="352425" indent="-352425">
              <a:spcBef>
                <a:spcPts val="675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  <a:p>
            <a:pPr marL="352425" indent="-352425">
              <a:spcBef>
                <a:spcPts val="7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  <a:p>
            <a:pPr marL="352425" indent="-352425"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1600200"/>
            <a:ext cx="6919913" cy="483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4" name="TextBox 6"/>
          <p:cNvSpPr txBox="1">
            <a:spLocks noChangeArrowheads="1"/>
          </p:cNvSpPr>
          <p:nvPr/>
        </p:nvSpPr>
        <p:spPr bwMode="auto">
          <a:xfrm>
            <a:off x="467544" y="6550025"/>
            <a:ext cx="6096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 sz="1400" b="1" dirty="0" smtClean="0">
                <a:solidFill>
                  <a:schemeClr val="tx1"/>
                </a:solidFill>
                <a:latin typeface="Lucida Sans" pitchFamily="32" charset="0"/>
              </a:rPr>
              <a:t>Allen et al (2011) Table </a:t>
            </a:r>
            <a:r>
              <a:rPr lang="en-AU" sz="1400" b="1" dirty="0">
                <a:solidFill>
                  <a:schemeClr val="tx1"/>
                </a:solidFill>
                <a:latin typeface="Lucida Sans" pitchFamily="32" charset="0"/>
              </a:rPr>
              <a:t>2.1 </a:t>
            </a:r>
            <a:r>
              <a:rPr lang="en-AU" sz="1400" dirty="0">
                <a:solidFill>
                  <a:schemeClr val="tx1"/>
                </a:solidFill>
                <a:latin typeface="Lucida Sans" pitchFamily="32" charset="0"/>
              </a:rPr>
              <a:t>Corporate use of events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043608" y="620688"/>
            <a:ext cx="6089104" cy="96477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3200" b="1" dirty="0">
                <a:latin typeface="Lucida Sans" pitchFamily="32" charset="0"/>
              </a:rPr>
              <a:t>The corporate perspective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844824"/>
            <a:ext cx="7848872" cy="4536504"/>
          </a:xfrm>
        </p:spPr>
        <p:txBody>
          <a:bodyPr/>
          <a:lstStyle/>
          <a:p>
            <a:pPr marL="352425" indent="-352425">
              <a:lnSpc>
                <a:spcPct val="90000"/>
              </a:lnSpc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Association conferences</a:t>
            </a:r>
          </a:p>
          <a:p>
            <a:pPr marL="352425" indent="-352425">
              <a:lnSpc>
                <a:spcPct val="90000"/>
              </a:lnSpc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Meetings, congresses and conferences</a:t>
            </a:r>
            <a:endParaRPr lang="en-US" sz="2000" dirty="0" smtClean="0"/>
          </a:p>
          <a:p>
            <a:pPr marL="352425" indent="-352425">
              <a:lnSpc>
                <a:spcPct val="90000"/>
              </a:lnSpc>
              <a:spcBef>
                <a:spcPts val="675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Return on investment</a:t>
            </a:r>
          </a:p>
          <a:p>
            <a:pPr marL="352425" indent="-352425">
              <a:lnSpc>
                <a:spcPct val="90000"/>
              </a:lnSpc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Five levels of evaluation:</a:t>
            </a:r>
          </a:p>
          <a:p>
            <a:pPr marL="1076325" lvl="1" indent="-366713">
              <a:lnSpc>
                <a:spcPct val="90000"/>
              </a:lnSpc>
              <a:spcBef>
                <a:spcPts val="65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Reaction and planned action</a:t>
            </a:r>
          </a:p>
          <a:p>
            <a:pPr marL="1076325" lvl="1" indent="-366713">
              <a:lnSpc>
                <a:spcPct val="90000"/>
              </a:lnSpc>
              <a:spcBef>
                <a:spcPts val="65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Learning</a:t>
            </a:r>
          </a:p>
          <a:p>
            <a:pPr marL="1076325" lvl="1" indent="-366713">
              <a:lnSpc>
                <a:spcPct val="90000"/>
              </a:lnSpc>
              <a:spcBef>
                <a:spcPts val="65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Job applications</a:t>
            </a:r>
          </a:p>
          <a:p>
            <a:pPr marL="1076325" lvl="1" indent="-366713">
              <a:lnSpc>
                <a:spcPct val="90000"/>
              </a:lnSpc>
              <a:spcBef>
                <a:spcPts val="65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Business results</a:t>
            </a:r>
          </a:p>
          <a:p>
            <a:pPr marL="1076325" lvl="1" indent="-366713">
              <a:lnSpc>
                <a:spcPct val="90000"/>
              </a:lnSpc>
              <a:spcBef>
                <a:spcPts val="650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Return on investment</a:t>
            </a: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1043608" y="620688"/>
            <a:ext cx="6089104" cy="96477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3200" b="1" dirty="0">
                <a:latin typeface="Lucida Sans" pitchFamily="32" charset="0"/>
              </a:rPr>
              <a:t>The corporate perspective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7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7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idx="1"/>
          </p:nvPr>
        </p:nvSpPr>
        <p:spPr>
          <a:xfrm>
            <a:off x="1259632" y="1774825"/>
            <a:ext cx="7162800" cy="5083175"/>
          </a:xfrm>
        </p:spPr>
        <p:txBody>
          <a:bodyPr/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The individual perspective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Community members want to participate and be entertained</a:t>
            </a:r>
          </a:p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000" dirty="0" smtClean="0"/>
          </a:p>
          <a:p>
            <a:pPr marL="352425" indent="-352425">
              <a:spcBef>
                <a:spcPts val="675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b="1" dirty="0" smtClean="0"/>
              <a:t>Major events and the community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Community members are more concerned with the wider impacts of the event </a:t>
            </a:r>
          </a:p>
          <a:p>
            <a:pPr marL="352425" indent="-352425">
              <a:spcBef>
                <a:spcPts val="675"/>
              </a:spcBef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Less direct relationship</a:t>
            </a:r>
          </a:p>
          <a:p>
            <a:pPr marL="352425" indent="-352425">
              <a:spcBef>
                <a:spcPts val="675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sz="2700" dirty="0" smtClean="0"/>
          </a:p>
          <a:p>
            <a:pPr marL="352425" indent="-352425">
              <a:spcBef>
                <a:spcPts val="700"/>
              </a:spcBef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  <a:p>
            <a:pPr marL="352425" indent="-352425">
              <a:buFontTx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endParaRPr lang="en-US" dirty="0" smtClean="0"/>
          </a:p>
        </p:txBody>
      </p:sp>
      <p:sp>
        <p:nvSpPr>
          <p:cNvPr id="5" name="Rectangle 4"/>
          <p:cNvSpPr/>
          <p:nvPr/>
        </p:nvSpPr>
        <p:spPr>
          <a:xfrm>
            <a:off x="1187624" y="908720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2800" b="1" dirty="0" smtClean="0"/>
              <a:t>Strategies for community engagement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916832"/>
            <a:ext cx="7543800" cy="3927475"/>
          </a:xfrm>
        </p:spPr>
        <p:txBody>
          <a:bodyPr/>
          <a:lstStyle/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Outreach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Community development and capacity building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Friends of the event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Local business engagement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1187624" y="908720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2800" b="1" dirty="0" smtClean="0"/>
              <a:t>Strategies for community engagement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2204864"/>
            <a:ext cx="7399338" cy="3552800"/>
          </a:xfrm>
        </p:spPr>
        <p:txBody>
          <a:bodyPr/>
          <a:lstStyle/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Participation facilitation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Community input and feedback facilitation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Inclusive programming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Incentives</a:t>
            </a:r>
            <a:endParaRPr lang="en-US" sz="36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1115616" y="980728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2800" b="1" dirty="0" smtClean="0"/>
              <a:t>Strategies for community engagement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2204864"/>
            <a:ext cx="7399338" cy="3552800"/>
          </a:xfrm>
        </p:spPr>
        <p:txBody>
          <a:bodyPr/>
          <a:lstStyle/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dirty="0" smtClean="0"/>
              <a:t>Legacy</a:t>
            </a:r>
            <a:endParaRPr lang="en-US" dirty="0" smtClean="0"/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dirty="0" smtClean="0"/>
              <a:t>Continuity – who is to maintain activity? </a:t>
            </a:r>
          </a:p>
          <a:p>
            <a:pPr marL="352425" indent="-352425">
              <a:spcBef>
                <a:spcPts val="1200"/>
              </a:spcBef>
              <a:spcAft>
                <a:spcPts val="600"/>
              </a:spcAft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dirty="0" smtClean="0"/>
              <a:t>Ensuring local involvement – community level</a:t>
            </a: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1187624" y="692696"/>
            <a:ext cx="7344816" cy="1043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US" sz="2800" b="1" dirty="0" smtClean="0"/>
              <a:t>Strategies for community engagement</a:t>
            </a:r>
          </a:p>
          <a:p>
            <a:pPr marL="352425" indent="-352425">
              <a:spcBef>
                <a:spcPts val="675"/>
              </a:spcBef>
              <a:buFont typeface="Arial" charset="0"/>
              <a:buNone/>
              <a:tabLst>
                <a:tab pos="354013" algn="l"/>
                <a:tab pos="458788" algn="l"/>
                <a:tab pos="908050" algn="l"/>
                <a:tab pos="1357313" algn="l"/>
                <a:tab pos="1806575" algn="l"/>
                <a:tab pos="2255838" algn="l"/>
                <a:tab pos="2705100" algn="l"/>
                <a:tab pos="3154363" algn="l"/>
                <a:tab pos="3603625" algn="l"/>
                <a:tab pos="4052888" algn="l"/>
                <a:tab pos="4502150" algn="l"/>
                <a:tab pos="4951413" algn="l"/>
                <a:tab pos="5400675" algn="l"/>
                <a:tab pos="5849938" algn="l"/>
                <a:tab pos="6299200" algn="l"/>
                <a:tab pos="6748463" algn="l"/>
                <a:tab pos="7197725" algn="l"/>
                <a:tab pos="7646988" algn="l"/>
                <a:tab pos="8096250" algn="l"/>
                <a:tab pos="8545513" algn="l"/>
                <a:tab pos="8994775" algn="l"/>
              </a:tabLst>
            </a:pPr>
            <a:r>
              <a:rPr lang="en-GB" sz="2800" b="1" dirty="0" smtClean="0"/>
              <a:t> - some issues to consider</a:t>
            </a:r>
            <a:endParaRPr lang="en-US" sz="2800" b="1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No lecture Mon 18</a:t>
            </a:r>
            <a:r>
              <a:rPr lang="en-GB" baseline="30000" dirty="0" smtClean="0"/>
              <a:t>th</a:t>
            </a:r>
            <a:r>
              <a:rPr lang="en-GB" dirty="0" smtClean="0"/>
              <a:t> November – Enterprise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66811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1022</TotalTime>
  <Words>437</Words>
  <Application>Microsoft Office PowerPoint</Application>
  <PresentationFormat>On-screen Show (4:3)</PresentationFormat>
  <Paragraphs>108</Paragraphs>
  <Slides>22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Blends</vt:lpstr>
      <vt:lpstr>IDFE</vt:lpstr>
      <vt:lpstr>IDFE  Different Perspectives</vt:lpstr>
      <vt:lpstr>Perspectives on Events</vt:lpstr>
      <vt:lpstr>Learning Objectives</vt:lpstr>
      <vt:lpstr>Learning Objectives</vt:lpstr>
      <vt:lpstr>National governments</vt:lpstr>
      <vt:lpstr>The government perspective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Artaffairs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1 Marketing Management</dc:title>
  <dc:creator>Conny &amp; Carwyn Matera-Rogers</dc:creator>
  <cp:lastModifiedBy>Huw Thomas</cp:lastModifiedBy>
  <cp:revision>69</cp:revision>
  <dcterms:created xsi:type="dcterms:W3CDTF">2000-10-11T17:35:38Z</dcterms:created>
  <dcterms:modified xsi:type="dcterms:W3CDTF">2013-11-04T11:45:16Z</dcterms:modified>
</cp:coreProperties>
</file>