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6" r:id="rId13"/>
    <p:sldId id="268" r:id="rId14"/>
    <p:sldId id="270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7"/>
  </p:normalViewPr>
  <p:slideViewPr>
    <p:cSldViewPr snapToGrid="0" snapToObjects="1">
      <p:cViewPr varScale="1">
        <p:scale>
          <a:sx n="102" d="100"/>
          <a:sy n="102" d="100"/>
        </p:scale>
        <p:origin x="192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9/17/24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t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t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9/17/24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9/17/24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9/17/24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9/17/24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 anchor="t"/>
          <a:lstStyle>
            <a:lvl1pPr marL="0" indent="0">
              <a:buNone/>
              <a:defRPr sz="14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9/17/24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9/17/24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6636D-D922-432D-A958-524484B5923D}" type="datetimeFigureOut">
              <a:rPr lang="en-US" smtClean="0"/>
              <a:pPr/>
              <a:t>9/17/24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gckv_-nuNbA" TargetMode="External"/><Relationship Id="rId2" Type="http://schemas.openxmlformats.org/officeDocument/2006/relationships/hyperlink" Target="https://youtu.be/qTA1b4rlTXI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66yg9HTkw_M" TargetMode="External"/><Relationship Id="rId4" Type="http://schemas.openxmlformats.org/officeDocument/2006/relationships/hyperlink" Target="https://youtu.be/RunACGJSrPk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Augusto </a:t>
            </a:r>
            <a:r>
              <a:rPr lang="en-GB" dirty="0" err="1"/>
              <a:t>Boal</a:t>
            </a:r>
            <a:r>
              <a:rPr lang="en-GB" dirty="0"/>
              <a:t> and Theatre of the Oppressed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Intro to AD: Week 2</a:t>
            </a:r>
          </a:p>
        </p:txBody>
      </p:sp>
    </p:spTree>
    <p:extLst>
      <p:ext uri="{BB962C8B-B14F-4D97-AF65-F5344CB8AC3E}">
        <p14:creationId xmlns:p14="http://schemas.microsoft.com/office/powerpoint/2010/main" val="5725039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199"/>
            <a:ext cx="8229600" cy="1498051"/>
          </a:xfrm>
        </p:spPr>
        <p:txBody>
          <a:bodyPr>
            <a:normAutofit fontScale="90000"/>
          </a:bodyPr>
          <a:lstStyle/>
          <a:p>
            <a:r>
              <a:rPr lang="en-GB" dirty="0"/>
              <a:t>What is Theatre of the Oppressed?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55250"/>
            <a:ext cx="8229600" cy="4170913"/>
          </a:xfrm>
        </p:spPr>
        <p:txBody>
          <a:bodyPr>
            <a:normAutofit/>
          </a:bodyPr>
          <a:lstStyle/>
          <a:p>
            <a:r>
              <a:rPr lang="en-GB" sz="2800" dirty="0"/>
              <a:t>Theatre as a tool for liberation and empowerment</a:t>
            </a:r>
          </a:p>
          <a:p>
            <a:r>
              <a:rPr lang="en-GB" sz="2800" dirty="0"/>
              <a:t>Uses theatre as way to better understand ourselves, how we fit into the world around us and how we might change those worlds</a:t>
            </a:r>
          </a:p>
          <a:p>
            <a:r>
              <a:rPr lang="en-GB" sz="2800" dirty="0" err="1"/>
              <a:t>Schechner</a:t>
            </a:r>
            <a:r>
              <a:rPr lang="en-GB" sz="2800" dirty="0"/>
              <a:t> has said of </a:t>
            </a:r>
            <a:r>
              <a:rPr lang="en-GB" sz="2800" dirty="0" err="1"/>
              <a:t>Boal</a:t>
            </a:r>
            <a:r>
              <a:rPr lang="en-GB" sz="2800" dirty="0"/>
              <a:t>: “You have created a theatre that Brecht merely dreamt of”</a:t>
            </a:r>
          </a:p>
        </p:txBody>
      </p:sp>
    </p:spTree>
    <p:extLst>
      <p:ext uri="{BB962C8B-B14F-4D97-AF65-F5344CB8AC3E}">
        <p14:creationId xmlns:p14="http://schemas.microsoft.com/office/powerpoint/2010/main" val="105632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514762"/>
          </a:xfrm>
        </p:spPr>
        <p:txBody>
          <a:bodyPr>
            <a:normAutofit fontScale="90000"/>
          </a:bodyPr>
          <a:lstStyle/>
          <a:p>
            <a:r>
              <a:rPr lang="en-GB" dirty="0"/>
              <a:t>Augusto </a:t>
            </a:r>
            <a:r>
              <a:rPr lang="en-GB" dirty="0" err="1"/>
              <a:t>Boal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1931-2009</a:t>
            </a:r>
            <a:br>
              <a:rPr lang="en-GB" dirty="0"/>
            </a:br>
            <a:endParaRPr lang="en-GB" dirty="0"/>
          </a:p>
        </p:txBody>
      </p:sp>
      <p:pic>
        <p:nvPicPr>
          <p:cNvPr id="4" name="Content Placeholder 3" descr="Boal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22" b="17522"/>
          <a:stretch>
            <a:fillRect/>
          </a:stretch>
        </p:blipFill>
        <p:spPr>
          <a:xfrm>
            <a:off x="317500" y="2255838"/>
            <a:ext cx="8369300" cy="3870325"/>
          </a:xfrm>
        </p:spPr>
      </p:pic>
    </p:spTree>
    <p:extLst>
      <p:ext uri="{BB962C8B-B14F-4D97-AF65-F5344CB8AC3E}">
        <p14:creationId xmlns:p14="http://schemas.microsoft.com/office/powerpoint/2010/main" val="2892677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1960’s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Arena Theatre in Sao Paulo</a:t>
            </a:r>
          </a:p>
          <a:p>
            <a:r>
              <a:rPr lang="en-GB" dirty="0"/>
              <a:t>Touring Brazil: extreme poverty and oppression</a:t>
            </a:r>
          </a:p>
          <a:p>
            <a:r>
              <a:rPr lang="en-GB" dirty="0"/>
              <a:t>Political theatre: aimed at telling truths and finding solutions</a:t>
            </a:r>
          </a:p>
        </p:txBody>
      </p:sp>
    </p:spTree>
    <p:extLst>
      <p:ext uri="{BB962C8B-B14F-4D97-AF65-F5344CB8AC3E}">
        <p14:creationId xmlns:p14="http://schemas.microsoft.com/office/powerpoint/2010/main" val="3252842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1970’s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Decided this wasn’t enough, so the theatre showed the problem and looked for a solution</a:t>
            </a:r>
          </a:p>
          <a:p>
            <a:r>
              <a:rPr lang="en-GB" dirty="0"/>
              <a:t>The audience could make suggestions to the actors about what could be changed.</a:t>
            </a:r>
          </a:p>
          <a:p>
            <a:r>
              <a:rPr lang="en-GB" dirty="0"/>
              <a:t>This worked ok</a:t>
            </a:r>
            <a:r>
              <a:rPr lang="mr-IN" dirty="0"/>
              <a:t>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0020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1616"/>
            <a:ext cx="8229600" cy="5524547"/>
          </a:xfrm>
        </p:spPr>
        <p:txBody>
          <a:bodyPr/>
          <a:lstStyle/>
          <a:p>
            <a:r>
              <a:rPr lang="en-GB" dirty="0"/>
              <a:t>Until one woman got so frustrated that the actor did not get what she was telling him to to do that she stormed onto the stage and did it herself</a:t>
            </a:r>
            <a:r>
              <a:rPr lang="mr-IN" dirty="0"/>
              <a:t>…</a:t>
            </a:r>
            <a:r>
              <a:rPr lang="en-GB" dirty="0"/>
              <a:t> Forum Theatre was born</a:t>
            </a:r>
          </a:p>
        </p:txBody>
      </p:sp>
    </p:spTree>
    <p:extLst>
      <p:ext uri="{BB962C8B-B14F-4D97-AF65-F5344CB8AC3E}">
        <p14:creationId xmlns:p14="http://schemas.microsoft.com/office/powerpoint/2010/main" val="22640436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Late 1970’s &amp; early 1980’s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/>
              <a:t>Boal</a:t>
            </a:r>
            <a:r>
              <a:rPr lang="en-GB" dirty="0"/>
              <a:t> came to Europe to share his Theatre of the Oppressed</a:t>
            </a:r>
          </a:p>
          <a:p>
            <a:r>
              <a:rPr lang="en-GB" dirty="0"/>
              <a:t>Although he found communities that suffered similar oppressions to those he had encountered in S. America, there were also oppressions that were new to him.</a:t>
            </a:r>
          </a:p>
        </p:txBody>
      </p:sp>
    </p:spTree>
    <p:extLst>
      <p:ext uri="{BB962C8B-B14F-4D97-AF65-F5344CB8AC3E}">
        <p14:creationId xmlns:p14="http://schemas.microsoft.com/office/powerpoint/2010/main" val="613603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T.O. in Europe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Oppressions that </a:t>
            </a:r>
            <a:r>
              <a:rPr lang="en-GB" dirty="0" err="1"/>
              <a:t>Boal</a:t>
            </a:r>
            <a:r>
              <a:rPr lang="en-GB" dirty="0"/>
              <a:t> discovered:</a:t>
            </a:r>
          </a:p>
          <a:p>
            <a:r>
              <a:rPr lang="en-GB" dirty="0"/>
              <a:t>Loneliness</a:t>
            </a:r>
          </a:p>
          <a:p>
            <a:r>
              <a:rPr lang="en-GB" dirty="0"/>
              <a:t>Fear of </a:t>
            </a:r>
            <a:r>
              <a:rPr lang="en-GB" dirty="0" err="1"/>
              <a:t>communitcation</a:t>
            </a:r>
            <a:endParaRPr lang="en-GB" dirty="0"/>
          </a:p>
          <a:p>
            <a:r>
              <a:rPr lang="en-GB" dirty="0"/>
              <a:t>Fear of emptiness</a:t>
            </a:r>
          </a:p>
          <a:p>
            <a:pPr marL="0" indent="0">
              <a:buNone/>
            </a:pPr>
            <a:r>
              <a:rPr lang="en-GB" dirty="0"/>
              <a:t>These oppressions are in our minds </a:t>
            </a:r>
            <a:r>
              <a:rPr lang="mr-IN" dirty="0"/>
              <a:t>–</a:t>
            </a:r>
            <a:r>
              <a:rPr lang="en-GB" dirty="0"/>
              <a:t> ‘Cops in the Head’ or the ‘Rainbow of Desire’ was born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6435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T.O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Invisible Theatre</a:t>
            </a:r>
          </a:p>
          <a:p>
            <a:r>
              <a:rPr lang="en-GB" dirty="0"/>
              <a:t>Forum Theatre</a:t>
            </a:r>
          </a:p>
          <a:p>
            <a:r>
              <a:rPr lang="en-GB" dirty="0"/>
              <a:t>Newspaper Theatre</a:t>
            </a:r>
          </a:p>
          <a:p>
            <a:r>
              <a:rPr lang="en-GB" dirty="0"/>
              <a:t>Rainbow of Desire</a:t>
            </a:r>
          </a:p>
          <a:p>
            <a:r>
              <a:rPr lang="en-GB" dirty="0"/>
              <a:t>Legislative Theatre</a:t>
            </a:r>
          </a:p>
        </p:txBody>
      </p:sp>
    </p:spTree>
    <p:extLst>
      <p:ext uri="{BB962C8B-B14F-4D97-AF65-F5344CB8AC3E}">
        <p14:creationId xmlns:p14="http://schemas.microsoft.com/office/powerpoint/2010/main" val="34933687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Theatre of the Oppressed</a:t>
            </a:r>
          </a:p>
        </p:txBody>
      </p:sp>
      <p:pic>
        <p:nvPicPr>
          <p:cNvPr id="5" name="Picture Placeholder 4" descr="boal tree.jpg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2288" y="612774"/>
            <a:ext cx="5583766" cy="4187825"/>
          </a:xfrm>
        </p:spPr>
      </p:pic>
    </p:spTree>
    <p:extLst>
      <p:ext uri="{BB962C8B-B14F-4D97-AF65-F5344CB8AC3E}">
        <p14:creationId xmlns:p14="http://schemas.microsoft.com/office/powerpoint/2010/main" val="35344201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676400"/>
          </a:xfrm>
        </p:spPr>
        <p:txBody>
          <a:bodyPr>
            <a:normAutofit fontScale="90000"/>
          </a:bodyPr>
          <a:lstStyle/>
          <a:p>
            <a:r>
              <a:rPr lang="en-GB" dirty="0"/>
              <a:t>Games for Actors and Non-Actors</a:t>
            </a:r>
            <a:br>
              <a:rPr lang="en-GB" dirty="0"/>
            </a:br>
            <a:r>
              <a:rPr lang="en-GB" dirty="0"/>
              <a:t>(The Arsenal of T.O.)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70667"/>
            <a:ext cx="8229600" cy="375549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‘In the battle with the world our senses suffer’</a:t>
            </a:r>
          </a:p>
          <a:p>
            <a:endParaRPr lang="en-GB" dirty="0"/>
          </a:p>
          <a:p>
            <a:r>
              <a:rPr lang="en-GB" dirty="0"/>
              <a:t>Aim to reconnect us with our senses, to reawaken the senses to allow us to see, hear, smell, touch with renewed clarity.</a:t>
            </a:r>
          </a:p>
        </p:txBody>
      </p:sp>
    </p:spTree>
    <p:extLst>
      <p:ext uri="{BB962C8B-B14F-4D97-AF65-F5344CB8AC3E}">
        <p14:creationId xmlns:p14="http://schemas.microsoft.com/office/powerpoint/2010/main" val="2856393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Arsenal of T.O.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Games </a:t>
            </a:r>
          </a:p>
          <a:p>
            <a:pPr marL="0" indent="0">
              <a:buNone/>
            </a:pPr>
            <a:r>
              <a:rPr lang="en-GB" dirty="0"/>
              <a:t>The body as the emitter </a:t>
            </a:r>
            <a:r>
              <a:rPr lang="en-GB"/>
              <a:t>and receiver </a:t>
            </a:r>
            <a:r>
              <a:rPr lang="en-GB" dirty="0"/>
              <a:t>of messages</a:t>
            </a:r>
          </a:p>
          <a:p>
            <a:pPr marL="0" indent="0">
              <a:buNone/>
            </a:pPr>
            <a:r>
              <a:rPr lang="en-GB" dirty="0"/>
              <a:t>Extraversion/Dialogue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Exercises</a:t>
            </a:r>
          </a:p>
          <a:p>
            <a:pPr marL="0" indent="0">
              <a:buNone/>
            </a:pPr>
            <a:r>
              <a:rPr lang="en-GB" dirty="0"/>
              <a:t>Getting to know your body better</a:t>
            </a:r>
          </a:p>
          <a:p>
            <a:pPr marL="0" indent="0">
              <a:buNone/>
            </a:pPr>
            <a:r>
              <a:rPr lang="en-GB" dirty="0"/>
              <a:t>A physical reflection of oneself</a:t>
            </a:r>
          </a:p>
          <a:p>
            <a:pPr marL="0" indent="0">
              <a:buNone/>
            </a:pPr>
            <a:r>
              <a:rPr lang="en-GB" dirty="0"/>
              <a:t>Introversion/Monologue</a:t>
            </a:r>
          </a:p>
        </p:txBody>
      </p:sp>
    </p:spTree>
    <p:extLst>
      <p:ext uri="{BB962C8B-B14F-4D97-AF65-F5344CB8AC3E}">
        <p14:creationId xmlns:p14="http://schemas.microsoft.com/office/powerpoint/2010/main" val="9453865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i="1" dirty="0"/>
              <a:t>‘In the body’s battle with the world the senses suffer’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en-GB" dirty="0"/>
          </a:p>
          <a:p>
            <a:r>
              <a:rPr lang="en-GB" b="1" u="sng" dirty="0"/>
              <a:t>5 Groups of exercises and games make up the arsenal:</a:t>
            </a:r>
            <a:endParaRPr lang="en-GB" dirty="0"/>
          </a:p>
          <a:p>
            <a:endParaRPr lang="en-GB" dirty="0"/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The gap between feeling and touching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The gap between listening and hearing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Developing the senses all at once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Seeing what we look at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Awakening the memory of the senses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73913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 YouTube links to TO projects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lvl="0"/>
            <a:r>
              <a:rPr lang="en-GB" dirty="0"/>
              <a:t>Forum for Social Change: </a:t>
            </a:r>
            <a:r>
              <a:rPr lang="en-GB" u="sng" dirty="0">
                <a:hlinkClick r:id="rId2"/>
              </a:rPr>
              <a:t>https://youtu.be/qTA1b4rlTXI</a:t>
            </a:r>
            <a:r>
              <a:rPr lang="en-GB" dirty="0"/>
              <a:t> </a:t>
            </a:r>
          </a:p>
          <a:p>
            <a:pPr lvl="0"/>
            <a:r>
              <a:rPr lang="en-GB" dirty="0"/>
              <a:t>Researching options through Forum Theatre </a:t>
            </a:r>
            <a:r>
              <a:rPr lang="en-GB" u="sng" dirty="0">
                <a:hlinkClick r:id="rId3"/>
              </a:rPr>
              <a:t>https://youtu.be/gckv_-nuNbA</a:t>
            </a:r>
            <a:endParaRPr lang="en-GB" dirty="0"/>
          </a:p>
          <a:p>
            <a:pPr lvl="0"/>
            <a:r>
              <a:rPr lang="en-GB" dirty="0"/>
              <a:t>Augusto </a:t>
            </a:r>
            <a:r>
              <a:rPr lang="en-GB" dirty="0" err="1"/>
              <a:t>Boal</a:t>
            </a:r>
            <a:r>
              <a:rPr lang="en-GB" dirty="0"/>
              <a:t> and Son, Julian, lead Seminar on TO </a:t>
            </a:r>
          </a:p>
          <a:p>
            <a:r>
              <a:rPr lang="en-GB" u="sng" dirty="0">
                <a:hlinkClick r:id="rId4"/>
              </a:rPr>
              <a:t>https://youtu.be/RunACGJSrPk</a:t>
            </a:r>
            <a:endParaRPr lang="en-GB" dirty="0"/>
          </a:p>
          <a:p>
            <a:pPr lvl="0"/>
            <a:r>
              <a:rPr lang="en-GB" dirty="0"/>
              <a:t>Great example of Legislative Theatre </a:t>
            </a:r>
            <a:r>
              <a:rPr lang="en-GB" u="sng" dirty="0">
                <a:hlinkClick r:id="rId5"/>
              </a:rPr>
              <a:t>https://youtu.be/66yg9HTkw_M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8729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Bibliography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 err="1"/>
              <a:t>Boal</a:t>
            </a:r>
            <a:r>
              <a:rPr lang="en-GB" dirty="0"/>
              <a:t>, A. (2002) </a:t>
            </a:r>
            <a:r>
              <a:rPr lang="en-GB" i="1" dirty="0"/>
              <a:t>Games for Actors and Non-Actors</a:t>
            </a:r>
            <a:r>
              <a:rPr lang="en-GB" dirty="0"/>
              <a:t>. 2</a:t>
            </a:r>
            <a:r>
              <a:rPr lang="en-GB" baseline="30000" dirty="0"/>
              <a:t>nd</a:t>
            </a:r>
            <a:r>
              <a:rPr lang="en-GB" dirty="0"/>
              <a:t> </a:t>
            </a:r>
            <a:r>
              <a:rPr lang="en-GB" dirty="0" err="1"/>
              <a:t>Edn</a:t>
            </a:r>
            <a:r>
              <a:rPr lang="en-GB" dirty="0"/>
              <a:t>. Translated by A. Jackson. London: </a:t>
            </a:r>
            <a:r>
              <a:rPr lang="en-GB" dirty="0" err="1"/>
              <a:t>Routledge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9416023"/>
      </p:ext>
    </p:extLst>
  </p:cSld>
  <p:clrMapOvr>
    <a:masterClrMapping/>
  </p:clrMapOvr>
</p:sld>
</file>

<file path=ppt/theme/theme1.xml><?xml version="1.0" encoding="utf-8"?>
<a:theme xmlns:a="http://schemas.openxmlformats.org/drawingml/2006/main" name="Twilight">
  <a:themeElements>
    <a:clrScheme name="Twilight">
      <a:dk1>
        <a:sysClr val="windowText" lastClr="000000"/>
      </a:dk1>
      <a:lt1>
        <a:sysClr val="window" lastClr="FFFFFF"/>
      </a:lt1>
      <a:dk2>
        <a:srgbClr val="24213E"/>
      </a:dk2>
      <a:lt2>
        <a:srgbClr val="E9EAF0"/>
      </a:lt2>
      <a:accent1>
        <a:srgbClr val="E8BC4A"/>
      </a:accent1>
      <a:accent2>
        <a:srgbClr val="83C1C6"/>
      </a:accent2>
      <a:accent3>
        <a:srgbClr val="E78D35"/>
      </a:accent3>
      <a:accent4>
        <a:srgbClr val="909CE1"/>
      </a:accent4>
      <a:accent5>
        <a:srgbClr val="839C41"/>
      </a:accent5>
      <a:accent6>
        <a:srgbClr val="CC5439"/>
      </a:accent6>
      <a:hlink>
        <a:srgbClr val="1C6CF1"/>
      </a:hlink>
      <a:folHlink>
        <a:srgbClr val="C649E0"/>
      </a:folHlink>
    </a:clrScheme>
    <a:fontScheme name="Twilight">
      <a:majorFont>
        <a:latin typeface="Corbel"/>
        <a:ea typeface=""/>
        <a:cs typeface=""/>
        <a:font script="Jpan" typeface="ヒラギノ角ゴ Pro W3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ヒラギノ角ゴ Pro W3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wi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 fov="600000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300000"/>
              </a:schemeClr>
            </a:gs>
            <a:gs pos="31000">
              <a:schemeClr val="bg1">
                <a:tint val="100000"/>
                <a:satMod val="300000"/>
              </a:schemeClr>
            </a:gs>
            <a:gs pos="62000">
              <a:schemeClr val="phClr">
                <a:tint val="100000"/>
                <a:shade val="100000"/>
                <a:satMod val="100000"/>
              </a:schemeClr>
            </a:gs>
            <a:gs pos="100000">
              <a:schemeClr val="phClr">
                <a:shade val="100000"/>
                <a:hueMod val="93000"/>
                <a:satMod val="50000"/>
                <a:lumMod val="2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atMod val="100000"/>
              </a:schemeClr>
            </a:gs>
            <a:gs pos="100000">
              <a:schemeClr val="phClr">
                <a:tint val="100000"/>
                <a:shade val="100000"/>
                <a:alpha val="100000"/>
                <a:hueMod val="100000"/>
                <a:satMod val="150000"/>
                <a:lumMod val="5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Twilight.thmx</Template>
  <TotalTime>434</TotalTime>
  <Words>502</Words>
  <Application>Microsoft Macintosh PowerPoint</Application>
  <PresentationFormat>On-screen Show (4:3)</PresentationFormat>
  <Paragraphs>64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Corbel</vt:lpstr>
      <vt:lpstr>Twilight</vt:lpstr>
      <vt:lpstr>Augusto Boal and Theatre of the Oppressed</vt:lpstr>
      <vt:lpstr>What is Theatre of the Oppressed?</vt:lpstr>
      <vt:lpstr>Augusto Boal  1931-2009 </vt:lpstr>
      <vt:lpstr>1960’s</vt:lpstr>
      <vt:lpstr>1970’s</vt:lpstr>
      <vt:lpstr>PowerPoint Presentation</vt:lpstr>
      <vt:lpstr>Late 1970’s &amp; early 1980’s</vt:lpstr>
      <vt:lpstr>T.O. in Europe</vt:lpstr>
      <vt:lpstr>Types of T.O</vt:lpstr>
      <vt:lpstr>Theatre of the Oppressed</vt:lpstr>
      <vt:lpstr>Games for Actors and Non-Actors (The Arsenal of T.O.)</vt:lpstr>
      <vt:lpstr>The Arsenal of T.O.</vt:lpstr>
      <vt:lpstr>‘In the body’s battle with the world the senses suffer’</vt:lpstr>
      <vt:lpstr> YouTube links to TO projects </vt:lpstr>
      <vt:lpstr>Bibliography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Augusto Boal and Theatre of the Oppressed</dc:title>
  <dc:creator>Ali Franks</dc:creator>
  <cp:lastModifiedBy>Alison Franks</cp:lastModifiedBy>
  <cp:revision>9</cp:revision>
  <dcterms:created xsi:type="dcterms:W3CDTF">2020-04-27T09:34:45Z</dcterms:created>
  <dcterms:modified xsi:type="dcterms:W3CDTF">2024-09-17T09:22:36Z</dcterms:modified>
</cp:coreProperties>
</file>