
<file path=[Content_Types].xml><?xml version="1.0" encoding="utf-8"?>
<Types xmlns="http://schemas.openxmlformats.org/package/2006/content-types">
  <Default Extension="jpeg" ContentType="image/jpeg"/>
  <Default Extension="jp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sldIdLst>
    <p:sldId id="257" r:id="rId2"/>
  </p:sldIdLst>
  <p:sldSz cx="9906000" cy="6858000" type="A4"/>
  <p:notesSz cx="6858000" cy="9144000"/>
  <p:defaultTextStyle>
    <a:defPPr>
      <a:defRPr lang="en-US"/>
    </a:defPPr>
    <a:lvl1pPr marL="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 snapToGrid="0">
      <p:cViewPr varScale="1">
        <p:scale>
          <a:sx n="77" d="100"/>
          <a:sy n="77" d="100"/>
        </p:scale>
        <p:origin x="638" y="67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3" Type="http://schemas.openxmlformats.org/officeDocument/2006/relationships/presProps" Target="pres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tableStyles" Target="tableStyles.xml"/><Relationship Id="rId5" Type="http://schemas.openxmlformats.org/officeDocument/2006/relationships/theme" Target="theme/theme1.xml"/><Relationship Id="rId4" Type="http://schemas.openxmlformats.org/officeDocument/2006/relationships/viewProps" Target="viewProp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742950" y="1122363"/>
            <a:ext cx="84201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238250" y="3602038"/>
            <a:ext cx="74295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F600CF2-D645-4CC8-A9A7-EFF6752F9B8D}" type="datetimeFigureOut">
              <a:rPr lang="en-GB" smtClean="0"/>
              <a:t>04/04/2026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CC997CB-4792-456E-BDEC-B8C16A6DF938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069055538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F600CF2-D645-4CC8-A9A7-EFF6752F9B8D}" type="datetimeFigureOut">
              <a:rPr lang="en-GB" smtClean="0"/>
              <a:t>04/04/2026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CC997CB-4792-456E-BDEC-B8C16A6DF938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557331030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75879" y="1709740"/>
            <a:ext cx="8543925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75879" y="4589465"/>
            <a:ext cx="8543925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/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F600CF2-D645-4CC8-A9A7-EFF6752F9B8D}" type="datetimeFigureOut">
              <a:rPr lang="en-GB" smtClean="0"/>
              <a:t>04/04/2026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CC997CB-4792-456E-BDEC-B8C16A6DF938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145426412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681038" y="1825625"/>
            <a:ext cx="421005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5014913" y="1825625"/>
            <a:ext cx="421005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F600CF2-D645-4CC8-A9A7-EFF6752F9B8D}" type="datetimeFigureOut">
              <a:rPr lang="en-GB" smtClean="0"/>
              <a:t>04/04/2026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CC997CB-4792-456E-BDEC-B8C16A6DF938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809963617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2328" y="365127"/>
            <a:ext cx="8543925" cy="1325563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82329" y="1681163"/>
            <a:ext cx="4190702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82329" y="2505075"/>
            <a:ext cx="4190702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5014913" y="1681163"/>
            <a:ext cx="4211340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5014913" y="2505075"/>
            <a:ext cx="4211340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F600CF2-D645-4CC8-A9A7-EFF6752F9B8D}" type="datetimeFigureOut">
              <a:rPr lang="en-GB" smtClean="0"/>
              <a:t>04/04/2026</a:t>
            </a:fld>
            <a:endParaRPr lang="en-GB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CC997CB-4792-456E-BDEC-B8C16A6DF938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464402620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F600CF2-D645-4CC8-A9A7-EFF6752F9B8D}" type="datetimeFigureOut">
              <a:rPr lang="en-GB" smtClean="0"/>
              <a:t>04/04/2026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CC997CB-4792-456E-BDEC-B8C16A6DF938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674722040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F600CF2-D645-4CC8-A9A7-EFF6752F9B8D}" type="datetimeFigureOut">
              <a:rPr lang="en-GB" smtClean="0"/>
              <a:t>04/04/2026</a:t>
            </a:fld>
            <a:endParaRPr lang="en-GB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CC997CB-4792-456E-BDEC-B8C16A6DF938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646736188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2328" y="457200"/>
            <a:ext cx="3194943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211340" y="987427"/>
            <a:ext cx="5014913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82328" y="2057400"/>
            <a:ext cx="3194943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F600CF2-D645-4CC8-A9A7-EFF6752F9B8D}" type="datetimeFigureOut">
              <a:rPr lang="en-GB" smtClean="0"/>
              <a:t>04/04/2026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CC997CB-4792-456E-BDEC-B8C16A6DF938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49751357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2328" y="457200"/>
            <a:ext cx="3194943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4211340" y="987427"/>
            <a:ext cx="5014913" cy="4873625"/>
          </a:xfrm>
        </p:spPr>
        <p:txBody>
          <a:bodyPr anchor="t"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82328" y="2057400"/>
            <a:ext cx="3194943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F600CF2-D645-4CC8-A9A7-EFF6752F9B8D}" type="datetimeFigureOut">
              <a:rPr lang="en-GB" smtClean="0"/>
              <a:t>04/04/2026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CC997CB-4792-456E-BDEC-B8C16A6DF938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476609367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F600CF2-D645-4CC8-A9A7-EFF6752F9B8D}" type="datetimeFigureOut">
              <a:rPr lang="en-GB" smtClean="0"/>
              <a:t>04/04/2026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CC997CB-4792-456E-BDEC-B8C16A6DF938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714466169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7088982" y="365125"/>
            <a:ext cx="2135981" cy="5811838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681038" y="365125"/>
            <a:ext cx="6284119" cy="5811838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F600CF2-D645-4CC8-A9A7-EFF6752F9B8D}" type="datetimeFigureOut">
              <a:rPr lang="en-GB" smtClean="0"/>
              <a:t>04/04/2026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CC997CB-4792-456E-BDEC-B8C16A6DF938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946484179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image" Target="../media/image1.jpg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hyperlink" Target="https://www.freepik.com/premium-vector/abstract-vector-art-gradinet-background-use-web-app-design-banner-poster-design_419364249.htm" TargetMode="Externa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13">
            <a:alphaModFix amt="34000"/>
            <a:lum/>
            <a:extLst>
              <a:ext uri="{837473B0-CC2E-450A-ABE3-18F120FF3D39}">
                <a1611:picAttrSrcUrl xmlns:a1611="http://schemas.microsoft.com/office/drawing/2016/11/main" r:id="rId14"/>
              </a:ext>
            </a:extLst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681038" y="365127"/>
            <a:ext cx="8543925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81038" y="1825625"/>
            <a:ext cx="8543925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681038" y="6356352"/>
            <a:ext cx="222885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5F600CF2-D645-4CC8-A9A7-EFF6752F9B8D}" type="datetimeFigureOut">
              <a:rPr lang="en-GB" smtClean="0"/>
              <a:t>04/04/2026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281363" y="6356352"/>
            <a:ext cx="3343275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996113" y="6356352"/>
            <a:ext cx="222885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5CC997CB-4792-456E-BDEC-B8C16A6DF938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123887427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8" Type="http://schemas.openxmlformats.org/officeDocument/2006/relationships/image" Target="../media/image3.png"/><Relationship Id="rId3" Type="http://schemas.openxmlformats.org/officeDocument/2006/relationships/hyperlink" Target="https://www.fortunebusinessinsights.com/u-s-digital-health-market-108744" TargetMode="External"/><Relationship Id="rId7" Type="http://schemas.openxmlformats.org/officeDocument/2006/relationships/image" Target="../media/image2.jpeg"/><Relationship Id="rId2" Type="http://schemas.openxmlformats.org/officeDocument/2006/relationships/hyperlink" Target="https://www.apple.com/" TargetMode="External"/><Relationship Id="rId1" Type="http://schemas.openxmlformats.org/officeDocument/2006/relationships/slideLayout" Target="../slideLayouts/slideLayout7.xml"/><Relationship Id="rId6" Type="http://schemas.openxmlformats.org/officeDocument/2006/relationships/hyperlink" Target="https://journals.sagepub.com/doi/pdf/10.1177/11786329241271562" TargetMode="External"/><Relationship Id="rId5" Type="http://schemas.openxmlformats.org/officeDocument/2006/relationships/hyperlink" Target="https://pos.org/2024-national-telehealth-survey/" TargetMode="External"/><Relationship Id="rId4" Type="http://schemas.openxmlformats.org/officeDocument/2006/relationships/hyperlink" Target="https://www.mckinsey.com/industries/consumer-packaged-goods/our-insights/future-of-wellness-trends" TargetMode="External"/><Relationship Id="rId9" Type="http://schemas.openxmlformats.org/officeDocument/2006/relationships/hyperlink" Target="https://fity.club/lists/suggestions/sustainability-triple-bottom-line/" TargetMode="Externa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Box 2">
            <a:extLst>
              <a:ext uri="{FF2B5EF4-FFF2-40B4-BE49-F238E27FC236}">
                <a16:creationId xmlns:a16="http://schemas.microsoft.com/office/drawing/2014/main" id="{BC43BDAD-2E7A-8247-45DC-5D66BA77B067}"/>
              </a:ext>
            </a:extLst>
          </p:cNvPr>
          <p:cNvSpPr txBox="1"/>
          <p:nvPr/>
        </p:nvSpPr>
        <p:spPr>
          <a:xfrm>
            <a:off x="2773456" y="214718"/>
            <a:ext cx="4955240" cy="307777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algn="ctr"/>
            <a:r>
              <a:rPr lang="en-US" sz="1400" b="1" dirty="0">
                <a:effectLst/>
                <a:latin typeface="Arial" panose="020B060402020202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Brand Extension of Apple: The Apple Health + </a:t>
            </a:r>
            <a:endParaRPr lang="en-GB" sz="1400" dirty="0"/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FF6064E7-359F-C594-A396-AD576352D0B9}"/>
              </a:ext>
            </a:extLst>
          </p:cNvPr>
          <p:cNvSpPr txBox="1"/>
          <p:nvPr/>
        </p:nvSpPr>
        <p:spPr>
          <a:xfrm>
            <a:off x="295836" y="861049"/>
            <a:ext cx="3455897" cy="1487587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algn="just">
              <a:spcAft>
                <a:spcPts val="800"/>
              </a:spcAft>
              <a:buNone/>
            </a:pPr>
            <a:r>
              <a:rPr lang="en-US" sz="1200" b="1" kern="100" dirty="0">
                <a:effectLst/>
                <a:latin typeface="Arial" panose="020B0604020202020204" pitchFamily="34" charset="0"/>
                <a:cs typeface="Times New Roman" panose="02020603050405020304" pitchFamily="18" charset="0"/>
              </a:rPr>
              <a:t>Introduction to Apple</a:t>
            </a:r>
            <a:endParaRPr lang="en-GB" sz="1200" b="1" kern="100" dirty="0">
              <a:effectLst/>
              <a:latin typeface="Arial" panose="020B0604020202020204" pitchFamily="34" charset="0"/>
              <a:cs typeface="Times New Roman" panose="02020603050405020304" pitchFamily="18" charset="0"/>
            </a:endParaRPr>
          </a:p>
          <a:p>
            <a:pPr algn="just">
              <a:spcAft>
                <a:spcPts val="800"/>
              </a:spcAft>
              <a:buNone/>
            </a:pPr>
            <a:r>
              <a:rPr lang="en-US" sz="1200" kern="100" dirty="0">
                <a:effectLst/>
                <a:latin typeface="Arial" panose="020B060402020202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Apple Inc is an American multinational consumer electronics and technology company. It embraces innovation and technology to build a strong ecosystem of premium products including iPhone, Mac, iCloud, Apple Watch and others (Apple, 2026).</a:t>
            </a:r>
            <a:endParaRPr lang="en-GB" sz="1200" kern="100" dirty="0">
              <a:effectLst/>
              <a:latin typeface="Arial" panose="020B0604020202020204" pitchFamily="34" charset="0"/>
              <a:ea typeface="Calibri" panose="020F0502020204030204" pitchFamily="34" charset="0"/>
              <a:cs typeface="Times New Roman" panose="02020603050405020304" pitchFamily="18" charset="0"/>
            </a:endParaRPr>
          </a:p>
        </p:txBody>
      </p:sp>
      <p:sp>
        <p:nvSpPr>
          <p:cNvPr id="7" name="TextBox 6">
            <a:extLst>
              <a:ext uri="{FF2B5EF4-FFF2-40B4-BE49-F238E27FC236}">
                <a16:creationId xmlns:a16="http://schemas.microsoft.com/office/drawing/2014/main" id="{E04E27A9-017C-98D4-89FE-06F85F3AEEA8}"/>
              </a:ext>
            </a:extLst>
          </p:cNvPr>
          <p:cNvSpPr txBox="1"/>
          <p:nvPr/>
        </p:nvSpPr>
        <p:spPr>
          <a:xfrm>
            <a:off x="264459" y="3793006"/>
            <a:ext cx="3455896" cy="2800767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algn="just">
              <a:spcAft>
                <a:spcPts val="800"/>
              </a:spcAft>
              <a:buNone/>
            </a:pPr>
            <a:r>
              <a:rPr lang="en-US" sz="1200" b="1" kern="100" dirty="0">
                <a:effectLst/>
                <a:latin typeface="Arial" panose="020B0604020202020204" pitchFamily="34" charset="0"/>
                <a:cs typeface="Times New Roman" panose="02020603050405020304" pitchFamily="18" charset="0"/>
              </a:rPr>
              <a:t>Brand Extension Strategy</a:t>
            </a:r>
            <a:endParaRPr lang="en-GB" sz="1200" b="1" kern="100" dirty="0">
              <a:effectLst/>
              <a:latin typeface="Arial" panose="020B0604020202020204" pitchFamily="34" charset="0"/>
              <a:cs typeface="Times New Roman" panose="02020603050405020304" pitchFamily="18" charset="0"/>
            </a:endParaRPr>
          </a:p>
          <a:p>
            <a:pPr algn="just">
              <a:spcAft>
                <a:spcPts val="800"/>
              </a:spcAft>
              <a:buNone/>
            </a:pPr>
            <a:r>
              <a:rPr lang="en-US" sz="1200" kern="100" dirty="0">
                <a:effectLst/>
                <a:latin typeface="Arial" panose="020B060402020202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The brand extension strategy is Apple Health+ which is an AI-powered healthcare platform which integrates all existing devices of Apple with advanced and premium health services.</a:t>
            </a:r>
            <a:endParaRPr lang="en-GB" sz="1200" kern="100" dirty="0">
              <a:effectLst/>
              <a:latin typeface="Arial" panose="020B0604020202020204" pitchFamily="34" charset="0"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pPr algn="just">
              <a:spcAft>
                <a:spcPts val="800"/>
              </a:spcAft>
              <a:buNone/>
            </a:pPr>
            <a:r>
              <a:rPr lang="en-US" sz="1200" b="1" u="sng" kern="100" dirty="0">
                <a:effectLst/>
                <a:latin typeface="Arial" panose="020B060402020202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Features</a:t>
            </a:r>
            <a:endParaRPr lang="en-GB" sz="1200" kern="100" dirty="0">
              <a:effectLst/>
              <a:latin typeface="Arial" panose="020B0604020202020204" pitchFamily="34" charset="0"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pPr marL="342900" lvl="0" indent="-342900" algn="just">
              <a:buFont typeface="Symbol" panose="05050102010706020507" pitchFamily="18" charset="2"/>
              <a:buChar char=""/>
            </a:pPr>
            <a:r>
              <a:rPr lang="en-US" sz="1200" kern="100" dirty="0">
                <a:effectLst/>
                <a:latin typeface="Arial" panose="020B060402020202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Real-time advanced health monitoring through Apple Watch</a:t>
            </a:r>
            <a:endParaRPr lang="en-GB" sz="1200" kern="100" dirty="0">
              <a:effectLst/>
              <a:latin typeface="Arial" panose="020B0604020202020204" pitchFamily="34" charset="0"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pPr marL="342900" lvl="0" indent="-342900" algn="just">
              <a:buFont typeface="Symbol" panose="05050102010706020507" pitchFamily="18" charset="2"/>
              <a:buChar char=""/>
            </a:pPr>
            <a:r>
              <a:rPr lang="en-US" sz="1200" kern="100" dirty="0">
                <a:effectLst/>
                <a:latin typeface="Arial" panose="020B060402020202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AI-powered </a:t>
            </a:r>
            <a:r>
              <a:rPr lang="en-US" sz="1200" kern="100" dirty="0" err="1">
                <a:effectLst/>
                <a:latin typeface="Arial" panose="020B060402020202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personalised</a:t>
            </a:r>
            <a:r>
              <a:rPr lang="en-US" sz="1200" kern="100" dirty="0">
                <a:effectLst/>
                <a:latin typeface="Arial" panose="020B060402020202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 health insights</a:t>
            </a:r>
            <a:endParaRPr lang="en-GB" sz="1200" kern="100" dirty="0">
              <a:effectLst/>
              <a:latin typeface="Arial" panose="020B0604020202020204" pitchFamily="34" charset="0"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pPr marL="342900" lvl="0" indent="-342900" algn="just">
              <a:buFont typeface="Symbol" panose="05050102010706020507" pitchFamily="18" charset="2"/>
              <a:buChar char=""/>
            </a:pPr>
            <a:r>
              <a:rPr lang="en-US" sz="1200" kern="100" dirty="0">
                <a:effectLst/>
                <a:latin typeface="Arial" panose="020B060402020202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Preventive healthcare analytics</a:t>
            </a:r>
            <a:endParaRPr lang="en-GB" sz="1200" kern="100" dirty="0">
              <a:effectLst/>
              <a:latin typeface="Arial" panose="020B0604020202020204" pitchFamily="34" charset="0"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pPr marL="342900" lvl="0" indent="-342900" algn="just">
              <a:buFont typeface="Symbol" panose="05050102010706020507" pitchFamily="18" charset="2"/>
              <a:buChar char=""/>
            </a:pPr>
            <a:r>
              <a:rPr lang="en-US" sz="1200" kern="100" dirty="0">
                <a:effectLst/>
                <a:latin typeface="Arial" panose="020B060402020202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Virtual consultations and telemedicine</a:t>
            </a:r>
            <a:endParaRPr lang="en-GB" sz="1200" kern="100" dirty="0">
              <a:effectLst/>
              <a:latin typeface="Arial" panose="020B0604020202020204" pitchFamily="34" charset="0"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pPr marL="342900" lvl="0" indent="-342900" algn="just">
              <a:spcAft>
                <a:spcPts val="800"/>
              </a:spcAft>
              <a:buFont typeface="Symbol" panose="05050102010706020507" pitchFamily="18" charset="2"/>
              <a:buChar char=""/>
            </a:pPr>
            <a:r>
              <a:rPr lang="en-US" sz="1200" kern="100" dirty="0">
                <a:effectLst/>
                <a:latin typeface="Arial" panose="020B060402020202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Secure and private healthcare data management</a:t>
            </a:r>
            <a:endParaRPr lang="en-GB" sz="1200" kern="100" dirty="0">
              <a:effectLst/>
              <a:latin typeface="Arial" panose="020B0604020202020204" pitchFamily="34" charset="0"/>
              <a:ea typeface="Calibri" panose="020F0502020204030204" pitchFamily="34" charset="0"/>
              <a:cs typeface="Times New Roman" panose="02020603050405020304" pitchFamily="18" charset="0"/>
            </a:endParaRPr>
          </a:p>
        </p:txBody>
      </p:sp>
      <p:sp>
        <p:nvSpPr>
          <p:cNvPr id="9" name="TextBox 8">
            <a:extLst>
              <a:ext uri="{FF2B5EF4-FFF2-40B4-BE49-F238E27FC236}">
                <a16:creationId xmlns:a16="http://schemas.microsoft.com/office/drawing/2014/main" id="{127BB675-EF9D-4BB0-A1E9-DE2D49AD0EF4}"/>
              </a:ext>
            </a:extLst>
          </p:cNvPr>
          <p:cNvSpPr txBox="1"/>
          <p:nvPr/>
        </p:nvSpPr>
        <p:spPr>
          <a:xfrm>
            <a:off x="3832969" y="637616"/>
            <a:ext cx="5586695" cy="2144177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algn="just">
              <a:spcAft>
                <a:spcPts val="800"/>
              </a:spcAft>
              <a:buNone/>
            </a:pPr>
            <a:r>
              <a:rPr lang="en-US" sz="1200" b="1" kern="100" dirty="0">
                <a:effectLst/>
                <a:latin typeface="Arial" panose="020B0604020202020204" pitchFamily="34" charset="0"/>
                <a:cs typeface="Times New Roman" panose="02020603050405020304" pitchFamily="18" charset="0"/>
              </a:rPr>
              <a:t>Reasons to Appeal the Brand Extension to the Current Market</a:t>
            </a:r>
            <a:endParaRPr lang="en-GB" sz="1200" b="1" kern="100" dirty="0">
              <a:effectLst/>
              <a:latin typeface="Arial" panose="020B0604020202020204" pitchFamily="34" charset="0"/>
              <a:cs typeface="Times New Roman" panose="02020603050405020304" pitchFamily="18" charset="0"/>
            </a:endParaRPr>
          </a:p>
          <a:p>
            <a:pPr marL="342900" lvl="0" indent="-342900" algn="just">
              <a:buFont typeface="Symbol" panose="05050102010706020507" pitchFamily="18" charset="2"/>
              <a:buChar char=""/>
            </a:pPr>
            <a:r>
              <a:rPr lang="en-US" sz="1200" kern="100" dirty="0">
                <a:effectLst/>
                <a:latin typeface="Arial" panose="020B060402020202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The digital health market in the U.S is expected to grow at a 20.1% CAGR between 2023 to 2030 (Fortune, 2026).</a:t>
            </a:r>
            <a:endParaRPr lang="en-GB" sz="1200" kern="100" dirty="0">
              <a:effectLst/>
              <a:latin typeface="Arial" panose="020B0604020202020204" pitchFamily="34" charset="0"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pPr marL="342900" lvl="0" indent="-342900" algn="just">
              <a:buFont typeface="Symbol" panose="05050102010706020507" pitchFamily="18" charset="2"/>
              <a:buChar char=""/>
            </a:pPr>
            <a:r>
              <a:rPr lang="en-US" sz="1200" kern="100" dirty="0">
                <a:effectLst/>
                <a:latin typeface="Arial" panose="020B060402020202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Driven by technological advancement and mobile health, 54% of Americans use telehealth services (POS, 2024).</a:t>
            </a:r>
            <a:endParaRPr lang="en-GB" sz="1200" kern="100" dirty="0">
              <a:effectLst/>
              <a:latin typeface="Arial" panose="020B0604020202020204" pitchFamily="34" charset="0"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pPr marL="342900" lvl="0" indent="-342900" algn="just">
              <a:spcAft>
                <a:spcPts val="800"/>
              </a:spcAft>
              <a:buFont typeface="Symbol" panose="05050102010706020507" pitchFamily="18" charset="2"/>
              <a:buChar char=""/>
            </a:pPr>
            <a:r>
              <a:rPr lang="en-US" sz="1200" kern="100" dirty="0">
                <a:effectLst/>
                <a:latin typeface="Arial" panose="020B060402020202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Rising trend of preventive healthcare, 42% of Gen Zs and Millennials highly </a:t>
            </a:r>
            <a:r>
              <a:rPr lang="en-US" sz="1200" kern="100" dirty="0" err="1">
                <a:effectLst/>
                <a:latin typeface="Arial" panose="020B060402020202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prioritise</a:t>
            </a:r>
            <a:r>
              <a:rPr lang="en-US" sz="1200" kern="100" dirty="0">
                <a:effectLst/>
                <a:latin typeface="Arial" panose="020B060402020202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 wellness (McKinsey &amp; Company, 2025). </a:t>
            </a:r>
            <a:endParaRPr lang="en-GB" sz="1200" kern="100" dirty="0">
              <a:effectLst/>
              <a:latin typeface="Arial" panose="020B0604020202020204" pitchFamily="34" charset="0"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pPr algn="just">
              <a:buNone/>
            </a:pPr>
            <a:r>
              <a:rPr lang="en-US" sz="1200" dirty="0">
                <a:effectLst/>
                <a:latin typeface="Arial" panose="020B060402020202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The brand extension strategy will appeal to tech-savvy, health-conscious and young individuals, as per the emerging trends of digital and </a:t>
            </a:r>
            <a:r>
              <a:rPr lang="en-US" sz="1200" dirty="0" err="1">
                <a:effectLst/>
                <a:latin typeface="Arial" panose="020B060402020202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personalised</a:t>
            </a:r>
            <a:r>
              <a:rPr lang="en-US" sz="1200" dirty="0">
                <a:effectLst/>
                <a:latin typeface="Arial" panose="020B060402020202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 healthcare management</a:t>
            </a:r>
            <a:endParaRPr lang="en-GB" sz="1200" dirty="0"/>
          </a:p>
        </p:txBody>
      </p:sp>
      <p:sp>
        <p:nvSpPr>
          <p:cNvPr id="11" name="TextBox 10">
            <a:extLst>
              <a:ext uri="{FF2B5EF4-FFF2-40B4-BE49-F238E27FC236}">
                <a16:creationId xmlns:a16="http://schemas.microsoft.com/office/drawing/2014/main" id="{D9EF9790-5691-9497-2FC6-8E2D428A1148}"/>
              </a:ext>
            </a:extLst>
          </p:cNvPr>
          <p:cNvSpPr txBox="1"/>
          <p:nvPr/>
        </p:nvSpPr>
        <p:spPr>
          <a:xfrm>
            <a:off x="5458018" y="2725053"/>
            <a:ext cx="4312146" cy="1487587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algn="just">
              <a:spcAft>
                <a:spcPts val="800"/>
              </a:spcAft>
              <a:buNone/>
            </a:pPr>
            <a:r>
              <a:rPr lang="en-US" sz="1200" b="1" kern="100" dirty="0">
                <a:effectLst/>
                <a:latin typeface="Arial" panose="020B0604020202020204" pitchFamily="34" charset="0"/>
                <a:cs typeface="Times New Roman" panose="02020603050405020304" pitchFamily="18" charset="0"/>
              </a:rPr>
              <a:t>Aligning Brand Extension with Sustainability Goals</a:t>
            </a:r>
            <a:endParaRPr lang="en-GB" sz="1200" b="1" kern="100" dirty="0">
              <a:effectLst/>
              <a:latin typeface="Arial" panose="020B0604020202020204" pitchFamily="34" charset="0"/>
              <a:cs typeface="Times New Roman" panose="02020603050405020304" pitchFamily="18" charset="0"/>
            </a:endParaRPr>
          </a:p>
          <a:p>
            <a:pPr marL="342900" lvl="0" indent="-342900" algn="just">
              <a:buFont typeface="Symbol" panose="05050102010706020507" pitchFamily="18" charset="2"/>
              <a:buChar char=""/>
            </a:pPr>
            <a:r>
              <a:rPr lang="en-US" sz="1200" b="1" kern="100" dirty="0">
                <a:effectLst/>
                <a:latin typeface="Arial" panose="020B060402020202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Environmental:</a:t>
            </a:r>
            <a:r>
              <a:rPr lang="en-US" sz="1200" kern="100" dirty="0">
                <a:effectLst/>
                <a:latin typeface="Arial" panose="020B060402020202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 Lower carbon emission through reduced physical visits (</a:t>
            </a:r>
            <a:r>
              <a:rPr lang="en-GB" sz="1200" kern="100" dirty="0">
                <a:solidFill>
                  <a:srgbClr val="000000"/>
                </a:solidFill>
                <a:effectLst/>
                <a:latin typeface="Arial" panose="020B060402020202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van der Zee et al., 2024</a:t>
            </a:r>
            <a:r>
              <a:rPr lang="en-US" sz="1200" kern="100" dirty="0">
                <a:effectLst/>
                <a:latin typeface="Arial" panose="020B060402020202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).</a:t>
            </a:r>
            <a:endParaRPr lang="en-GB" sz="1200" kern="100" dirty="0">
              <a:effectLst/>
              <a:latin typeface="Arial" panose="020B0604020202020204" pitchFamily="34" charset="0"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pPr marL="342900" lvl="0" indent="-342900" algn="just">
              <a:buFont typeface="Symbol" panose="05050102010706020507" pitchFamily="18" charset="2"/>
              <a:buChar char=""/>
            </a:pPr>
            <a:r>
              <a:rPr lang="en-US" sz="1200" b="1" kern="100" dirty="0">
                <a:effectLst/>
                <a:latin typeface="Arial" panose="020B060402020202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Social:</a:t>
            </a:r>
            <a:r>
              <a:rPr lang="en-US" sz="1200" kern="100" dirty="0">
                <a:effectLst/>
                <a:latin typeface="Arial" panose="020B060402020202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 Improved healthcare access to remote areas, enabling early disease prevention and data security.</a:t>
            </a:r>
            <a:endParaRPr lang="en-GB" sz="1200" kern="100" dirty="0">
              <a:effectLst/>
              <a:latin typeface="Arial" panose="020B0604020202020204" pitchFamily="34" charset="0"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pPr marL="342900" lvl="0" indent="-342900" algn="just">
              <a:spcAft>
                <a:spcPts val="800"/>
              </a:spcAft>
              <a:buFont typeface="Symbol" panose="05050102010706020507" pitchFamily="18" charset="2"/>
              <a:buChar char=""/>
            </a:pPr>
            <a:r>
              <a:rPr lang="en-US" sz="1200" b="1" kern="100" dirty="0">
                <a:effectLst/>
                <a:latin typeface="Arial" panose="020B060402020202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Economic:</a:t>
            </a:r>
            <a:r>
              <a:rPr lang="en-US" sz="1200" kern="100" dirty="0">
                <a:effectLst/>
                <a:latin typeface="Arial" panose="020B060402020202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 Generating Apple’s new revenue streams and increasing profitability.</a:t>
            </a:r>
            <a:endParaRPr lang="en-GB" sz="1200" kern="100" dirty="0">
              <a:effectLst/>
              <a:latin typeface="Arial" panose="020B0604020202020204" pitchFamily="34" charset="0"/>
              <a:ea typeface="Calibri" panose="020F0502020204030204" pitchFamily="34" charset="0"/>
              <a:cs typeface="Times New Roman" panose="02020603050405020304" pitchFamily="18" charset="0"/>
            </a:endParaRPr>
          </a:p>
        </p:txBody>
      </p:sp>
      <p:sp>
        <p:nvSpPr>
          <p:cNvPr id="13" name="TextBox 12">
            <a:extLst>
              <a:ext uri="{FF2B5EF4-FFF2-40B4-BE49-F238E27FC236}">
                <a16:creationId xmlns:a16="http://schemas.microsoft.com/office/drawing/2014/main" id="{C1A086A6-7CBC-7162-C9A2-36B581C2BC36}"/>
              </a:ext>
            </a:extLst>
          </p:cNvPr>
          <p:cNvSpPr txBox="1"/>
          <p:nvPr/>
        </p:nvSpPr>
        <p:spPr>
          <a:xfrm>
            <a:off x="3758137" y="4212640"/>
            <a:ext cx="5937195" cy="2605842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algn="ctr">
              <a:spcAft>
                <a:spcPts val="800"/>
              </a:spcAft>
              <a:buNone/>
            </a:pPr>
            <a:r>
              <a:rPr lang="en-US" sz="1000" b="1" kern="100" dirty="0">
                <a:effectLst/>
                <a:latin typeface="Arial" panose="020B0604020202020204" pitchFamily="34" charset="0"/>
                <a:cs typeface="Times New Roman" panose="02020603050405020304" pitchFamily="18" charset="0"/>
              </a:rPr>
              <a:t>References </a:t>
            </a:r>
            <a:endParaRPr lang="en-GB" sz="1000" b="1" kern="100" dirty="0">
              <a:effectLst/>
              <a:latin typeface="Arial" panose="020B0604020202020204" pitchFamily="34" charset="0"/>
              <a:cs typeface="Times New Roman" panose="02020603050405020304" pitchFamily="18" charset="0"/>
            </a:endParaRPr>
          </a:p>
          <a:p>
            <a:pPr algn="just">
              <a:spcAft>
                <a:spcPts val="800"/>
              </a:spcAft>
              <a:buNone/>
            </a:pPr>
            <a:r>
              <a:rPr lang="en-US" sz="800" kern="100" dirty="0">
                <a:effectLst/>
                <a:latin typeface="Arial" panose="020B060402020202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Apple (2026) </a:t>
            </a:r>
            <a:r>
              <a:rPr lang="en-US" sz="800" i="1" kern="100" dirty="0">
                <a:effectLst/>
                <a:latin typeface="Arial" panose="020B060402020202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Home.</a:t>
            </a:r>
            <a:r>
              <a:rPr lang="en-US" sz="800" kern="100" dirty="0">
                <a:effectLst/>
                <a:latin typeface="Arial" panose="020B060402020202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 Available at: </a:t>
            </a:r>
            <a:r>
              <a:rPr lang="en-US" sz="800" u="sng" kern="100" dirty="0">
                <a:solidFill>
                  <a:srgbClr val="0563C1"/>
                </a:solidFill>
                <a:effectLst/>
                <a:latin typeface="Arial" panose="020B0604020202020204" pitchFamily="34" charset="0"/>
                <a:ea typeface="Calibri" panose="020F0502020204030204" pitchFamily="34" charset="0"/>
                <a:cs typeface="Times New Roman" panose="02020603050405020304" pitchFamily="18" charset="0"/>
                <a:hlinkClick r:id="rId2"/>
              </a:rPr>
              <a:t>https://www.apple.com/</a:t>
            </a:r>
            <a:r>
              <a:rPr lang="en-US" sz="800" kern="100" dirty="0">
                <a:effectLst/>
                <a:latin typeface="Arial" panose="020B060402020202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 (Accessed: 04 April 2026). </a:t>
            </a:r>
            <a:endParaRPr lang="en-GB" sz="800" kern="100" dirty="0">
              <a:effectLst/>
              <a:latin typeface="Arial" panose="020B0604020202020204" pitchFamily="34" charset="0"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pPr algn="just">
              <a:spcAft>
                <a:spcPts val="800"/>
              </a:spcAft>
              <a:buNone/>
            </a:pPr>
            <a:r>
              <a:rPr lang="en-US" sz="800" kern="100" dirty="0">
                <a:effectLst/>
                <a:latin typeface="Arial" panose="020B060402020202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Fortune (2026) </a:t>
            </a:r>
            <a:r>
              <a:rPr lang="en-US" sz="800" i="1" kern="100" dirty="0">
                <a:effectLst/>
                <a:latin typeface="Arial" panose="020B060402020202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U.S. Digital Health Market Size, Share &amp; COVID-19 Impact Analysis, By Product Type (mHealth [Apps {Disease and Treatment Management Apps, Wellness Management, and Others}, and Wearables {Body &amp; Temperature Monitors, Sleep Trackers, Fitness Trackers, Glucose Monitors, BP Monitors, Cardiac Monitors, and Others}], Healthcare Analytics, Digital Health Systems, and </a:t>
            </a:r>
            <a:r>
              <a:rPr lang="en-US" sz="800" i="1" kern="100" dirty="0" err="1">
                <a:effectLst/>
                <a:latin typeface="Arial" panose="020B060402020202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Telehealthcare</a:t>
            </a:r>
            <a:r>
              <a:rPr lang="en-US" sz="800" i="1" kern="100" dirty="0">
                <a:effectLst/>
                <a:latin typeface="Arial" panose="020B060402020202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), By Component (Services, Software, and Hardware), By End-user (Business to Business and Business to Consumer), and Country Forecast, 2023-2030. </a:t>
            </a:r>
            <a:r>
              <a:rPr lang="en-US" sz="800" kern="100" dirty="0">
                <a:effectLst/>
                <a:latin typeface="Arial" panose="020B060402020202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Available at: </a:t>
            </a:r>
            <a:r>
              <a:rPr lang="en-US" sz="800" u="sng" kern="100" dirty="0">
                <a:solidFill>
                  <a:srgbClr val="0563C1"/>
                </a:solidFill>
                <a:effectLst/>
                <a:latin typeface="Arial" panose="020B0604020202020204" pitchFamily="34" charset="0"/>
                <a:ea typeface="Calibri" panose="020F0502020204030204" pitchFamily="34" charset="0"/>
                <a:cs typeface="Times New Roman" panose="02020603050405020304" pitchFamily="18" charset="0"/>
                <a:hlinkClick r:id="rId3"/>
              </a:rPr>
              <a:t>https://www.fortunebusinessinsights.com/u-s-digital-health-market-108744</a:t>
            </a:r>
            <a:r>
              <a:rPr lang="en-US" sz="800" kern="100" dirty="0">
                <a:effectLst/>
                <a:latin typeface="Arial" panose="020B060402020202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 (Accessed: 04 April 2026). </a:t>
            </a:r>
            <a:endParaRPr lang="en-GB" sz="800" kern="100" dirty="0">
              <a:effectLst/>
              <a:latin typeface="Arial" panose="020B0604020202020204" pitchFamily="34" charset="0"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pPr algn="just">
              <a:spcAft>
                <a:spcPts val="800"/>
              </a:spcAft>
              <a:buNone/>
            </a:pPr>
            <a:r>
              <a:rPr lang="en-US" sz="800" kern="100" dirty="0">
                <a:effectLst/>
                <a:latin typeface="Arial" panose="020B060402020202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McKinsey &amp; Company (2025) </a:t>
            </a:r>
            <a:r>
              <a:rPr lang="en-GB" sz="800" i="1" kern="100" dirty="0">
                <a:effectLst/>
                <a:latin typeface="Arial" panose="020B060402020202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The $2 trillion global wellness market gets a millennial and Gen Z glow-up.</a:t>
            </a:r>
            <a:r>
              <a:rPr lang="en-GB" sz="800" kern="100" dirty="0">
                <a:effectLst/>
                <a:latin typeface="Arial" panose="020B060402020202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 Available at: </a:t>
            </a:r>
            <a:r>
              <a:rPr lang="en-GB" sz="800" u="sng" kern="100" dirty="0">
                <a:solidFill>
                  <a:srgbClr val="0563C1"/>
                </a:solidFill>
                <a:effectLst/>
                <a:latin typeface="Arial" panose="020B0604020202020204" pitchFamily="34" charset="0"/>
                <a:ea typeface="Calibri" panose="020F0502020204030204" pitchFamily="34" charset="0"/>
                <a:cs typeface="Times New Roman" panose="02020603050405020304" pitchFamily="18" charset="0"/>
                <a:hlinkClick r:id="rId4"/>
              </a:rPr>
              <a:t>https://www.mckinsey.com/industries/consumer-packaged-goods/our-insights/future-of-wellness-trends</a:t>
            </a:r>
            <a:r>
              <a:rPr lang="en-GB" sz="800" kern="100" dirty="0">
                <a:effectLst/>
                <a:latin typeface="Arial" panose="020B060402020202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 </a:t>
            </a:r>
            <a:r>
              <a:rPr lang="en-US" sz="800" kern="100" dirty="0">
                <a:effectLst/>
                <a:latin typeface="Arial" panose="020B060402020202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(Accessed: 04 April 2026). </a:t>
            </a:r>
            <a:endParaRPr lang="en-GB" sz="800" kern="100" dirty="0">
              <a:effectLst/>
              <a:latin typeface="Arial" panose="020B0604020202020204" pitchFamily="34" charset="0"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pPr algn="just">
              <a:spcAft>
                <a:spcPts val="800"/>
              </a:spcAft>
              <a:buNone/>
            </a:pPr>
            <a:r>
              <a:rPr lang="en-US" sz="800" kern="100" dirty="0">
                <a:effectLst/>
                <a:latin typeface="Arial" panose="020B060402020202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POS (2024) </a:t>
            </a:r>
            <a:r>
              <a:rPr lang="en-GB" sz="800" i="1" kern="100" dirty="0">
                <a:solidFill>
                  <a:srgbClr val="000000"/>
                </a:solidFill>
                <a:effectLst/>
                <a:latin typeface="Arial" panose="020B060402020202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2024 National Telehealth Survey</a:t>
            </a:r>
            <a:r>
              <a:rPr lang="en-GB" sz="800" kern="100" dirty="0">
                <a:solidFill>
                  <a:srgbClr val="000000"/>
                </a:solidFill>
                <a:effectLst/>
                <a:latin typeface="Arial" panose="020B060402020202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. Available at: </a:t>
            </a:r>
            <a:r>
              <a:rPr lang="en-GB" sz="800" u="sng" kern="100" dirty="0">
                <a:solidFill>
                  <a:srgbClr val="000000"/>
                </a:solidFill>
                <a:effectLst/>
                <a:latin typeface="Arial" panose="020B0604020202020204" pitchFamily="34" charset="0"/>
                <a:ea typeface="Calibri" panose="020F0502020204030204" pitchFamily="34" charset="0"/>
                <a:cs typeface="Times New Roman" panose="02020603050405020304" pitchFamily="18" charset="0"/>
                <a:hlinkClick r:id="rId5"/>
              </a:rPr>
              <a:t>https://pos.org/2024-national-telehealth-survey/</a:t>
            </a:r>
            <a:r>
              <a:rPr lang="en-GB" sz="800" kern="100" dirty="0">
                <a:solidFill>
                  <a:srgbClr val="000000"/>
                </a:solidFill>
                <a:effectLst/>
                <a:latin typeface="Arial" panose="020B060402020202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 </a:t>
            </a:r>
            <a:r>
              <a:rPr lang="en-US" sz="800" kern="100" dirty="0">
                <a:effectLst/>
                <a:latin typeface="Arial" panose="020B060402020202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(Accessed: 04 April 2026). </a:t>
            </a:r>
            <a:endParaRPr lang="en-GB" sz="800" kern="100" dirty="0">
              <a:effectLst/>
              <a:latin typeface="Arial" panose="020B0604020202020204" pitchFamily="34" charset="0"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pPr algn="just">
              <a:spcAft>
                <a:spcPts val="800"/>
              </a:spcAft>
              <a:buNone/>
            </a:pPr>
            <a:r>
              <a:rPr lang="en-GB" sz="800" kern="100" dirty="0">
                <a:solidFill>
                  <a:srgbClr val="000000"/>
                </a:solidFill>
                <a:effectLst/>
                <a:latin typeface="Arial" panose="020B060402020202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van der Zee, C., Chang-Wolf, J., </a:t>
            </a:r>
            <a:r>
              <a:rPr lang="en-GB" sz="800" kern="100" dirty="0" err="1">
                <a:solidFill>
                  <a:srgbClr val="000000"/>
                </a:solidFill>
                <a:effectLst/>
                <a:latin typeface="Arial" panose="020B060402020202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Koopmanschap</a:t>
            </a:r>
            <a:r>
              <a:rPr lang="en-GB" sz="800" kern="100" dirty="0">
                <a:solidFill>
                  <a:srgbClr val="000000"/>
                </a:solidFill>
                <a:effectLst/>
                <a:latin typeface="Arial" panose="020B060402020202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, M.A., van Leeuwen, R. and Wisse, R.P. (2024) ‘Assessing the carbon footprint of telemedicine: a systematic review’, </a:t>
            </a:r>
            <a:r>
              <a:rPr lang="en-GB" sz="800" i="1" kern="100" dirty="0">
                <a:solidFill>
                  <a:srgbClr val="000000"/>
                </a:solidFill>
                <a:effectLst/>
                <a:latin typeface="Arial" panose="020B060402020202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Health services insights</a:t>
            </a:r>
            <a:r>
              <a:rPr lang="en-GB" sz="800" kern="100" dirty="0">
                <a:solidFill>
                  <a:srgbClr val="000000"/>
                </a:solidFill>
                <a:effectLst/>
                <a:latin typeface="Arial" panose="020B060402020202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, 17, p.11786329241271562. Available at: </a:t>
            </a:r>
            <a:r>
              <a:rPr lang="en-GB" sz="800" u="sng" kern="100" dirty="0">
                <a:solidFill>
                  <a:srgbClr val="000000"/>
                </a:solidFill>
                <a:effectLst/>
                <a:latin typeface="Arial" panose="020B0604020202020204" pitchFamily="34" charset="0"/>
                <a:ea typeface="Calibri" panose="020F0502020204030204" pitchFamily="34" charset="0"/>
                <a:cs typeface="Times New Roman" panose="02020603050405020304" pitchFamily="18" charset="0"/>
                <a:hlinkClick r:id="rId6"/>
              </a:rPr>
              <a:t>https://journals.sagepub.com/doi/pdf/10.1177/11786329241271562</a:t>
            </a:r>
            <a:r>
              <a:rPr lang="en-GB" sz="800" kern="100" dirty="0">
                <a:solidFill>
                  <a:srgbClr val="000000"/>
                </a:solidFill>
                <a:effectLst/>
                <a:latin typeface="Arial" panose="020B060402020202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 </a:t>
            </a:r>
            <a:r>
              <a:rPr lang="en-US" sz="800" kern="100" dirty="0">
                <a:effectLst/>
                <a:latin typeface="Arial" panose="020B060402020202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(Accessed: 04 April 2026). </a:t>
            </a:r>
            <a:endParaRPr lang="en-GB" sz="800" kern="100" dirty="0">
              <a:effectLst/>
              <a:latin typeface="Arial" panose="020B0604020202020204" pitchFamily="34" charset="0"/>
              <a:ea typeface="Calibri" panose="020F0502020204030204" pitchFamily="34" charset="0"/>
              <a:cs typeface="Times New Roman" panose="02020603050405020304" pitchFamily="18" charset="0"/>
            </a:endParaRPr>
          </a:p>
        </p:txBody>
      </p:sp>
      <p:pic>
        <p:nvPicPr>
          <p:cNvPr id="1026" name="Picture 2" descr="When Is Apple Announcing the iPhone 16? Apple Planning Event on Sept. 10,  2024 - Bloomberg">
            <a:extLst>
              <a:ext uri="{FF2B5EF4-FFF2-40B4-BE49-F238E27FC236}">
                <a16:creationId xmlns:a16="http://schemas.microsoft.com/office/drawing/2014/main" id="{D2010A12-1DB1-D69C-7E22-ECF8C55E0ACA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7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70474" y="2447222"/>
            <a:ext cx="2193664" cy="123554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7" name="Picture 16">
            <a:extLst>
              <a:ext uri="{FF2B5EF4-FFF2-40B4-BE49-F238E27FC236}">
                <a16:creationId xmlns:a16="http://schemas.microsoft.com/office/drawing/2014/main" id="{5AD18E09-2D74-5061-DE80-CA63F08B35E8}"/>
              </a:ext>
            </a:extLst>
          </p:cNvPr>
          <p:cNvPicPr>
            <a:picLocks noChangeAspect="1"/>
          </p:cNvPicPr>
          <p:nvPr/>
        </p:nvPicPr>
        <p:blipFill>
          <a:blip r:embed="rId8">
            <a:extLst>
              <a:ext uri="{28A0092B-C50C-407E-A947-70E740481C1C}">
                <a14:useLocalDpi xmlns:a14="http://schemas.microsoft.com/office/drawing/2010/main" val="0"/>
              </a:ext>
              <a:ext uri="{837473B0-CC2E-450A-ABE3-18F120FF3D39}">
                <a1611:picAttrSrcUrl xmlns:a1611="http://schemas.microsoft.com/office/drawing/2016/11/main" r:id="rId9"/>
              </a:ext>
            </a:extLst>
          </a:blip>
          <a:stretch>
            <a:fillRect/>
          </a:stretch>
        </p:blipFill>
        <p:spPr>
          <a:xfrm>
            <a:off x="3683305" y="2762179"/>
            <a:ext cx="1580727" cy="1470075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124718518"/>
      </p:ext>
    </p:extLst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 Them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 Them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 Them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2013 - 2022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Office 2013 - 2022 Theme</Template>
  <TotalTime>10</TotalTime>
  <Words>561</Words>
  <Application>Microsoft Office PowerPoint</Application>
  <PresentationFormat>A4 Paper (210x297 mm)</PresentationFormat>
  <Paragraphs>26</Paragraphs>
  <Slides>1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</vt:i4>
      </vt:variant>
    </vt:vector>
  </HeadingPairs>
  <TitlesOfParts>
    <vt:vector size="6" baseType="lpstr">
      <vt:lpstr>Arial</vt:lpstr>
      <vt:lpstr>Calibri</vt:lpstr>
      <vt:lpstr>Calibri Light</vt:lpstr>
      <vt:lpstr>Symbol</vt:lpstr>
      <vt:lpstr>Office Theme</vt:lpstr>
      <vt:lpstr>PowerPoint Presentation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/>
  <dcterms:created xsi:type="dcterms:W3CDTF">2026-04-04T13:52:51Z</dcterms:created>
  <dcterms:modified xsi:type="dcterms:W3CDTF">2026-04-04T14:03:25Z</dcterms:modified>
</cp:coreProperties>
</file>