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3" autoAdjust="0"/>
    <p:restoredTop sz="94660"/>
  </p:normalViewPr>
  <p:slideViewPr>
    <p:cSldViewPr snapToGrid="0">
      <p:cViewPr varScale="1">
        <p:scale>
          <a:sx n="55" d="100"/>
          <a:sy n="55" d="100"/>
        </p:scale>
        <p:origin x="56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9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538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774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257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85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49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9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13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5704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74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9359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958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71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9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449DB-6783-4541-9496-A447D9A5D4A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139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Ideology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334530"/>
            <a:ext cx="7766936" cy="2716306"/>
          </a:xfrm>
        </p:spPr>
        <p:txBody>
          <a:bodyPr>
            <a:normAutofit/>
          </a:bodyPr>
          <a:lstStyle/>
          <a:p>
            <a:r>
              <a:rPr lang="en-GB" dirty="0"/>
              <a:t>ECAY5002: Professional Practice Advocacy </a:t>
            </a:r>
            <a:br>
              <a:rPr lang="en-GB" dirty="0"/>
            </a:br>
            <a:r>
              <a:rPr lang="en-GB" dirty="0"/>
              <a:t>(Theory)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Phillip Morgan</a:t>
            </a:r>
          </a:p>
        </p:txBody>
      </p:sp>
    </p:spTree>
    <p:extLst>
      <p:ext uri="{BB962C8B-B14F-4D97-AF65-F5344CB8AC3E}">
        <p14:creationId xmlns:p14="http://schemas.microsoft.com/office/powerpoint/2010/main" val="4098007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Structural-Functionalism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theoretical understanding of society </a:t>
            </a:r>
          </a:p>
          <a:p>
            <a:pPr lvl="1"/>
            <a:r>
              <a:rPr lang="en-GB" dirty="0"/>
              <a:t>Considers that social systems are collective means</a:t>
            </a:r>
          </a:p>
          <a:p>
            <a:pPr lvl="1"/>
            <a:r>
              <a:rPr lang="en-GB" dirty="0"/>
              <a:t>to fill social needs</a:t>
            </a:r>
          </a:p>
          <a:p>
            <a:r>
              <a:rPr lang="en-GB" dirty="0"/>
              <a:t>In order for social life to survive and develop in society</a:t>
            </a:r>
          </a:p>
          <a:p>
            <a:pPr lvl="1"/>
            <a:r>
              <a:rPr lang="en-GB" dirty="0"/>
              <a:t>a number of activities that need to be carried out</a:t>
            </a:r>
          </a:p>
          <a:p>
            <a:pPr lvl="1"/>
            <a:r>
              <a:rPr lang="en-GB" dirty="0"/>
              <a:t>to ensure that certain needs are fulfilled</a:t>
            </a:r>
          </a:p>
          <a:p>
            <a:pPr marL="68580" indent="0" algn="r">
              <a:buNone/>
            </a:pPr>
            <a:r>
              <a:rPr lang="en-GB" sz="1900" dirty="0"/>
              <a:t>(Brinkerhoff, Ortega &amp; </a:t>
            </a:r>
            <a:r>
              <a:rPr lang="en-GB" sz="1900" dirty="0" err="1"/>
              <a:t>Weitz</a:t>
            </a:r>
            <a:r>
              <a:rPr lang="en-GB" sz="1900" dirty="0"/>
              <a:t>, 2013: 54)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949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Individuals produce necessary goods and services</a:t>
            </a:r>
          </a:p>
          <a:p>
            <a:pPr lvl="1"/>
            <a:r>
              <a:rPr lang="en-GB" dirty="0"/>
              <a:t>in various institutions and roles</a:t>
            </a:r>
          </a:p>
          <a:p>
            <a:pPr lvl="1"/>
            <a:r>
              <a:rPr lang="en-GB" dirty="0"/>
              <a:t>that correlate with the norms of the society</a:t>
            </a:r>
          </a:p>
          <a:p>
            <a:pPr lvl="1"/>
            <a:endParaRPr lang="en-GB" dirty="0"/>
          </a:p>
          <a:p>
            <a:r>
              <a:rPr lang="en-GB" dirty="0"/>
              <a:t>Society is made-up of groups or institutions which are</a:t>
            </a:r>
          </a:p>
          <a:p>
            <a:pPr lvl="1"/>
            <a:r>
              <a:rPr lang="en-GB" dirty="0"/>
              <a:t>Cohesive</a:t>
            </a:r>
          </a:p>
          <a:p>
            <a:pPr lvl="1"/>
            <a:r>
              <a:rPr lang="en-GB" dirty="0"/>
              <a:t>Share common norms</a:t>
            </a:r>
          </a:p>
          <a:p>
            <a:pPr lvl="1"/>
            <a:r>
              <a:rPr lang="en-GB" dirty="0"/>
              <a:t>Have a definitive culture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Cargun</a:t>
            </a:r>
            <a:r>
              <a:rPr lang="en-GB" sz="1900" dirty="0"/>
              <a:t>, </a:t>
            </a:r>
            <a:r>
              <a:rPr lang="en-GB" sz="1900" dirty="0" err="1"/>
              <a:t>Cargun</a:t>
            </a:r>
            <a:r>
              <a:rPr lang="en-GB" sz="1900" i="1" dirty="0"/>
              <a:t>, </a:t>
            </a:r>
            <a:r>
              <a:rPr lang="en-GB" sz="1900" dirty="0"/>
              <a:t>2008: 28)</a:t>
            </a:r>
          </a:p>
        </p:txBody>
      </p:sp>
    </p:spTree>
    <p:extLst>
      <p:ext uri="{BB962C8B-B14F-4D97-AF65-F5344CB8AC3E}">
        <p14:creationId xmlns:p14="http://schemas.microsoft.com/office/powerpoint/2010/main" val="4048574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Groups and Institutions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Is about the more static or concrete aspects of society; institutions like </a:t>
            </a:r>
          </a:p>
          <a:p>
            <a:pPr lvl="1"/>
            <a:r>
              <a:rPr lang="en-GB" dirty="0"/>
              <a:t>government </a:t>
            </a:r>
          </a:p>
          <a:p>
            <a:pPr lvl="1"/>
            <a:r>
              <a:rPr lang="en-GB" dirty="0"/>
              <a:t>or religions</a:t>
            </a:r>
          </a:p>
          <a:p>
            <a:r>
              <a:rPr lang="en-GB" dirty="0"/>
              <a:t>Any group large enough to be a social institution can be included in Structural Functionalist thinking</a:t>
            </a:r>
          </a:p>
          <a:p>
            <a:pPr lvl="1"/>
            <a:r>
              <a:rPr lang="en-GB" dirty="0"/>
              <a:t>Religious denominations to sports clubs and everything in between</a:t>
            </a:r>
          </a:p>
          <a:p>
            <a:r>
              <a:rPr lang="en-GB" dirty="0"/>
              <a:t>Structural Functionalism </a:t>
            </a:r>
          </a:p>
          <a:p>
            <a:pPr lvl="1"/>
            <a:r>
              <a:rPr lang="en-GB" dirty="0"/>
              <a:t>the way society is organized is the most natural and efficient way for it to be organized</a:t>
            </a:r>
          </a:p>
          <a:p>
            <a:pPr marL="365760" lvl="1" indent="0" algn="r">
              <a:buNone/>
            </a:pPr>
            <a:r>
              <a:rPr lang="en-GB" sz="2100" dirty="0"/>
              <a:t>(Merton, 1938)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Example: Gender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Women being subordinate to men </a:t>
            </a:r>
          </a:p>
          <a:p>
            <a:pPr lvl="1"/>
            <a:r>
              <a:rPr lang="en-GB" dirty="0"/>
              <a:t>allows the cogs of society to function smoothly</a:t>
            </a:r>
          </a:p>
          <a:p>
            <a:pPr lvl="1"/>
            <a:r>
              <a:rPr lang="en-GB" dirty="0"/>
              <a:t>everyone in the society knows his or her respective position in the hierarchy</a:t>
            </a:r>
          </a:p>
          <a:p>
            <a:r>
              <a:rPr lang="en-GB" dirty="0"/>
              <a:t>The implication</a:t>
            </a:r>
          </a:p>
          <a:p>
            <a:pPr lvl="1"/>
            <a:r>
              <a:rPr lang="en-GB" dirty="0"/>
              <a:t>society is functioning smoothly with gender stratification</a:t>
            </a:r>
          </a:p>
          <a:p>
            <a:pPr lvl="1"/>
            <a:r>
              <a:rPr lang="en-GB" dirty="0"/>
              <a:t>thus such stratification is acceptable</a:t>
            </a:r>
          </a:p>
          <a:p>
            <a:pPr lvl="1"/>
            <a:r>
              <a:rPr lang="en-GB" dirty="0"/>
              <a:t>and efforts should </a:t>
            </a:r>
            <a:r>
              <a:rPr lang="en-GB" b="1" dirty="0"/>
              <a:t>NOT</a:t>
            </a:r>
            <a:r>
              <a:rPr lang="en-GB" dirty="0"/>
              <a:t> be made to change the arrangement</a:t>
            </a:r>
          </a:p>
          <a:p>
            <a:r>
              <a:rPr lang="en-GB" dirty="0"/>
              <a:t>This example illustrates that Structural Functionalism is generally seen as being supportive of the </a:t>
            </a:r>
            <a:r>
              <a:rPr lang="en-GB" b="1" dirty="0"/>
              <a:t>status quo</a:t>
            </a:r>
          </a:p>
          <a:p>
            <a:pPr marL="68580" indent="0" algn="r">
              <a:buNone/>
            </a:pPr>
            <a:r>
              <a:rPr lang="en-GB" sz="1500" b="1" i="1" dirty="0"/>
              <a:t>Status quo</a:t>
            </a:r>
            <a:r>
              <a:rPr lang="en-GB" sz="1500" i="1" dirty="0"/>
              <a:t> is a Latin term: the existing state of affairs</a:t>
            </a:r>
          </a:p>
          <a:p>
            <a:pPr marL="68580" indent="0" algn="r">
              <a:buNone/>
            </a:pPr>
            <a:r>
              <a:rPr lang="en-GB" sz="2100" dirty="0"/>
              <a:t>(Mooney </a:t>
            </a:r>
            <a:r>
              <a:rPr lang="en-GB" sz="2100" i="1" dirty="0"/>
              <a:t>et al, </a:t>
            </a:r>
            <a:r>
              <a:rPr lang="en-GB" sz="2100" dirty="0"/>
              <a:t>2011: 312)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889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Society as Constantly Striving for Equilibrium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Suggests that there is an inherent drive within human societies </a:t>
            </a:r>
          </a:p>
          <a:p>
            <a:pPr lvl="1"/>
            <a:r>
              <a:rPr lang="en-GB" dirty="0"/>
              <a:t>to cohere </a:t>
            </a:r>
          </a:p>
          <a:p>
            <a:pPr lvl="1"/>
            <a:r>
              <a:rPr lang="en-GB" dirty="0"/>
              <a:t>or stick together</a:t>
            </a:r>
          </a:p>
          <a:p>
            <a:r>
              <a:rPr lang="en-GB" dirty="0"/>
              <a:t>This is known as the cohesion issue</a:t>
            </a:r>
          </a:p>
          <a:p>
            <a:pPr lvl="1"/>
            <a:r>
              <a:rPr lang="en-GB" dirty="0"/>
              <a:t>Societies strive toward equilibrium</a:t>
            </a:r>
          </a:p>
          <a:p>
            <a:pPr lvl="1"/>
            <a:r>
              <a:rPr lang="en-GB" dirty="0"/>
              <a:t>NOT through dictatorial mandate by the leaders of society </a:t>
            </a:r>
          </a:p>
          <a:p>
            <a:pPr lvl="1"/>
            <a:r>
              <a:rPr lang="en-GB" dirty="0"/>
              <a:t>but rather because the social structure of societies encourages equilibrium</a:t>
            </a:r>
          </a:p>
          <a:p>
            <a:pPr marL="365760" lvl="1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Stolley</a:t>
            </a:r>
            <a:r>
              <a:rPr lang="en-GB" sz="1700" dirty="0"/>
              <a:t>, 2005: 23)</a:t>
            </a:r>
          </a:p>
        </p:txBody>
      </p:sp>
    </p:spTree>
    <p:extLst>
      <p:ext uri="{BB962C8B-B14F-4D97-AF65-F5344CB8AC3E}">
        <p14:creationId xmlns:p14="http://schemas.microsoft.com/office/powerpoint/2010/main" val="4079688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br>
              <a:rPr lang="en-GB" dirty="0"/>
            </a:br>
            <a:r>
              <a:rPr lang="en-GB" dirty="0"/>
              <a:t>Status Quo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</a:t>
            </a:r>
          </a:p>
          <a:p>
            <a:pPr lvl="1"/>
            <a:r>
              <a:rPr lang="en-GB" dirty="0"/>
              <a:t>explains why certain aspects of society continue as they always have</a:t>
            </a:r>
          </a:p>
          <a:p>
            <a:pPr lvl="1"/>
            <a:r>
              <a:rPr lang="en-GB" dirty="0"/>
              <a:t>Despite evidence of inequality for individuals, groups and society as a whole</a:t>
            </a:r>
          </a:p>
          <a:p>
            <a:r>
              <a:rPr lang="en-GB" dirty="0"/>
              <a:t>Structural Functionalism doesn’t explain how and why oppressed people and groups</a:t>
            </a:r>
          </a:p>
          <a:p>
            <a:pPr lvl="1"/>
            <a:r>
              <a:rPr lang="en-GB" dirty="0"/>
              <a:t>Oppose social institutions and social structure</a:t>
            </a:r>
          </a:p>
          <a:p>
            <a:pPr lvl="1"/>
            <a:r>
              <a:rPr lang="en-GB" dirty="0"/>
              <a:t>(</a:t>
            </a:r>
            <a:r>
              <a:rPr lang="en-GB" dirty="0" err="1"/>
              <a:t>Baert</a:t>
            </a:r>
            <a:r>
              <a:rPr lang="en-GB" dirty="0"/>
              <a:t> &amp; da Silva, 2010: 78)</a:t>
            </a:r>
          </a:p>
        </p:txBody>
      </p:sp>
    </p:spTree>
    <p:extLst>
      <p:ext uri="{BB962C8B-B14F-4D97-AF65-F5344CB8AC3E}">
        <p14:creationId xmlns:p14="http://schemas.microsoft.com/office/powerpoint/2010/main" val="138398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Cohesion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bonds that bring people together in a society</a:t>
            </a:r>
          </a:p>
          <a:p>
            <a:pPr lvl="1"/>
            <a:r>
              <a:rPr lang="en-GB" dirty="0"/>
              <a:t>positive membership attitudes and behaviours</a:t>
            </a:r>
          </a:p>
          <a:p>
            <a:pPr lvl="2"/>
            <a:r>
              <a:rPr lang="en-GB" dirty="0"/>
              <a:t>produced and maintained</a:t>
            </a:r>
          </a:p>
          <a:p>
            <a:pPr lvl="2"/>
            <a:r>
              <a:rPr lang="en-GB" dirty="0"/>
              <a:t>individual and group level</a:t>
            </a:r>
          </a:p>
          <a:p>
            <a:r>
              <a:rPr lang="en-GB" dirty="0"/>
              <a:t>Individual-levels</a:t>
            </a:r>
          </a:p>
          <a:p>
            <a:pPr lvl="1"/>
            <a:r>
              <a:rPr lang="en-GB" dirty="0"/>
              <a:t>an individual’s desire or intention to remain a part of a group</a:t>
            </a:r>
          </a:p>
          <a:p>
            <a:pPr lvl="1"/>
            <a:r>
              <a:rPr lang="en-GB" dirty="0"/>
              <a:t>their attitudes and beliefs about the group</a:t>
            </a:r>
          </a:p>
          <a:p>
            <a:pPr lvl="1"/>
            <a:r>
              <a:rPr lang="en-GB" dirty="0"/>
              <a:t>their intention to sever, weaken, maintain, or strengthen her membership or participation in a groups</a:t>
            </a:r>
          </a:p>
          <a:p>
            <a:pPr lvl="1"/>
            <a:r>
              <a:rPr lang="en-GB" dirty="0"/>
              <a:t>their susceptibility to group influence</a:t>
            </a:r>
          </a:p>
          <a:p>
            <a:r>
              <a:rPr lang="en-GB" dirty="0"/>
              <a:t>Group level</a:t>
            </a:r>
          </a:p>
          <a:p>
            <a:pPr lvl="1"/>
            <a:r>
              <a:rPr lang="en-GB" dirty="0"/>
              <a:t>is directly affected by the individual members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</p:txBody>
      </p:sp>
    </p:spTree>
    <p:extLst>
      <p:ext uri="{BB962C8B-B14F-4D97-AF65-F5344CB8AC3E}">
        <p14:creationId xmlns:p14="http://schemas.microsoft.com/office/powerpoint/2010/main" val="1648117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An</a:t>
            </a:r>
            <a:r>
              <a:rPr lang="en-GB" dirty="0"/>
              <a:t>y scenario in which </a:t>
            </a:r>
          </a:p>
          <a:p>
            <a:pPr lvl="1"/>
            <a:r>
              <a:rPr lang="en-GB" dirty="0"/>
              <a:t>individuals in a society do not have equal social status</a:t>
            </a:r>
          </a:p>
          <a:p>
            <a:r>
              <a:rPr lang="en-GB" dirty="0"/>
              <a:t>Example:</a:t>
            </a:r>
          </a:p>
          <a:p>
            <a:pPr lvl="1"/>
            <a:r>
              <a:rPr lang="en-GB" dirty="0"/>
              <a:t>voting rights</a:t>
            </a:r>
          </a:p>
          <a:p>
            <a:pPr lvl="1"/>
            <a:r>
              <a:rPr lang="en-GB" dirty="0"/>
              <a:t>freedom of speech and assembly</a:t>
            </a:r>
          </a:p>
          <a:p>
            <a:pPr lvl="1"/>
            <a:r>
              <a:rPr lang="en-GB" dirty="0"/>
              <a:t>the extent of property rights </a:t>
            </a:r>
          </a:p>
          <a:p>
            <a:pPr lvl="1"/>
            <a:r>
              <a:rPr lang="en-GB" dirty="0"/>
              <a:t>access to education</a:t>
            </a:r>
          </a:p>
          <a:p>
            <a:pPr lvl="1"/>
            <a:r>
              <a:rPr lang="en-GB" dirty="0"/>
              <a:t>health care</a:t>
            </a:r>
          </a:p>
          <a:p>
            <a:pPr lvl="1"/>
            <a:r>
              <a:rPr lang="en-GB" dirty="0"/>
              <a:t>quality housing </a:t>
            </a:r>
          </a:p>
          <a:p>
            <a:pPr lvl="1"/>
            <a:r>
              <a:rPr lang="en-GB" dirty="0"/>
              <a:t>and other social goods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678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 suggests that since inequality exists</a:t>
            </a:r>
          </a:p>
          <a:p>
            <a:pPr lvl="1"/>
            <a:r>
              <a:rPr lang="en-GB" dirty="0"/>
              <a:t>there needs to be a certain level of inequality in order for a society to operate</a:t>
            </a:r>
          </a:p>
          <a:p>
            <a:pPr lvl="1"/>
            <a:r>
              <a:rPr lang="en-GB" dirty="0"/>
              <a:t>One possible function of inequality is to motivate people</a:t>
            </a:r>
          </a:p>
          <a:p>
            <a:pPr lvl="1"/>
            <a:r>
              <a:rPr lang="en-GB" dirty="0"/>
              <a:t>as people are motivated to carry out work through a rewards system</a:t>
            </a:r>
          </a:p>
          <a:p>
            <a:r>
              <a:rPr lang="en-GB" dirty="0"/>
              <a:t>Rewards may include </a:t>
            </a:r>
          </a:p>
          <a:p>
            <a:pPr lvl="1"/>
            <a:r>
              <a:rPr lang="en-GB" dirty="0"/>
              <a:t>Income</a:t>
            </a:r>
          </a:p>
          <a:p>
            <a:pPr lvl="1"/>
            <a:r>
              <a:rPr lang="en-GB" dirty="0"/>
              <a:t>Status</a:t>
            </a:r>
          </a:p>
          <a:p>
            <a:pPr lvl="1"/>
            <a:r>
              <a:rPr lang="en-GB" dirty="0"/>
              <a:t>Prestige</a:t>
            </a:r>
          </a:p>
          <a:p>
            <a:pPr lvl="1"/>
            <a:r>
              <a:rPr lang="en-GB" dirty="0"/>
              <a:t>or power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525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Interdependence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Refers to the parts of society </a:t>
            </a:r>
          </a:p>
          <a:p>
            <a:pPr lvl="1"/>
            <a:r>
              <a:rPr lang="en-GB" dirty="0"/>
              <a:t>sharing a common set of principles</a:t>
            </a:r>
          </a:p>
          <a:p>
            <a:pPr lvl="2"/>
            <a:r>
              <a:rPr lang="en-GB" dirty="0"/>
              <a:t>Institutions</a:t>
            </a:r>
          </a:p>
          <a:p>
            <a:pPr lvl="2"/>
            <a:r>
              <a:rPr lang="en-GB" dirty="0"/>
              <a:t>Organizations</a:t>
            </a:r>
          </a:p>
          <a:p>
            <a:pPr lvl="2"/>
            <a:r>
              <a:rPr lang="en-GB" dirty="0"/>
              <a:t>and individuals </a:t>
            </a:r>
          </a:p>
          <a:p>
            <a:pPr lvl="2"/>
            <a:r>
              <a:rPr lang="en-GB" dirty="0"/>
              <a:t>are all interdependent with one another</a:t>
            </a:r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</p:txBody>
      </p:sp>
    </p:spTree>
    <p:extLst>
      <p:ext uri="{BB962C8B-B14F-4D97-AF65-F5344CB8AC3E}">
        <p14:creationId xmlns:p14="http://schemas.microsoft.com/office/powerpoint/2010/main" val="2925007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Equilibrium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Within a social context</a:t>
            </a:r>
          </a:p>
          <a:p>
            <a:pPr lvl="1"/>
            <a:r>
              <a:rPr lang="en-GB" dirty="0"/>
              <a:t>the internal and external balance in a society</a:t>
            </a:r>
          </a:p>
          <a:p>
            <a:r>
              <a:rPr lang="en-GB" dirty="0"/>
              <a:t>Temporary disturbances may upset the equilibrium of society</a:t>
            </a:r>
          </a:p>
          <a:p>
            <a:pPr lvl="1"/>
            <a:r>
              <a:rPr lang="en-GB" dirty="0"/>
              <a:t>Due to social structure</a:t>
            </a:r>
          </a:p>
          <a:p>
            <a:pPr lvl="2"/>
            <a:r>
              <a:rPr lang="en-GB" dirty="0"/>
              <a:t>society will eventually return to a balanced</a:t>
            </a:r>
          </a:p>
          <a:p>
            <a:pPr lvl="2"/>
            <a:r>
              <a:rPr lang="en-GB" dirty="0"/>
              <a:t>orderly state</a:t>
            </a:r>
          </a:p>
          <a:p>
            <a:r>
              <a:rPr lang="en-GB" dirty="0"/>
              <a:t>That society strives toward equilibrium also means that changes happen slowly</a:t>
            </a:r>
          </a:p>
          <a:p>
            <a:pPr marL="6858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21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Anomie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 condition in which </a:t>
            </a:r>
          </a:p>
          <a:p>
            <a:pPr lvl="1"/>
            <a:r>
              <a:rPr lang="en-GB" dirty="0"/>
              <a:t>society provides </a:t>
            </a:r>
          </a:p>
          <a:p>
            <a:pPr lvl="1"/>
            <a:r>
              <a:rPr lang="en-GB" dirty="0"/>
              <a:t>little moral guidance to individuals</a:t>
            </a:r>
          </a:p>
          <a:p>
            <a:r>
              <a:rPr lang="en-GB" dirty="0"/>
              <a:t>The breakdown of social bonds </a:t>
            </a:r>
          </a:p>
          <a:p>
            <a:pPr lvl="1"/>
            <a:r>
              <a:rPr lang="en-GB" dirty="0"/>
              <a:t>between an individual </a:t>
            </a:r>
          </a:p>
          <a:p>
            <a:pPr lvl="1"/>
            <a:r>
              <a:rPr lang="en-GB" dirty="0"/>
              <a:t>and the community </a:t>
            </a:r>
          </a:p>
          <a:p>
            <a:pPr lvl="1"/>
            <a:r>
              <a:rPr lang="en-GB" dirty="0"/>
              <a:t>e.g. if under unruly scenarios resulting in fragmentation of social identity and rejection of self-regulatory.</a:t>
            </a:r>
          </a:p>
          <a:p>
            <a:pPr lvl="1"/>
            <a:r>
              <a:rPr lang="en-GB" dirty="0"/>
              <a:t>Durkheim’s Key text ‘Suicide’ (1897)</a:t>
            </a:r>
          </a:p>
          <a:p>
            <a:pPr lvl="2"/>
            <a:r>
              <a:rPr lang="en-GB" dirty="0"/>
              <a:t>Durkheim never uses the term </a:t>
            </a:r>
          </a:p>
          <a:p>
            <a:pPr lvl="2"/>
            <a:r>
              <a:rPr lang="en-GB" dirty="0"/>
              <a:t>Normlessness</a:t>
            </a:r>
          </a:p>
          <a:p>
            <a:pPr lvl="1"/>
            <a:r>
              <a:rPr lang="en-GB" dirty="0"/>
              <a:t>rather, he describes anomie as </a:t>
            </a:r>
          </a:p>
          <a:p>
            <a:pPr lvl="2"/>
            <a:r>
              <a:rPr lang="en-GB" dirty="0"/>
              <a:t>Derangement</a:t>
            </a:r>
          </a:p>
          <a:p>
            <a:pPr lvl="2"/>
            <a:r>
              <a:rPr lang="en-GB" dirty="0"/>
              <a:t>An insatiable will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924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/>
              <a:t>Interactions</a:t>
            </a:r>
          </a:p>
          <a:p>
            <a:pPr lvl="1"/>
            <a:r>
              <a:rPr lang="en-GB" dirty="0"/>
              <a:t>Human interaction results in conflict</a:t>
            </a:r>
          </a:p>
          <a:p>
            <a:r>
              <a:rPr lang="en-GB" i="1" dirty="0"/>
              <a:t>Change</a:t>
            </a:r>
          </a:p>
          <a:p>
            <a:pPr lvl="1"/>
            <a:r>
              <a:rPr lang="en-GB" dirty="0"/>
              <a:t>Conflict and change are </a:t>
            </a:r>
          </a:p>
          <a:p>
            <a:pPr lvl="2"/>
            <a:r>
              <a:rPr lang="en-GB" dirty="0"/>
              <a:t>normal </a:t>
            </a:r>
          </a:p>
          <a:p>
            <a:pPr lvl="2"/>
            <a:r>
              <a:rPr lang="en-GB" dirty="0"/>
              <a:t>and inevitable in society</a:t>
            </a:r>
          </a:p>
          <a:p>
            <a:r>
              <a:rPr lang="en-GB" i="1" dirty="0"/>
              <a:t>Competition</a:t>
            </a:r>
          </a:p>
          <a:p>
            <a:pPr lvl="1"/>
            <a:r>
              <a:rPr lang="en-GB" dirty="0"/>
              <a:t>Competition over scarce resources</a:t>
            </a:r>
          </a:p>
          <a:p>
            <a:pPr lvl="2"/>
            <a:r>
              <a:rPr lang="en-GB" dirty="0"/>
              <a:t>e.g., money, leisure, sexual partners, </a:t>
            </a:r>
            <a:r>
              <a:rPr lang="en-GB" dirty="0" err="1"/>
              <a:t>etc</a:t>
            </a:r>
            <a:endParaRPr lang="en-GB" dirty="0"/>
          </a:p>
          <a:p>
            <a:pPr lvl="1"/>
            <a:r>
              <a:rPr lang="en-GB" dirty="0"/>
              <a:t>is part of all social groups</a:t>
            </a:r>
          </a:p>
          <a:p>
            <a:pPr lvl="1"/>
            <a:r>
              <a:rPr lang="en-GB" dirty="0"/>
              <a:t>Competition rather than </a:t>
            </a:r>
          </a:p>
          <a:p>
            <a:pPr lvl="1"/>
            <a:r>
              <a:rPr lang="en-GB" dirty="0"/>
              <a:t>consensus is characteristic of human relationships</a:t>
            </a:r>
          </a:p>
          <a:p>
            <a:r>
              <a:rPr lang="en-GB" dirty="0"/>
              <a:t>If everyone had the resources they needed, conflict would not exist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888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Assumptions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Structural Inequality</a:t>
            </a:r>
          </a:p>
          <a:p>
            <a:pPr lvl="1"/>
            <a:r>
              <a:rPr lang="en-GB" dirty="0"/>
              <a:t>Inequalities in power and rewards are built into all social structures</a:t>
            </a:r>
          </a:p>
          <a:p>
            <a:pPr lvl="1"/>
            <a:r>
              <a:rPr lang="en-GB" dirty="0"/>
              <a:t>Resources are scarce and groups will always compete over these resources</a:t>
            </a:r>
          </a:p>
          <a:p>
            <a:r>
              <a:rPr lang="en-GB" i="1" dirty="0"/>
              <a:t>Degree of Inequality</a:t>
            </a:r>
          </a:p>
          <a:p>
            <a:pPr lvl="1"/>
            <a:r>
              <a:rPr lang="en-GB" dirty="0"/>
              <a:t>Inequality exists in varying degrees </a:t>
            </a:r>
          </a:p>
          <a:p>
            <a:pPr lvl="1"/>
            <a:r>
              <a:rPr lang="en-GB" dirty="0"/>
              <a:t>with people having different amounts of resources</a:t>
            </a:r>
          </a:p>
          <a:p>
            <a:pPr lvl="2"/>
            <a:r>
              <a:rPr lang="en-GB" dirty="0"/>
              <a:t>hierarchies exist</a:t>
            </a:r>
          </a:p>
          <a:p>
            <a:r>
              <a:rPr lang="en-GB" i="1" dirty="0"/>
              <a:t>Revolution</a:t>
            </a:r>
          </a:p>
          <a:p>
            <a:pPr lvl="1"/>
            <a:r>
              <a:rPr lang="en-GB" dirty="0"/>
              <a:t>Macro changes occur as a result of conflict between </a:t>
            </a:r>
          </a:p>
          <a:p>
            <a:pPr lvl="2"/>
            <a:r>
              <a:rPr lang="en-GB" dirty="0"/>
              <a:t>competing interests</a:t>
            </a:r>
          </a:p>
          <a:p>
            <a:pPr lvl="2"/>
            <a:r>
              <a:rPr lang="en-GB" dirty="0"/>
              <a:t>rather than through adaptation</a:t>
            </a:r>
          </a:p>
          <a:p>
            <a:pPr lvl="1"/>
            <a:r>
              <a:rPr lang="en-GB" dirty="0"/>
              <a:t>It is often abrupt and revolutionary rather than evolutionary</a:t>
            </a:r>
          </a:p>
        </p:txBody>
      </p:sp>
    </p:spTree>
    <p:extLst>
      <p:ext uri="{BB962C8B-B14F-4D97-AF65-F5344CB8AC3E}">
        <p14:creationId xmlns:p14="http://schemas.microsoft.com/office/powerpoint/2010/main" val="3172410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Class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struggle between groups occupying different socioeconomic positions in the same society</a:t>
            </a:r>
          </a:p>
          <a:p>
            <a:pPr lvl="1"/>
            <a:r>
              <a:rPr lang="en-GB" dirty="0"/>
              <a:t>Competition for control of </a:t>
            </a:r>
          </a:p>
          <a:p>
            <a:pPr lvl="2"/>
            <a:r>
              <a:rPr lang="en-GB" dirty="0"/>
              <a:t>Economic</a:t>
            </a:r>
          </a:p>
          <a:p>
            <a:pPr lvl="2"/>
            <a:r>
              <a:rPr lang="en-GB" dirty="0"/>
              <a:t>political </a:t>
            </a:r>
          </a:p>
          <a:p>
            <a:pPr lvl="2"/>
            <a:r>
              <a:rPr lang="en-GB" dirty="0"/>
              <a:t>and social resources</a:t>
            </a:r>
          </a:p>
          <a:p>
            <a:r>
              <a:rPr lang="en-GB" dirty="0"/>
              <a:t>Class Conflict:</a:t>
            </a:r>
          </a:p>
          <a:p>
            <a:pPr lvl="1"/>
            <a:r>
              <a:rPr lang="en-GB" dirty="0"/>
              <a:t>physical violence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Slatterly</a:t>
            </a:r>
            <a:r>
              <a:rPr lang="en-GB" sz="1900" dirty="0"/>
              <a:t>, 2003: 77)</a:t>
            </a:r>
          </a:p>
        </p:txBody>
      </p:sp>
    </p:spTree>
    <p:extLst>
      <p:ext uri="{BB962C8B-B14F-4D97-AF65-F5344CB8AC3E}">
        <p14:creationId xmlns:p14="http://schemas.microsoft.com/office/powerpoint/2010/main" val="3793907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Class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Propaganda to spread </a:t>
            </a:r>
          </a:p>
          <a:p>
            <a:pPr lvl="1"/>
            <a:r>
              <a:rPr lang="en-GB" dirty="0"/>
              <a:t>Ideologies</a:t>
            </a:r>
          </a:p>
          <a:p>
            <a:pPr lvl="2"/>
            <a:r>
              <a:rPr lang="en-GB" dirty="0"/>
              <a:t>homeless people are lazy</a:t>
            </a:r>
          </a:p>
          <a:p>
            <a:pPr lvl="1"/>
            <a:r>
              <a:rPr lang="en-GB" dirty="0"/>
              <a:t>Economic threats</a:t>
            </a:r>
          </a:p>
          <a:p>
            <a:pPr lvl="2"/>
            <a:r>
              <a:rPr lang="en-GB" dirty="0"/>
              <a:t>the middle class boycotting ‘big business’</a:t>
            </a:r>
          </a:p>
          <a:p>
            <a:pPr lvl="1"/>
            <a:r>
              <a:rPr lang="en-GB" dirty="0"/>
              <a:t>Legal battles</a:t>
            </a:r>
          </a:p>
          <a:p>
            <a:pPr lvl="2"/>
            <a:r>
              <a:rPr lang="en-GB" dirty="0"/>
              <a:t>Class action lawsuits by consumers against large corporations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8800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Ideology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hlinkClick r:id="rId2" tooltip="w:Ideology"/>
            </a:endParaRPr>
          </a:p>
          <a:p>
            <a:r>
              <a:rPr lang="en-GB" dirty="0"/>
              <a:t>The collection of beliefs that </a:t>
            </a:r>
          </a:p>
          <a:p>
            <a:pPr lvl="1"/>
            <a:r>
              <a:rPr lang="en-GB" dirty="0"/>
              <a:t>justify a social arrangement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843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aspect of social location</a:t>
            </a:r>
          </a:p>
          <a:p>
            <a:pPr lvl="1"/>
            <a:r>
              <a:rPr lang="en-GB" dirty="0"/>
              <a:t>determined by either </a:t>
            </a:r>
          </a:p>
          <a:p>
            <a:pPr lvl="2"/>
            <a:r>
              <a:rPr lang="en-GB" dirty="0"/>
              <a:t>your relationship to the means of production (Marx) </a:t>
            </a:r>
          </a:p>
          <a:p>
            <a:pPr lvl="2"/>
            <a:r>
              <a:rPr lang="en-GB" dirty="0"/>
              <a:t>or your power, prestige and wealth (Weber)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328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Deviance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Going against prevailing social norms</a:t>
            </a:r>
          </a:p>
          <a:p>
            <a:pPr lvl="1"/>
            <a:r>
              <a:rPr lang="en-GB" dirty="0"/>
              <a:t>Society may use laws and sanctions to deter such behaviour or </a:t>
            </a:r>
          </a:p>
          <a:p>
            <a:pPr lvl="1"/>
            <a:r>
              <a:rPr lang="en-GB" dirty="0"/>
              <a:t>To element such people and behaviours from society for example through</a:t>
            </a:r>
          </a:p>
          <a:p>
            <a:pPr lvl="2"/>
            <a:r>
              <a:rPr lang="en-GB" dirty="0"/>
              <a:t>Medical intervention</a:t>
            </a:r>
          </a:p>
          <a:p>
            <a:pPr lvl="3"/>
            <a:r>
              <a:rPr lang="en-GB" dirty="0"/>
              <a:t>People need ‘fixing’</a:t>
            </a:r>
          </a:p>
          <a:p>
            <a:pPr lvl="2"/>
            <a:r>
              <a:rPr lang="en-GB" dirty="0"/>
              <a:t>Prison</a:t>
            </a:r>
          </a:p>
          <a:p>
            <a:pPr lvl="3"/>
            <a:r>
              <a:rPr lang="en-GB" dirty="0"/>
              <a:t>People need to be ‘put away’ from society</a:t>
            </a:r>
          </a:p>
          <a:p>
            <a:pPr lvl="2"/>
            <a:r>
              <a:rPr lang="en-GB" dirty="0"/>
              <a:t>Death sentence</a:t>
            </a:r>
          </a:p>
          <a:p>
            <a:pPr lvl="3"/>
            <a:r>
              <a:rPr lang="en-GB" dirty="0"/>
              <a:t>People need to be eliminated</a:t>
            </a:r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4772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Proletariat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Marx’s economic conflict theory</a:t>
            </a:r>
          </a:p>
          <a:p>
            <a:pPr lvl="1"/>
            <a:r>
              <a:rPr lang="en-GB" dirty="0"/>
              <a:t>the proletariat are the working class who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did not own </a:t>
            </a:r>
          </a:p>
          <a:p>
            <a:pPr lvl="2"/>
            <a:r>
              <a:rPr lang="en-GB" dirty="0"/>
              <a:t>resources</a:t>
            </a:r>
          </a:p>
          <a:p>
            <a:pPr lvl="2"/>
            <a:r>
              <a:rPr lang="en-GB" dirty="0"/>
              <a:t>land </a:t>
            </a:r>
          </a:p>
          <a:p>
            <a:pPr lvl="2"/>
            <a:r>
              <a:rPr lang="en-GB" dirty="0"/>
              <a:t>or tools </a:t>
            </a:r>
          </a:p>
          <a:p>
            <a:pPr lvl="2"/>
            <a:r>
              <a:rPr lang="en-GB" dirty="0"/>
              <a:t>they use to produce goods for the </a:t>
            </a:r>
            <a:r>
              <a:rPr lang="en-GB" dirty="0">
                <a:solidFill>
                  <a:srgbClr val="FF0000"/>
                </a:solidFill>
              </a:rPr>
              <a:t>bourgeoisie </a:t>
            </a:r>
          </a:p>
          <a:p>
            <a:pPr lvl="3"/>
            <a:r>
              <a:rPr lang="en-GB" dirty="0"/>
              <a:t>the owners of businesses or the owners of the ‘</a:t>
            </a:r>
            <a:r>
              <a:rPr lang="en-GB" dirty="0">
                <a:solidFill>
                  <a:srgbClr val="FF0000"/>
                </a:solidFill>
              </a:rPr>
              <a:t>means of production</a:t>
            </a:r>
            <a:r>
              <a:rPr lang="en-GB" dirty="0"/>
              <a:t>’</a:t>
            </a:r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85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Bourgeoisie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Marx’s economic conflict theory</a:t>
            </a:r>
          </a:p>
          <a:p>
            <a:pPr lvl="1"/>
            <a:r>
              <a:rPr lang="en-GB" dirty="0"/>
              <a:t>the bourgeoisie are the capitalist class 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who own </a:t>
            </a:r>
          </a:p>
          <a:p>
            <a:pPr lvl="2"/>
            <a:r>
              <a:rPr lang="en-GB" dirty="0"/>
              <a:t>the resources</a:t>
            </a:r>
          </a:p>
          <a:p>
            <a:pPr lvl="2"/>
            <a:r>
              <a:rPr lang="en-GB" dirty="0"/>
              <a:t>land and tools</a:t>
            </a:r>
          </a:p>
          <a:p>
            <a:pPr lvl="1"/>
            <a:r>
              <a:rPr lang="en-GB" dirty="0"/>
              <a:t>They exploit the proletariat by </a:t>
            </a:r>
          </a:p>
          <a:p>
            <a:pPr lvl="2"/>
            <a:r>
              <a:rPr lang="en-GB" dirty="0"/>
              <a:t>paying them less than their work is worth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5978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Capitalism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economic system with </a:t>
            </a:r>
          </a:p>
          <a:p>
            <a:pPr lvl="1"/>
            <a:r>
              <a:rPr lang="en-GB" dirty="0"/>
              <a:t>private ownership of the means of production </a:t>
            </a:r>
          </a:p>
          <a:p>
            <a:pPr lvl="1"/>
            <a:r>
              <a:rPr lang="en-GB" dirty="0"/>
              <a:t>and the creation of goods or services for profit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852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Change from </a:t>
            </a:r>
          </a:p>
          <a:p>
            <a:pPr lvl="1"/>
            <a:r>
              <a:rPr lang="en-GB" dirty="0"/>
              <a:t>agrarian, rural groups into </a:t>
            </a:r>
          </a:p>
          <a:p>
            <a:pPr lvl="1"/>
            <a:r>
              <a:rPr lang="en-GB" dirty="0"/>
              <a:t>industrialized, modern societies</a:t>
            </a:r>
          </a:p>
          <a:p>
            <a:pPr lvl="1"/>
            <a:r>
              <a:rPr lang="en-GB" dirty="0"/>
              <a:t>a social hierarchy emerges </a:t>
            </a:r>
          </a:p>
          <a:p>
            <a:pPr lvl="1"/>
            <a:r>
              <a:rPr lang="en-GB" dirty="0"/>
              <a:t>that effectively creates distinct classes based on </a:t>
            </a:r>
          </a:p>
          <a:p>
            <a:pPr lvl="2"/>
            <a:r>
              <a:rPr lang="en-GB" dirty="0"/>
              <a:t>Wealth</a:t>
            </a:r>
          </a:p>
          <a:p>
            <a:pPr lvl="2"/>
            <a:r>
              <a:rPr lang="en-GB" dirty="0"/>
              <a:t>power </a:t>
            </a:r>
          </a:p>
          <a:p>
            <a:pPr lvl="2"/>
            <a:r>
              <a:rPr lang="en-GB" dirty="0"/>
              <a:t>and prestige</a:t>
            </a:r>
          </a:p>
          <a:p>
            <a:r>
              <a:rPr lang="en-GB" dirty="0"/>
              <a:t>According to conflict theory</a:t>
            </a:r>
          </a:p>
          <a:p>
            <a:pPr lvl="1"/>
            <a:r>
              <a:rPr lang="en-GB" dirty="0"/>
              <a:t>it is this structure of social stratification </a:t>
            </a:r>
          </a:p>
          <a:p>
            <a:pPr lvl="1"/>
            <a:r>
              <a:rPr lang="en-GB" dirty="0"/>
              <a:t>that pits those in the upper class </a:t>
            </a:r>
          </a:p>
          <a:p>
            <a:pPr lvl="2"/>
            <a:r>
              <a:rPr lang="en-GB" dirty="0"/>
              <a:t>most power, wealth and prestige</a:t>
            </a:r>
          </a:p>
          <a:p>
            <a:pPr lvl="1"/>
            <a:r>
              <a:rPr lang="en-GB" dirty="0"/>
              <a:t>against the lower classes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019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Modern society and the</a:t>
            </a:r>
          </a:p>
          <a:p>
            <a:pPr lvl="1"/>
            <a:r>
              <a:rPr lang="en-GB" dirty="0"/>
              <a:t>‘...criminal justice system and criminal law...operates on the behalf of the rich and powerful social elites, with the resulting policies aimed at controlling the poor’</a:t>
            </a:r>
          </a:p>
          <a:p>
            <a:pPr lvl="1"/>
            <a:r>
              <a:rPr lang="en-GB" dirty="0"/>
              <a:t>perpetuating a system in which </a:t>
            </a:r>
          </a:p>
          <a:p>
            <a:pPr lvl="2"/>
            <a:r>
              <a:rPr lang="en-GB" dirty="0"/>
              <a:t>the upper class maintains power </a:t>
            </a:r>
          </a:p>
          <a:p>
            <a:pPr lvl="2"/>
            <a:r>
              <a:rPr lang="en-GB" dirty="0"/>
              <a:t>and all other classes remain </a:t>
            </a:r>
          </a:p>
          <a:p>
            <a:pPr lvl="3"/>
            <a:r>
              <a:rPr lang="en-GB" dirty="0"/>
              <a:t>economically disadvantaged</a:t>
            </a:r>
          </a:p>
          <a:p>
            <a:pPr lvl="3"/>
            <a:r>
              <a:rPr lang="en-GB" dirty="0"/>
              <a:t>Disenfranchised</a:t>
            </a:r>
          </a:p>
          <a:p>
            <a:pPr lvl="3"/>
            <a:r>
              <a:rPr lang="en-GB" dirty="0"/>
              <a:t>and nearly powerless.</a:t>
            </a:r>
          </a:p>
          <a:p>
            <a:r>
              <a:rPr lang="en-GB" dirty="0"/>
              <a:t>Marx foresaw such conflicts</a:t>
            </a:r>
          </a:p>
          <a:p>
            <a:pPr lvl="1"/>
            <a:r>
              <a:rPr lang="en-GB" dirty="0"/>
              <a:t>‘...every society has been based... on the antagonism of oppressing and oppressed classes’</a:t>
            </a:r>
          </a:p>
          <a:p>
            <a:pPr lvl="1"/>
            <a:r>
              <a:rPr lang="en-GB" dirty="0"/>
              <a:t>with modernization and industrialization significantly increasing this conflict and the oppression of the lower classes by the upper class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4428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Modern society </a:t>
            </a:r>
          </a:p>
          <a:p>
            <a:pPr lvl="1"/>
            <a:r>
              <a:rPr lang="en-GB" dirty="0"/>
              <a:t>the process by which </a:t>
            </a:r>
          </a:p>
          <a:p>
            <a:pPr lvl="1"/>
            <a:r>
              <a:rPr lang="en-GB" dirty="0"/>
              <a:t>the upper class power elites </a:t>
            </a:r>
          </a:p>
          <a:p>
            <a:pPr lvl="1"/>
            <a:r>
              <a:rPr lang="en-GB" dirty="0"/>
              <a:t>systematically work to disenfranchise and exploit </a:t>
            </a:r>
          </a:p>
          <a:p>
            <a:pPr lvl="1"/>
            <a:r>
              <a:rPr lang="en-GB" dirty="0"/>
              <a:t>the lower classes </a:t>
            </a:r>
          </a:p>
          <a:p>
            <a:pPr lvl="1"/>
            <a:r>
              <a:rPr lang="en-GB" dirty="0"/>
              <a:t>to maintain and increase their power</a:t>
            </a:r>
          </a:p>
          <a:p>
            <a:r>
              <a:rPr lang="en-GB" dirty="0"/>
              <a:t>Conflict theory does not apply only to one type of government or society</a:t>
            </a:r>
          </a:p>
          <a:p>
            <a:pPr lvl="1"/>
            <a:r>
              <a:rPr lang="en-GB" dirty="0"/>
              <a:t>it can be applied to </a:t>
            </a:r>
          </a:p>
          <a:p>
            <a:pPr lvl="2"/>
            <a:r>
              <a:rPr lang="en-GB" dirty="0"/>
              <a:t>Democracies</a:t>
            </a:r>
          </a:p>
          <a:p>
            <a:pPr lvl="2"/>
            <a:r>
              <a:rPr lang="en-GB" dirty="0"/>
              <a:t>socialist nations </a:t>
            </a:r>
          </a:p>
          <a:p>
            <a:pPr lvl="2"/>
            <a:r>
              <a:rPr lang="en-GB" dirty="0"/>
              <a:t>and dictatorships 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0167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United States</a:t>
            </a:r>
          </a:p>
          <a:p>
            <a:pPr lvl="1"/>
            <a:r>
              <a:rPr lang="en-GB" dirty="0"/>
              <a:t>a nation that is values principles of </a:t>
            </a:r>
          </a:p>
          <a:p>
            <a:pPr lvl="2"/>
            <a:r>
              <a:rPr lang="en-GB" dirty="0"/>
              <a:t>Equality</a:t>
            </a:r>
          </a:p>
          <a:p>
            <a:pPr lvl="2"/>
            <a:r>
              <a:rPr lang="en-GB" dirty="0"/>
              <a:t>Egalitarianism</a:t>
            </a:r>
          </a:p>
          <a:p>
            <a:pPr lvl="2"/>
            <a:r>
              <a:rPr lang="en-GB" dirty="0"/>
              <a:t>meritocracy,</a:t>
            </a:r>
          </a:p>
          <a:p>
            <a:pPr lvl="2"/>
            <a:r>
              <a:rPr lang="en-GB" dirty="0"/>
              <a:t>hard work</a:t>
            </a:r>
          </a:p>
          <a:p>
            <a:pPr lvl="2"/>
            <a:r>
              <a:rPr lang="en-GB" dirty="0"/>
              <a:t>and the pursuit of the American Dream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7487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 has very high level of economic and social inequality</a:t>
            </a:r>
          </a:p>
          <a:p>
            <a:pPr lvl="1"/>
            <a:r>
              <a:rPr lang="en-GB" dirty="0" err="1"/>
              <a:t>Domhoff</a:t>
            </a:r>
            <a:r>
              <a:rPr lang="en-GB" dirty="0"/>
              <a:t> (2011) in 2007</a:t>
            </a:r>
          </a:p>
          <a:p>
            <a:pPr lvl="1"/>
            <a:r>
              <a:rPr lang="en-GB" dirty="0"/>
              <a:t>Top 1% of households – Upper Class</a:t>
            </a:r>
          </a:p>
          <a:p>
            <a:pPr lvl="2"/>
            <a:r>
              <a:rPr lang="en-GB" dirty="0"/>
              <a:t>owned 34.6% of all privately held wealth</a:t>
            </a:r>
          </a:p>
          <a:p>
            <a:pPr lvl="1"/>
            <a:r>
              <a:rPr lang="en-GB" dirty="0"/>
              <a:t>the next 19% - he managerial, professional, and small business stratum</a:t>
            </a:r>
          </a:p>
          <a:p>
            <a:pPr lvl="2"/>
            <a:r>
              <a:rPr lang="en-GB" dirty="0"/>
              <a:t>had 50.5%.</a:t>
            </a:r>
          </a:p>
          <a:p>
            <a:r>
              <a:rPr lang="en-GB" dirty="0"/>
              <a:t>The top 20% of Americans own 85% of the nation’s wealth as a whole</a:t>
            </a:r>
          </a:p>
          <a:p>
            <a:r>
              <a:rPr lang="en-GB" dirty="0"/>
              <a:t>The other 80% of Americans having only 15% of the wealth</a:t>
            </a:r>
          </a:p>
          <a:p>
            <a:pPr lvl="1"/>
            <a:r>
              <a:rPr lang="en-GB" dirty="0"/>
              <a:t>there is a competition for power between classes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598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large disparity in wealth between social classes in the US </a:t>
            </a:r>
          </a:p>
          <a:p>
            <a:pPr lvl="1"/>
            <a:r>
              <a:rPr lang="en-GB" dirty="0"/>
              <a:t>Disadvantages for those in the lower classes</a:t>
            </a:r>
          </a:p>
          <a:p>
            <a:pPr lvl="2"/>
            <a:r>
              <a:rPr lang="en-GB" dirty="0"/>
              <a:t>lack of access to quality health care</a:t>
            </a:r>
          </a:p>
          <a:p>
            <a:pPr lvl="2"/>
            <a:r>
              <a:rPr lang="en-GB" dirty="0"/>
              <a:t>increased risk of violent crime</a:t>
            </a:r>
          </a:p>
          <a:p>
            <a:pPr lvl="2"/>
            <a:r>
              <a:rPr lang="en-GB" dirty="0"/>
              <a:t>fewer educational opportunities</a:t>
            </a:r>
          </a:p>
          <a:p>
            <a:pPr lvl="3"/>
            <a:r>
              <a:rPr lang="en-GB" dirty="0"/>
              <a:t>especially post-secondary education</a:t>
            </a:r>
          </a:p>
          <a:p>
            <a:pPr lvl="2"/>
            <a:r>
              <a:rPr lang="en-GB" dirty="0"/>
              <a:t>the absence of a social network to provide opportunities for upward mobility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2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5380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crime and criminal justice in the modern world is designed to benefit</a:t>
            </a:r>
          </a:p>
          <a:p>
            <a:pPr lvl="1"/>
            <a:r>
              <a:rPr lang="en-GB" dirty="0"/>
              <a:t>the upper</a:t>
            </a:r>
          </a:p>
          <a:p>
            <a:pPr lvl="1"/>
            <a:r>
              <a:rPr lang="en-GB" dirty="0"/>
              <a:t>powerful classes</a:t>
            </a:r>
          </a:p>
          <a:p>
            <a:pPr lvl="1"/>
            <a:r>
              <a:rPr lang="en-GB" dirty="0"/>
              <a:t>while subjugating and disenfranchising the lower classes</a:t>
            </a:r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031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Greek (2005) </a:t>
            </a:r>
          </a:p>
          <a:p>
            <a:pPr lvl="1"/>
            <a:r>
              <a:rPr lang="en-GB" dirty="0"/>
              <a:t>‘Thus, street crimes, even minor monetary ones are routinely punished quite severely, </a:t>
            </a:r>
          </a:p>
          <a:p>
            <a:pPr lvl="1"/>
            <a:r>
              <a:rPr lang="en-GB" dirty="0"/>
              <a:t>while large scale financial and business crimes are treated much more leniently. </a:t>
            </a:r>
          </a:p>
          <a:p>
            <a:pPr lvl="1"/>
            <a:r>
              <a:rPr lang="en-GB" dirty="0"/>
              <a:t>Theft of a television might receive a longer sentence </a:t>
            </a:r>
          </a:p>
          <a:p>
            <a:pPr lvl="1"/>
            <a:r>
              <a:rPr lang="en-GB" dirty="0"/>
              <a:t>than stealing millions through illegal business practices’</a:t>
            </a:r>
          </a:p>
          <a:p>
            <a:r>
              <a:rPr lang="en-GB" dirty="0"/>
              <a:t>Conflict theory can be applied to deviance in society </a:t>
            </a:r>
          </a:p>
          <a:p>
            <a:pPr lvl="1"/>
            <a:r>
              <a:rPr lang="en-GB" dirty="0"/>
              <a:t>as the upper classes seek to maintain their position and power </a:t>
            </a:r>
          </a:p>
          <a:p>
            <a:pPr lvl="1"/>
            <a:r>
              <a:rPr lang="en-GB" dirty="0"/>
              <a:t>by ensuring that the lower classes remain poor and relatively powerless</a:t>
            </a:r>
          </a:p>
          <a:p>
            <a:endParaRPr lang="en-GB" dirty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957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Societal and social class position effect </a:t>
            </a:r>
          </a:p>
          <a:p>
            <a:pPr lvl="1"/>
            <a:r>
              <a:rPr lang="en-GB" dirty="0"/>
              <a:t>one's rate of drug abuse</a:t>
            </a:r>
          </a:p>
          <a:p>
            <a:r>
              <a:rPr lang="en-GB" dirty="0"/>
              <a:t>‘Conflict theory holds that there are </a:t>
            </a:r>
          </a:p>
          <a:p>
            <a:pPr lvl="1"/>
            <a:r>
              <a:rPr lang="en-GB" dirty="0"/>
              <a:t>higher numbers of chronic drug abusers </a:t>
            </a:r>
          </a:p>
          <a:p>
            <a:pPr lvl="1"/>
            <a:r>
              <a:rPr lang="en-GB" dirty="0"/>
              <a:t>found in lower social classes</a:t>
            </a:r>
          </a:p>
          <a:p>
            <a:pPr lvl="1"/>
            <a:r>
              <a:rPr lang="en-GB" dirty="0"/>
              <a:t>disorganized neighbourhoods</a:t>
            </a:r>
          </a:p>
          <a:p>
            <a:pPr lvl="1"/>
            <a:r>
              <a:rPr lang="en-GB" dirty="0"/>
              <a:t>lower income families</a:t>
            </a:r>
          </a:p>
          <a:p>
            <a:pPr lvl="1"/>
            <a:r>
              <a:rPr lang="en-GB" dirty="0"/>
              <a:t>and relatively politically powerless places</a:t>
            </a:r>
          </a:p>
          <a:p>
            <a:r>
              <a:rPr lang="en-GB" dirty="0"/>
              <a:t>Lo (2003) </a:t>
            </a:r>
          </a:p>
          <a:p>
            <a:pPr lvl="1"/>
            <a:r>
              <a:rPr lang="en-GB" dirty="0"/>
              <a:t>In accordance with conflict theory</a:t>
            </a:r>
          </a:p>
          <a:p>
            <a:pPr lvl="1"/>
            <a:r>
              <a:rPr lang="en-GB" dirty="0"/>
              <a:t>social environments negatively effect inequality</a:t>
            </a:r>
          </a:p>
          <a:p>
            <a:pPr lvl="1"/>
            <a:r>
              <a:rPr lang="en-GB" dirty="0"/>
              <a:t>‘...widespread poverty and severe social disorganization</a:t>
            </a:r>
          </a:p>
          <a:p>
            <a:pPr lvl="1"/>
            <a:r>
              <a:rPr lang="en-GB" dirty="0"/>
              <a:t>lacking legitimate opportunities as well as adequate education and training</a:t>
            </a:r>
          </a:p>
          <a:p>
            <a:pPr lvl="1"/>
            <a:r>
              <a:rPr lang="en-GB" dirty="0"/>
              <a:t>have a [strong] association with opiate and cocaine use’</a:t>
            </a:r>
          </a:p>
          <a:p>
            <a:pPr lvl="1"/>
            <a:endParaRPr lang="en-GB" dirty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2669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Alessio</a:t>
            </a:r>
            <a:r>
              <a:rPr lang="en-GB" dirty="0"/>
              <a:t>, JC (2011) </a:t>
            </a:r>
            <a:r>
              <a:rPr lang="en-GB" i="1" dirty="0"/>
              <a:t>Social Problems and Inequality: Social Responsibility through Progressive Sociology, </a:t>
            </a:r>
            <a:r>
              <a:rPr lang="en-GB" dirty="0"/>
              <a:t>Farnham, Surry: </a:t>
            </a:r>
            <a:r>
              <a:rPr lang="en-GB" dirty="0" err="1"/>
              <a:t>Ashgate</a:t>
            </a:r>
            <a:r>
              <a:rPr lang="en-GB" dirty="0"/>
              <a:t> Publishing Company.</a:t>
            </a:r>
            <a:endParaRPr lang="en-GB" b="1" dirty="0"/>
          </a:p>
          <a:p>
            <a:r>
              <a:rPr lang="en-GB" dirty="0"/>
              <a:t>Andersen, M, Taylor, H &amp; </a:t>
            </a:r>
            <a:r>
              <a:rPr lang="en-GB" dirty="0" err="1"/>
              <a:t>logio</a:t>
            </a:r>
            <a:r>
              <a:rPr lang="en-GB" dirty="0"/>
              <a:t>, K (2012) </a:t>
            </a:r>
            <a:r>
              <a:rPr lang="en-GB" i="1" dirty="0"/>
              <a:t>Sociology: The Essentials, </a:t>
            </a:r>
            <a:r>
              <a:rPr lang="en-GB" dirty="0"/>
              <a:t>Belmont, CA: </a:t>
            </a:r>
            <a:r>
              <a:rPr lang="en-GB" dirty="0" err="1"/>
              <a:t>Cengage</a:t>
            </a:r>
            <a:r>
              <a:rPr lang="en-GB" dirty="0"/>
              <a:t>.</a:t>
            </a:r>
            <a:endParaRPr lang="en-GB" b="1" dirty="0"/>
          </a:p>
          <a:p>
            <a:r>
              <a:rPr lang="en-GB" dirty="0" err="1"/>
              <a:t>Baert</a:t>
            </a:r>
            <a:r>
              <a:rPr lang="en-GB" dirty="0"/>
              <a:t>, P &amp; da Silva, FC (2010) </a:t>
            </a:r>
            <a:r>
              <a:rPr lang="en-GB" i="1" dirty="0"/>
              <a:t>Social Theory in the Twentieth Century and Beyond, </a:t>
            </a:r>
            <a:r>
              <a:rPr lang="en-GB" dirty="0"/>
              <a:t> Cambridge,: Polity Press.</a:t>
            </a:r>
            <a:endParaRPr lang="en-GB" b="1" dirty="0"/>
          </a:p>
          <a:p>
            <a:r>
              <a:rPr lang="en-GB" dirty="0"/>
              <a:t>Brinkerhoff, D, Ortega, S &amp; </a:t>
            </a:r>
            <a:r>
              <a:rPr lang="en-GB" dirty="0" err="1"/>
              <a:t>Weitz</a:t>
            </a:r>
            <a:r>
              <a:rPr lang="en-GB" dirty="0"/>
              <a:t>, R 920130) </a:t>
            </a:r>
            <a:r>
              <a:rPr lang="en-GB" i="1" dirty="0"/>
              <a:t>Essentials of Sociology, </a:t>
            </a:r>
            <a:r>
              <a:rPr lang="en-GB" dirty="0"/>
              <a:t>Belmont, CA: Wadsworth Publishing Inc.</a:t>
            </a:r>
          </a:p>
          <a:p>
            <a:r>
              <a:rPr lang="en-GB" dirty="0" err="1"/>
              <a:t>Cragun</a:t>
            </a:r>
            <a:r>
              <a:rPr lang="en-GB" dirty="0"/>
              <a:t>, RT &amp; </a:t>
            </a:r>
            <a:r>
              <a:rPr lang="en-GB" dirty="0" err="1"/>
              <a:t>Cragun</a:t>
            </a:r>
            <a:r>
              <a:rPr lang="en-GB" dirty="0"/>
              <a:t> D (2008) </a:t>
            </a:r>
            <a:r>
              <a:rPr lang="en-GB" i="1" dirty="0"/>
              <a:t>Introduction to Sociology, </a:t>
            </a:r>
            <a:r>
              <a:rPr lang="en-GB" dirty="0"/>
              <a:t> Seven Treasures Publication.</a:t>
            </a:r>
          </a:p>
        </p:txBody>
      </p:sp>
    </p:spTree>
    <p:extLst>
      <p:ext uri="{BB962C8B-B14F-4D97-AF65-F5344CB8AC3E}">
        <p14:creationId xmlns:p14="http://schemas.microsoft.com/office/powerpoint/2010/main" val="29169581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Downes</a:t>
            </a:r>
            <a:r>
              <a:rPr lang="en-GB" dirty="0"/>
              <a:t>, DM &amp; Rock, P (2007) </a:t>
            </a:r>
            <a:r>
              <a:rPr lang="en-GB" i="1" dirty="0"/>
              <a:t>Understanding Deviance: A Guide to the Sociology of Crime and Rule-breaking, </a:t>
            </a:r>
            <a:r>
              <a:rPr lang="en-GB" dirty="0"/>
              <a:t>Oxford: OUP.</a:t>
            </a:r>
            <a:endParaRPr lang="en-GB" b="1" dirty="0"/>
          </a:p>
          <a:p>
            <a:r>
              <a:rPr lang="en-GB" dirty="0" err="1"/>
              <a:t>Giddens</a:t>
            </a:r>
            <a:r>
              <a:rPr lang="en-GB" dirty="0"/>
              <a:t>, A (1979) </a:t>
            </a:r>
            <a:r>
              <a:rPr lang="en-GB" i="1" dirty="0"/>
              <a:t>Central Problems in Social Theory: Action, Structure, and Contradiction in Social Analysis, </a:t>
            </a:r>
            <a:r>
              <a:rPr lang="en-GB" dirty="0"/>
              <a:t>California: University of California Press</a:t>
            </a:r>
            <a:endParaRPr lang="en-GB" b="1" dirty="0"/>
          </a:p>
          <a:p>
            <a:r>
              <a:rPr lang="en-GB" dirty="0"/>
              <a:t>Merton, RK (1968) </a:t>
            </a:r>
            <a:r>
              <a:rPr lang="en-GB" i="1" dirty="0"/>
              <a:t>Social Theory and Social Structure, </a:t>
            </a:r>
            <a:r>
              <a:rPr lang="en-GB" dirty="0"/>
              <a:t>New York: Free Press.</a:t>
            </a:r>
          </a:p>
          <a:p>
            <a:r>
              <a:rPr lang="en-GB" dirty="0"/>
              <a:t>Mooney, LA, Knox, D &amp; Schacht, C (2011) </a:t>
            </a:r>
            <a:r>
              <a:rPr lang="en-GB" i="1" dirty="0"/>
              <a:t>Understanding Social Problems, </a:t>
            </a:r>
            <a:r>
              <a:rPr lang="en-GB" dirty="0"/>
              <a:t>Belmont, CA: Wadsworth.</a:t>
            </a:r>
          </a:p>
          <a:p>
            <a:r>
              <a:rPr lang="en-GB" dirty="0"/>
              <a:t>Slattery, M (2003) </a:t>
            </a:r>
            <a:r>
              <a:rPr lang="en-GB" i="1" dirty="0"/>
              <a:t>Key Ideas in Sociology,</a:t>
            </a:r>
            <a:r>
              <a:rPr lang="en-GB" dirty="0"/>
              <a:t> Cheltenham: Nelson </a:t>
            </a:r>
            <a:r>
              <a:rPr lang="en-GB" dirty="0" err="1"/>
              <a:t>Thornes</a:t>
            </a:r>
            <a:r>
              <a:rPr lang="en-GB" dirty="0"/>
              <a:t> Ltd.</a:t>
            </a:r>
            <a:endParaRPr lang="en-GB" b="1" dirty="0"/>
          </a:p>
          <a:p>
            <a:r>
              <a:rPr lang="en-GB" dirty="0" err="1"/>
              <a:t>Stolley</a:t>
            </a:r>
            <a:r>
              <a:rPr lang="en-GB" dirty="0"/>
              <a:t>, KS (2005) </a:t>
            </a:r>
            <a:r>
              <a:rPr lang="en-GB" i="1" dirty="0"/>
              <a:t>The Basis of Sociology, </a:t>
            </a:r>
            <a:r>
              <a:rPr lang="en-GB" dirty="0"/>
              <a:t>Westport, CT: Greenwood Press.</a:t>
            </a:r>
          </a:p>
          <a:p>
            <a:r>
              <a:rPr lang="en-GB" dirty="0"/>
              <a:t>Ware, A (2006) </a:t>
            </a:r>
            <a:r>
              <a:rPr lang="en-GB" i="1" dirty="0"/>
              <a:t>The Democratic Party Heads North, 1877–1962, </a:t>
            </a:r>
            <a:r>
              <a:rPr lang="en-GB" dirty="0"/>
              <a:t>Cambridge: Cambridge University Press.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4466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2074</Words>
  <Application>Microsoft Office PowerPoint</Application>
  <PresentationFormat>Widescreen</PresentationFormat>
  <Paragraphs>338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Trebuchet MS</vt:lpstr>
      <vt:lpstr>Wingdings 3</vt:lpstr>
      <vt:lpstr>Facet</vt:lpstr>
      <vt:lpstr>ECAY5002: Professional Practice Advocacy  (Theory)</vt:lpstr>
      <vt:lpstr>Structural-Functionalism Paradigm</vt:lpstr>
      <vt:lpstr>Structural Functionalist Model</vt:lpstr>
      <vt:lpstr>Groups and Institutions </vt:lpstr>
      <vt:lpstr>Example: Gender Inequality</vt:lpstr>
      <vt:lpstr>Society as Constantly Striving for Equilibrium</vt:lpstr>
      <vt:lpstr>Structural Functionalism:  Status Quo</vt:lpstr>
      <vt:lpstr>Structural Functionalism: Social Cohesion</vt:lpstr>
      <vt:lpstr>Structural Functionalism: Social Inequality</vt:lpstr>
      <vt:lpstr>Structural Functionalism: Social Inequality</vt:lpstr>
      <vt:lpstr>Structural Functionalism: Interdependence</vt:lpstr>
      <vt:lpstr>Structural Functionalism: Equilibrium</vt:lpstr>
      <vt:lpstr>Structural Functionalism: Anomie</vt:lpstr>
      <vt:lpstr>Conflict Theory: Assumptions</vt:lpstr>
      <vt:lpstr>Conflict Theory: Assumptions </vt:lpstr>
      <vt:lpstr>Conflict Theory: Class Conflict</vt:lpstr>
      <vt:lpstr>Conflict Theory: Class Conflict</vt:lpstr>
      <vt:lpstr>Conflict Theory: Ideology</vt:lpstr>
      <vt:lpstr>Conflict Theory: Social Class</vt:lpstr>
      <vt:lpstr>Conflict Theory: Deviance</vt:lpstr>
      <vt:lpstr>Conflict Theory: Proletariat</vt:lpstr>
      <vt:lpstr>Conflict Theory: Bourgeoisie</vt:lpstr>
      <vt:lpstr>Conflict Theory: Capitalism</vt:lpstr>
      <vt:lpstr>Conflict Theory: Social Stratification</vt:lpstr>
      <vt:lpstr>Conflict Theory: Social Stratification</vt:lpstr>
      <vt:lpstr>Conflict Theory: Social Stratification</vt:lpstr>
      <vt:lpstr>Conflict Theory: Wealth and Power Inequality</vt:lpstr>
      <vt:lpstr>Conflict Theory: Wealth and Power Inequality</vt:lpstr>
      <vt:lpstr>Conflict Theory: Wealth and Power Inequality</vt:lpstr>
      <vt:lpstr>Conflict Theory: Drug Abuse and Crime</vt:lpstr>
      <vt:lpstr>Conflict Theory: Drug Abuse and Crime</vt:lpstr>
      <vt:lpstr>Conflict Theory: Drug Abuse and Crime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3</dc:title>
  <dc:creator>Caroline Lohmann-Hancock</dc:creator>
  <cp:lastModifiedBy>Phillip Morgan</cp:lastModifiedBy>
  <cp:revision>2</cp:revision>
  <dcterms:created xsi:type="dcterms:W3CDTF">2017-08-03T15:00:52Z</dcterms:created>
  <dcterms:modified xsi:type="dcterms:W3CDTF">2020-01-22T11:13:54Z</dcterms:modified>
</cp:coreProperties>
</file>