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56" r:id="rId3"/>
    <p:sldId id="257" r:id="rId4"/>
    <p:sldId id="258" r:id="rId5"/>
    <p:sldId id="277" r:id="rId6"/>
    <p:sldId id="288" r:id="rId7"/>
    <p:sldId id="271" r:id="rId8"/>
    <p:sldId id="264" r:id="rId9"/>
    <p:sldId id="261" r:id="rId10"/>
    <p:sldId id="281" r:id="rId11"/>
    <p:sldId id="286" r:id="rId12"/>
    <p:sldId id="273" r:id="rId13"/>
    <p:sldId id="287" r:id="rId14"/>
    <p:sldId id="27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D8915E-DC14-41D6-9BB5-F49E1C265163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 rtlCol="0"/>
        <a:lstStyle/>
        <a:p>
          <a:pPr rtl="0"/>
          <a:endParaRPr lang="en-US"/>
        </a:p>
      </dgm:t>
    </dgm:pt>
    <dgm:pt modelId="{73D947E0-108F-4D20-A71E-3CF329F97212}">
      <dgm:prSet phldr="0"/>
      <dgm:spPr/>
      <dgm:t>
        <a:bodyPr rtlCol="0"/>
        <a:lstStyle/>
        <a:p>
          <a:pPr marL="0" algn="ctr" rtl="0">
            <a:buNone/>
          </a:pPr>
          <a:r>
            <a:rPr lang="en-GB" sz="2000" noProof="0" dirty="0">
              <a:solidFill>
                <a:schemeClr val="accent1"/>
              </a:solidFill>
              <a:latin typeface="Tenorite" pitchFamily="2" charset="0"/>
            </a:rPr>
            <a:t>Universalism</a:t>
          </a:r>
          <a:r>
            <a:rPr lang="en-GB" sz="2000" noProof="0" dirty="0">
              <a:latin typeface="Tenorite" pitchFamily="2" charset="0"/>
            </a:rPr>
            <a:t> vs Particularism</a:t>
          </a:r>
        </a:p>
      </dgm:t>
    </dgm:pt>
    <dgm:pt modelId="{9D249532-A24D-4D8F-848A-9F42F2E486C9}" type="par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E813459-65AB-4FA9-B717-330DDA6DFA4E}" type="sib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1AFA1AF-0FF8-45B3-A6D0-0E255A2F637D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2000" noProof="0" dirty="0">
              <a:solidFill>
                <a:schemeClr val="accent1"/>
              </a:solidFill>
              <a:latin typeface="Tenorite" pitchFamily="2" charset="0"/>
            </a:rPr>
            <a:t>Individualism</a:t>
          </a:r>
          <a:r>
            <a:rPr lang="en-GB" sz="2000" noProof="0" dirty="0">
              <a:latin typeface="Tenorite" pitchFamily="2" charset="0"/>
            </a:rPr>
            <a:t> vs Communication</a:t>
          </a:r>
        </a:p>
      </dgm:t>
    </dgm:pt>
    <dgm:pt modelId="{10C68AF5-481C-45AA-A216-8BBBB04515B9}" type="par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8649F7A-400B-4056-965D-C9AC0B3AD942}" type="sib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E9682B4F-0217-4B50-923E-C104AA24290F}">
      <dgm:prSet phldr="0"/>
      <dgm:spPr/>
      <dgm:t>
        <a:bodyPr rtlCol="0"/>
        <a:lstStyle/>
        <a:p>
          <a:pPr marL="0" algn="ctr" rtl="0">
            <a:buNone/>
          </a:pPr>
          <a:r>
            <a:rPr lang="en-GB" sz="2000" noProof="0" dirty="0">
              <a:solidFill>
                <a:schemeClr val="accent1"/>
              </a:solidFill>
              <a:latin typeface="Tenorite" pitchFamily="2" charset="0"/>
            </a:rPr>
            <a:t>Specific</a:t>
          </a:r>
          <a:r>
            <a:rPr lang="en-GB" sz="2000" noProof="0" dirty="0">
              <a:latin typeface="Tenorite" pitchFamily="2" charset="0"/>
            </a:rPr>
            <a:t> vs Diffuse Cultures</a:t>
          </a:r>
        </a:p>
      </dgm:t>
    </dgm:pt>
    <dgm:pt modelId="{E0F6C4AF-9BBB-4698-91D7-F9AE3EACBD5D}" type="par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8632E42-D7EB-4C31-877E-6F1B2801851A}" type="sib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2322D3A-7AC2-4C5C-9D7E-EAB2313D47D4}">
      <dgm:prSet phldr="0"/>
      <dgm:spPr/>
      <dgm:t>
        <a:bodyPr rtlCol="0"/>
        <a:lstStyle/>
        <a:p>
          <a:pPr marL="0" algn="ctr" rtl="0"/>
          <a:r>
            <a:rPr lang="en-GB" sz="20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Sequential</a:t>
          </a:r>
          <a:r>
            <a:rPr lang="en-GB" sz="2000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sz="2000" noProof="0" dirty="0">
              <a:latin typeface="Tenorite" pitchFamily="2" charset="0"/>
            </a:rPr>
            <a:t>vs Synchronic Time</a:t>
          </a:r>
        </a:p>
      </dgm:t>
    </dgm:pt>
    <dgm:pt modelId="{4A8C15D4-B36F-4764-B4FF-F2AF790D3E17}" type="parTrans" cxnId="{179FAFCF-F878-464E-A8A6-1185EFA0E38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4DE1C3A-3FC7-4DB3-88ED-33F65A71557A}" type="sibTrans" cxnId="{179FAFCF-F878-464E-A8A6-1185EFA0E38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4F85505A-81B6-4FDA-A144-900B71DAD946}">
      <dgm:prSet phldr="0"/>
      <dgm:spPr/>
      <dgm:t>
        <a:bodyPr rtlCol="0"/>
        <a:lstStyle/>
        <a:p>
          <a:pPr marL="0" algn="ctr" rtl="0">
            <a:buNone/>
          </a:pPr>
          <a:r>
            <a:rPr lang="en-GB" sz="20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Achievement</a:t>
          </a:r>
          <a:r>
            <a:rPr lang="en-GB" sz="2000" noProof="0" dirty="0">
              <a:latin typeface="Tenorite" pitchFamily="2" charset="0"/>
            </a:rPr>
            <a:t> vs Ascription</a:t>
          </a:r>
        </a:p>
      </dgm:t>
    </dgm:pt>
    <dgm:pt modelId="{D9A96E25-7BBE-4DDD-8DDE-B4970D4340A8}" type="parTrans" cxnId="{2D633B56-E147-4EFC-B9EE-6C0413F329B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68F74A88-49DC-44B1-BC0D-220A7B97601C}" type="sibTrans" cxnId="{2D633B56-E147-4EFC-B9EE-6C0413F329B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FC22DC1E-3B5E-4D82-891C-B5BBB1E64128}">
      <dgm:prSet/>
      <dgm:spPr/>
      <dgm:t>
        <a:bodyPr/>
        <a:lstStyle/>
        <a:p>
          <a:endParaRPr lang="en-GB" dirty="0"/>
        </a:p>
      </dgm:t>
    </dgm:pt>
    <dgm:pt modelId="{7B052BDB-AD6E-4684-BEC2-4FA4AE236C3B}" type="parTrans" cxnId="{A56FD6C9-793C-4631-8E78-1D1E084D12A9}">
      <dgm:prSet/>
      <dgm:spPr/>
      <dgm:t>
        <a:bodyPr/>
        <a:lstStyle/>
        <a:p>
          <a:endParaRPr lang="en-GB"/>
        </a:p>
      </dgm:t>
    </dgm:pt>
    <dgm:pt modelId="{85F9808D-5B23-49A4-ABA5-F4DC325E2EE6}" type="sibTrans" cxnId="{A56FD6C9-793C-4631-8E78-1D1E084D12A9}">
      <dgm:prSet/>
      <dgm:spPr/>
      <dgm:t>
        <a:bodyPr/>
        <a:lstStyle/>
        <a:p>
          <a:endParaRPr lang="en-GB"/>
        </a:p>
      </dgm:t>
    </dgm:pt>
    <dgm:pt modelId="{653A69A9-9529-4570-A43D-A1B4D8E60B37}">
      <dgm:prSet/>
      <dgm:spPr/>
      <dgm:t>
        <a:bodyPr/>
        <a:lstStyle/>
        <a:p>
          <a:endParaRPr lang="en-GB" dirty="0"/>
        </a:p>
      </dgm:t>
    </dgm:pt>
    <dgm:pt modelId="{4A6B5133-196B-43DD-88CE-56A649C8C137}" type="parTrans" cxnId="{5CBA0F3B-A145-4F13-BA60-680B72623E93}">
      <dgm:prSet/>
      <dgm:spPr/>
      <dgm:t>
        <a:bodyPr/>
        <a:lstStyle/>
        <a:p>
          <a:endParaRPr lang="en-GB"/>
        </a:p>
      </dgm:t>
    </dgm:pt>
    <dgm:pt modelId="{9DBD20E5-BF60-4724-AD75-31A79B965363}" type="sibTrans" cxnId="{5CBA0F3B-A145-4F13-BA60-680B72623E93}">
      <dgm:prSet/>
      <dgm:spPr/>
      <dgm:t>
        <a:bodyPr/>
        <a:lstStyle/>
        <a:p>
          <a:endParaRPr lang="en-GB"/>
        </a:p>
      </dgm:t>
    </dgm:pt>
    <dgm:pt modelId="{FEB2D867-E6F0-4A58-B4AD-438F9F1CB0B2}">
      <dgm:prSet phldr="0"/>
      <dgm:spPr/>
      <dgm:t>
        <a:bodyPr rtlCol="0"/>
        <a:lstStyle/>
        <a:p>
          <a:pPr rtl="0"/>
          <a:r>
            <a:rPr lang="en-GB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Internal</a:t>
          </a:r>
          <a:r>
            <a:rPr lang="en-GB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noProof="0" dirty="0">
              <a:solidFill>
                <a:schemeClr val="bg1"/>
              </a:solidFill>
              <a:latin typeface="Tenorite" pitchFamily="2" charset="0"/>
            </a:rPr>
            <a:t>vs External Control</a:t>
          </a:r>
        </a:p>
      </dgm:t>
    </dgm:pt>
    <dgm:pt modelId="{45EABF6F-1941-4720-8DB3-12F519FDAE50}" type="parTrans" cxnId="{DC5D05C7-C108-4BB9-9986-854DC7B7EB06}">
      <dgm:prSet/>
      <dgm:spPr/>
      <dgm:t>
        <a:bodyPr/>
        <a:lstStyle/>
        <a:p>
          <a:endParaRPr lang="en-GB"/>
        </a:p>
      </dgm:t>
    </dgm:pt>
    <dgm:pt modelId="{1A55CEB7-A7C2-4B49-A85F-9828A3544B40}" type="sibTrans" cxnId="{DC5D05C7-C108-4BB9-9986-854DC7B7EB06}">
      <dgm:prSet/>
      <dgm:spPr/>
      <dgm:t>
        <a:bodyPr/>
        <a:lstStyle/>
        <a:p>
          <a:endParaRPr lang="en-GB"/>
        </a:p>
      </dgm:t>
    </dgm:pt>
    <dgm:pt modelId="{23C930A7-34AF-4B24-81B5-E7A5748DB9C7}">
      <dgm:prSet phldr="0"/>
      <dgm:spPr/>
      <dgm:t>
        <a:bodyPr rtlCol="0"/>
        <a:lstStyle/>
        <a:p>
          <a:pPr rtl="0"/>
          <a:r>
            <a:rPr lang="en-GB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Risk-taking</a:t>
          </a:r>
          <a:r>
            <a:rPr lang="en-GB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noProof="0" dirty="0">
              <a:solidFill>
                <a:schemeClr val="bg1"/>
              </a:solidFill>
              <a:latin typeface="Tenorite" pitchFamily="2" charset="0"/>
            </a:rPr>
            <a:t>vs Security</a:t>
          </a:r>
        </a:p>
      </dgm:t>
    </dgm:pt>
    <dgm:pt modelId="{09BFBB4A-F2D2-4A6F-9BC5-7E1E3D6DFC5F}" type="parTrans" cxnId="{244D5D55-B474-42FD-A0DE-4B5BC1AB04DD}">
      <dgm:prSet/>
      <dgm:spPr/>
      <dgm:t>
        <a:bodyPr/>
        <a:lstStyle/>
        <a:p>
          <a:endParaRPr lang="en-GB"/>
        </a:p>
      </dgm:t>
    </dgm:pt>
    <dgm:pt modelId="{16B97095-46DA-4A16-B45E-F2EF221415FB}" type="sibTrans" cxnId="{244D5D55-B474-42FD-A0DE-4B5BC1AB04DD}">
      <dgm:prSet/>
      <dgm:spPr/>
      <dgm:t>
        <a:bodyPr/>
        <a:lstStyle/>
        <a:p>
          <a:endParaRPr lang="en-GB"/>
        </a:p>
      </dgm:t>
    </dgm:pt>
    <dgm:pt modelId="{F93103B4-4E82-4F0E-98BE-C4D4B3D14F43}" type="pres">
      <dgm:prSet presAssocID="{0DD8915E-DC14-41D6-9BB5-F49E1C265163}" presName="Name0" presStyleCnt="0">
        <dgm:presLayoutVars>
          <dgm:chMax val="7"/>
          <dgm:chPref val="7"/>
          <dgm:dir/>
        </dgm:presLayoutVars>
      </dgm:prSet>
      <dgm:spPr/>
    </dgm:pt>
    <dgm:pt modelId="{9A3747EE-A6E4-4355-9EFA-E93AC5D9AFD6}" type="pres">
      <dgm:prSet presAssocID="{0DD8915E-DC14-41D6-9BB5-F49E1C265163}" presName="Name1" presStyleCnt="0"/>
      <dgm:spPr/>
    </dgm:pt>
    <dgm:pt modelId="{FF1BA83F-D1DC-4E7E-9BA7-E5B182224571}" type="pres">
      <dgm:prSet presAssocID="{0DD8915E-DC14-41D6-9BB5-F49E1C265163}" presName="cycle" presStyleCnt="0"/>
      <dgm:spPr/>
    </dgm:pt>
    <dgm:pt modelId="{D57F7BA2-CD3B-4551-9258-AD4E3FE0E3D9}" type="pres">
      <dgm:prSet presAssocID="{0DD8915E-DC14-41D6-9BB5-F49E1C265163}" presName="srcNode" presStyleLbl="node1" presStyleIdx="0" presStyleCnt="7"/>
      <dgm:spPr/>
    </dgm:pt>
    <dgm:pt modelId="{5FE5BBED-3606-4ABD-AB2E-902492E25DC0}" type="pres">
      <dgm:prSet presAssocID="{0DD8915E-DC14-41D6-9BB5-F49E1C265163}" presName="conn" presStyleLbl="parChTrans1D2" presStyleIdx="0" presStyleCnt="1"/>
      <dgm:spPr/>
    </dgm:pt>
    <dgm:pt modelId="{4E25500D-88CE-421E-B3F8-EDFAB749B662}" type="pres">
      <dgm:prSet presAssocID="{0DD8915E-DC14-41D6-9BB5-F49E1C265163}" presName="extraNode" presStyleLbl="node1" presStyleIdx="0" presStyleCnt="7"/>
      <dgm:spPr/>
    </dgm:pt>
    <dgm:pt modelId="{536170DB-4AD9-4134-BA4F-CD38D36F43F9}" type="pres">
      <dgm:prSet presAssocID="{0DD8915E-DC14-41D6-9BB5-F49E1C265163}" presName="dstNode" presStyleLbl="node1" presStyleIdx="0" presStyleCnt="7"/>
      <dgm:spPr/>
    </dgm:pt>
    <dgm:pt modelId="{3C2A6609-DD51-4EC8-9125-4B8E1F63FF37}" type="pres">
      <dgm:prSet presAssocID="{73D947E0-108F-4D20-A71E-3CF329F97212}" presName="text_1" presStyleLbl="node1" presStyleIdx="0" presStyleCnt="7" custScaleX="40082" custLinFactNeighborX="-28443" custLinFactNeighborY="-1677">
        <dgm:presLayoutVars>
          <dgm:bulletEnabled val="1"/>
        </dgm:presLayoutVars>
      </dgm:prSet>
      <dgm:spPr/>
    </dgm:pt>
    <dgm:pt modelId="{9593F11D-5CC2-411A-81F2-C93579B0A2F4}" type="pres">
      <dgm:prSet presAssocID="{73D947E0-108F-4D20-A71E-3CF329F97212}" presName="accent_1" presStyleCnt="0"/>
      <dgm:spPr/>
    </dgm:pt>
    <dgm:pt modelId="{16A72236-36ED-4DE7-BD0A-613F8E3E2993}" type="pres">
      <dgm:prSet presAssocID="{73D947E0-108F-4D20-A71E-3CF329F97212}" presName="accentRepeatNode" presStyleLbl="solidFgAcc1" presStyleIdx="0" presStyleCnt="7"/>
      <dgm:spPr/>
    </dgm:pt>
    <dgm:pt modelId="{933A366B-6051-49BE-924E-EC5B9DA62C19}" type="pres">
      <dgm:prSet presAssocID="{B1AFA1AF-0FF8-45B3-A6D0-0E255A2F637D}" presName="text_2" presStyleLbl="node1" presStyleIdx="1" presStyleCnt="7" custScaleX="45977" custLinFactNeighborX="-25961">
        <dgm:presLayoutVars>
          <dgm:bulletEnabled val="1"/>
        </dgm:presLayoutVars>
      </dgm:prSet>
      <dgm:spPr/>
    </dgm:pt>
    <dgm:pt modelId="{30AC6BE6-8DDB-4D6B-8F6A-C8FBC8AFDA15}" type="pres">
      <dgm:prSet presAssocID="{B1AFA1AF-0FF8-45B3-A6D0-0E255A2F637D}" presName="accent_2" presStyleCnt="0"/>
      <dgm:spPr/>
    </dgm:pt>
    <dgm:pt modelId="{C4CD3BC9-9CCD-490D-964A-5E071C744337}" type="pres">
      <dgm:prSet presAssocID="{B1AFA1AF-0FF8-45B3-A6D0-0E255A2F637D}" presName="accentRepeatNode" presStyleLbl="solidFgAcc1" presStyleIdx="1" presStyleCnt="7"/>
      <dgm:spPr/>
    </dgm:pt>
    <dgm:pt modelId="{67FB6306-991A-4886-91C3-73B0C234A8FF}" type="pres">
      <dgm:prSet presAssocID="{E9682B4F-0217-4B50-923E-C104AA24290F}" presName="text_3" presStyleLbl="node1" presStyleIdx="2" presStyleCnt="7" custScaleX="39229" custLinFactNeighborX="-29024">
        <dgm:presLayoutVars>
          <dgm:bulletEnabled val="1"/>
        </dgm:presLayoutVars>
      </dgm:prSet>
      <dgm:spPr/>
    </dgm:pt>
    <dgm:pt modelId="{FB379F91-BF04-4F92-94CB-9A377D2E93B3}" type="pres">
      <dgm:prSet presAssocID="{E9682B4F-0217-4B50-923E-C104AA24290F}" presName="accent_3" presStyleCnt="0"/>
      <dgm:spPr/>
    </dgm:pt>
    <dgm:pt modelId="{59F0092B-B240-47C2-B433-B481C0B94C75}" type="pres">
      <dgm:prSet presAssocID="{E9682B4F-0217-4B50-923E-C104AA24290F}" presName="accentRepeatNode" presStyleLbl="solidFgAcc1" presStyleIdx="2" presStyleCnt="7"/>
      <dgm:spPr/>
    </dgm:pt>
    <dgm:pt modelId="{8AC407B5-1C42-4234-9006-7C30372BF5D2}" type="pres">
      <dgm:prSet presAssocID="{4F85505A-81B6-4FDA-A144-900B71DAD946}" presName="text_4" presStyleLbl="node1" presStyleIdx="3" presStyleCnt="7" custScaleX="48926" custLinFactNeighborX="-25180" custLinFactNeighborY="6713">
        <dgm:presLayoutVars>
          <dgm:bulletEnabled val="1"/>
        </dgm:presLayoutVars>
      </dgm:prSet>
      <dgm:spPr/>
    </dgm:pt>
    <dgm:pt modelId="{76B57612-3A1E-46FE-8830-FE4D3D933548}" type="pres">
      <dgm:prSet presAssocID="{4F85505A-81B6-4FDA-A144-900B71DAD946}" presName="accent_4" presStyleCnt="0"/>
      <dgm:spPr/>
    </dgm:pt>
    <dgm:pt modelId="{F44CA95B-4596-4460-B159-F4CD6C13C429}" type="pres">
      <dgm:prSet presAssocID="{4F85505A-81B6-4FDA-A144-900B71DAD946}" presName="accentRepeatNode" presStyleLbl="solidFgAcc1" presStyleIdx="3" presStyleCnt="7"/>
      <dgm:spPr/>
    </dgm:pt>
    <dgm:pt modelId="{04A4E272-5407-4A03-971C-288E43E3C704}" type="pres">
      <dgm:prSet presAssocID="{A2322D3A-7AC2-4C5C-9D7E-EAB2313D47D4}" presName="text_5" presStyleLbl="node1" presStyleIdx="4" presStyleCnt="7" custScaleX="50487" custLinFactNeighborX="-25600" custLinFactNeighborY="10796">
        <dgm:presLayoutVars>
          <dgm:bulletEnabled val="1"/>
        </dgm:presLayoutVars>
      </dgm:prSet>
      <dgm:spPr/>
    </dgm:pt>
    <dgm:pt modelId="{BFE9993A-7EFF-48B8-9D37-4A136F0074BA}" type="pres">
      <dgm:prSet presAssocID="{A2322D3A-7AC2-4C5C-9D7E-EAB2313D47D4}" presName="accent_5" presStyleCnt="0"/>
      <dgm:spPr/>
    </dgm:pt>
    <dgm:pt modelId="{AB28CB2B-2362-40CD-9323-C6B7A77844F7}" type="pres">
      <dgm:prSet presAssocID="{A2322D3A-7AC2-4C5C-9D7E-EAB2313D47D4}" presName="accentRepeatNode" presStyleLbl="solidFgAcc1" presStyleIdx="4" presStyleCnt="7"/>
      <dgm:spPr/>
    </dgm:pt>
    <dgm:pt modelId="{CF2AA696-3C2E-4616-A326-94037E63647D}" type="pres">
      <dgm:prSet presAssocID="{FEB2D867-E6F0-4A58-B4AD-438F9F1CB0B2}" presName="text_6" presStyleLbl="node1" presStyleIdx="5" presStyleCnt="7" custScaleX="50487" custLinFactNeighborX="-25600" custLinFactNeighborY="10796">
        <dgm:presLayoutVars>
          <dgm:bulletEnabled val="1"/>
        </dgm:presLayoutVars>
      </dgm:prSet>
      <dgm:spPr/>
    </dgm:pt>
    <dgm:pt modelId="{54C12AC6-9CD0-4ECB-AE50-46D60CD08804}" type="pres">
      <dgm:prSet presAssocID="{FEB2D867-E6F0-4A58-B4AD-438F9F1CB0B2}" presName="accent_6" presStyleCnt="0"/>
      <dgm:spPr/>
    </dgm:pt>
    <dgm:pt modelId="{CD66418E-D372-4E4E-9EAA-87549A3720BF}" type="pres">
      <dgm:prSet presAssocID="{FEB2D867-E6F0-4A58-B4AD-438F9F1CB0B2}" presName="accentRepeatNode" presStyleLbl="solidFgAcc1" presStyleIdx="5" presStyleCnt="7"/>
      <dgm:spPr/>
    </dgm:pt>
    <dgm:pt modelId="{97F9EADB-FEF2-4EA4-A2BF-DEB0DDF65EB7}" type="pres">
      <dgm:prSet presAssocID="{23C930A7-34AF-4B24-81B5-E7A5748DB9C7}" presName="text_7" presStyleLbl="node1" presStyleIdx="6" presStyleCnt="7" custScaleX="50487" custLinFactNeighborX="-25600" custLinFactNeighborY="10796">
        <dgm:presLayoutVars>
          <dgm:bulletEnabled val="1"/>
        </dgm:presLayoutVars>
      </dgm:prSet>
      <dgm:spPr/>
    </dgm:pt>
    <dgm:pt modelId="{1CC9515A-27C4-43F8-BC75-F35F42570F29}" type="pres">
      <dgm:prSet presAssocID="{23C930A7-34AF-4B24-81B5-E7A5748DB9C7}" presName="accent_7" presStyleCnt="0"/>
      <dgm:spPr/>
    </dgm:pt>
    <dgm:pt modelId="{D2F66E17-5C3A-4628-A2DD-BC72A18E49A3}" type="pres">
      <dgm:prSet presAssocID="{23C930A7-34AF-4B24-81B5-E7A5748DB9C7}" presName="accentRepeatNode" presStyleLbl="solidFgAcc1" presStyleIdx="6" presStyleCnt="7"/>
      <dgm:spPr/>
    </dgm:pt>
  </dgm:ptLst>
  <dgm:cxnLst>
    <dgm:cxn modelId="{F28D7702-2FC3-49BD-BB13-C989E5EE622A}" srcId="{0DD8915E-DC14-41D6-9BB5-F49E1C265163}" destId="{B1AFA1AF-0FF8-45B3-A6D0-0E255A2F637D}" srcOrd="1" destOrd="0" parTransId="{10C68AF5-481C-45AA-A216-8BBBB04515B9}" sibTransId="{88649F7A-400B-4056-965D-C9AC0B3AD942}"/>
    <dgm:cxn modelId="{71CFB203-3A38-47FB-86E5-EF13DBE3FD82}" type="presOf" srcId="{4F85505A-81B6-4FDA-A144-900B71DAD946}" destId="{8AC407B5-1C42-4234-9006-7C30372BF5D2}" srcOrd="0" destOrd="0" presId="urn:microsoft.com/office/officeart/2008/layout/VerticalCurvedList"/>
    <dgm:cxn modelId="{A0077D09-C12C-46D0-8DF7-194B6911362A}" srcId="{0DD8915E-DC14-41D6-9BB5-F49E1C265163}" destId="{73D947E0-108F-4D20-A71E-3CF329F97212}" srcOrd="0" destOrd="0" parTransId="{9D249532-A24D-4D8F-848A-9F42F2E486C9}" sibTransId="{AE813459-65AB-4FA9-B717-330DDA6DFA4E}"/>
    <dgm:cxn modelId="{DFF7C81F-085D-4843-998C-06585B17E81B}" type="presOf" srcId="{AE813459-65AB-4FA9-B717-330DDA6DFA4E}" destId="{5FE5BBED-3606-4ABD-AB2E-902492E25DC0}" srcOrd="0" destOrd="0" presId="urn:microsoft.com/office/officeart/2008/layout/VerticalCurvedList"/>
    <dgm:cxn modelId="{5CBA0F3B-A145-4F13-BA60-680B72623E93}" srcId="{0DD8915E-DC14-41D6-9BB5-F49E1C265163}" destId="{653A69A9-9529-4570-A43D-A1B4D8E60B37}" srcOrd="8" destOrd="0" parTransId="{4A6B5133-196B-43DD-88CE-56A649C8C137}" sibTransId="{9DBD20E5-BF60-4724-AD75-31A79B965363}"/>
    <dgm:cxn modelId="{98CD1F61-4241-4D2F-B2E4-E09801BE81F4}" type="presOf" srcId="{73D947E0-108F-4D20-A71E-3CF329F97212}" destId="{3C2A6609-DD51-4EC8-9125-4B8E1F63FF37}" srcOrd="0" destOrd="0" presId="urn:microsoft.com/office/officeart/2008/layout/VerticalCurvedList"/>
    <dgm:cxn modelId="{A4C8F844-B5F1-488E-ACD4-8141F2AA5B56}" type="presOf" srcId="{23C930A7-34AF-4B24-81B5-E7A5748DB9C7}" destId="{97F9EADB-FEF2-4EA4-A2BF-DEB0DDF65EB7}" srcOrd="0" destOrd="0" presId="urn:microsoft.com/office/officeart/2008/layout/VerticalCurvedList"/>
    <dgm:cxn modelId="{C0DEB16D-D8ED-42B4-BFD8-5440212C97F3}" type="presOf" srcId="{E9682B4F-0217-4B50-923E-C104AA24290F}" destId="{67FB6306-991A-4886-91C3-73B0C234A8FF}" srcOrd="0" destOrd="0" presId="urn:microsoft.com/office/officeart/2008/layout/VerticalCurvedList"/>
    <dgm:cxn modelId="{244D5D55-B474-42FD-A0DE-4B5BC1AB04DD}" srcId="{0DD8915E-DC14-41D6-9BB5-F49E1C265163}" destId="{23C930A7-34AF-4B24-81B5-E7A5748DB9C7}" srcOrd="6" destOrd="0" parTransId="{09BFBB4A-F2D2-4A6F-9BC5-7E1E3D6DFC5F}" sibTransId="{16B97095-46DA-4A16-B45E-F2EF221415FB}"/>
    <dgm:cxn modelId="{2D633B56-E147-4EFC-B9EE-6C0413F329B0}" srcId="{0DD8915E-DC14-41D6-9BB5-F49E1C265163}" destId="{4F85505A-81B6-4FDA-A144-900B71DAD946}" srcOrd="3" destOrd="0" parTransId="{D9A96E25-7BBE-4DDD-8DDE-B4970D4340A8}" sibTransId="{68F74A88-49DC-44B1-BC0D-220A7B97601C}"/>
    <dgm:cxn modelId="{FAFE78A6-9442-40A4-9CC7-77340BFE735B}" type="presOf" srcId="{0DD8915E-DC14-41D6-9BB5-F49E1C265163}" destId="{F93103B4-4E82-4F0E-98BE-C4D4B3D14F43}" srcOrd="0" destOrd="0" presId="urn:microsoft.com/office/officeart/2008/layout/VerticalCurvedList"/>
    <dgm:cxn modelId="{DC5D05C7-C108-4BB9-9986-854DC7B7EB06}" srcId="{0DD8915E-DC14-41D6-9BB5-F49E1C265163}" destId="{FEB2D867-E6F0-4A58-B4AD-438F9F1CB0B2}" srcOrd="5" destOrd="0" parTransId="{45EABF6F-1941-4720-8DB3-12F519FDAE50}" sibTransId="{1A55CEB7-A7C2-4B49-A85F-9828A3544B40}"/>
    <dgm:cxn modelId="{CD67E0C8-4A72-4AA3-8525-769796938695}" type="presOf" srcId="{FEB2D867-E6F0-4A58-B4AD-438F9F1CB0B2}" destId="{CF2AA696-3C2E-4616-A326-94037E63647D}" srcOrd="0" destOrd="0" presId="urn:microsoft.com/office/officeart/2008/layout/VerticalCurvedList"/>
    <dgm:cxn modelId="{6C23D0C9-74B2-4C8B-AB2F-A03B3B0EBE56}" srcId="{0DD8915E-DC14-41D6-9BB5-F49E1C265163}" destId="{E9682B4F-0217-4B50-923E-C104AA24290F}" srcOrd="2" destOrd="0" parTransId="{E0F6C4AF-9BBB-4698-91D7-F9AE3EACBD5D}" sibTransId="{B8632E42-D7EB-4C31-877E-6F1B2801851A}"/>
    <dgm:cxn modelId="{A56FD6C9-793C-4631-8E78-1D1E084D12A9}" srcId="{0DD8915E-DC14-41D6-9BB5-F49E1C265163}" destId="{FC22DC1E-3B5E-4D82-891C-B5BBB1E64128}" srcOrd="7" destOrd="0" parTransId="{7B052BDB-AD6E-4684-BEC2-4FA4AE236C3B}" sibTransId="{85F9808D-5B23-49A4-ABA5-F4DC325E2EE6}"/>
    <dgm:cxn modelId="{56C659CB-D669-4081-A271-9B3B4DF7B1E7}" type="presOf" srcId="{A2322D3A-7AC2-4C5C-9D7E-EAB2313D47D4}" destId="{04A4E272-5407-4A03-971C-288E43E3C704}" srcOrd="0" destOrd="0" presId="urn:microsoft.com/office/officeart/2008/layout/VerticalCurvedList"/>
    <dgm:cxn modelId="{179FAFCF-F878-464E-A8A6-1185EFA0E380}" srcId="{0DD8915E-DC14-41D6-9BB5-F49E1C265163}" destId="{A2322D3A-7AC2-4C5C-9D7E-EAB2313D47D4}" srcOrd="4" destOrd="0" parTransId="{4A8C15D4-B36F-4764-B4FF-F2AF790D3E17}" sibTransId="{84DE1C3A-3FC7-4DB3-88ED-33F65A71557A}"/>
    <dgm:cxn modelId="{E7D0B4F9-853C-4790-85C3-FD1E33533CED}" type="presOf" srcId="{B1AFA1AF-0FF8-45B3-A6D0-0E255A2F637D}" destId="{933A366B-6051-49BE-924E-EC5B9DA62C19}" srcOrd="0" destOrd="0" presId="urn:microsoft.com/office/officeart/2008/layout/VerticalCurvedList"/>
    <dgm:cxn modelId="{77A28925-9F46-472D-AD13-8B0057728EBF}" type="presParOf" srcId="{F93103B4-4E82-4F0E-98BE-C4D4B3D14F43}" destId="{9A3747EE-A6E4-4355-9EFA-E93AC5D9AFD6}" srcOrd="0" destOrd="0" presId="urn:microsoft.com/office/officeart/2008/layout/VerticalCurvedList"/>
    <dgm:cxn modelId="{BB90F390-2D60-473E-8BDB-C4A01DE0F126}" type="presParOf" srcId="{9A3747EE-A6E4-4355-9EFA-E93AC5D9AFD6}" destId="{FF1BA83F-D1DC-4E7E-9BA7-E5B182224571}" srcOrd="0" destOrd="0" presId="urn:microsoft.com/office/officeart/2008/layout/VerticalCurvedList"/>
    <dgm:cxn modelId="{E8DFD891-B60D-4F90-8E9E-6DC42AFA0A90}" type="presParOf" srcId="{FF1BA83F-D1DC-4E7E-9BA7-E5B182224571}" destId="{D57F7BA2-CD3B-4551-9258-AD4E3FE0E3D9}" srcOrd="0" destOrd="0" presId="urn:microsoft.com/office/officeart/2008/layout/VerticalCurvedList"/>
    <dgm:cxn modelId="{A7A936C8-825F-4A64-8FA1-5CC92784B490}" type="presParOf" srcId="{FF1BA83F-D1DC-4E7E-9BA7-E5B182224571}" destId="{5FE5BBED-3606-4ABD-AB2E-902492E25DC0}" srcOrd="1" destOrd="0" presId="urn:microsoft.com/office/officeart/2008/layout/VerticalCurvedList"/>
    <dgm:cxn modelId="{E22498C6-AC80-4B2D-8F56-E1258833B796}" type="presParOf" srcId="{FF1BA83F-D1DC-4E7E-9BA7-E5B182224571}" destId="{4E25500D-88CE-421E-B3F8-EDFAB749B662}" srcOrd="2" destOrd="0" presId="urn:microsoft.com/office/officeart/2008/layout/VerticalCurvedList"/>
    <dgm:cxn modelId="{4670F3B7-6A23-44CC-9860-588B1185F0C1}" type="presParOf" srcId="{FF1BA83F-D1DC-4E7E-9BA7-E5B182224571}" destId="{536170DB-4AD9-4134-BA4F-CD38D36F43F9}" srcOrd="3" destOrd="0" presId="urn:microsoft.com/office/officeart/2008/layout/VerticalCurvedList"/>
    <dgm:cxn modelId="{6FF4351C-091F-4D84-A9D5-AE84DBE2592D}" type="presParOf" srcId="{9A3747EE-A6E4-4355-9EFA-E93AC5D9AFD6}" destId="{3C2A6609-DD51-4EC8-9125-4B8E1F63FF37}" srcOrd="1" destOrd="0" presId="urn:microsoft.com/office/officeart/2008/layout/VerticalCurvedList"/>
    <dgm:cxn modelId="{195264BD-88D7-40E9-A174-AE2A8D1B17D5}" type="presParOf" srcId="{9A3747EE-A6E4-4355-9EFA-E93AC5D9AFD6}" destId="{9593F11D-5CC2-411A-81F2-C93579B0A2F4}" srcOrd="2" destOrd="0" presId="urn:microsoft.com/office/officeart/2008/layout/VerticalCurvedList"/>
    <dgm:cxn modelId="{0B85F207-164D-4ABF-9485-700817C28C0B}" type="presParOf" srcId="{9593F11D-5CC2-411A-81F2-C93579B0A2F4}" destId="{16A72236-36ED-4DE7-BD0A-613F8E3E2993}" srcOrd="0" destOrd="0" presId="urn:microsoft.com/office/officeart/2008/layout/VerticalCurvedList"/>
    <dgm:cxn modelId="{B9F7B575-D419-43CE-9FA2-03700D0AF780}" type="presParOf" srcId="{9A3747EE-A6E4-4355-9EFA-E93AC5D9AFD6}" destId="{933A366B-6051-49BE-924E-EC5B9DA62C19}" srcOrd="3" destOrd="0" presId="urn:microsoft.com/office/officeart/2008/layout/VerticalCurvedList"/>
    <dgm:cxn modelId="{FDA91A20-7C6B-4D08-A37F-CBB1F4F2EAC5}" type="presParOf" srcId="{9A3747EE-A6E4-4355-9EFA-E93AC5D9AFD6}" destId="{30AC6BE6-8DDB-4D6B-8F6A-C8FBC8AFDA15}" srcOrd="4" destOrd="0" presId="urn:microsoft.com/office/officeart/2008/layout/VerticalCurvedList"/>
    <dgm:cxn modelId="{EB318A74-68F3-4D40-B8C8-E85C5070F260}" type="presParOf" srcId="{30AC6BE6-8DDB-4D6B-8F6A-C8FBC8AFDA15}" destId="{C4CD3BC9-9CCD-490D-964A-5E071C744337}" srcOrd="0" destOrd="0" presId="urn:microsoft.com/office/officeart/2008/layout/VerticalCurvedList"/>
    <dgm:cxn modelId="{B57A72D0-CFF4-4B46-93B3-916B90EB6967}" type="presParOf" srcId="{9A3747EE-A6E4-4355-9EFA-E93AC5D9AFD6}" destId="{67FB6306-991A-4886-91C3-73B0C234A8FF}" srcOrd="5" destOrd="0" presId="urn:microsoft.com/office/officeart/2008/layout/VerticalCurvedList"/>
    <dgm:cxn modelId="{D60A8A0E-ACC6-4C03-8070-AD8048A3115C}" type="presParOf" srcId="{9A3747EE-A6E4-4355-9EFA-E93AC5D9AFD6}" destId="{FB379F91-BF04-4F92-94CB-9A377D2E93B3}" srcOrd="6" destOrd="0" presId="urn:microsoft.com/office/officeart/2008/layout/VerticalCurvedList"/>
    <dgm:cxn modelId="{1A4C5E7B-C0C4-4ED9-B388-003AB39E2D6E}" type="presParOf" srcId="{FB379F91-BF04-4F92-94CB-9A377D2E93B3}" destId="{59F0092B-B240-47C2-B433-B481C0B94C75}" srcOrd="0" destOrd="0" presId="urn:microsoft.com/office/officeart/2008/layout/VerticalCurvedList"/>
    <dgm:cxn modelId="{B9BEA014-2A20-4C63-AF25-21D443F56C16}" type="presParOf" srcId="{9A3747EE-A6E4-4355-9EFA-E93AC5D9AFD6}" destId="{8AC407B5-1C42-4234-9006-7C30372BF5D2}" srcOrd="7" destOrd="0" presId="urn:microsoft.com/office/officeart/2008/layout/VerticalCurvedList"/>
    <dgm:cxn modelId="{9AEF7F42-EABC-450E-AF4D-4FA22C37354A}" type="presParOf" srcId="{9A3747EE-A6E4-4355-9EFA-E93AC5D9AFD6}" destId="{76B57612-3A1E-46FE-8830-FE4D3D933548}" srcOrd="8" destOrd="0" presId="urn:microsoft.com/office/officeart/2008/layout/VerticalCurvedList"/>
    <dgm:cxn modelId="{F5F65DAC-A620-4E7A-8F7F-48D230D52F33}" type="presParOf" srcId="{76B57612-3A1E-46FE-8830-FE4D3D933548}" destId="{F44CA95B-4596-4460-B159-F4CD6C13C429}" srcOrd="0" destOrd="0" presId="urn:microsoft.com/office/officeart/2008/layout/VerticalCurvedList"/>
    <dgm:cxn modelId="{28F276BE-695A-456C-AA28-FFB4BA80B400}" type="presParOf" srcId="{9A3747EE-A6E4-4355-9EFA-E93AC5D9AFD6}" destId="{04A4E272-5407-4A03-971C-288E43E3C704}" srcOrd="9" destOrd="0" presId="urn:microsoft.com/office/officeart/2008/layout/VerticalCurvedList"/>
    <dgm:cxn modelId="{C74E657D-E988-41FA-A35B-F4834069FF4A}" type="presParOf" srcId="{9A3747EE-A6E4-4355-9EFA-E93AC5D9AFD6}" destId="{BFE9993A-7EFF-48B8-9D37-4A136F0074BA}" srcOrd="10" destOrd="0" presId="urn:microsoft.com/office/officeart/2008/layout/VerticalCurvedList"/>
    <dgm:cxn modelId="{5477D573-E05B-4FEE-9BCE-25EA1D7AD6CB}" type="presParOf" srcId="{BFE9993A-7EFF-48B8-9D37-4A136F0074BA}" destId="{AB28CB2B-2362-40CD-9323-C6B7A77844F7}" srcOrd="0" destOrd="0" presId="urn:microsoft.com/office/officeart/2008/layout/VerticalCurvedList"/>
    <dgm:cxn modelId="{B27BC7FC-77BA-4738-B86A-0C69FC886CA3}" type="presParOf" srcId="{9A3747EE-A6E4-4355-9EFA-E93AC5D9AFD6}" destId="{CF2AA696-3C2E-4616-A326-94037E63647D}" srcOrd="11" destOrd="0" presId="urn:microsoft.com/office/officeart/2008/layout/VerticalCurvedList"/>
    <dgm:cxn modelId="{77941463-A9FE-44E1-8DFD-ACEA98AF8564}" type="presParOf" srcId="{9A3747EE-A6E4-4355-9EFA-E93AC5D9AFD6}" destId="{54C12AC6-9CD0-4ECB-AE50-46D60CD08804}" srcOrd="12" destOrd="0" presId="urn:microsoft.com/office/officeart/2008/layout/VerticalCurvedList"/>
    <dgm:cxn modelId="{5B7F3D70-8119-4371-BFCA-665D4A0B279F}" type="presParOf" srcId="{54C12AC6-9CD0-4ECB-AE50-46D60CD08804}" destId="{CD66418E-D372-4E4E-9EAA-87549A3720BF}" srcOrd="0" destOrd="0" presId="urn:microsoft.com/office/officeart/2008/layout/VerticalCurvedList"/>
    <dgm:cxn modelId="{0595DFA0-77B4-4DBF-BDE8-2896CB6570AD}" type="presParOf" srcId="{9A3747EE-A6E4-4355-9EFA-E93AC5D9AFD6}" destId="{97F9EADB-FEF2-4EA4-A2BF-DEB0DDF65EB7}" srcOrd="13" destOrd="0" presId="urn:microsoft.com/office/officeart/2008/layout/VerticalCurvedList"/>
    <dgm:cxn modelId="{6CF49B82-6967-4103-A5B0-2C94A5CD9995}" type="presParOf" srcId="{9A3747EE-A6E4-4355-9EFA-E93AC5D9AFD6}" destId="{1CC9515A-27C4-43F8-BC75-F35F42570F29}" srcOrd="14" destOrd="0" presId="urn:microsoft.com/office/officeart/2008/layout/VerticalCurvedList"/>
    <dgm:cxn modelId="{F05AA0A7-C6D1-42A4-AAA8-C0245F989E00}" type="presParOf" srcId="{1CC9515A-27C4-43F8-BC75-F35F42570F29}" destId="{D2F66E17-5C3A-4628-A2DD-BC72A18E49A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D8915E-DC14-41D6-9BB5-F49E1C265163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 rtlCol="0"/>
        <a:lstStyle/>
        <a:p>
          <a:pPr rtl="0"/>
          <a:endParaRPr lang="en-US"/>
        </a:p>
      </dgm:t>
    </dgm:pt>
    <dgm:pt modelId="{8FE81FEC-2664-411F-AEB3-065F29F52751}">
      <dgm:prSet custT="1"/>
      <dgm:spPr/>
      <dgm:t>
        <a:bodyPr lIns="182880" tIns="182880" rIns="182880" bIns="182880"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Invest in training for the negotiation team to ensure a deep understanding of Chinese culture and business practices (Luthans, 2018).</a:t>
          </a:r>
        </a:p>
      </dgm:t>
    </dgm:pt>
    <dgm:pt modelId="{BCBC007E-0269-421B-9C41-DE26D5C3A822}" type="parTrans" cxnId="{711E093C-AD42-45A4-8D40-A2D39702062E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0230EB7-7230-4881-A631-309C07417378}" type="sibTrans" cxnId="{711E093C-AD42-45A4-8D40-A2D39702062E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73D947E0-108F-4D20-A71E-3CF329F97212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Build Relationships</a:t>
          </a:r>
        </a:p>
      </dgm:t>
    </dgm:pt>
    <dgm:pt modelId="{9D249532-A24D-4D8F-848A-9F42F2E486C9}" type="par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E813459-65AB-4FA9-B717-330DDA6DFA4E}" type="sib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30A490C8-22B4-4D68-875C-0F0DE2FF864D}">
      <dgm:prSet custT="1"/>
      <dgm:spPr/>
      <dgm:t>
        <a:bodyPr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Engage in social interactions outside of formal meetings; this fosters trust and rapport.</a:t>
          </a:r>
        </a:p>
      </dgm:t>
    </dgm:pt>
    <dgm:pt modelId="{035C64B0-4F0C-4FD1-BD23-B1D4C9887CBE}" type="parTrans" cxnId="{381FE1CC-8184-4745-8EB3-6DE11655998D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45495DA8-8707-41E3-A12B-FA5766269C44}" type="sibTrans" cxnId="{381FE1CC-8184-4745-8EB3-6DE11655998D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1AFA1AF-0FF8-45B3-A6D0-0E255A2F637D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Effective Communication</a:t>
          </a:r>
        </a:p>
      </dgm:t>
    </dgm:pt>
    <dgm:pt modelId="{10C68AF5-481C-45AA-A216-8BBBB04515B9}" type="par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8649F7A-400B-4056-965D-C9AC0B3AD942}" type="sib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50418D2B-9486-42DE-AFDD-1D31420040FF}">
      <dgm:prSet custT="1"/>
      <dgm:spPr/>
      <dgm:t>
        <a:bodyPr rtlCol="0"/>
        <a:lstStyle/>
        <a:p>
          <a:pPr marL="0" algn="ctr" rtl="0">
            <a:buNone/>
          </a:pPr>
          <a:r>
            <a:rPr lang="en-GB" sz="1400" b="0" i="0" dirty="0"/>
            <a:t>Clearly articulate our objectives while being sensitive to the subtleties in communication. Ensure translations are accurate to avoid misunderstandings.</a:t>
          </a:r>
          <a:endParaRPr lang="en-GB" sz="1400" noProof="0" dirty="0">
            <a:latin typeface="Tenorite" pitchFamily="2" charset="0"/>
          </a:endParaRPr>
        </a:p>
      </dgm:t>
    </dgm:pt>
    <dgm:pt modelId="{D5A17F6B-93F5-442B-938A-0F38C281BE88}" type="parTrans" cxnId="{5A5BA622-5DEB-48B9-88D9-C1DE36C711E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1D87A0A5-8024-4710-846B-D5BFAC785107}" type="sibTrans" cxnId="{5A5BA622-5DEB-48B9-88D9-C1DE36C711E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E9682B4F-0217-4B50-923E-C104AA24290F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Mutual Benefits</a:t>
          </a:r>
        </a:p>
      </dgm:t>
    </dgm:pt>
    <dgm:pt modelId="{E0F6C4AF-9BBB-4698-91D7-F9AE3EACBD5D}" type="par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8632E42-D7EB-4C31-877E-6F1B2801851A}" type="sib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0EC0C300-11E4-45CF-8418-973585107209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Highlighting how the partnership can benefit both parties promotes a win-win approach, aligning with Chinese negotiation preferences (Meyer, 2014).</a:t>
          </a:r>
        </a:p>
      </dgm:t>
    </dgm:pt>
    <dgm:pt modelId="{1E4DD98E-100E-46B7-B24A-408BBF69E9FA}" type="parTrans" cxnId="{51563A4F-C0EB-47D6-B5BC-47A4E599AD4B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90FAB5D1-62B3-4FF6-A07D-EE607F529C32}" type="sibTrans" cxnId="{51563A4F-C0EB-47D6-B5BC-47A4E599AD4B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FEB4A941-E9FA-4A86-A673-85FF34B35F20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Allow time for discussions, as quick decisions may be viewed as imposing; show understanding towards their decision-making processes.</a:t>
          </a:r>
        </a:p>
      </dgm:t>
    </dgm:pt>
    <dgm:pt modelId="{39522508-BC4E-4DD5-A744-AFEFFE36DB74}" type="parTrans" cxnId="{F942F56C-9025-4AA1-9B36-C5AE0A93B0F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97624CC8-6315-4683-B26C-C30D552DA5A6}" type="sibTrans" cxnId="{F942F56C-9025-4AA1-9B36-C5AE0A93B0F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2322D3A-7AC2-4C5C-9D7E-EAB2313D47D4}">
      <dgm:prSet phldr="0" custT="1"/>
      <dgm:spPr/>
      <dgm:t>
        <a:bodyPr rtlCol="0"/>
        <a:lstStyle/>
        <a:p>
          <a:pPr marL="0" algn="ctr" rtl="0"/>
          <a:r>
            <a:rPr lang="en-GB" sz="1800" noProof="0" dirty="0">
              <a:latin typeface="Tenorite" pitchFamily="2" charset="0"/>
            </a:rPr>
            <a:t>Cultural Training </a:t>
          </a:r>
        </a:p>
      </dgm:t>
    </dgm:pt>
    <dgm:pt modelId="{4A8C15D4-B36F-4764-B4FF-F2AF790D3E17}" type="parTrans" cxnId="{179FAFCF-F878-464E-A8A6-1185EFA0E38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4DE1C3A-3FC7-4DB3-88ED-33F65A71557A}" type="sibTrans" cxnId="{179FAFCF-F878-464E-A8A6-1185EFA0E38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4F85505A-81B6-4FDA-A144-900B71DAD946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Flexibility and Patience</a:t>
          </a:r>
        </a:p>
      </dgm:t>
    </dgm:pt>
    <dgm:pt modelId="{D9A96E25-7BBE-4DDD-8DDE-B4970D4340A8}" type="parTrans" cxnId="{2D633B56-E147-4EFC-B9EE-6C0413F329B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68F74A88-49DC-44B1-BC0D-220A7B97601C}" type="sibTrans" cxnId="{2D633B56-E147-4EFC-B9EE-6C0413F329B0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34AE8AA-FDF7-FA40-BADC-6B62C2B1DE88}" type="pres">
      <dgm:prSet presAssocID="{0DD8915E-DC14-41D6-9BB5-F49E1C265163}" presName="Name0" presStyleCnt="0">
        <dgm:presLayoutVars>
          <dgm:dir/>
          <dgm:resizeHandles val="exact"/>
        </dgm:presLayoutVars>
      </dgm:prSet>
      <dgm:spPr/>
    </dgm:pt>
    <dgm:pt modelId="{2107607C-A87A-3347-81F6-106C527DBD58}" type="pres">
      <dgm:prSet presAssocID="{0DD8915E-DC14-41D6-9BB5-F49E1C265163}" presName="fgShape" presStyleLbl="fgShp" presStyleIdx="0" presStyleCnt="1" custAng="16366850" custFlipVert="1" custFlipHor="1" custScaleX="513" custScaleY="39099" custLinFactY="16288" custLinFactNeighborX="0" custLinFactNeighborY="100000"/>
      <dgm:spPr/>
    </dgm:pt>
    <dgm:pt modelId="{0955960D-7F7D-E54C-8843-B1DBEEBFB364}" type="pres">
      <dgm:prSet presAssocID="{0DD8915E-DC14-41D6-9BB5-F49E1C265163}" presName="linComp" presStyleCnt="0"/>
      <dgm:spPr/>
    </dgm:pt>
    <dgm:pt modelId="{81155D12-3CC8-3D49-B0F3-3C84AC48510A}" type="pres">
      <dgm:prSet presAssocID="{73D947E0-108F-4D20-A71E-3CF329F97212}" presName="compNode" presStyleCnt="0"/>
      <dgm:spPr/>
    </dgm:pt>
    <dgm:pt modelId="{8F8B275D-8553-0846-A316-484B7B291C97}" type="pres">
      <dgm:prSet presAssocID="{73D947E0-108F-4D20-A71E-3CF329F97212}" presName="bkgdShape" presStyleLbl="node1" presStyleIdx="0" presStyleCnt="5" custLinFactNeighborX="-757"/>
      <dgm:spPr>
        <a:prstGeom prst="rect">
          <a:avLst/>
        </a:prstGeom>
      </dgm:spPr>
    </dgm:pt>
    <dgm:pt modelId="{7DA281F5-0265-2048-A63A-727E19796F79}" type="pres">
      <dgm:prSet presAssocID="{73D947E0-108F-4D20-A71E-3CF329F97212}" presName="nodeTx" presStyleLbl="node1" presStyleIdx="0" presStyleCnt="5">
        <dgm:presLayoutVars>
          <dgm:bulletEnabled val="1"/>
        </dgm:presLayoutVars>
      </dgm:prSet>
      <dgm:spPr/>
    </dgm:pt>
    <dgm:pt modelId="{79A13FEB-C61A-0346-824D-E0457CC5B4C9}" type="pres">
      <dgm:prSet presAssocID="{73D947E0-108F-4D20-A71E-3CF329F97212}" presName="invisiNode" presStyleLbl="node1" presStyleIdx="0" presStyleCnt="5"/>
      <dgm:spPr/>
    </dgm:pt>
    <dgm:pt modelId="{A126BA88-D0F9-AF4A-A7BA-0638E32B45F8}" type="pres">
      <dgm:prSet presAssocID="{73D947E0-108F-4D20-A71E-3CF329F97212}" presName="imagNode" presStyleLbl="fgImgPlace1" presStyleIdx="0" presStyleCnt="5" custScaleX="63106" custScaleY="6310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ions with solid fill"/>
        </a:ext>
      </dgm:extLst>
    </dgm:pt>
    <dgm:pt modelId="{DF3C77F5-32F3-5845-BEE2-529229516397}" type="pres">
      <dgm:prSet presAssocID="{AE813459-65AB-4FA9-B717-330DDA6DFA4E}" presName="sibTrans" presStyleLbl="sibTrans2D1" presStyleIdx="0" presStyleCnt="0"/>
      <dgm:spPr/>
    </dgm:pt>
    <dgm:pt modelId="{16FC6348-B601-E348-A50F-7576C3DDD207}" type="pres">
      <dgm:prSet presAssocID="{B1AFA1AF-0FF8-45B3-A6D0-0E255A2F637D}" presName="compNode" presStyleCnt="0"/>
      <dgm:spPr/>
    </dgm:pt>
    <dgm:pt modelId="{4DFF6703-D32F-9E47-96B8-A304C47CCB78}" type="pres">
      <dgm:prSet presAssocID="{B1AFA1AF-0FF8-45B3-A6D0-0E255A2F637D}" presName="bkgdShape" presStyleLbl="node1" presStyleIdx="1" presStyleCnt="5" custLinFactNeighborX="-129"/>
      <dgm:spPr>
        <a:prstGeom prst="rect">
          <a:avLst/>
        </a:prstGeom>
      </dgm:spPr>
    </dgm:pt>
    <dgm:pt modelId="{BA2077AD-A827-784F-87A6-E8E29A836D84}" type="pres">
      <dgm:prSet presAssocID="{B1AFA1AF-0FF8-45B3-A6D0-0E255A2F637D}" presName="nodeTx" presStyleLbl="node1" presStyleIdx="1" presStyleCnt="5">
        <dgm:presLayoutVars>
          <dgm:bulletEnabled val="1"/>
        </dgm:presLayoutVars>
      </dgm:prSet>
      <dgm:spPr/>
    </dgm:pt>
    <dgm:pt modelId="{47276A48-75DE-FE4F-B4C6-8B77CF2957C3}" type="pres">
      <dgm:prSet presAssocID="{B1AFA1AF-0FF8-45B3-A6D0-0E255A2F637D}" presName="invisiNode" presStyleLbl="node1" presStyleIdx="1" presStyleCnt="5"/>
      <dgm:spPr/>
    </dgm:pt>
    <dgm:pt modelId="{EFEB790C-BD5C-F54D-9993-F81422A8AD8E}" type="pres">
      <dgm:prSet presAssocID="{B1AFA1AF-0FF8-45B3-A6D0-0E255A2F637D}" presName="imagNode" presStyleLbl="fgImgPlace1" presStyleIdx="1" presStyleCnt="5" custScaleX="63106" custScaleY="63106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l center with solid fill"/>
        </a:ext>
      </dgm:extLst>
    </dgm:pt>
    <dgm:pt modelId="{56C7F139-002F-DF46-BB7F-23A563E7CE98}" type="pres">
      <dgm:prSet presAssocID="{88649F7A-400B-4056-965D-C9AC0B3AD942}" presName="sibTrans" presStyleLbl="sibTrans2D1" presStyleIdx="0" presStyleCnt="0"/>
      <dgm:spPr/>
    </dgm:pt>
    <dgm:pt modelId="{91E3D51E-7AB8-6349-A1D0-02F993052AB3}" type="pres">
      <dgm:prSet presAssocID="{E9682B4F-0217-4B50-923E-C104AA24290F}" presName="compNode" presStyleCnt="0"/>
      <dgm:spPr/>
    </dgm:pt>
    <dgm:pt modelId="{434ABADC-97F5-A547-823D-7594A86D79D3}" type="pres">
      <dgm:prSet presAssocID="{E9682B4F-0217-4B50-923E-C104AA24290F}" presName="bkgdShape" presStyleLbl="node1" presStyleIdx="2" presStyleCnt="5" custLinFactNeighborX="182"/>
      <dgm:spPr>
        <a:prstGeom prst="rect">
          <a:avLst/>
        </a:prstGeom>
      </dgm:spPr>
    </dgm:pt>
    <dgm:pt modelId="{BC636E4B-34B9-8543-A308-00E0D1B0D2F9}" type="pres">
      <dgm:prSet presAssocID="{E9682B4F-0217-4B50-923E-C104AA24290F}" presName="nodeTx" presStyleLbl="node1" presStyleIdx="2" presStyleCnt="5">
        <dgm:presLayoutVars>
          <dgm:bulletEnabled val="1"/>
        </dgm:presLayoutVars>
      </dgm:prSet>
      <dgm:spPr/>
    </dgm:pt>
    <dgm:pt modelId="{073A77BB-E8BD-4B4C-BFA2-7B530A2B3199}" type="pres">
      <dgm:prSet presAssocID="{E9682B4F-0217-4B50-923E-C104AA24290F}" presName="invisiNode" presStyleLbl="node1" presStyleIdx="2" presStyleCnt="5"/>
      <dgm:spPr/>
    </dgm:pt>
    <dgm:pt modelId="{CC076D56-4BB0-7246-9039-788AB439DAF0}" type="pres">
      <dgm:prSet presAssocID="{E9682B4F-0217-4B50-923E-C104AA24290F}" presName="imagNode" presStyleLbl="fgImgPlace1" presStyleIdx="2" presStyleCnt="5" custScaleX="63106" custScaleY="63106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uble Tap Gesture with solid fill"/>
        </a:ext>
      </dgm:extLst>
    </dgm:pt>
    <dgm:pt modelId="{9BFD88E3-0F90-7143-8807-6B030CF54283}" type="pres">
      <dgm:prSet presAssocID="{B8632E42-D7EB-4C31-877E-6F1B2801851A}" presName="sibTrans" presStyleLbl="sibTrans2D1" presStyleIdx="0" presStyleCnt="0"/>
      <dgm:spPr/>
    </dgm:pt>
    <dgm:pt modelId="{900296CF-6A25-E746-A345-792DBE36F92C}" type="pres">
      <dgm:prSet presAssocID="{4F85505A-81B6-4FDA-A144-900B71DAD946}" presName="compNode" presStyleCnt="0"/>
      <dgm:spPr/>
    </dgm:pt>
    <dgm:pt modelId="{028C9BA8-C3B3-F947-915F-EE2FD2FCA9A5}" type="pres">
      <dgm:prSet presAssocID="{4F85505A-81B6-4FDA-A144-900B71DAD946}" presName="bkgdShape" presStyleLbl="node1" presStyleIdx="3" presStyleCnt="5" custLinFactNeighborX="0"/>
      <dgm:spPr>
        <a:prstGeom prst="rect">
          <a:avLst/>
        </a:prstGeom>
      </dgm:spPr>
    </dgm:pt>
    <dgm:pt modelId="{9312E8E2-BBD1-104A-9F74-B0103AF69816}" type="pres">
      <dgm:prSet presAssocID="{4F85505A-81B6-4FDA-A144-900B71DAD946}" presName="nodeTx" presStyleLbl="node1" presStyleIdx="3" presStyleCnt="5">
        <dgm:presLayoutVars>
          <dgm:bulletEnabled val="1"/>
        </dgm:presLayoutVars>
      </dgm:prSet>
      <dgm:spPr/>
    </dgm:pt>
    <dgm:pt modelId="{A0D6F489-540A-D44E-B596-6A182486B777}" type="pres">
      <dgm:prSet presAssocID="{4F85505A-81B6-4FDA-A144-900B71DAD946}" presName="invisiNode" presStyleLbl="node1" presStyleIdx="3" presStyleCnt="5"/>
      <dgm:spPr/>
    </dgm:pt>
    <dgm:pt modelId="{FDF2BC93-305C-D94B-A6C2-ED9CE7F40C2F}" type="pres">
      <dgm:prSet presAssocID="{4F85505A-81B6-4FDA-A144-900B71DAD946}" presName="imagNode" presStyleLbl="fgImgPlace1" presStyleIdx="3" presStyleCnt="5" custScaleX="63106" custScaleY="6310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arrows with solid fill"/>
        </a:ext>
      </dgm:extLst>
    </dgm:pt>
    <dgm:pt modelId="{849C45A5-41B7-C14C-8FCB-1F684E015BD4}" type="pres">
      <dgm:prSet presAssocID="{68F74A88-49DC-44B1-BC0D-220A7B97601C}" presName="sibTrans" presStyleLbl="sibTrans2D1" presStyleIdx="0" presStyleCnt="0"/>
      <dgm:spPr/>
    </dgm:pt>
    <dgm:pt modelId="{CFB52331-3A90-8741-B893-154B21972CAC}" type="pres">
      <dgm:prSet presAssocID="{A2322D3A-7AC2-4C5C-9D7E-EAB2313D47D4}" presName="compNode" presStyleCnt="0"/>
      <dgm:spPr/>
    </dgm:pt>
    <dgm:pt modelId="{73C20AF0-FA1E-3C4A-AD07-551A27BE2B92}" type="pres">
      <dgm:prSet presAssocID="{A2322D3A-7AC2-4C5C-9D7E-EAB2313D47D4}" presName="bkgdShape" presStyleLbl="node1" presStyleIdx="4" presStyleCnt="5" custLinFactNeighborX="757"/>
      <dgm:spPr>
        <a:prstGeom prst="rect">
          <a:avLst/>
        </a:prstGeom>
      </dgm:spPr>
    </dgm:pt>
    <dgm:pt modelId="{AF3E8B43-0466-2941-94BF-5E057B356E82}" type="pres">
      <dgm:prSet presAssocID="{A2322D3A-7AC2-4C5C-9D7E-EAB2313D47D4}" presName="nodeTx" presStyleLbl="node1" presStyleIdx="4" presStyleCnt="5">
        <dgm:presLayoutVars>
          <dgm:bulletEnabled val="1"/>
        </dgm:presLayoutVars>
      </dgm:prSet>
      <dgm:spPr/>
    </dgm:pt>
    <dgm:pt modelId="{D1AAA287-E1AF-9946-AA96-77AD6193B1DD}" type="pres">
      <dgm:prSet presAssocID="{A2322D3A-7AC2-4C5C-9D7E-EAB2313D47D4}" presName="invisiNode" presStyleLbl="node1" presStyleIdx="4" presStyleCnt="5"/>
      <dgm:spPr/>
    </dgm:pt>
    <dgm:pt modelId="{916140F0-4F43-9F45-8310-FCCA12DDE514}" type="pres">
      <dgm:prSet presAssocID="{A2322D3A-7AC2-4C5C-9D7E-EAB2313D47D4}" presName="imagNode" presStyleLbl="fgImgPlace1" presStyleIdx="4" presStyleCnt="5" custScaleX="63106" custScaleY="6310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ood Idea with solid fill"/>
        </a:ext>
      </dgm:extLst>
    </dgm:pt>
  </dgm:ptLst>
  <dgm:cxnLst>
    <dgm:cxn modelId="{F28D7702-2FC3-49BD-BB13-C989E5EE622A}" srcId="{0DD8915E-DC14-41D6-9BB5-F49E1C265163}" destId="{B1AFA1AF-0FF8-45B3-A6D0-0E255A2F637D}" srcOrd="1" destOrd="0" parTransId="{10C68AF5-481C-45AA-A216-8BBBB04515B9}" sibTransId="{88649F7A-400B-4056-965D-C9AC0B3AD942}"/>
    <dgm:cxn modelId="{A0077D09-C12C-46D0-8DF7-194B6911362A}" srcId="{0DD8915E-DC14-41D6-9BB5-F49E1C265163}" destId="{73D947E0-108F-4D20-A71E-3CF329F97212}" srcOrd="0" destOrd="0" parTransId="{9D249532-A24D-4D8F-848A-9F42F2E486C9}" sibTransId="{AE813459-65AB-4FA9-B717-330DDA6DFA4E}"/>
    <dgm:cxn modelId="{8994D20D-699B-6A45-8026-8CCE203E1BB5}" type="presOf" srcId="{73D947E0-108F-4D20-A71E-3CF329F97212}" destId="{7DA281F5-0265-2048-A63A-727E19796F79}" srcOrd="1" destOrd="0" presId="urn:microsoft.com/office/officeart/2005/8/layout/hList7"/>
    <dgm:cxn modelId="{F280AB1F-2993-9D47-BFDD-242B41F1F2AC}" type="presOf" srcId="{0EC0C300-11E4-45CF-8418-973585107209}" destId="{434ABADC-97F5-A547-823D-7594A86D79D3}" srcOrd="0" destOrd="1" presId="urn:microsoft.com/office/officeart/2005/8/layout/hList7"/>
    <dgm:cxn modelId="{E5D9CC1F-E58D-2F49-A249-EA553AC96459}" type="presOf" srcId="{50418D2B-9486-42DE-AFDD-1D31420040FF}" destId="{4DFF6703-D32F-9E47-96B8-A304C47CCB78}" srcOrd="0" destOrd="1" presId="urn:microsoft.com/office/officeart/2005/8/layout/hList7"/>
    <dgm:cxn modelId="{5A5BA622-5DEB-48B9-88D9-C1DE36C711E5}" srcId="{B1AFA1AF-0FF8-45B3-A6D0-0E255A2F637D}" destId="{50418D2B-9486-42DE-AFDD-1D31420040FF}" srcOrd="0" destOrd="0" parTransId="{D5A17F6B-93F5-442B-938A-0F38C281BE88}" sibTransId="{1D87A0A5-8024-4710-846B-D5BFAC785107}"/>
    <dgm:cxn modelId="{029E4233-DBFE-C64A-B874-B5F720CDE974}" type="presOf" srcId="{FEB4A941-E9FA-4A86-A673-85FF34B35F20}" destId="{9312E8E2-BBD1-104A-9F74-B0103AF69816}" srcOrd="1" destOrd="1" presId="urn:microsoft.com/office/officeart/2005/8/layout/hList7"/>
    <dgm:cxn modelId="{711E093C-AD42-45A4-8D40-A2D39702062E}" srcId="{A2322D3A-7AC2-4C5C-9D7E-EAB2313D47D4}" destId="{8FE81FEC-2664-411F-AEB3-065F29F52751}" srcOrd="0" destOrd="0" parTransId="{BCBC007E-0269-421B-9C41-DE26D5C3A822}" sibTransId="{80230EB7-7230-4881-A631-309C07417378}"/>
    <dgm:cxn modelId="{F4196061-8F22-F64C-80CC-9FC99308DC40}" type="presOf" srcId="{A2322D3A-7AC2-4C5C-9D7E-EAB2313D47D4}" destId="{AF3E8B43-0466-2941-94BF-5E057B356E82}" srcOrd="1" destOrd="0" presId="urn:microsoft.com/office/officeart/2005/8/layout/hList7"/>
    <dgm:cxn modelId="{71549A62-CAF4-BE45-851A-4CCE70CE64C3}" type="presOf" srcId="{4F85505A-81B6-4FDA-A144-900B71DAD946}" destId="{028C9BA8-C3B3-F947-915F-EE2FD2FCA9A5}" srcOrd="0" destOrd="0" presId="urn:microsoft.com/office/officeart/2005/8/layout/hList7"/>
    <dgm:cxn modelId="{5368DE64-FD22-024A-86AC-2607350C890A}" type="presOf" srcId="{AE813459-65AB-4FA9-B717-330DDA6DFA4E}" destId="{DF3C77F5-32F3-5845-BEE2-529229516397}" srcOrd="0" destOrd="0" presId="urn:microsoft.com/office/officeart/2005/8/layout/hList7"/>
    <dgm:cxn modelId="{0CDD0345-B9D9-564F-9C2A-594661BD7D44}" type="presOf" srcId="{73D947E0-108F-4D20-A71E-3CF329F97212}" destId="{8F8B275D-8553-0846-A316-484B7B291C97}" srcOrd="0" destOrd="0" presId="urn:microsoft.com/office/officeart/2005/8/layout/hList7"/>
    <dgm:cxn modelId="{80DC2967-0B8E-9442-A9E2-4F58C113FDCA}" type="presOf" srcId="{B1AFA1AF-0FF8-45B3-A6D0-0E255A2F637D}" destId="{4DFF6703-D32F-9E47-96B8-A304C47CCB78}" srcOrd="0" destOrd="0" presId="urn:microsoft.com/office/officeart/2005/8/layout/hList7"/>
    <dgm:cxn modelId="{FFD46F48-1601-3B48-AC95-844EF8053475}" type="presOf" srcId="{8FE81FEC-2664-411F-AEB3-065F29F52751}" destId="{73C20AF0-FA1E-3C4A-AD07-551A27BE2B92}" srcOrd="0" destOrd="1" presId="urn:microsoft.com/office/officeart/2005/8/layout/hList7"/>
    <dgm:cxn modelId="{FF82E56C-0E90-E648-A4FD-33776C71CA80}" type="presOf" srcId="{8FE81FEC-2664-411F-AEB3-065F29F52751}" destId="{AF3E8B43-0466-2941-94BF-5E057B356E82}" srcOrd="1" destOrd="1" presId="urn:microsoft.com/office/officeart/2005/8/layout/hList7"/>
    <dgm:cxn modelId="{F942F56C-9025-4AA1-9B36-C5AE0A93B0F5}" srcId="{4F85505A-81B6-4FDA-A144-900B71DAD946}" destId="{FEB4A941-E9FA-4A86-A673-85FF34B35F20}" srcOrd="0" destOrd="0" parTransId="{39522508-BC4E-4DD5-A744-AFEFFE36DB74}" sibTransId="{97624CC8-6315-4683-B26C-C30D552DA5A6}"/>
    <dgm:cxn modelId="{51563A4F-C0EB-47D6-B5BC-47A4E599AD4B}" srcId="{E9682B4F-0217-4B50-923E-C104AA24290F}" destId="{0EC0C300-11E4-45CF-8418-973585107209}" srcOrd="0" destOrd="0" parTransId="{1E4DD98E-100E-46B7-B24A-408BBF69E9FA}" sibTransId="{90FAB5D1-62B3-4FF6-A07D-EE607F529C32}"/>
    <dgm:cxn modelId="{D7846C52-051C-7E4A-8666-A7FC857AC117}" type="presOf" srcId="{4F85505A-81B6-4FDA-A144-900B71DAD946}" destId="{9312E8E2-BBD1-104A-9F74-B0103AF69816}" srcOrd="1" destOrd="0" presId="urn:microsoft.com/office/officeart/2005/8/layout/hList7"/>
    <dgm:cxn modelId="{2D633B56-E147-4EFC-B9EE-6C0413F329B0}" srcId="{0DD8915E-DC14-41D6-9BB5-F49E1C265163}" destId="{4F85505A-81B6-4FDA-A144-900B71DAD946}" srcOrd="3" destOrd="0" parTransId="{D9A96E25-7BBE-4DDD-8DDE-B4970D4340A8}" sibTransId="{68F74A88-49DC-44B1-BC0D-220A7B97601C}"/>
    <dgm:cxn modelId="{28690183-A8F8-5D4A-A0A0-F1EAC1F67584}" type="presOf" srcId="{E9682B4F-0217-4B50-923E-C104AA24290F}" destId="{BC636E4B-34B9-8543-A308-00E0D1B0D2F9}" srcOrd="1" destOrd="0" presId="urn:microsoft.com/office/officeart/2005/8/layout/hList7"/>
    <dgm:cxn modelId="{982C4584-ADB4-6A42-88C0-8DDE5CF3D3B6}" type="presOf" srcId="{FEB4A941-E9FA-4A86-A673-85FF34B35F20}" destId="{028C9BA8-C3B3-F947-915F-EE2FD2FCA9A5}" srcOrd="0" destOrd="1" presId="urn:microsoft.com/office/officeart/2005/8/layout/hList7"/>
    <dgm:cxn modelId="{C6485397-44AD-F347-A313-AE5F356648F1}" type="presOf" srcId="{50418D2B-9486-42DE-AFDD-1D31420040FF}" destId="{BA2077AD-A827-784F-87A6-E8E29A836D84}" srcOrd="1" destOrd="1" presId="urn:microsoft.com/office/officeart/2005/8/layout/hList7"/>
    <dgm:cxn modelId="{781B6FA0-0F00-0D41-8C2E-EA6A255C6967}" type="presOf" srcId="{0DD8915E-DC14-41D6-9BB5-F49E1C265163}" destId="{A34AE8AA-FDF7-FA40-BADC-6B62C2B1DE88}" srcOrd="0" destOrd="0" presId="urn:microsoft.com/office/officeart/2005/8/layout/hList7"/>
    <dgm:cxn modelId="{4AE39AA3-98A5-FD4F-B305-423319AE4156}" type="presOf" srcId="{0EC0C300-11E4-45CF-8418-973585107209}" destId="{BC636E4B-34B9-8543-A308-00E0D1B0D2F9}" srcOrd="1" destOrd="1" presId="urn:microsoft.com/office/officeart/2005/8/layout/hList7"/>
    <dgm:cxn modelId="{956B0EA6-B0CC-A04C-AAC4-2F46E14A46D0}" type="presOf" srcId="{E9682B4F-0217-4B50-923E-C104AA24290F}" destId="{434ABADC-97F5-A547-823D-7594A86D79D3}" srcOrd="0" destOrd="0" presId="urn:microsoft.com/office/officeart/2005/8/layout/hList7"/>
    <dgm:cxn modelId="{C85286A9-EA95-7947-BBAE-BB43E3CA7A09}" type="presOf" srcId="{30A490C8-22B4-4D68-875C-0F0DE2FF864D}" destId="{8F8B275D-8553-0846-A316-484B7B291C97}" srcOrd="0" destOrd="1" presId="urn:microsoft.com/office/officeart/2005/8/layout/hList7"/>
    <dgm:cxn modelId="{161425B1-9CC1-5A46-A6FE-66DDFF22F4E9}" type="presOf" srcId="{B1AFA1AF-0FF8-45B3-A6D0-0E255A2F637D}" destId="{BA2077AD-A827-784F-87A6-E8E29A836D84}" srcOrd="1" destOrd="0" presId="urn:microsoft.com/office/officeart/2005/8/layout/hList7"/>
    <dgm:cxn modelId="{E65110B9-3148-A843-8CC8-BF37AE44F247}" type="presOf" srcId="{A2322D3A-7AC2-4C5C-9D7E-EAB2313D47D4}" destId="{73C20AF0-FA1E-3C4A-AD07-551A27BE2B92}" srcOrd="0" destOrd="0" presId="urn:microsoft.com/office/officeart/2005/8/layout/hList7"/>
    <dgm:cxn modelId="{6C23D0C9-74B2-4C8B-AB2F-A03B3B0EBE56}" srcId="{0DD8915E-DC14-41D6-9BB5-F49E1C265163}" destId="{E9682B4F-0217-4B50-923E-C104AA24290F}" srcOrd="2" destOrd="0" parTransId="{E0F6C4AF-9BBB-4698-91D7-F9AE3EACBD5D}" sibTransId="{B8632E42-D7EB-4C31-877E-6F1B2801851A}"/>
    <dgm:cxn modelId="{381FE1CC-8184-4745-8EB3-6DE11655998D}" srcId="{73D947E0-108F-4D20-A71E-3CF329F97212}" destId="{30A490C8-22B4-4D68-875C-0F0DE2FF864D}" srcOrd="0" destOrd="0" parTransId="{035C64B0-4F0C-4FD1-BD23-B1D4C9887CBE}" sibTransId="{45495DA8-8707-41E3-A12B-FA5766269C44}"/>
    <dgm:cxn modelId="{179FAFCF-F878-464E-A8A6-1185EFA0E380}" srcId="{0DD8915E-DC14-41D6-9BB5-F49E1C265163}" destId="{A2322D3A-7AC2-4C5C-9D7E-EAB2313D47D4}" srcOrd="4" destOrd="0" parTransId="{4A8C15D4-B36F-4764-B4FF-F2AF790D3E17}" sibTransId="{84DE1C3A-3FC7-4DB3-88ED-33F65A71557A}"/>
    <dgm:cxn modelId="{FA1B16D5-5FB5-2047-9831-030AE6F3EAE9}" type="presOf" srcId="{30A490C8-22B4-4D68-875C-0F0DE2FF864D}" destId="{7DA281F5-0265-2048-A63A-727E19796F79}" srcOrd="1" destOrd="1" presId="urn:microsoft.com/office/officeart/2005/8/layout/hList7"/>
    <dgm:cxn modelId="{F1B56DD8-8FEA-344A-B6E7-D10401E3F2E3}" type="presOf" srcId="{B8632E42-D7EB-4C31-877E-6F1B2801851A}" destId="{9BFD88E3-0F90-7143-8807-6B030CF54283}" srcOrd="0" destOrd="0" presId="urn:microsoft.com/office/officeart/2005/8/layout/hList7"/>
    <dgm:cxn modelId="{7B012CF3-9916-9C42-A389-6EC30575190C}" type="presOf" srcId="{88649F7A-400B-4056-965D-C9AC0B3AD942}" destId="{56C7F139-002F-DF46-BB7F-23A563E7CE98}" srcOrd="0" destOrd="0" presId="urn:microsoft.com/office/officeart/2005/8/layout/hList7"/>
    <dgm:cxn modelId="{AB9B77F3-E113-9F42-AD26-5199BE35195A}" type="presOf" srcId="{68F74A88-49DC-44B1-BC0D-220A7B97601C}" destId="{849C45A5-41B7-C14C-8FCB-1F684E015BD4}" srcOrd="0" destOrd="0" presId="urn:microsoft.com/office/officeart/2005/8/layout/hList7"/>
    <dgm:cxn modelId="{E225472C-E3EE-2149-B941-7817CA44471E}" type="presParOf" srcId="{A34AE8AA-FDF7-FA40-BADC-6B62C2B1DE88}" destId="{2107607C-A87A-3347-81F6-106C527DBD58}" srcOrd="0" destOrd="0" presId="urn:microsoft.com/office/officeart/2005/8/layout/hList7"/>
    <dgm:cxn modelId="{F943B65C-83A1-794F-8716-82D6E9B90BCD}" type="presParOf" srcId="{A34AE8AA-FDF7-FA40-BADC-6B62C2B1DE88}" destId="{0955960D-7F7D-E54C-8843-B1DBEEBFB364}" srcOrd="1" destOrd="0" presId="urn:microsoft.com/office/officeart/2005/8/layout/hList7"/>
    <dgm:cxn modelId="{001D4585-DEB8-A543-8A40-05E8ABC28C57}" type="presParOf" srcId="{0955960D-7F7D-E54C-8843-B1DBEEBFB364}" destId="{81155D12-3CC8-3D49-B0F3-3C84AC48510A}" srcOrd="0" destOrd="0" presId="urn:microsoft.com/office/officeart/2005/8/layout/hList7"/>
    <dgm:cxn modelId="{1580EBFB-09CE-F344-8C03-5CB3CBE5AC98}" type="presParOf" srcId="{81155D12-3CC8-3D49-B0F3-3C84AC48510A}" destId="{8F8B275D-8553-0846-A316-484B7B291C97}" srcOrd="0" destOrd="0" presId="urn:microsoft.com/office/officeart/2005/8/layout/hList7"/>
    <dgm:cxn modelId="{842F04B3-A619-A54C-B547-B6C38B4FB951}" type="presParOf" srcId="{81155D12-3CC8-3D49-B0F3-3C84AC48510A}" destId="{7DA281F5-0265-2048-A63A-727E19796F79}" srcOrd="1" destOrd="0" presId="urn:microsoft.com/office/officeart/2005/8/layout/hList7"/>
    <dgm:cxn modelId="{08E39789-DE12-C44D-B363-AFAA969CE1E8}" type="presParOf" srcId="{81155D12-3CC8-3D49-B0F3-3C84AC48510A}" destId="{79A13FEB-C61A-0346-824D-E0457CC5B4C9}" srcOrd="2" destOrd="0" presId="urn:microsoft.com/office/officeart/2005/8/layout/hList7"/>
    <dgm:cxn modelId="{B88ECEE4-BA18-F649-9EFE-5FE2A1375A58}" type="presParOf" srcId="{81155D12-3CC8-3D49-B0F3-3C84AC48510A}" destId="{A126BA88-D0F9-AF4A-A7BA-0638E32B45F8}" srcOrd="3" destOrd="0" presId="urn:microsoft.com/office/officeart/2005/8/layout/hList7"/>
    <dgm:cxn modelId="{9B673E09-6E30-B544-9BA9-85CCFB26FC2F}" type="presParOf" srcId="{0955960D-7F7D-E54C-8843-B1DBEEBFB364}" destId="{DF3C77F5-32F3-5845-BEE2-529229516397}" srcOrd="1" destOrd="0" presId="urn:microsoft.com/office/officeart/2005/8/layout/hList7"/>
    <dgm:cxn modelId="{196FFE95-C277-344C-94D6-9114A085054E}" type="presParOf" srcId="{0955960D-7F7D-E54C-8843-B1DBEEBFB364}" destId="{16FC6348-B601-E348-A50F-7576C3DDD207}" srcOrd="2" destOrd="0" presId="urn:microsoft.com/office/officeart/2005/8/layout/hList7"/>
    <dgm:cxn modelId="{2BE2AAA5-6ADF-8C4D-955F-3EB733D7C5EB}" type="presParOf" srcId="{16FC6348-B601-E348-A50F-7576C3DDD207}" destId="{4DFF6703-D32F-9E47-96B8-A304C47CCB78}" srcOrd="0" destOrd="0" presId="urn:microsoft.com/office/officeart/2005/8/layout/hList7"/>
    <dgm:cxn modelId="{17073BDD-1BB2-3E40-B5F3-DB2DD27B70C8}" type="presParOf" srcId="{16FC6348-B601-E348-A50F-7576C3DDD207}" destId="{BA2077AD-A827-784F-87A6-E8E29A836D84}" srcOrd="1" destOrd="0" presId="urn:microsoft.com/office/officeart/2005/8/layout/hList7"/>
    <dgm:cxn modelId="{6756D7D8-C48B-024A-9259-CD45C2E2D6F3}" type="presParOf" srcId="{16FC6348-B601-E348-A50F-7576C3DDD207}" destId="{47276A48-75DE-FE4F-B4C6-8B77CF2957C3}" srcOrd="2" destOrd="0" presId="urn:microsoft.com/office/officeart/2005/8/layout/hList7"/>
    <dgm:cxn modelId="{68916BF1-7696-DF4C-AE9A-90DA1528D867}" type="presParOf" srcId="{16FC6348-B601-E348-A50F-7576C3DDD207}" destId="{EFEB790C-BD5C-F54D-9993-F81422A8AD8E}" srcOrd="3" destOrd="0" presId="urn:microsoft.com/office/officeart/2005/8/layout/hList7"/>
    <dgm:cxn modelId="{68673533-5457-724A-BD79-21053E0C5583}" type="presParOf" srcId="{0955960D-7F7D-E54C-8843-B1DBEEBFB364}" destId="{56C7F139-002F-DF46-BB7F-23A563E7CE98}" srcOrd="3" destOrd="0" presId="urn:microsoft.com/office/officeart/2005/8/layout/hList7"/>
    <dgm:cxn modelId="{EDA12534-DD6F-3D46-A33C-D2D3C096E217}" type="presParOf" srcId="{0955960D-7F7D-E54C-8843-B1DBEEBFB364}" destId="{91E3D51E-7AB8-6349-A1D0-02F993052AB3}" srcOrd="4" destOrd="0" presId="urn:microsoft.com/office/officeart/2005/8/layout/hList7"/>
    <dgm:cxn modelId="{98E12192-EF84-5E4E-8F7C-7D4B0E3B0CFB}" type="presParOf" srcId="{91E3D51E-7AB8-6349-A1D0-02F993052AB3}" destId="{434ABADC-97F5-A547-823D-7594A86D79D3}" srcOrd="0" destOrd="0" presId="urn:microsoft.com/office/officeart/2005/8/layout/hList7"/>
    <dgm:cxn modelId="{35A4D817-35C8-574E-BAE7-28EAD8E80E9E}" type="presParOf" srcId="{91E3D51E-7AB8-6349-A1D0-02F993052AB3}" destId="{BC636E4B-34B9-8543-A308-00E0D1B0D2F9}" srcOrd="1" destOrd="0" presId="urn:microsoft.com/office/officeart/2005/8/layout/hList7"/>
    <dgm:cxn modelId="{3F7650F7-8ADF-1647-ABCA-EDB62D6E6F07}" type="presParOf" srcId="{91E3D51E-7AB8-6349-A1D0-02F993052AB3}" destId="{073A77BB-E8BD-4B4C-BFA2-7B530A2B3199}" srcOrd="2" destOrd="0" presId="urn:microsoft.com/office/officeart/2005/8/layout/hList7"/>
    <dgm:cxn modelId="{A4C178E9-5B35-8046-AEA4-07EA064D48EC}" type="presParOf" srcId="{91E3D51E-7AB8-6349-A1D0-02F993052AB3}" destId="{CC076D56-4BB0-7246-9039-788AB439DAF0}" srcOrd="3" destOrd="0" presId="urn:microsoft.com/office/officeart/2005/8/layout/hList7"/>
    <dgm:cxn modelId="{23300555-E195-7745-8EAA-13C1C3D64096}" type="presParOf" srcId="{0955960D-7F7D-E54C-8843-B1DBEEBFB364}" destId="{9BFD88E3-0F90-7143-8807-6B030CF54283}" srcOrd="5" destOrd="0" presId="urn:microsoft.com/office/officeart/2005/8/layout/hList7"/>
    <dgm:cxn modelId="{67E0177E-2C5D-D84A-B206-DF756AC265E2}" type="presParOf" srcId="{0955960D-7F7D-E54C-8843-B1DBEEBFB364}" destId="{900296CF-6A25-E746-A345-792DBE36F92C}" srcOrd="6" destOrd="0" presId="urn:microsoft.com/office/officeart/2005/8/layout/hList7"/>
    <dgm:cxn modelId="{17F234B6-5CB2-694A-AE40-2EC7B6989025}" type="presParOf" srcId="{900296CF-6A25-E746-A345-792DBE36F92C}" destId="{028C9BA8-C3B3-F947-915F-EE2FD2FCA9A5}" srcOrd="0" destOrd="0" presId="urn:microsoft.com/office/officeart/2005/8/layout/hList7"/>
    <dgm:cxn modelId="{A078F003-3C00-6845-9EBD-2DC195EA7E87}" type="presParOf" srcId="{900296CF-6A25-E746-A345-792DBE36F92C}" destId="{9312E8E2-BBD1-104A-9F74-B0103AF69816}" srcOrd="1" destOrd="0" presId="urn:microsoft.com/office/officeart/2005/8/layout/hList7"/>
    <dgm:cxn modelId="{3E327DED-A1BA-5F40-88C6-420128E7987E}" type="presParOf" srcId="{900296CF-6A25-E746-A345-792DBE36F92C}" destId="{A0D6F489-540A-D44E-B596-6A182486B777}" srcOrd="2" destOrd="0" presId="urn:microsoft.com/office/officeart/2005/8/layout/hList7"/>
    <dgm:cxn modelId="{E331C05D-ABEF-784B-867C-9DAD3D7B0BF6}" type="presParOf" srcId="{900296CF-6A25-E746-A345-792DBE36F92C}" destId="{FDF2BC93-305C-D94B-A6C2-ED9CE7F40C2F}" srcOrd="3" destOrd="0" presId="urn:microsoft.com/office/officeart/2005/8/layout/hList7"/>
    <dgm:cxn modelId="{484D29F2-E93B-0044-AD3C-1B7FAE119D86}" type="presParOf" srcId="{0955960D-7F7D-E54C-8843-B1DBEEBFB364}" destId="{849C45A5-41B7-C14C-8FCB-1F684E015BD4}" srcOrd="7" destOrd="0" presId="urn:microsoft.com/office/officeart/2005/8/layout/hList7"/>
    <dgm:cxn modelId="{4D63AED0-BB7F-5648-A588-8D3CD77EDA47}" type="presParOf" srcId="{0955960D-7F7D-E54C-8843-B1DBEEBFB364}" destId="{CFB52331-3A90-8741-B893-154B21972CAC}" srcOrd="8" destOrd="0" presId="urn:microsoft.com/office/officeart/2005/8/layout/hList7"/>
    <dgm:cxn modelId="{3916CD4F-7FBF-D443-9D5A-2C269D38B5A1}" type="presParOf" srcId="{CFB52331-3A90-8741-B893-154B21972CAC}" destId="{73C20AF0-FA1E-3C4A-AD07-551A27BE2B92}" srcOrd="0" destOrd="0" presId="urn:microsoft.com/office/officeart/2005/8/layout/hList7"/>
    <dgm:cxn modelId="{793DE385-E18B-AB41-A417-ABB42E569007}" type="presParOf" srcId="{CFB52331-3A90-8741-B893-154B21972CAC}" destId="{AF3E8B43-0466-2941-94BF-5E057B356E82}" srcOrd="1" destOrd="0" presId="urn:microsoft.com/office/officeart/2005/8/layout/hList7"/>
    <dgm:cxn modelId="{C7FDE2A3-85A4-B144-B32C-7C9903F03EC5}" type="presParOf" srcId="{CFB52331-3A90-8741-B893-154B21972CAC}" destId="{D1AAA287-E1AF-9946-AA96-77AD6193B1DD}" srcOrd="2" destOrd="0" presId="urn:microsoft.com/office/officeart/2005/8/layout/hList7"/>
    <dgm:cxn modelId="{2241BB10-0DBA-6B41-9DA1-14E15CF8B34C}" type="presParOf" srcId="{CFB52331-3A90-8741-B893-154B21972CAC}" destId="{916140F0-4F43-9F45-8310-FCCA12DDE514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DD8915E-DC14-41D6-9BB5-F49E1C265163}" type="doc">
      <dgm:prSet loTypeId="urn:microsoft.com/office/officeart/2009/3/layout/PieProcess" loCatId="list" qsTypeId="urn:microsoft.com/office/officeart/2005/8/quickstyle/simple1" qsCatId="simple" csTypeId="urn:microsoft.com/office/officeart/2005/8/colors/colorful4" csCatId="colorful" phldr="1"/>
      <dgm:spPr/>
      <dgm:t>
        <a:bodyPr rtlCol="0"/>
        <a:lstStyle/>
        <a:p>
          <a:pPr rtl="0"/>
          <a:endParaRPr lang="en-US"/>
        </a:p>
      </dgm:t>
    </dgm:pt>
    <dgm:pt modelId="{73D947E0-108F-4D20-A71E-3CF329F97212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Awareness</a:t>
          </a:r>
        </a:p>
      </dgm:t>
    </dgm:pt>
    <dgm:pt modelId="{9D249532-A24D-4D8F-848A-9F42F2E486C9}" type="par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AE813459-65AB-4FA9-B717-330DDA6DFA4E}" type="sibTrans" cxnId="{A0077D09-C12C-46D0-8DF7-194B691136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30A490C8-22B4-4D68-875C-0F0DE2FF864D}">
      <dgm:prSet custT="1"/>
      <dgm:spPr/>
      <dgm:t>
        <a:bodyPr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Engage in social interactions outside of formal meetings; this fosters trust and rapport.</a:t>
          </a:r>
        </a:p>
      </dgm:t>
    </dgm:pt>
    <dgm:pt modelId="{035C64B0-4F0C-4FD1-BD23-B1D4C9887CBE}" type="parTrans" cxnId="{381FE1CC-8184-4745-8EB3-6DE11655998D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45495DA8-8707-41E3-A12B-FA5766269C44}" type="sibTrans" cxnId="{381FE1CC-8184-4745-8EB3-6DE11655998D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1AFA1AF-0FF8-45B3-A6D0-0E255A2F637D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800" noProof="0" dirty="0">
              <a:latin typeface="Tenorite" pitchFamily="2" charset="0"/>
            </a:rPr>
            <a:t>Adaptability</a:t>
          </a:r>
        </a:p>
      </dgm:t>
    </dgm:pt>
    <dgm:pt modelId="{10C68AF5-481C-45AA-A216-8BBBB04515B9}" type="par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88649F7A-400B-4056-965D-C9AC0B3AD942}" type="sibTrans" cxnId="{F28D7702-2FC3-49BD-BB13-C989E5EE622A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50418D2B-9486-42DE-AFDD-1D31420040FF}">
      <dgm:prSet custT="1"/>
      <dgm:spPr/>
      <dgm:t>
        <a:bodyPr rtlCol="0"/>
        <a:lstStyle/>
        <a:p>
          <a:pPr marL="0" algn="ctr" rtl="0">
            <a:buNone/>
          </a:pPr>
          <a:r>
            <a:rPr lang="en-GB" sz="1400" b="0" i="0" dirty="0"/>
            <a:t>Being willing to adjust strategies based on cultural contexts can lead to better outcomes.</a:t>
          </a:r>
          <a:endParaRPr lang="en-GB" sz="1400" noProof="0" dirty="0">
            <a:latin typeface="Tenorite" pitchFamily="2" charset="0"/>
          </a:endParaRPr>
        </a:p>
      </dgm:t>
    </dgm:pt>
    <dgm:pt modelId="{D5A17F6B-93F5-442B-938A-0F38C281BE88}" type="parTrans" cxnId="{5A5BA622-5DEB-48B9-88D9-C1DE36C711E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1D87A0A5-8024-4710-846B-D5BFAC785107}" type="sibTrans" cxnId="{5A5BA622-5DEB-48B9-88D9-C1DE36C711E5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E9682B4F-0217-4B50-923E-C104AA24290F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600" noProof="0" dirty="0">
              <a:latin typeface="Tenorite" pitchFamily="2" charset="0"/>
            </a:rPr>
            <a:t>Long-term </a:t>
          </a:r>
        </a:p>
        <a:p>
          <a:pPr marL="0" algn="ctr" rtl="0">
            <a:buNone/>
          </a:pPr>
          <a:r>
            <a:rPr lang="en-GB" sz="1600" noProof="0" dirty="0">
              <a:latin typeface="Tenorite" pitchFamily="2" charset="0"/>
            </a:rPr>
            <a:t>Relationship Building</a:t>
          </a:r>
        </a:p>
      </dgm:t>
    </dgm:pt>
    <dgm:pt modelId="{E0F6C4AF-9BBB-4698-91D7-F9AE3EACBD5D}" type="par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B8632E42-D7EB-4C31-877E-6F1B2801851A}" type="sibTrans" cxnId="{6C23D0C9-74B2-4C8B-AB2F-A03B3B0EBE56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0EC0C300-11E4-45CF-8418-973585107209}">
      <dgm:prSet phldr="0" custT="1"/>
      <dgm:spPr/>
      <dgm:t>
        <a:bodyPr rtlCol="0"/>
        <a:lstStyle/>
        <a:p>
          <a:pPr marL="0" algn="ctr" rtl="0">
            <a:buNone/>
          </a:pPr>
          <a:r>
            <a:rPr lang="en-GB" sz="1400" noProof="0" dirty="0">
              <a:latin typeface="Tenorite" pitchFamily="2" charset="0"/>
            </a:rPr>
            <a:t>In a cross-cultural context, a focus on cultural sensitivity can pave the way for sustainable partnerships rather than merely transactional relationships</a:t>
          </a:r>
        </a:p>
      </dgm:t>
    </dgm:pt>
    <dgm:pt modelId="{1E4DD98E-100E-46B7-B24A-408BBF69E9FA}" type="parTrans" cxnId="{51563A4F-C0EB-47D6-B5BC-47A4E599AD4B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90FAB5D1-62B3-4FF6-A07D-EE607F529C32}" type="sibTrans" cxnId="{51563A4F-C0EB-47D6-B5BC-47A4E599AD4B}">
      <dgm:prSet/>
      <dgm:spPr/>
      <dgm:t>
        <a:bodyPr rtlCol="0"/>
        <a:lstStyle/>
        <a:p>
          <a:pPr rtl="0"/>
          <a:endParaRPr lang="en-GB" noProof="0" dirty="0">
            <a:latin typeface="Tenorite" pitchFamily="2" charset="0"/>
          </a:endParaRPr>
        </a:p>
      </dgm:t>
    </dgm:pt>
    <dgm:pt modelId="{7FCA2974-278D-40B4-B508-BB6B995509A3}" type="pres">
      <dgm:prSet presAssocID="{0DD8915E-DC14-41D6-9BB5-F49E1C265163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</dgm:pt>
    <dgm:pt modelId="{7E57C375-5677-49F3-84C8-3A28EA8A1806}" type="pres">
      <dgm:prSet presAssocID="{73D947E0-108F-4D20-A71E-3CF329F97212}" presName="ParentComposite" presStyleCnt="0"/>
      <dgm:spPr/>
    </dgm:pt>
    <dgm:pt modelId="{5A47881B-05AB-4EB9-9D34-FFF06AFDF415}" type="pres">
      <dgm:prSet presAssocID="{73D947E0-108F-4D20-A71E-3CF329F97212}" presName="Chord" presStyleLbl="bgShp" presStyleIdx="0" presStyleCnt="3"/>
      <dgm:spPr/>
    </dgm:pt>
    <dgm:pt modelId="{8F7CC83D-5DFF-4503-AAA7-2F65007EDBFA}" type="pres">
      <dgm:prSet presAssocID="{73D947E0-108F-4D20-A71E-3CF329F97212}" presName="Pie" presStyleLbl="alignNode1" presStyleIdx="0" presStyleCnt="3"/>
      <dgm:spPr/>
    </dgm:pt>
    <dgm:pt modelId="{FB7C45D6-F9A2-4451-87EF-59CB88B360EA}" type="pres">
      <dgm:prSet presAssocID="{73D947E0-108F-4D20-A71E-3CF329F97212}" presName="Parent" presStyleLbl="revTx" presStyleIdx="0" presStyleCnt="6" custAng="5400000" custLinFactX="100000" custLinFactNeighborX="167608" custLinFactNeighborY="-87556">
        <dgm:presLayoutVars>
          <dgm:chMax val="1"/>
          <dgm:chPref val="1"/>
          <dgm:bulletEnabled val="1"/>
        </dgm:presLayoutVars>
      </dgm:prSet>
      <dgm:spPr/>
    </dgm:pt>
    <dgm:pt modelId="{AFB370C0-88AB-4DE4-8A10-4181D99E7695}" type="pres">
      <dgm:prSet presAssocID="{45495DA8-8707-41E3-A12B-FA5766269C44}" presName="negSibTrans" presStyleCnt="0"/>
      <dgm:spPr/>
    </dgm:pt>
    <dgm:pt modelId="{73DB0312-399E-4033-AA51-9C757067B39C}" type="pres">
      <dgm:prSet presAssocID="{73D947E0-108F-4D20-A71E-3CF329F97212}" presName="composite" presStyleCnt="0"/>
      <dgm:spPr/>
    </dgm:pt>
    <dgm:pt modelId="{D9F2FE61-F84C-4855-9920-09A4E1DD88B8}" type="pres">
      <dgm:prSet presAssocID="{73D947E0-108F-4D20-A71E-3CF329F97212}" presName="Child" presStyleLbl="revTx" presStyleIdx="1" presStyleCnt="6" custScaleY="44167">
        <dgm:presLayoutVars>
          <dgm:chMax val="0"/>
          <dgm:chPref val="0"/>
          <dgm:bulletEnabled val="1"/>
        </dgm:presLayoutVars>
      </dgm:prSet>
      <dgm:spPr/>
    </dgm:pt>
    <dgm:pt modelId="{E26FC214-4C31-44BA-A6F6-508A0B9E3F66}" type="pres">
      <dgm:prSet presAssocID="{AE813459-65AB-4FA9-B717-330DDA6DFA4E}" presName="sibTrans" presStyleCnt="0"/>
      <dgm:spPr/>
    </dgm:pt>
    <dgm:pt modelId="{0B90054A-C621-41BF-9A53-62C02C052288}" type="pres">
      <dgm:prSet presAssocID="{B1AFA1AF-0FF8-45B3-A6D0-0E255A2F637D}" presName="ParentComposite" presStyleCnt="0"/>
      <dgm:spPr/>
    </dgm:pt>
    <dgm:pt modelId="{6EFC7B5E-E1A0-4002-8D86-37EB13BD1B5F}" type="pres">
      <dgm:prSet presAssocID="{B1AFA1AF-0FF8-45B3-A6D0-0E255A2F637D}" presName="Chord" presStyleLbl="bgShp" presStyleIdx="1" presStyleCnt="3"/>
      <dgm:spPr/>
    </dgm:pt>
    <dgm:pt modelId="{1BDEFF24-5D75-419F-8C5C-A82CC85B58F8}" type="pres">
      <dgm:prSet presAssocID="{B1AFA1AF-0FF8-45B3-A6D0-0E255A2F637D}" presName="Pie" presStyleLbl="alignNode1" presStyleIdx="1" presStyleCnt="3"/>
      <dgm:spPr/>
    </dgm:pt>
    <dgm:pt modelId="{DDE241C4-923C-4774-889A-6F68106D36F5}" type="pres">
      <dgm:prSet presAssocID="{B1AFA1AF-0FF8-45B3-A6D0-0E255A2F637D}" presName="Parent" presStyleLbl="revTx" presStyleIdx="2" presStyleCnt="6" custAng="5400000" custLinFactX="100000" custLinFactNeighborX="164495" custLinFactNeighborY="-77155">
        <dgm:presLayoutVars>
          <dgm:chMax val="1"/>
          <dgm:chPref val="1"/>
          <dgm:bulletEnabled val="1"/>
        </dgm:presLayoutVars>
      </dgm:prSet>
      <dgm:spPr/>
    </dgm:pt>
    <dgm:pt modelId="{1D7BA1F4-D9B3-47FC-8C8F-3AC1A023A659}" type="pres">
      <dgm:prSet presAssocID="{1D87A0A5-8024-4710-846B-D5BFAC785107}" presName="negSibTrans" presStyleCnt="0"/>
      <dgm:spPr/>
    </dgm:pt>
    <dgm:pt modelId="{CD1BE5AA-555F-4318-8EEF-3694CA0B3E85}" type="pres">
      <dgm:prSet presAssocID="{B1AFA1AF-0FF8-45B3-A6D0-0E255A2F637D}" presName="composite" presStyleCnt="0"/>
      <dgm:spPr/>
    </dgm:pt>
    <dgm:pt modelId="{82F16027-F584-4DFE-820B-167CE4497FDD}" type="pres">
      <dgm:prSet presAssocID="{B1AFA1AF-0FF8-45B3-A6D0-0E255A2F637D}" presName="Child" presStyleLbl="revTx" presStyleIdx="3" presStyleCnt="6" custScaleY="39561">
        <dgm:presLayoutVars>
          <dgm:chMax val="0"/>
          <dgm:chPref val="0"/>
          <dgm:bulletEnabled val="1"/>
        </dgm:presLayoutVars>
      </dgm:prSet>
      <dgm:spPr/>
    </dgm:pt>
    <dgm:pt modelId="{1B46715F-C809-4D99-AA9F-F030044F6170}" type="pres">
      <dgm:prSet presAssocID="{88649F7A-400B-4056-965D-C9AC0B3AD942}" presName="sibTrans" presStyleCnt="0"/>
      <dgm:spPr/>
    </dgm:pt>
    <dgm:pt modelId="{37F8B25A-E01C-4A38-B91B-9F076883C22A}" type="pres">
      <dgm:prSet presAssocID="{E9682B4F-0217-4B50-923E-C104AA24290F}" presName="ParentComposite" presStyleCnt="0"/>
      <dgm:spPr/>
    </dgm:pt>
    <dgm:pt modelId="{7F8BFE72-A928-4601-BAEC-5D61E7EFAB69}" type="pres">
      <dgm:prSet presAssocID="{E9682B4F-0217-4B50-923E-C104AA24290F}" presName="Chord" presStyleLbl="bgShp" presStyleIdx="2" presStyleCnt="3"/>
      <dgm:spPr/>
    </dgm:pt>
    <dgm:pt modelId="{60499974-0D0A-465B-96C2-6AA4AA8CA5F7}" type="pres">
      <dgm:prSet presAssocID="{E9682B4F-0217-4B50-923E-C104AA24290F}" presName="Pie" presStyleLbl="alignNode1" presStyleIdx="2" presStyleCnt="3"/>
      <dgm:spPr/>
    </dgm:pt>
    <dgm:pt modelId="{12ED7058-AEBF-4413-8700-D10958A8B902}" type="pres">
      <dgm:prSet presAssocID="{E9682B4F-0217-4B50-923E-C104AA24290F}" presName="Parent" presStyleLbl="revTx" presStyleIdx="4" presStyleCnt="6" custAng="5400000" custLinFactX="100897" custLinFactNeighborX="200000" custLinFactNeighborY="-74300">
        <dgm:presLayoutVars>
          <dgm:chMax val="1"/>
          <dgm:chPref val="1"/>
          <dgm:bulletEnabled val="1"/>
        </dgm:presLayoutVars>
      </dgm:prSet>
      <dgm:spPr/>
    </dgm:pt>
    <dgm:pt modelId="{D4BD6B11-A22B-4FBF-A106-F58353ED0461}" type="pres">
      <dgm:prSet presAssocID="{90FAB5D1-62B3-4FF6-A07D-EE607F529C32}" presName="negSibTrans" presStyleCnt="0"/>
      <dgm:spPr/>
    </dgm:pt>
    <dgm:pt modelId="{F9B9AB01-8444-4997-81D5-7DD09C47451E}" type="pres">
      <dgm:prSet presAssocID="{E9682B4F-0217-4B50-923E-C104AA24290F}" presName="composite" presStyleCnt="0"/>
      <dgm:spPr/>
    </dgm:pt>
    <dgm:pt modelId="{96141277-85AE-40A2-83EA-1D874A6F7DB3}" type="pres">
      <dgm:prSet presAssocID="{E9682B4F-0217-4B50-923E-C104AA24290F}" presName="Child" presStyleLbl="revTx" presStyleIdx="5" presStyleCnt="6" custScaleY="47956" custLinFactNeighborY="4203">
        <dgm:presLayoutVars>
          <dgm:chMax val="0"/>
          <dgm:chPref val="0"/>
          <dgm:bulletEnabled val="1"/>
        </dgm:presLayoutVars>
      </dgm:prSet>
      <dgm:spPr/>
    </dgm:pt>
  </dgm:ptLst>
  <dgm:cxnLst>
    <dgm:cxn modelId="{F28D7702-2FC3-49BD-BB13-C989E5EE622A}" srcId="{0DD8915E-DC14-41D6-9BB5-F49E1C265163}" destId="{B1AFA1AF-0FF8-45B3-A6D0-0E255A2F637D}" srcOrd="1" destOrd="0" parTransId="{10C68AF5-481C-45AA-A216-8BBBB04515B9}" sibTransId="{88649F7A-400B-4056-965D-C9AC0B3AD942}"/>
    <dgm:cxn modelId="{A0077D09-C12C-46D0-8DF7-194B6911362A}" srcId="{0DD8915E-DC14-41D6-9BB5-F49E1C265163}" destId="{73D947E0-108F-4D20-A71E-3CF329F97212}" srcOrd="0" destOrd="0" parTransId="{9D249532-A24D-4D8F-848A-9F42F2E486C9}" sibTransId="{AE813459-65AB-4FA9-B717-330DDA6DFA4E}"/>
    <dgm:cxn modelId="{5A5BA622-5DEB-48B9-88D9-C1DE36C711E5}" srcId="{B1AFA1AF-0FF8-45B3-A6D0-0E255A2F637D}" destId="{50418D2B-9486-42DE-AFDD-1D31420040FF}" srcOrd="0" destOrd="0" parTransId="{D5A17F6B-93F5-442B-938A-0F38C281BE88}" sibTransId="{1D87A0A5-8024-4710-846B-D5BFAC785107}"/>
    <dgm:cxn modelId="{A749A52E-D161-4788-83E2-FCEB0F700B57}" type="presOf" srcId="{73D947E0-108F-4D20-A71E-3CF329F97212}" destId="{FB7C45D6-F9A2-4451-87EF-59CB88B360EA}" srcOrd="0" destOrd="0" presId="urn:microsoft.com/office/officeart/2009/3/layout/PieProcess"/>
    <dgm:cxn modelId="{A3CCA948-C031-4B03-BDD0-CC902CF709D8}" type="presOf" srcId="{30A490C8-22B4-4D68-875C-0F0DE2FF864D}" destId="{D9F2FE61-F84C-4855-9920-09A4E1DD88B8}" srcOrd="0" destOrd="0" presId="urn:microsoft.com/office/officeart/2009/3/layout/PieProcess"/>
    <dgm:cxn modelId="{51563A4F-C0EB-47D6-B5BC-47A4E599AD4B}" srcId="{E9682B4F-0217-4B50-923E-C104AA24290F}" destId="{0EC0C300-11E4-45CF-8418-973585107209}" srcOrd="0" destOrd="0" parTransId="{1E4DD98E-100E-46B7-B24A-408BBF69E9FA}" sibTransId="{90FAB5D1-62B3-4FF6-A07D-EE607F529C32}"/>
    <dgm:cxn modelId="{09A02C72-8221-4FD2-817F-EFA73CE87580}" type="presOf" srcId="{E9682B4F-0217-4B50-923E-C104AA24290F}" destId="{12ED7058-AEBF-4413-8700-D10958A8B902}" srcOrd="0" destOrd="0" presId="urn:microsoft.com/office/officeart/2009/3/layout/PieProcess"/>
    <dgm:cxn modelId="{AC9AC89D-EFD7-42E1-9401-33D83AE51895}" type="presOf" srcId="{0DD8915E-DC14-41D6-9BB5-F49E1C265163}" destId="{7FCA2974-278D-40B4-B508-BB6B995509A3}" srcOrd="0" destOrd="0" presId="urn:microsoft.com/office/officeart/2009/3/layout/PieProcess"/>
    <dgm:cxn modelId="{BBA54CB4-BA8C-4D55-899E-BBE1177E7264}" type="presOf" srcId="{B1AFA1AF-0FF8-45B3-A6D0-0E255A2F637D}" destId="{DDE241C4-923C-4774-889A-6F68106D36F5}" srcOrd="0" destOrd="0" presId="urn:microsoft.com/office/officeart/2009/3/layout/PieProcess"/>
    <dgm:cxn modelId="{DE84ADB9-111A-4ACF-9C17-183D1FA7253B}" type="presOf" srcId="{0EC0C300-11E4-45CF-8418-973585107209}" destId="{96141277-85AE-40A2-83EA-1D874A6F7DB3}" srcOrd="0" destOrd="0" presId="urn:microsoft.com/office/officeart/2009/3/layout/PieProcess"/>
    <dgm:cxn modelId="{6C23D0C9-74B2-4C8B-AB2F-A03B3B0EBE56}" srcId="{0DD8915E-DC14-41D6-9BB5-F49E1C265163}" destId="{E9682B4F-0217-4B50-923E-C104AA24290F}" srcOrd="2" destOrd="0" parTransId="{E0F6C4AF-9BBB-4698-91D7-F9AE3EACBD5D}" sibTransId="{B8632E42-D7EB-4C31-877E-6F1B2801851A}"/>
    <dgm:cxn modelId="{381FE1CC-8184-4745-8EB3-6DE11655998D}" srcId="{73D947E0-108F-4D20-A71E-3CF329F97212}" destId="{30A490C8-22B4-4D68-875C-0F0DE2FF864D}" srcOrd="0" destOrd="0" parTransId="{035C64B0-4F0C-4FD1-BD23-B1D4C9887CBE}" sibTransId="{45495DA8-8707-41E3-A12B-FA5766269C44}"/>
    <dgm:cxn modelId="{8D7C33FA-7F68-44E5-98DC-E2FB8DAA640B}" type="presOf" srcId="{50418D2B-9486-42DE-AFDD-1D31420040FF}" destId="{82F16027-F584-4DFE-820B-167CE4497FDD}" srcOrd="0" destOrd="0" presId="urn:microsoft.com/office/officeart/2009/3/layout/PieProcess"/>
    <dgm:cxn modelId="{F3BA4C61-8E64-48B9-85D0-E9EABCC7D317}" type="presParOf" srcId="{7FCA2974-278D-40B4-B508-BB6B995509A3}" destId="{7E57C375-5677-49F3-84C8-3A28EA8A1806}" srcOrd="0" destOrd="0" presId="urn:microsoft.com/office/officeart/2009/3/layout/PieProcess"/>
    <dgm:cxn modelId="{126FA8E2-B8F8-4847-9E4C-A7B02860824B}" type="presParOf" srcId="{7E57C375-5677-49F3-84C8-3A28EA8A1806}" destId="{5A47881B-05AB-4EB9-9D34-FFF06AFDF415}" srcOrd="0" destOrd="0" presId="urn:microsoft.com/office/officeart/2009/3/layout/PieProcess"/>
    <dgm:cxn modelId="{AAB3702F-AA5A-4F8E-A578-1EDD878B4D12}" type="presParOf" srcId="{7E57C375-5677-49F3-84C8-3A28EA8A1806}" destId="{8F7CC83D-5DFF-4503-AAA7-2F65007EDBFA}" srcOrd="1" destOrd="0" presId="urn:microsoft.com/office/officeart/2009/3/layout/PieProcess"/>
    <dgm:cxn modelId="{E53BA9F5-4BC6-4D3C-BE4B-3F218E6C2EF0}" type="presParOf" srcId="{7E57C375-5677-49F3-84C8-3A28EA8A1806}" destId="{FB7C45D6-F9A2-4451-87EF-59CB88B360EA}" srcOrd="2" destOrd="0" presId="urn:microsoft.com/office/officeart/2009/3/layout/PieProcess"/>
    <dgm:cxn modelId="{21B56E9C-A222-40F4-9262-C9D3E53B77A7}" type="presParOf" srcId="{7FCA2974-278D-40B4-B508-BB6B995509A3}" destId="{AFB370C0-88AB-4DE4-8A10-4181D99E7695}" srcOrd="1" destOrd="0" presId="urn:microsoft.com/office/officeart/2009/3/layout/PieProcess"/>
    <dgm:cxn modelId="{906F5410-4E80-4B7D-961D-A305DC550521}" type="presParOf" srcId="{7FCA2974-278D-40B4-B508-BB6B995509A3}" destId="{73DB0312-399E-4033-AA51-9C757067B39C}" srcOrd="2" destOrd="0" presId="urn:microsoft.com/office/officeart/2009/3/layout/PieProcess"/>
    <dgm:cxn modelId="{FE62EAAD-E55C-4AE2-9BFA-FEF01B034D91}" type="presParOf" srcId="{73DB0312-399E-4033-AA51-9C757067B39C}" destId="{D9F2FE61-F84C-4855-9920-09A4E1DD88B8}" srcOrd="0" destOrd="0" presId="urn:microsoft.com/office/officeart/2009/3/layout/PieProcess"/>
    <dgm:cxn modelId="{2456F8DA-A604-4D50-A790-92677B6E0D9C}" type="presParOf" srcId="{7FCA2974-278D-40B4-B508-BB6B995509A3}" destId="{E26FC214-4C31-44BA-A6F6-508A0B9E3F66}" srcOrd="3" destOrd="0" presId="urn:microsoft.com/office/officeart/2009/3/layout/PieProcess"/>
    <dgm:cxn modelId="{8A9BA49B-3E8D-4349-9803-63041FE57409}" type="presParOf" srcId="{7FCA2974-278D-40B4-B508-BB6B995509A3}" destId="{0B90054A-C621-41BF-9A53-62C02C052288}" srcOrd="4" destOrd="0" presId="urn:microsoft.com/office/officeart/2009/3/layout/PieProcess"/>
    <dgm:cxn modelId="{25F12611-A9FD-4FA1-AE98-663E3BD42F67}" type="presParOf" srcId="{0B90054A-C621-41BF-9A53-62C02C052288}" destId="{6EFC7B5E-E1A0-4002-8D86-37EB13BD1B5F}" srcOrd="0" destOrd="0" presId="urn:microsoft.com/office/officeart/2009/3/layout/PieProcess"/>
    <dgm:cxn modelId="{455E1BF1-6616-4239-9C21-0E02B11F823E}" type="presParOf" srcId="{0B90054A-C621-41BF-9A53-62C02C052288}" destId="{1BDEFF24-5D75-419F-8C5C-A82CC85B58F8}" srcOrd="1" destOrd="0" presId="urn:microsoft.com/office/officeart/2009/3/layout/PieProcess"/>
    <dgm:cxn modelId="{344336D4-269B-4104-BDBF-58D00B72B935}" type="presParOf" srcId="{0B90054A-C621-41BF-9A53-62C02C052288}" destId="{DDE241C4-923C-4774-889A-6F68106D36F5}" srcOrd="2" destOrd="0" presId="urn:microsoft.com/office/officeart/2009/3/layout/PieProcess"/>
    <dgm:cxn modelId="{0B91EB2F-1A8A-4428-90E7-B41D4F8B9AE3}" type="presParOf" srcId="{7FCA2974-278D-40B4-B508-BB6B995509A3}" destId="{1D7BA1F4-D9B3-47FC-8C8F-3AC1A023A659}" srcOrd="5" destOrd="0" presId="urn:microsoft.com/office/officeart/2009/3/layout/PieProcess"/>
    <dgm:cxn modelId="{41C96C58-B279-4972-8B5C-4B487E045151}" type="presParOf" srcId="{7FCA2974-278D-40B4-B508-BB6B995509A3}" destId="{CD1BE5AA-555F-4318-8EEF-3694CA0B3E85}" srcOrd="6" destOrd="0" presId="urn:microsoft.com/office/officeart/2009/3/layout/PieProcess"/>
    <dgm:cxn modelId="{584CD29F-ABAD-4D6D-B5DF-274056928382}" type="presParOf" srcId="{CD1BE5AA-555F-4318-8EEF-3694CA0B3E85}" destId="{82F16027-F584-4DFE-820B-167CE4497FDD}" srcOrd="0" destOrd="0" presId="urn:microsoft.com/office/officeart/2009/3/layout/PieProcess"/>
    <dgm:cxn modelId="{F0A91DA1-E4FB-4BE9-83D7-B2522E9ED643}" type="presParOf" srcId="{7FCA2974-278D-40B4-B508-BB6B995509A3}" destId="{1B46715F-C809-4D99-AA9F-F030044F6170}" srcOrd="7" destOrd="0" presId="urn:microsoft.com/office/officeart/2009/3/layout/PieProcess"/>
    <dgm:cxn modelId="{89FBD5C0-0867-4F79-BB4D-690F68745559}" type="presParOf" srcId="{7FCA2974-278D-40B4-B508-BB6B995509A3}" destId="{37F8B25A-E01C-4A38-B91B-9F076883C22A}" srcOrd="8" destOrd="0" presId="urn:microsoft.com/office/officeart/2009/3/layout/PieProcess"/>
    <dgm:cxn modelId="{11E7F679-0815-4D3C-93BA-A27B500FCD5C}" type="presParOf" srcId="{37F8B25A-E01C-4A38-B91B-9F076883C22A}" destId="{7F8BFE72-A928-4601-BAEC-5D61E7EFAB69}" srcOrd="0" destOrd="0" presId="urn:microsoft.com/office/officeart/2009/3/layout/PieProcess"/>
    <dgm:cxn modelId="{5AF19952-CAB5-4F3E-9A92-05532B5F2263}" type="presParOf" srcId="{37F8B25A-E01C-4A38-B91B-9F076883C22A}" destId="{60499974-0D0A-465B-96C2-6AA4AA8CA5F7}" srcOrd="1" destOrd="0" presId="urn:microsoft.com/office/officeart/2009/3/layout/PieProcess"/>
    <dgm:cxn modelId="{EE0C0A90-2E43-482F-A108-E3E260D18D4E}" type="presParOf" srcId="{37F8B25A-E01C-4A38-B91B-9F076883C22A}" destId="{12ED7058-AEBF-4413-8700-D10958A8B902}" srcOrd="2" destOrd="0" presId="urn:microsoft.com/office/officeart/2009/3/layout/PieProcess"/>
    <dgm:cxn modelId="{18A6A242-B486-450A-8220-4FE14A676661}" type="presParOf" srcId="{7FCA2974-278D-40B4-B508-BB6B995509A3}" destId="{D4BD6B11-A22B-4FBF-A106-F58353ED0461}" srcOrd="9" destOrd="0" presId="urn:microsoft.com/office/officeart/2009/3/layout/PieProcess"/>
    <dgm:cxn modelId="{ACC81946-0E63-49E8-97E6-59B1BC315417}" type="presParOf" srcId="{7FCA2974-278D-40B4-B508-BB6B995509A3}" destId="{F9B9AB01-8444-4997-81D5-7DD09C47451E}" srcOrd="10" destOrd="0" presId="urn:microsoft.com/office/officeart/2009/3/layout/PieProcess"/>
    <dgm:cxn modelId="{ACB19C66-A132-4E46-B584-0C706F68B3C3}" type="presParOf" srcId="{F9B9AB01-8444-4997-81D5-7DD09C47451E}" destId="{96141277-85AE-40A2-83EA-1D874A6F7DB3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E5BBED-3606-4ABD-AB2E-902492E25DC0}">
      <dsp:nvSpPr>
        <dsp:cNvPr id="0" name=""/>
        <dsp:cNvSpPr/>
      </dsp:nvSpPr>
      <dsp:spPr>
        <a:xfrm>
          <a:off x="-3579490" y="-716226"/>
          <a:ext cx="5565168" cy="5565168"/>
        </a:xfrm>
        <a:prstGeom prst="blockArc">
          <a:avLst>
            <a:gd name="adj1" fmla="val 18900000"/>
            <a:gd name="adj2" fmla="val 2700000"/>
            <a:gd name="adj3" fmla="val 388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2A6609-DD51-4EC8-9125-4B8E1F63FF37}">
      <dsp:nvSpPr>
        <dsp:cNvPr id="0" name=""/>
        <dsp:cNvSpPr/>
      </dsp:nvSpPr>
      <dsp:spPr>
        <a:xfrm>
          <a:off x="1523056" y="181574"/>
          <a:ext cx="3745379" cy="37558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/>
              </a:solidFill>
              <a:latin typeface="Tenorite" pitchFamily="2" charset="0"/>
            </a:rPr>
            <a:t>Universalism</a:t>
          </a:r>
          <a:r>
            <a:rPr lang="en-GB" sz="1900" kern="1200" noProof="0" dirty="0">
              <a:latin typeface="Tenorite" pitchFamily="2" charset="0"/>
            </a:rPr>
            <a:t> vs Particularism</a:t>
          </a:r>
        </a:p>
      </dsp:txBody>
      <dsp:txXfrm>
        <a:off x="1523056" y="181574"/>
        <a:ext cx="3745379" cy="375581"/>
      </dsp:txXfrm>
    </dsp:sp>
    <dsp:sp modelId="{16A72236-36ED-4DE7-BD0A-613F8E3E2993}">
      <dsp:nvSpPr>
        <dsp:cNvPr id="0" name=""/>
        <dsp:cNvSpPr/>
      </dsp:nvSpPr>
      <dsp:spPr>
        <a:xfrm>
          <a:off x="1146659" y="140925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3A366B-6051-49BE-924E-EC5B9DA62C19}">
      <dsp:nvSpPr>
        <dsp:cNvPr id="0" name=""/>
        <dsp:cNvSpPr/>
      </dsp:nvSpPr>
      <dsp:spPr>
        <a:xfrm>
          <a:off x="1816108" y="751575"/>
          <a:ext cx="4139847" cy="375581"/>
        </a:xfrm>
        <a:prstGeom prst="rect">
          <a:avLst/>
        </a:prstGeom>
        <a:solidFill>
          <a:schemeClr val="accent4">
            <a:hueOff val="-70259"/>
            <a:satOff val="7076"/>
            <a:lumOff val="467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50800" rIns="50800" bIns="50800" numCol="1" spcCol="1270" rtlCol="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>
              <a:solidFill>
                <a:schemeClr val="accent1"/>
              </a:solidFill>
              <a:latin typeface="Tenorite" pitchFamily="2" charset="0"/>
            </a:rPr>
            <a:t>Individualism</a:t>
          </a:r>
          <a:r>
            <a:rPr lang="en-GB" sz="2000" kern="1200" noProof="0" dirty="0">
              <a:latin typeface="Tenorite" pitchFamily="2" charset="0"/>
            </a:rPr>
            <a:t> vs Communication</a:t>
          </a:r>
        </a:p>
      </dsp:txBody>
      <dsp:txXfrm>
        <a:off x="1816108" y="751575"/>
        <a:ext cx="4139847" cy="375581"/>
      </dsp:txXfrm>
    </dsp:sp>
    <dsp:sp modelId="{C4CD3BC9-9CCD-490D-964A-5E071C744337}">
      <dsp:nvSpPr>
        <dsp:cNvPr id="0" name=""/>
        <dsp:cNvSpPr/>
      </dsp:nvSpPr>
      <dsp:spPr>
        <a:xfrm>
          <a:off x="1486781" y="704627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70259"/>
              <a:satOff val="7076"/>
              <a:lumOff val="467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FB6306-991A-4886-91C3-73B0C234A8FF}">
      <dsp:nvSpPr>
        <dsp:cNvPr id="0" name=""/>
        <dsp:cNvSpPr/>
      </dsp:nvSpPr>
      <dsp:spPr>
        <a:xfrm>
          <a:off x="2027959" y="1314864"/>
          <a:ext cx="3459129" cy="375581"/>
        </a:xfrm>
        <a:prstGeom prst="rect">
          <a:avLst/>
        </a:prstGeom>
        <a:solidFill>
          <a:schemeClr val="accent4">
            <a:hueOff val="-140518"/>
            <a:satOff val="14151"/>
            <a:lumOff val="93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/>
              </a:solidFill>
              <a:latin typeface="Tenorite" pitchFamily="2" charset="0"/>
            </a:rPr>
            <a:t>Specific</a:t>
          </a:r>
          <a:r>
            <a:rPr lang="en-GB" sz="1900" kern="1200" noProof="0" dirty="0">
              <a:latin typeface="Tenorite" pitchFamily="2" charset="0"/>
            </a:rPr>
            <a:t> vs Diffuse Cultures</a:t>
          </a:r>
        </a:p>
      </dsp:txBody>
      <dsp:txXfrm>
        <a:off x="2027959" y="1314864"/>
        <a:ext cx="3459129" cy="375581"/>
      </dsp:txXfrm>
    </dsp:sp>
    <dsp:sp modelId="{59F0092B-B240-47C2-B433-B481C0B94C75}">
      <dsp:nvSpPr>
        <dsp:cNvPr id="0" name=""/>
        <dsp:cNvSpPr/>
      </dsp:nvSpPr>
      <dsp:spPr>
        <a:xfrm>
          <a:off x="1673167" y="1267916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140518"/>
              <a:satOff val="14151"/>
              <a:lumOff val="93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C407B5-1C42-4234-9006-7C30372BF5D2}">
      <dsp:nvSpPr>
        <dsp:cNvPr id="0" name=""/>
        <dsp:cNvSpPr/>
      </dsp:nvSpPr>
      <dsp:spPr>
        <a:xfrm>
          <a:off x="1998683" y="1903779"/>
          <a:ext cx="4285073" cy="375581"/>
        </a:xfrm>
        <a:prstGeom prst="rect">
          <a:avLst/>
        </a:prstGeom>
        <a:solidFill>
          <a:schemeClr val="accent4">
            <a:hueOff val="-210776"/>
            <a:satOff val="21227"/>
            <a:lumOff val="140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Achievement</a:t>
          </a:r>
          <a:r>
            <a:rPr lang="en-GB" sz="1900" kern="1200" noProof="0" dirty="0">
              <a:latin typeface="Tenorite" pitchFamily="2" charset="0"/>
            </a:rPr>
            <a:t> vs Ascription</a:t>
          </a:r>
        </a:p>
      </dsp:txBody>
      <dsp:txXfrm>
        <a:off x="1998683" y="1903779"/>
        <a:ext cx="4285073" cy="375581"/>
      </dsp:txXfrm>
    </dsp:sp>
    <dsp:sp modelId="{F44CA95B-4596-4460-B159-F4CD6C13C429}">
      <dsp:nvSpPr>
        <dsp:cNvPr id="0" name=""/>
        <dsp:cNvSpPr/>
      </dsp:nvSpPr>
      <dsp:spPr>
        <a:xfrm>
          <a:off x="1732678" y="1831619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10776"/>
              <a:satOff val="21227"/>
              <a:lumOff val="140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4E272-5407-4A03-971C-288E43E3C704}">
      <dsp:nvSpPr>
        <dsp:cNvPr id="0" name=""/>
        <dsp:cNvSpPr/>
      </dsp:nvSpPr>
      <dsp:spPr>
        <a:xfrm>
          <a:off x="1833527" y="2482816"/>
          <a:ext cx="4451835" cy="375581"/>
        </a:xfrm>
        <a:prstGeom prst="rect">
          <a:avLst/>
        </a:prstGeom>
        <a:solidFill>
          <a:schemeClr val="accent4">
            <a:hueOff val="-281035"/>
            <a:satOff val="28303"/>
            <a:lumOff val="186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Sequential</a:t>
          </a:r>
          <a:r>
            <a:rPr lang="en-GB" sz="1900" kern="1200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sz="1900" kern="1200" noProof="0" dirty="0">
              <a:latin typeface="Tenorite" pitchFamily="2" charset="0"/>
            </a:rPr>
            <a:t>vs Synchronic Time</a:t>
          </a:r>
        </a:p>
      </dsp:txBody>
      <dsp:txXfrm>
        <a:off x="1833527" y="2482816"/>
        <a:ext cx="4451835" cy="375581"/>
      </dsp:txXfrm>
    </dsp:sp>
    <dsp:sp modelId="{AB28CB2B-2362-40CD-9323-C6B7A77844F7}">
      <dsp:nvSpPr>
        <dsp:cNvPr id="0" name=""/>
        <dsp:cNvSpPr/>
      </dsp:nvSpPr>
      <dsp:spPr>
        <a:xfrm>
          <a:off x="1673167" y="2395321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281035"/>
              <a:satOff val="28303"/>
              <a:lumOff val="186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2AA696-3C2E-4616-A326-94037E63647D}">
      <dsp:nvSpPr>
        <dsp:cNvPr id="0" name=""/>
        <dsp:cNvSpPr/>
      </dsp:nvSpPr>
      <dsp:spPr>
        <a:xfrm>
          <a:off x="1645569" y="3046106"/>
          <a:ext cx="4545935" cy="375581"/>
        </a:xfrm>
        <a:prstGeom prst="rect">
          <a:avLst/>
        </a:prstGeom>
        <a:solidFill>
          <a:schemeClr val="accent4">
            <a:hueOff val="-351294"/>
            <a:satOff val="35378"/>
            <a:lumOff val="2336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Internal</a:t>
          </a:r>
          <a:r>
            <a:rPr lang="en-GB" sz="1900" kern="1200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sz="1900" kern="1200" noProof="0" dirty="0">
              <a:solidFill>
                <a:schemeClr val="bg1"/>
              </a:solidFill>
              <a:latin typeface="Tenorite" pitchFamily="2" charset="0"/>
            </a:rPr>
            <a:t>vs External Control</a:t>
          </a:r>
        </a:p>
      </dsp:txBody>
      <dsp:txXfrm>
        <a:off x="1645569" y="3046106"/>
        <a:ext cx="4545935" cy="375581"/>
      </dsp:txXfrm>
    </dsp:sp>
    <dsp:sp modelId="{CD66418E-D372-4E4E-9EAA-87549A3720BF}">
      <dsp:nvSpPr>
        <dsp:cNvPr id="0" name=""/>
        <dsp:cNvSpPr/>
      </dsp:nvSpPr>
      <dsp:spPr>
        <a:xfrm>
          <a:off x="1486781" y="2958610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351294"/>
              <a:satOff val="35378"/>
              <a:lumOff val="2336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9EADB-FEF2-4EA4-A2BF-DEB0DDF65EB7}">
      <dsp:nvSpPr>
        <dsp:cNvPr id="0" name=""/>
        <dsp:cNvSpPr/>
      </dsp:nvSpPr>
      <dsp:spPr>
        <a:xfrm>
          <a:off x="1302578" y="3609808"/>
          <a:ext cx="4717653" cy="375581"/>
        </a:xfrm>
        <a:prstGeom prst="rect">
          <a:avLst/>
        </a:prstGeom>
        <a:solidFill>
          <a:schemeClr val="accent4">
            <a:hueOff val="-421553"/>
            <a:satOff val="42454"/>
            <a:lumOff val="2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118" tIns="48260" rIns="48260" bIns="48260" numCol="1" spcCol="1270" rtlCol="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noProof="0" dirty="0">
              <a:solidFill>
                <a:schemeClr val="accent1">
                  <a:lumMod val="75000"/>
                </a:schemeClr>
              </a:solidFill>
              <a:latin typeface="Tenorite" pitchFamily="2" charset="0"/>
            </a:rPr>
            <a:t>Risk-taking</a:t>
          </a:r>
          <a:r>
            <a:rPr lang="en-GB" sz="1900" kern="1200" noProof="0" dirty="0">
              <a:solidFill>
                <a:schemeClr val="accent1"/>
              </a:solidFill>
              <a:latin typeface="Tenorite" pitchFamily="2" charset="0"/>
            </a:rPr>
            <a:t> </a:t>
          </a:r>
          <a:r>
            <a:rPr lang="en-GB" sz="1900" kern="1200" noProof="0" dirty="0">
              <a:solidFill>
                <a:schemeClr val="bg1"/>
              </a:solidFill>
              <a:latin typeface="Tenorite" pitchFamily="2" charset="0"/>
            </a:rPr>
            <a:t>vs Security</a:t>
          </a:r>
        </a:p>
      </dsp:txBody>
      <dsp:txXfrm>
        <a:off x="1302578" y="3609808"/>
        <a:ext cx="4717653" cy="375581"/>
      </dsp:txXfrm>
    </dsp:sp>
    <dsp:sp modelId="{D2F66E17-5C3A-4628-A2DD-BC72A18E49A3}">
      <dsp:nvSpPr>
        <dsp:cNvPr id="0" name=""/>
        <dsp:cNvSpPr/>
      </dsp:nvSpPr>
      <dsp:spPr>
        <a:xfrm>
          <a:off x="1146659" y="3522312"/>
          <a:ext cx="469476" cy="46947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-421553"/>
              <a:satOff val="42454"/>
              <a:lumOff val="280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8B275D-8553-0846-A316-484B7B291C97}">
      <dsp:nvSpPr>
        <dsp:cNvPr id="0" name=""/>
        <dsp:cNvSpPr/>
      </dsp:nvSpPr>
      <dsp:spPr>
        <a:xfrm>
          <a:off x="0" y="0"/>
          <a:ext cx="1892456" cy="394087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rtlCol="0" anchor="t" anchorCtr="1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Build Relationships</a:t>
          </a:r>
        </a:p>
        <a:p>
          <a:pPr marL="0" lvl="1" indent="-114300" algn="ctr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kern="1200" noProof="0" dirty="0">
              <a:latin typeface="Tenorite" pitchFamily="2" charset="0"/>
            </a:rPr>
            <a:t>Engage in social interactions outside of formal meetings; this fosters trust and rapport.</a:t>
          </a:r>
        </a:p>
      </dsp:txBody>
      <dsp:txXfrm>
        <a:off x="0" y="1576348"/>
        <a:ext cx="1892456" cy="1576348"/>
      </dsp:txXfrm>
    </dsp:sp>
    <dsp:sp modelId="{A126BA88-D0F9-AF4A-A7BA-0638E32B45F8}">
      <dsp:nvSpPr>
        <dsp:cNvPr id="0" name=""/>
        <dsp:cNvSpPr/>
      </dsp:nvSpPr>
      <dsp:spPr>
        <a:xfrm>
          <a:off x="532154" y="478533"/>
          <a:ext cx="828146" cy="82814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FF6703-D32F-9E47-96B8-A304C47CCB78}">
      <dsp:nvSpPr>
        <dsp:cNvPr id="0" name=""/>
        <dsp:cNvSpPr/>
      </dsp:nvSpPr>
      <dsp:spPr>
        <a:xfrm>
          <a:off x="1946788" y="0"/>
          <a:ext cx="1892456" cy="3940870"/>
        </a:xfrm>
        <a:prstGeom prst="rect">
          <a:avLst/>
        </a:prstGeom>
        <a:solidFill>
          <a:schemeClr val="accent4">
            <a:hueOff val="-105388"/>
            <a:satOff val="10614"/>
            <a:lumOff val="701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rtlCol="0" anchor="t" anchorCtr="1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Effective Communication</a:t>
          </a:r>
        </a:p>
        <a:p>
          <a:pPr marL="0" lvl="1" indent="-114300" algn="ctr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b="0" i="0" kern="1200" dirty="0"/>
            <a:t>Clearly articulate our objectives while being sensitive to the subtleties in communication. Ensure translations are accurate to avoid misunderstandings.</a:t>
          </a:r>
          <a:endParaRPr lang="en-GB" sz="1400" kern="1200" noProof="0" dirty="0">
            <a:latin typeface="Tenorite" pitchFamily="2" charset="0"/>
          </a:endParaRPr>
        </a:p>
      </dsp:txBody>
      <dsp:txXfrm>
        <a:off x="1946788" y="1576348"/>
        <a:ext cx="1892456" cy="1576348"/>
      </dsp:txXfrm>
    </dsp:sp>
    <dsp:sp modelId="{EFEB790C-BD5C-F54D-9993-F81422A8AD8E}">
      <dsp:nvSpPr>
        <dsp:cNvPr id="0" name=""/>
        <dsp:cNvSpPr/>
      </dsp:nvSpPr>
      <dsp:spPr>
        <a:xfrm>
          <a:off x="2481384" y="478533"/>
          <a:ext cx="828146" cy="82814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4ABADC-97F5-A547-823D-7594A86D79D3}">
      <dsp:nvSpPr>
        <dsp:cNvPr id="0" name=""/>
        <dsp:cNvSpPr/>
      </dsp:nvSpPr>
      <dsp:spPr>
        <a:xfrm>
          <a:off x="3901903" y="0"/>
          <a:ext cx="1892456" cy="3940870"/>
        </a:xfrm>
        <a:prstGeom prst="rect">
          <a:avLst/>
        </a:prstGeom>
        <a:solidFill>
          <a:schemeClr val="accent4">
            <a:hueOff val="-210776"/>
            <a:satOff val="21227"/>
            <a:lumOff val="140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rtlCol="0" anchor="t" anchorCtr="1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Mutual Benefits</a:t>
          </a:r>
        </a:p>
        <a:p>
          <a:pPr marL="0" lvl="1" indent="-114300" algn="ctr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kern="1200" noProof="0" dirty="0">
              <a:latin typeface="Tenorite" pitchFamily="2" charset="0"/>
            </a:rPr>
            <a:t>Highlighting how the partnership can benefit both parties promotes a win-win approach, aligning with Chinese negotiation preferences (Meyer, 2014).</a:t>
          </a:r>
        </a:p>
      </dsp:txBody>
      <dsp:txXfrm>
        <a:off x="3901903" y="1576348"/>
        <a:ext cx="1892456" cy="1576348"/>
      </dsp:txXfrm>
    </dsp:sp>
    <dsp:sp modelId="{CC076D56-4BB0-7246-9039-788AB439DAF0}">
      <dsp:nvSpPr>
        <dsp:cNvPr id="0" name=""/>
        <dsp:cNvSpPr/>
      </dsp:nvSpPr>
      <dsp:spPr>
        <a:xfrm>
          <a:off x="4430614" y="478533"/>
          <a:ext cx="828146" cy="828146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8C9BA8-C3B3-F947-915F-EE2FD2FCA9A5}">
      <dsp:nvSpPr>
        <dsp:cNvPr id="0" name=""/>
        <dsp:cNvSpPr/>
      </dsp:nvSpPr>
      <dsp:spPr>
        <a:xfrm>
          <a:off x="5847689" y="0"/>
          <a:ext cx="1892456" cy="3940870"/>
        </a:xfrm>
        <a:prstGeom prst="rect">
          <a:avLst/>
        </a:prstGeom>
        <a:solidFill>
          <a:schemeClr val="accent4">
            <a:hueOff val="-316165"/>
            <a:satOff val="31841"/>
            <a:lumOff val="2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rtlCol="0" anchor="t" anchorCtr="1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Flexibility and Patience</a:t>
          </a:r>
        </a:p>
        <a:p>
          <a:pPr marL="0" lvl="1" indent="-114300" algn="ctr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kern="1200" noProof="0" dirty="0">
              <a:latin typeface="Tenorite" pitchFamily="2" charset="0"/>
            </a:rPr>
            <a:t>Allow time for discussions, as quick decisions may be viewed as imposing; show understanding towards their decision-making processes.</a:t>
          </a:r>
        </a:p>
      </dsp:txBody>
      <dsp:txXfrm>
        <a:off x="5847689" y="1576348"/>
        <a:ext cx="1892456" cy="1576348"/>
      </dsp:txXfrm>
    </dsp:sp>
    <dsp:sp modelId="{FDF2BC93-305C-D94B-A6C2-ED9CE7F40C2F}">
      <dsp:nvSpPr>
        <dsp:cNvPr id="0" name=""/>
        <dsp:cNvSpPr/>
      </dsp:nvSpPr>
      <dsp:spPr>
        <a:xfrm>
          <a:off x="6379844" y="478533"/>
          <a:ext cx="828146" cy="828146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C20AF0-FA1E-3C4A-AD07-551A27BE2B92}">
      <dsp:nvSpPr>
        <dsp:cNvPr id="0" name=""/>
        <dsp:cNvSpPr/>
      </dsp:nvSpPr>
      <dsp:spPr>
        <a:xfrm>
          <a:off x="7796918" y="0"/>
          <a:ext cx="1892456" cy="3940870"/>
        </a:xfrm>
        <a:prstGeom prst="rect">
          <a:avLst/>
        </a:prstGeom>
        <a:solidFill>
          <a:schemeClr val="accent4">
            <a:hueOff val="-421553"/>
            <a:satOff val="42454"/>
            <a:lumOff val="2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rtlCol="0" anchor="t" anchorCtr="1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Cultural Training </a:t>
          </a:r>
        </a:p>
        <a:p>
          <a:pPr marL="0" lvl="1" indent="-114300" algn="ctr" defTabSz="6223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kern="1200" noProof="0" dirty="0">
              <a:latin typeface="Tenorite" pitchFamily="2" charset="0"/>
            </a:rPr>
            <a:t>Invest in training for the negotiation team to ensure a deep understanding of Chinese culture and business practices (Luthans, 2018).</a:t>
          </a:r>
        </a:p>
      </dsp:txBody>
      <dsp:txXfrm>
        <a:off x="7796918" y="1576348"/>
        <a:ext cx="1892456" cy="1576348"/>
      </dsp:txXfrm>
    </dsp:sp>
    <dsp:sp modelId="{916140F0-4F43-9F45-8310-FCCA12DDE514}">
      <dsp:nvSpPr>
        <dsp:cNvPr id="0" name=""/>
        <dsp:cNvSpPr/>
      </dsp:nvSpPr>
      <dsp:spPr>
        <a:xfrm>
          <a:off x="8329073" y="478533"/>
          <a:ext cx="828146" cy="828146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07607C-A87A-3347-81F6-106C527DBD58}">
      <dsp:nvSpPr>
        <dsp:cNvPr id="0" name=""/>
        <dsp:cNvSpPr/>
      </dsp:nvSpPr>
      <dsp:spPr>
        <a:xfrm rot="16366850" flipH="1" flipV="1">
          <a:off x="4821822" y="3808075"/>
          <a:ext cx="45729" cy="231126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7881B-05AB-4EB9-9D34-FFF06AFDF415}">
      <dsp:nvSpPr>
        <dsp:cNvPr id="0" name=""/>
        <dsp:cNvSpPr/>
      </dsp:nvSpPr>
      <dsp:spPr>
        <a:xfrm>
          <a:off x="442758" y="0"/>
          <a:ext cx="985217" cy="985217"/>
        </a:xfrm>
        <a:prstGeom prst="chord">
          <a:avLst>
            <a:gd name="adj1" fmla="val 4800000"/>
            <a:gd name="adj2" fmla="val 1680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7CC83D-5DFF-4503-AAA7-2F65007EDBFA}">
      <dsp:nvSpPr>
        <dsp:cNvPr id="0" name=""/>
        <dsp:cNvSpPr/>
      </dsp:nvSpPr>
      <dsp:spPr>
        <a:xfrm>
          <a:off x="541279" y="98521"/>
          <a:ext cx="788174" cy="788174"/>
        </a:xfrm>
        <a:prstGeom prst="pie">
          <a:avLst>
            <a:gd name="adj1" fmla="val 126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C45D6-F9A2-4451-87EF-59CB88B360EA}">
      <dsp:nvSpPr>
        <dsp:cNvPr id="0" name=""/>
        <dsp:cNvSpPr/>
      </dsp:nvSpPr>
      <dsp:spPr>
        <a:xfrm>
          <a:off x="891670" y="0"/>
          <a:ext cx="2857130" cy="591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Awareness</a:t>
          </a:r>
        </a:p>
      </dsp:txBody>
      <dsp:txXfrm>
        <a:off x="891670" y="0"/>
        <a:ext cx="2857130" cy="591130"/>
      </dsp:txXfrm>
    </dsp:sp>
    <dsp:sp modelId="{D9F2FE61-F84C-4855-9920-09A4E1DD88B8}">
      <dsp:nvSpPr>
        <dsp:cNvPr id="0" name=""/>
        <dsp:cNvSpPr/>
      </dsp:nvSpPr>
      <dsp:spPr>
        <a:xfrm>
          <a:off x="1132410" y="1100152"/>
          <a:ext cx="1970435" cy="1740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>
              <a:latin typeface="Tenorite" pitchFamily="2" charset="0"/>
            </a:rPr>
            <a:t>Engage in social interactions outside of formal meetings; this fosters trust and rapport.</a:t>
          </a:r>
        </a:p>
      </dsp:txBody>
      <dsp:txXfrm>
        <a:off x="1132410" y="1100152"/>
        <a:ext cx="1970435" cy="1740564"/>
      </dsp:txXfrm>
    </dsp:sp>
    <dsp:sp modelId="{6EFC7B5E-E1A0-4002-8D86-37EB13BD1B5F}">
      <dsp:nvSpPr>
        <dsp:cNvPr id="0" name=""/>
        <dsp:cNvSpPr/>
      </dsp:nvSpPr>
      <dsp:spPr>
        <a:xfrm>
          <a:off x="3514643" y="0"/>
          <a:ext cx="985217" cy="985217"/>
        </a:xfrm>
        <a:prstGeom prst="chord">
          <a:avLst>
            <a:gd name="adj1" fmla="val 4800000"/>
            <a:gd name="adj2" fmla="val 1680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DEFF24-5D75-419F-8C5C-A82CC85B58F8}">
      <dsp:nvSpPr>
        <dsp:cNvPr id="0" name=""/>
        <dsp:cNvSpPr/>
      </dsp:nvSpPr>
      <dsp:spPr>
        <a:xfrm>
          <a:off x="3613165" y="98521"/>
          <a:ext cx="788174" cy="788174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-210776"/>
            <a:satOff val="21227"/>
            <a:lumOff val="14019"/>
            <a:alphaOff val="0"/>
          </a:schemeClr>
        </a:solidFill>
        <a:ln w="12700" cap="flat" cmpd="sng" algn="ctr">
          <a:solidFill>
            <a:schemeClr val="accent4">
              <a:hueOff val="-210776"/>
              <a:satOff val="21227"/>
              <a:lumOff val="140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241C4-923C-4774-889A-6F68106D36F5}">
      <dsp:nvSpPr>
        <dsp:cNvPr id="0" name=""/>
        <dsp:cNvSpPr/>
      </dsp:nvSpPr>
      <dsp:spPr>
        <a:xfrm>
          <a:off x="3945154" y="12320"/>
          <a:ext cx="2857130" cy="591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noProof="0" dirty="0">
              <a:latin typeface="Tenorite" pitchFamily="2" charset="0"/>
            </a:rPr>
            <a:t>Adaptability</a:t>
          </a:r>
        </a:p>
      </dsp:txBody>
      <dsp:txXfrm>
        <a:off x="3945154" y="12320"/>
        <a:ext cx="2857130" cy="591130"/>
      </dsp:txXfrm>
    </dsp:sp>
    <dsp:sp modelId="{82F16027-F584-4DFE-820B-167CE4497FDD}">
      <dsp:nvSpPr>
        <dsp:cNvPr id="0" name=""/>
        <dsp:cNvSpPr/>
      </dsp:nvSpPr>
      <dsp:spPr>
        <a:xfrm>
          <a:off x="4204296" y="1190911"/>
          <a:ext cx="1970435" cy="15590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/>
            <a:t>Being willing to adjust strategies based on cultural contexts can lead to better outcomes.</a:t>
          </a:r>
          <a:endParaRPr lang="en-GB" sz="1400" kern="1200" noProof="0" dirty="0">
            <a:latin typeface="Tenorite" pitchFamily="2" charset="0"/>
          </a:endParaRPr>
        </a:p>
      </dsp:txBody>
      <dsp:txXfrm>
        <a:off x="4204296" y="1190911"/>
        <a:ext cx="1970435" cy="1559047"/>
      </dsp:txXfrm>
    </dsp:sp>
    <dsp:sp modelId="{7F8BFE72-A928-4601-BAEC-5D61E7EFAB69}">
      <dsp:nvSpPr>
        <dsp:cNvPr id="0" name=""/>
        <dsp:cNvSpPr/>
      </dsp:nvSpPr>
      <dsp:spPr>
        <a:xfrm>
          <a:off x="6586529" y="0"/>
          <a:ext cx="985217" cy="985217"/>
        </a:xfrm>
        <a:prstGeom prst="chord">
          <a:avLst>
            <a:gd name="adj1" fmla="val 4800000"/>
            <a:gd name="adj2" fmla="val 16800000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499974-0D0A-465B-96C2-6AA4AA8CA5F7}">
      <dsp:nvSpPr>
        <dsp:cNvPr id="0" name=""/>
        <dsp:cNvSpPr/>
      </dsp:nvSpPr>
      <dsp:spPr>
        <a:xfrm>
          <a:off x="6685051" y="98521"/>
          <a:ext cx="788174" cy="788174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-421553"/>
            <a:satOff val="42454"/>
            <a:lumOff val="28039"/>
            <a:alphaOff val="0"/>
          </a:schemeClr>
        </a:solidFill>
        <a:ln w="12700" cap="flat" cmpd="sng" algn="ctr">
          <a:solidFill>
            <a:schemeClr val="accent4">
              <a:hueOff val="-421553"/>
              <a:satOff val="42454"/>
              <a:lumOff val="280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ED7058-AEBF-4413-8700-D10958A8B902}">
      <dsp:nvSpPr>
        <dsp:cNvPr id="0" name=""/>
        <dsp:cNvSpPr/>
      </dsp:nvSpPr>
      <dsp:spPr>
        <a:xfrm>
          <a:off x="6832244" y="93891"/>
          <a:ext cx="2857130" cy="5911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b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noProof="0" dirty="0">
              <a:latin typeface="Tenorite" pitchFamily="2" charset="0"/>
            </a:rPr>
            <a:t>Long-term 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noProof="0" dirty="0">
              <a:latin typeface="Tenorite" pitchFamily="2" charset="0"/>
            </a:rPr>
            <a:t>Relationship Building</a:t>
          </a:r>
        </a:p>
      </dsp:txBody>
      <dsp:txXfrm>
        <a:off x="6832244" y="93891"/>
        <a:ext cx="2857130" cy="591130"/>
      </dsp:txXfrm>
    </dsp:sp>
    <dsp:sp modelId="{96141277-85AE-40A2-83EA-1D874A6F7DB3}">
      <dsp:nvSpPr>
        <dsp:cNvPr id="0" name=""/>
        <dsp:cNvSpPr/>
      </dsp:nvSpPr>
      <dsp:spPr>
        <a:xfrm>
          <a:off x="7276181" y="1191127"/>
          <a:ext cx="1970435" cy="18898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rtlCol="0" anchor="t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noProof="0" dirty="0">
              <a:latin typeface="Tenorite" pitchFamily="2" charset="0"/>
            </a:rPr>
            <a:t>In a cross-cultural context, a focus on cultural sensitivity can pave the way for sustainable partnerships rather than merely transactional relationships</a:t>
          </a:r>
        </a:p>
      </dsp:txBody>
      <dsp:txXfrm>
        <a:off x="7276181" y="1191127"/>
        <a:ext cx="1970435" cy="1889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521A72-F8F7-46F1-9399-2CDE727623A5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774D16-6318-4744-A5CE-277541D9E4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201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GB" noProof="0" dirty="0"/>
              <a:t>Hello everyone, today I am going to talk about the strategic partnership between Crabtree and Evelyn and Chando.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/>
              <a:t>The agenda for this presentation is as follows. I will start with a Definition of culture and its elements after which I will talk about theoretical framework on cultural impact. Next I will look into the cultural elements that need to be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BAA57-4BD8-81D8-A620-DA93703BA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04DD30-FD9B-F4FD-2B7B-3E60D8CFB4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9EFC70-E5FC-945E-800D-D54109DA10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443A67-042E-8251-8A11-D9E2226BB0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69362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B7C6B-4C48-FF20-9163-B7DA84701A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FA5047-43B7-5CCB-85F1-B4259B9840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27FDF0-6E43-571F-DF38-EBC652189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02E17F-5941-2CD0-1432-FF821AC20D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151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0D50BB-C22E-E80E-D11B-F39D9B2A8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24D987-E168-6AB7-B165-947C9A37C3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FBD444-4308-E356-9632-3F9E72AC71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C065F-638A-2219-6358-9E0B4DF7AB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12827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8D537-F3A9-14C2-78DA-C80ABD74A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45156B-46FE-AC36-860C-74E70E912A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4FC21B-9115-49EA-8852-463A600F79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47C8E-BEB0-AF18-EF39-3EDD3CAA79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64382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7DC217-DF71-1A49-B3EA-559F1F43B0F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071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8187D-2194-997C-24F8-CE53FC0183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5C4422-CA35-A3A1-2958-BF5FFC3B63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346187-31FC-8A35-3F34-2421BFFCF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CE93D-1B50-A95A-286D-7D07F771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2AA14C-508A-17B5-15E9-C9930FF6A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787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32E2C-465F-72F2-E015-E9CDAADD7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7E54F-CE95-41A2-CADB-A0419D54B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111CE-6119-C99F-6EFB-66B01DF7A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C8DFD-5496-4167-9944-18A845F98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9AA78-51E3-E270-60A3-6B07FA0F3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13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47DEE-3464-DFA8-8D1C-11A0EE3A8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268DE-F5FF-E6E3-117D-7656993A71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B13784-01EF-72BC-64D4-DC1F031B4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74F57-05FB-A063-A507-D07E331D5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4B521-F851-1BB1-866B-3308252FB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820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5A-1244-F09E-F564-78C7F541B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89B1F-18C4-23DB-4B4A-5948788325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82212E-86B0-5BAF-26EE-B3AF966DD2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F0496-37C9-911A-0F43-7B2888E63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1A2BED-C7A7-6C67-571C-263EB5797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9245D-ABF0-A9A1-2C8E-1C09DF4E8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259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755DB-960F-CE6D-604A-9933F1078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CF17F2-51CD-86BB-2415-2AB5CDD880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219693-3D10-11E4-1559-08D3D59DB9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DC56DF2-575C-3189-DD3C-D310119C16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065EFB-9727-26FD-7F75-628CA07305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E1C7C3-89FE-0696-87C2-E2183EEBC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8BA1EF-5716-738E-45E9-44453A59C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4D18C1-894B-D04F-A5C6-5AD9A5D24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30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650AF-2916-D95B-780F-1D87D6DC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65082F-C9AC-2CC1-BF65-34E983DA2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380314-0AF8-C144-E34B-E0C923ECB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541787-AEB4-3EE5-4A6D-E6B2EA5B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481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1B0A9F-4CB1-9DB8-357D-583B7ECAD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B2466A-4B28-40EC-8B74-33695870A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8BFA88-449F-6BD1-875F-747FDB7D2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400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4117-9931-7AE1-38DE-BECCAA89E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9A9AA-01F0-C2FB-38E3-1DBB49D16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DB2302-3AAA-99D2-98D8-CF96D456F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DA89BC-BC48-BA6D-0C9D-F47468565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4C507-04AC-E12F-2604-B55EA4C01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DA1919-22F2-2A54-D908-37F16AC2D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680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38638-7399-6B2B-30B3-03F73CFCD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44784F-7EAA-8690-5400-91666F4E9B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1BC529-807A-CADD-9EAA-CC0720BEC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2F5A29-EC90-5A0C-E8DB-7C00CF83F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368B7D-7672-C63B-DD96-C6E9D8738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51A9D-AC4E-6C6C-7AC6-D6143805E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855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23FAD-EC6F-FE55-C512-1BAC72F17E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9F945B-477E-2080-C2A9-CE0841162F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5E3C7F-A22A-3227-A670-239403F08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7206C-46A7-DBD7-D2DC-99BC54F4C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D542D-ABA6-EF70-90E0-57EC2D561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50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02221A-506C-5F0D-BF04-B19459A00B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4F612D-DAD0-26CD-A583-581884DB8D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9B5A5-00C3-7431-BBBA-ED916634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AF12E-FEC6-6DF9-0F17-F713113A4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BAAA20-0D25-EFD0-839F-952336896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762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452485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486289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366377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449176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26069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941013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1913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252416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30829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068924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79476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974145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69141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7A5D0E-CF9B-4876-EB4F-260490D0A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7FC1C-8E53-C266-28CF-7F1325D77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D082B6-73AB-B851-9DA5-4198120EF4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B89050-3998-40A7-9EF8-82F674FC9ED6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E2085-58F7-A7D4-732F-FAC5AFAEC0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ABC4A-DD36-6E90-6356-5086B3AE90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56100F-27AE-4D08-B9D9-DE0C511A3B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5405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2" y="0"/>
            <a:ext cx="7096933" cy="2387600"/>
          </a:xfrm>
        </p:spPr>
        <p:txBody>
          <a:bodyPr rtlCol="0"/>
          <a:lstStyle/>
          <a:p>
            <a:pPr rtl="0"/>
            <a:r>
              <a:rPr lang="en-GB" sz="4800" dirty="0"/>
              <a:t>Navigating Cross-Cultural Negotiations: </a:t>
            </a:r>
            <a:br>
              <a:rPr lang="en-GB" sz="2800" dirty="0"/>
            </a:br>
            <a:r>
              <a:rPr lang="en-GB" sz="2400" dirty="0">
                <a:solidFill>
                  <a:schemeClr val="accent1"/>
                </a:solidFill>
                <a:latin typeface="Abadi Extra Light" panose="020B0204020104020204" pitchFamily="34" charset="0"/>
              </a:rPr>
              <a:t>A Strategic Partnership between Crabtree &amp; Evelyn and Chando  </a:t>
            </a:r>
            <a:endParaRPr lang="en-GB" sz="2800" dirty="0">
              <a:solidFill>
                <a:schemeClr val="accent1"/>
              </a:solidFill>
              <a:latin typeface="Abadi Extra Light" panose="020B0204020104020204" pitchFamily="34" charset="0"/>
            </a:endParaRPr>
          </a:p>
        </p:txBody>
      </p:sp>
      <p:pic>
        <p:nvPicPr>
          <p:cNvPr id="4" name="Picture 3" descr="Alianzas estratégicas | Campus SEAS">
            <a:extLst>
              <a:ext uri="{FF2B5EF4-FFF2-40B4-BE49-F238E27FC236}">
                <a16:creationId xmlns:a16="http://schemas.microsoft.com/office/drawing/2014/main" id="{55A1F987-C881-666D-BBC3-9D08E7451D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 amt="70000"/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623" y="5471420"/>
            <a:ext cx="1660525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1F6BAD-336C-FC2F-C794-29DEC6E94B3A}"/>
              </a:ext>
            </a:extLst>
          </p:cNvPr>
          <p:cNvSpPr txBox="1"/>
          <p:nvPr/>
        </p:nvSpPr>
        <p:spPr>
          <a:xfrm>
            <a:off x="1167493" y="2501546"/>
            <a:ext cx="6096000" cy="312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Valentina Petkova / </a:t>
            </a:r>
            <a:r>
              <a:rPr kumimoji="0" lang="en-GB" sz="1400" b="0" i="1" u="none" strike="noStrike" kern="100" cap="none" spc="0" normalizeH="0" baseline="0" noProof="0" dirty="0">
                <a:ln>
                  <a:noFill/>
                </a:ln>
                <a:solidFill>
                  <a:srgbClr val="0068FF">
                    <a:lumMod val="9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2232604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DA921A-8E62-1BE8-51F0-3F699465428C}"/>
              </a:ext>
            </a:extLst>
          </p:cNvPr>
          <p:cNvSpPr txBox="1"/>
          <p:nvPr/>
        </p:nvSpPr>
        <p:spPr>
          <a:xfrm>
            <a:off x="4674007" y="5955690"/>
            <a:ext cx="2989756" cy="265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1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 of Business</a:t>
            </a:r>
            <a:r>
              <a:rPr kumimoji="0" lang="en-GB" sz="9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kumimoji="0" lang="en-GB" sz="1100" b="1" i="0" u="none" strike="noStrike" kern="1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London Campus</a:t>
            </a:r>
            <a:endParaRPr kumimoji="0" lang="en-GB" sz="900" b="0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78A8A4-B671-6210-5D37-07DB7E357E98}"/>
              </a:ext>
            </a:extLst>
          </p:cNvPr>
          <p:cNvSpPr txBox="1"/>
          <p:nvPr/>
        </p:nvSpPr>
        <p:spPr>
          <a:xfrm>
            <a:off x="1167492" y="2807643"/>
            <a:ext cx="4027359" cy="1645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Assessment 2 / </a:t>
            </a: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Module / </a:t>
            </a: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Business Communication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Code / </a:t>
            </a: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LCBB6001 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Date / </a:t>
            </a: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 April 2025</a:t>
            </a:r>
          </a:p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/ </a:t>
            </a: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Afzal Munna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pPr rtl="0"/>
            <a:r>
              <a:rPr lang="en-GB" dirty="0"/>
              <a:t>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Definition of Culture and its Elements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Theoretical Framework on Cultural Impact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Cultural Elements to Overcome with Chando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Negotiation Strategies for Success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Importance of Cultural Awareness and Adaptability</a:t>
            </a:r>
          </a:p>
          <a:p>
            <a:pPr marL="342900" indent="-342900" rtl="0">
              <a:buFont typeface="+mj-lt"/>
              <a:buAutoNum type="arabicPeriod"/>
            </a:pPr>
            <a:r>
              <a:rPr lang="en-GB" sz="1800" dirty="0"/>
              <a:t>Conclusion and Summary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DAE5E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DAE5E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4A5007D5-6C73-829D-F804-CA670023F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4F868292-6800-4920-D65E-FF7D139E7B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2A70638-C580-58C2-D9EA-B731D50720D9}"/>
              </a:ext>
            </a:extLst>
          </p:cNvPr>
          <p:cNvSpPr/>
          <p:nvPr/>
        </p:nvSpPr>
        <p:spPr>
          <a:xfrm>
            <a:off x="0" y="2259496"/>
            <a:ext cx="12251636" cy="409685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543F67-9C70-4748-8C0C-3A7863422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pPr rtl="0"/>
            <a:r>
              <a:rPr lang="en-GB" dirty="0"/>
              <a:t>1.Definition of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371F2-DBA5-415A-82C8-651F587B8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3158406"/>
            <a:ext cx="6584588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br>
              <a:rPr lang="en-GB" sz="1800" b="0" i="0" dirty="0">
                <a:solidFill>
                  <a:schemeClr val="tx1"/>
                </a:solidFill>
                <a:effectLst/>
                <a:latin typeface="Atkinson Hyperlegible"/>
              </a:rPr>
            </a:br>
            <a:r>
              <a:rPr lang="en-GB" sz="1800" b="0" i="0" dirty="0">
                <a:solidFill>
                  <a:schemeClr val="tx1"/>
                </a:solidFill>
                <a:effectLst/>
                <a:latin typeface="Atkinson Hyperlegible"/>
              </a:rPr>
              <a:t>A system of shared beliefs, values, norms, customs, and practices that are passed down through generations (Peng, 2007).</a:t>
            </a:r>
          </a:p>
          <a:p>
            <a:pPr rtl="0"/>
            <a:endParaRPr lang="en-GB" sz="1600" dirty="0">
              <a:solidFill>
                <a:schemeClr val="tx1"/>
              </a:solidFill>
              <a:latin typeface="Atkinson Hyperlegible"/>
            </a:endParaRPr>
          </a:p>
          <a:p>
            <a:pPr rtl="0"/>
            <a:endParaRPr lang="en-GB" sz="1600" b="0" i="0" dirty="0">
              <a:solidFill>
                <a:schemeClr val="tx1"/>
              </a:solidFill>
              <a:effectLst/>
              <a:latin typeface="Atkinson Hyperlegible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4C72D2-EFDF-844A-8472-CB49A59B1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75861DC8-E99B-BD70-EBC1-77EB8B82D423}"/>
              </a:ext>
            </a:extLst>
          </p:cNvPr>
          <p:cNvSpPr txBox="1">
            <a:spLocks/>
          </p:cNvSpPr>
          <p:nvPr/>
        </p:nvSpPr>
        <p:spPr>
          <a:xfrm>
            <a:off x="381000" y="6382854"/>
            <a:ext cx="786492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12" name="Footer Placeholder 6">
            <a:extLst>
              <a:ext uri="{FF2B5EF4-FFF2-40B4-BE49-F238E27FC236}">
                <a16:creationId xmlns:a16="http://schemas.microsoft.com/office/drawing/2014/main" id="{6B50283A-3F09-B7C8-8CB0-85C28565164B}"/>
              </a:ext>
            </a:extLst>
          </p:cNvPr>
          <p:cNvSpPr txBox="1">
            <a:spLocks/>
          </p:cNvSpPr>
          <p:nvPr/>
        </p:nvSpPr>
        <p:spPr>
          <a:xfrm>
            <a:off x="4734339" y="6396106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1913361-D599-CC66-5703-4DFCD05A5B3C}"/>
              </a:ext>
            </a:extLst>
          </p:cNvPr>
          <p:cNvSpPr/>
          <p:nvPr/>
        </p:nvSpPr>
        <p:spPr>
          <a:xfrm>
            <a:off x="1325217" y="2498035"/>
            <a:ext cx="9018105" cy="32467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55E9D-F230-9620-BC6F-EB751CC5D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CA66E14-995F-E63B-91A0-B40BA86B663A}"/>
              </a:ext>
            </a:extLst>
          </p:cNvPr>
          <p:cNvSpPr/>
          <p:nvPr/>
        </p:nvSpPr>
        <p:spPr>
          <a:xfrm>
            <a:off x="0" y="2259496"/>
            <a:ext cx="12251636" cy="4096854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5CBD16-FFBF-21BB-729F-800E9F178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/>
          <a:lstStyle/>
          <a:p>
            <a:pPr rtl="0"/>
            <a:r>
              <a:rPr lang="en-GB" dirty="0"/>
              <a:t>1.Definition of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B1123-82EA-6F6E-A0E3-E9BE2E9A1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1089517"/>
            <a:ext cx="9518102" cy="34364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br>
              <a:rPr lang="en-GB" sz="1600" b="0" i="0" dirty="0">
                <a:solidFill>
                  <a:schemeClr val="tx1"/>
                </a:solidFill>
                <a:effectLst/>
                <a:latin typeface="Atkinson Hyperlegible"/>
              </a:rPr>
            </a:br>
            <a:r>
              <a:rPr lang="en-GB" sz="1600" b="0" i="0" dirty="0">
                <a:solidFill>
                  <a:schemeClr val="tx1"/>
                </a:solidFill>
                <a:effectLst/>
                <a:latin typeface="Atkinson Hyperlegible"/>
              </a:rPr>
              <a:t>A system of shared beliefs, values, norms, customs, and practices that are passed down through generations (Peng, 2007).</a:t>
            </a:r>
          </a:p>
          <a:p>
            <a:pPr rtl="0"/>
            <a:endParaRPr lang="en-GB" sz="1600" b="0" i="0" dirty="0">
              <a:solidFill>
                <a:schemeClr val="tx1"/>
              </a:solidFill>
              <a:effectLst/>
              <a:latin typeface="Atkinson Hyperlegible"/>
            </a:endParaRPr>
          </a:p>
          <a:p>
            <a:pPr rtl="0"/>
            <a:r>
              <a:rPr lang="en-GB" sz="1600" b="1" dirty="0">
                <a:solidFill>
                  <a:schemeClr val="tx1"/>
                </a:solidFill>
                <a:latin typeface="Atkinson Hyperlegible"/>
              </a:rPr>
              <a:t>Elements of Culture: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74768C-9F10-CAC7-EED1-4E51EF17B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B464C790-DBFF-CD83-5915-485C8AAA4302}"/>
              </a:ext>
            </a:extLst>
          </p:cNvPr>
          <p:cNvSpPr txBox="1">
            <a:spLocks/>
          </p:cNvSpPr>
          <p:nvPr/>
        </p:nvSpPr>
        <p:spPr>
          <a:xfrm>
            <a:off x="381000" y="6382854"/>
            <a:ext cx="786492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6FE4C69-CF79-F2C4-2BB6-4E2F46512EEF}"/>
              </a:ext>
            </a:extLst>
          </p:cNvPr>
          <p:cNvSpPr/>
          <p:nvPr/>
        </p:nvSpPr>
        <p:spPr>
          <a:xfrm>
            <a:off x="1325217" y="2498035"/>
            <a:ext cx="9018105" cy="32467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pic>
        <p:nvPicPr>
          <p:cNvPr id="1026" name="Picture 2" descr="Language Icon Png #145971 - Free Icons Library">
            <a:extLst>
              <a:ext uri="{FF2B5EF4-FFF2-40B4-BE49-F238E27FC236}">
                <a16:creationId xmlns:a16="http://schemas.microsoft.com/office/drawing/2014/main" id="{2DEA658A-3A4F-EFD0-456E-7AE3EFFAA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58" y="3492954"/>
            <a:ext cx="977348" cy="97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68CEE7F-EB30-DB15-2E10-7D2F39E390A4}"/>
              </a:ext>
            </a:extLst>
          </p:cNvPr>
          <p:cNvSpPr txBox="1"/>
          <p:nvPr/>
        </p:nvSpPr>
        <p:spPr>
          <a:xfrm>
            <a:off x="1218006" y="4339509"/>
            <a:ext cx="1502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Language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DC94EB1-5DC8-55E5-4340-9304CE23AE90}"/>
              </a:ext>
            </a:extLst>
          </p:cNvPr>
          <p:cNvSpPr txBox="1"/>
          <p:nvPr/>
        </p:nvSpPr>
        <p:spPr>
          <a:xfrm>
            <a:off x="3136908" y="4385675"/>
            <a:ext cx="1502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Values &amp; Norms</a:t>
            </a:r>
          </a:p>
        </p:txBody>
      </p:sp>
      <p:pic>
        <p:nvPicPr>
          <p:cNvPr id="1028" name="Picture 4" descr="Culture, norms, opinion, social, team icon - Download on Iconfinder">
            <a:extLst>
              <a:ext uri="{FF2B5EF4-FFF2-40B4-BE49-F238E27FC236}">
                <a16:creationId xmlns:a16="http://schemas.microsoft.com/office/drawing/2014/main" id="{536DA9A2-ED50-6724-3616-E3FDBB026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621" y="3355318"/>
            <a:ext cx="1043609" cy="104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47C17EC-3D11-ADF1-27C7-682E1B59FEE8}"/>
              </a:ext>
            </a:extLst>
          </p:cNvPr>
          <p:cNvSpPr txBox="1"/>
          <p:nvPr/>
        </p:nvSpPr>
        <p:spPr>
          <a:xfrm>
            <a:off x="5213535" y="4385674"/>
            <a:ext cx="1502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Social structure</a:t>
            </a:r>
          </a:p>
        </p:txBody>
      </p:sp>
      <p:pic>
        <p:nvPicPr>
          <p:cNvPr id="1030" name="Picture 6" descr="Connect Icon Png at Vectorified.com | Collection of Connect Icon Png ...">
            <a:extLst>
              <a:ext uri="{FF2B5EF4-FFF2-40B4-BE49-F238E27FC236}">
                <a16:creationId xmlns:a16="http://schemas.microsoft.com/office/drawing/2014/main" id="{26B1FB80-AAC2-008C-2D25-12B63E5C0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898" y="3355317"/>
            <a:ext cx="1043609" cy="104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aith, pray, religion icon - Download on Iconfinder">
            <a:extLst>
              <a:ext uri="{FF2B5EF4-FFF2-40B4-BE49-F238E27FC236}">
                <a16:creationId xmlns:a16="http://schemas.microsoft.com/office/drawing/2014/main" id="{0E837F70-6B37-13A3-E32A-8CD49449B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8844" y="3299283"/>
            <a:ext cx="1123122" cy="112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49E696-FB2E-A3E5-AE93-E0BC17FD8F8E}"/>
              </a:ext>
            </a:extLst>
          </p:cNvPr>
          <p:cNvSpPr txBox="1"/>
          <p:nvPr/>
        </p:nvSpPr>
        <p:spPr>
          <a:xfrm>
            <a:off x="7204024" y="4379804"/>
            <a:ext cx="1502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Religion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7CAA7CF-BAA7-1584-9228-51CFB1885C7E}"/>
              </a:ext>
            </a:extLst>
          </p:cNvPr>
          <p:cNvSpPr txBox="1"/>
          <p:nvPr/>
        </p:nvSpPr>
        <p:spPr>
          <a:xfrm>
            <a:off x="9363962" y="4369822"/>
            <a:ext cx="1502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Customs &amp; Traditions </a:t>
            </a:r>
          </a:p>
        </p:txBody>
      </p:sp>
      <p:pic>
        <p:nvPicPr>
          <p:cNvPr id="1034" name="Picture 10" descr="Culture Icon Png #174292 - Free Icons Library">
            <a:extLst>
              <a:ext uri="{FF2B5EF4-FFF2-40B4-BE49-F238E27FC236}">
                <a16:creationId xmlns:a16="http://schemas.microsoft.com/office/drawing/2014/main" id="{E305B2F0-3B90-9090-03BE-AD1F845F1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7353" y="3355317"/>
            <a:ext cx="1038241" cy="103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6">
            <a:extLst>
              <a:ext uri="{FF2B5EF4-FFF2-40B4-BE49-F238E27FC236}">
                <a16:creationId xmlns:a16="http://schemas.microsoft.com/office/drawing/2014/main" id="{F504C027-1329-1381-CAB8-8582C7CFB0BD}"/>
              </a:ext>
            </a:extLst>
          </p:cNvPr>
          <p:cNvSpPr txBox="1">
            <a:spLocks/>
          </p:cNvSpPr>
          <p:nvPr/>
        </p:nvSpPr>
        <p:spPr>
          <a:xfrm>
            <a:off x="4734339" y="6396106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5" name="Text Placeholder 40">
            <a:extLst>
              <a:ext uri="{FF2B5EF4-FFF2-40B4-BE49-F238E27FC236}">
                <a16:creationId xmlns:a16="http://schemas.microsoft.com/office/drawing/2014/main" id="{E09D4FC7-F4D2-46AF-AC6B-4F008E84856F}"/>
              </a:ext>
            </a:extLst>
          </p:cNvPr>
          <p:cNvSpPr txBox="1">
            <a:spLocks/>
          </p:cNvSpPr>
          <p:nvPr/>
        </p:nvSpPr>
        <p:spPr>
          <a:xfrm>
            <a:off x="871417" y="5330492"/>
            <a:ext cx="1849410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Verbal and non-verbal communication styles (Peng, 2007).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7" name="Text Placeholder 40">
            <a:extLst>
              <a:ext uri="{FF2B5EF4-FFF2-40B4-BE49-F238E27FC236}">
                <a16:creationId xmlns:a16="http://schemas.microsoft.com/office/drawing/2014/main" id="{4FDEE92F-9340-BB4E-C376-770BFBAD5997}"/>
              </a:ext>
            </a:extLst>
          </p:cNvPr>
          <p:cNvSpPr txBox="1">
            <a:spLocks/>
          </p:cNvSpPr>
          <p:nvPr/>
        </p:nvSpPr>
        <p:spPr>
          <a:xfrm>
            <a:off x="3002720" y="5349571"/>
            <a:ext cx="1849410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Acceptable behaviour in a society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8" name="Text Placeholder 40">
            <a:extLst>
              <a:ext uri="{FF2B5EF4-FFF2-40B4-BE49-F238E27FC236}">
                <a16:creationId xmlns:a16="http://schemas.microsoft.com/office/drawing/2014/main" id="{38A3825D-D66A-A468-ADC8-2BEBED2721A0}"/>
              </a:ext>
            </a:extLst>
          </p:cNvPr>
          <p:cNvSpPr txBox="1">
            <a:spLocks/>
          </p:cNvSpPr>
          <p:nvPr/>
        </p:nvSpPr>
        <p:spPr>
          <a:xfrm>
            <a:off x="5151582" y="5349571"/>
            <a:ext cx="1849410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Ranks and roles within a society.</a:t>
            </a:r>
          </a:p>
        </p:txBody>
      </p:sp>
      <p:sp>
        <p:nvSpPr>
          <p:cNvPr id="9" name="Text Placeholder 40">
            <a:extLst>
              <a:ext uri="{FF2B5EF4-FFF2-40B4-BE49-F238E27FC236}">
                <a16:creationId xmlns:a16="http://schemas.microsoft.com/office/drawing/2014/main" id="{5D80FB16-F76A-DC5A-0ECD-522663A29262}"/>
              </a:ext>
            </a:extLst>
          </p:cNvPr>
          <p:cNvSpPr txBox="1">
            <a:spLocks/>
          </p:cNvSpPr>
          <p:nvPr/>
        </p:nvSpPr>
        <p:spPr>
          <a:xfrm>
            <a:off x="7204024" y="5343093"/>
            <a:ext cx="1849410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Spiritual beliefs that can influence business practices (Peng, 2007).</a:t>
            </a:r>
          </a:p>
        </p:txBody>
      </p:sp>
      <p:sp>
        <p:nvSpPr>
          <p:cNvPr id="10" name="Text Placeholder 40">
            <a:extLst>
              <a:ext uri="{FF2B5EF4-FFF2-40B4-BE49-F238E27FC236}">
                <a16:creationId xmlns:a16="http://schemas.microsoft.com/office/drawing/2014/main" id="{80D2D2EF-EFDA-D5A2-D67F-57F87E429C62}"/>
              </a:ext>
            </a:extLst>
          </p:cNvPr>
          <p:cNvSpPr txBox="1">
            <a:spLocks/>
          </p:cNvSpPr>
          <p:nvPr/>
        </p:nvSpPr>
        <p:spPr>
          <a:xfrm>
            <a:off x="9335327" y="5292756"/>
            <a:ext cx="1849410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Established practices that shape interactions.</a:t>
            </a:r>
          </a:p>
        </p:txBody>
      </p:sp>
    </p:spTree>
    <p:extLst>
      <p:ext uri="{BB962C8B-B14F-4D97-AF65-F5344CB8AC3E}">
        <p14:creationId xmlns:p14="http://schemas.microsoft.com/office/powerpoint/2010/main" val="91088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5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33D28B3-A61D-DFD4-17D2-B06BE55C6613}"/>
              </a:ext>
            </a:extLst>
          </p:cNvPr>
          <p:cNvSpPr/>
          <p:nvPr/>
        </p:nvSpPr>
        <p:spPr>
          <a:xfrm>
            <a:off x="6113716" y="3250565"/>
            <a:ext cx="3971955" cy="93237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14B1A68-B45A-DBFC-A444-E689B9DCDACA}"/>
              </a:ext>
            </a:extLst>
          </p:cNvPr>
          <p:cNvSpPr/>
          <p:nvPr/>
        </p:nvSpPr>
        <p:spPr>
          <a:xfrm>
            <a:off x="1533696" y="3250566"/>
            <a:ext cx="3971955" cy="93237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17069-6A96-7ABF-B42B-0AF27841C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7889" y="3429000"/>
            <a:ext cx="9779182" cy="3366815"/>
          </a:xfrm>
        </p:spPr>
        <p:txBody>
          <a:bodyPr/>
          <a:lstStyle/>
          <a:p>
            <a:r>
              <a:rPr lang="en-GB" dirty="0"/>
              <a:t>Hofstede’s Theory                7 Dimensions Theory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8A336-F6A5-D14F-F214-B7FD11FF921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DAE5E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E1AE59-97FE-DAD9-BE49-CA1D835357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and Chando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06ED6-C179-11E0-0483-92CC944AD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0432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0CFA627-C8E1-BBCC-C6AA-8CD3B3453941}"/>
              </a:ext>
            </a:extLst>
          </p:cNvPr>
          <p:cNvSpPr/>
          <p:nvPr/>
        </p:nvSpPr>
        <p:spPr>
          <a:xfrm>
            <a:off x="9826752" y="0"/>
            <a:ext cx="2365247" cy="6858000"/>
          </a:xfrm>
          <a:prstGeom prst="rect">
            <a:avLst/>
          </a:prstGeom>
          <a:solidFill>
            <a:srgbClr val="DAE5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CB210CA-46D9-372D-955C-16C600A81676}"/>
              </a:ext>
            </a:extLst>
          </p:cNvPr>
          <p:cNvSpPr/>
          <p:nvPr/>
        </p:nvSpPr>
        <p:spPr>
          <a:xfrm>
            <a:off x="2011680" y="5042177"/>
            <a:ext cx="2190893" cy="723654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1C92E27-D550-F44E-8491-927F819E72B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123351" y="2426400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Power Distance 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7D722C50-45F7-D84B-B216-568F72D6634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123350" y="2811646"/>
            <a:ext cx="2281237" cy="347662"/>
          </a:xfrm>
        </p:spPr>
        <p:txBody>
          <a:bodyPr rtlCol="0"/>
          <a:lstStyle/>
          <a:p>
            <a:pPr rtl="0"/>
            <a:r>
              <a:rPr lang="en-GB" b="0" i="0" dirty="0">
                <a:effectLst/>
                <a:latin typeface="Atkinson Hyperlegible"/>
              </a:rPr>
              <a:t>Acceptance of ranked order without justification</a:t>
            </a:r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2E85F1F-21BD-3EA9-87D0-2CEA2FF23360}"/>
              </a:ext>
            </a:extLst>
          </p:cNvPr>
          <p:cNvSpPr/>
          <p:nvPr/>
        </p:nvSpPr>
        <p:spPr>
          <a:xfrm>
            <a:off x="6860875" y="2781027"/>
            <a:ext cx="3141119" cy="575688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7990731F-95DE-4F44-8EA0-E275CEAFD8A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94126" y="2781179"/>
            <a:ext cx="3107869" cy="347662"/>
          </a:xfrm>
        </p:spPr>
        <p:txBody>
          <a:bodyPr rtlCol="0"/>
          <a:lstStyle/>
          <a:p>
            <a:r>
              <a:rPr lang="en-GB" b="0" i="0" dirty="0">
                <a:solidFill>
                  <a:schemeClr val="accent1"/>
                </a:solidFill>
                <a:effectLst/>
                <a:latin typeface="Atkinson Hyperlegible"/>
              </a:rPr>
              <a:t>UK - Emphasis on </a:t>
            </a:r>
            <a:r>
              <a:rPr lang="en-GB" dirty="0">
                <a:solidFill>
                  <a:schemeClr val="accent1"/>
                </a:solidFill>
                <a:latin typeface="Atkinson Hyperlegible"/>
              </a:rPr>
              <a:t>personal achievements </a:t>
            </a:r>
            <a:r>
              <a:rPr lang="en-GB" dirty="0">
                <a:solidFill>
                  <a:schemeClr val="bg1"/>
                </a:solidFill>
                <a:latin typeface="Atkinson Hyperlegible"/>
              </a:rPr>
              <a:t>China - </a:t>
            </a:r>
            <a:r>
              <a:rPr lang="en-GB" b="0" i="0" dirty="0">
                <a:solidFill>
                  <a:schemeClr val="bg1"/>
                </a:solidFill>
                <a:effectLst/>
                <a:latin typeface="Atkinson Hyperlegible"/>
              </a:rPr>
              <a:t>group goals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5B19EE51-628F-CA4E-94B0-57E9ACA1446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83979" y="3795378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Uncertainty avoidance 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2A6ACC78-74DF-604E-BD14-4BBE7B4EEF5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883978" y="4180624"/>
            <a:ext cx="2281237" cy="347662"/>
          </a:xfrm>
        </p:spPr>
        <p:txBody>
          <a:bodyPr rtlCol="0"/>
          <a:lstStyle/>
          <a:p>
            <a:pPr rtl="0"/>
            <a:r>
              <a:rPr lang="en-GB" b="0" i="0" dirty="0">
                <a:effectLst/>
                <a:latin typeface="Atkinson Hyperlegible"/>
              </a:rPr>
              <a:t>Tolerance for </a:t>
            </a:r>
            <a:r>
              <a:rPr lang="en-GB" dirty="0">
                <a:latin typeface="Atkinson Hyperlegible"/>
              </a:rPr>
              <a:t>doubt</a:t>
            </a:r>
            <a:r>
              <a:rPr lang="en-GB" b="0" i="0" dirty="0">
                <a:effectLst/>
                <a:latin typeface="Atkinson Hyperlegible"/>
              </a:rPr>
              <a:t> and uncertainty in business (Hofstede, 1980).</a:t>
            </a:r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DC429C0-1DEB-1F4F-AE66-C503B31B7B4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054680" y="4658407"/>
            <a:ext cx="2281237" cy="347662"/>
          </a:xfrm>
        </p:spPr>
        <p:txBody>
          <a:bodyPr rtlCol="0"/>
          <a:lstStyle/>
          <a:p>
            <a:pPr rtl="0"/>
            <a:r>
              <a:rPr lang="en-GB" dirty="0"/>
              <a:t>Long-term vs short term orientation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31C0CCD4-2502-A14F-B520-7B57524EDF8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054679" y="5043653"/>
            <a:ext cx="2281237" cy="347662"/>
          </a:xfrm>
        </p:spPr>
        <p:txBody>
          <a:bodyPr rtlCol="0"/>
          <a:lstStyle/>
          <a:p>
            <a:pPr rtl="0"/>
            <a:r>
              <a:rPr lang="en-GB" b="0" i="0" dirty="0">
                <a:solidFill>
                  <a:schemeClr val="accent1"/>
                </a:solidFill>
                <a:effectLst/>
                <a:latin typeface="Atkinson Hyperlegible"/>
              </a:rPr>
              <a:t>UK - Focusing on future rewards</a:t>
            </a:r>
          </a:p>
          <a:p>
            <a:pPr rtl="0"/>
            <a:r>
              <a:rPr lang="en-GB" dirty="0">
                <a:solidFill>
                  <a:schemeClr val="bg1"/>
                </a:solidFill>
                <a:latin typeface="Atkinson Hyperlegible"/>
              </a:rPr>
              <a:t>China - </a:t>
            </a:r>
            <a:r>
              <a:rPr lang="en-GB" b="0" i="0" dirty="0">
                <a:solidFill>
                  <a:schemeClr val="bg1"/>
                </a:solidFill>
                <a:effectLst/>
                <a:latin typeface="Atkinson Hyperlegible"/>
              </a:rPr>
              <a:t> immediate results.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17F12A-7304-B447-BEB8-A99EA8009F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7CCF58-9B83-4A4F-8CA9-3D9C9BB7A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889" y="400331"/>
            <a:ext cx="11024127" cy="1325563"/>
          </a:xfrm>
        </p:spPr>
        <p:txBody>
          <a:bodyPr rtlCol="0"/>
          <a:lstStyle/>
          <a:p>
            <a:pPr rtl="0"/>
            <a:r>
              <a:rPr lang="en-GB" dirty="0"/>
              <a:t>2.Impact of Culture on Negotiations</a:t>
            </a:r>
          </a:p>
        </p:txBody>
      </p:sp>
      <p:sp>
        <p:nvSpPr>
          <p:cNvPr id="15" name="Text Placeholder 33">
            <a:extLst>
              <a:ext uri="{FF2B5EF4-FFF2-40B4-BE49-F238E27FC236}">
                <a16:creationId xmlns:a16="http://schemas.microsoft.com/office/drawing/2014/main" id="{E43C0A50-98F4-39FA-72A7-C2C079B0FC1C}"/>
              </a:ext>
            </a:extLst>
          </p:cNvPr>
          <p:cNvSpPr txBox="1">
            <a:spLocks/>
          </p:cNvSpPr>
          <p:nvPr/>
        </p:nvSpPr>
        <p:spPr>
          <a:xfrm>
            <a:off x="4643124" y="3675098"/>
            <a:ext cx="1943208" cy="34766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Hofstede’s Theory </a:t>
            </a:r>
          </a:p>
        </p:txBody>
      </p:sp>
      <p:sp>
        <p:nvSpPr>
          <p:cNvPr id="16" name="Footer Placeholder 6">
            <a:extLst>
              <a:ext uri="{FF2B5EF4-FFF2-40B4-BE49-F238E27FC236}">
                <a16:creationId xmlns:a16="http://schemas.microsoft.com/office/drawing/2014/main" id="{A51EE9DF-E718-DB0B-591C-0AD16B08ECB5}"/>
              </a:ext>
            </a:extLst>
          </p:cNvPr>
          <p:cNvSpPr txBox="1">
            <a:spLocks/>
          </p:cNvSpPr>
          <p:nvPr/>
        </p:nvSpPr>
        <p:spPr>
          <a:xfrm>
            <a:off x="4813416" y="6392458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176187A9-3EBE-F64D-AE99-021BB3767F9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70817" y="2422565"/>
            <a:ext cx="3366487" cy="347662"/>
          </a:xfrm>
        </p:spPr>
        <p:txBody>
          <a:bodyPr rtlCol="0"/>
          <a:lstStyle/>
          <a:p>
            <a:pPr rtl="0"/>
            <a:r>
              <a:rPr lang="en-GB" dirty="0"/>
              <a:t>Individualism vs Collectivism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BAB0E26-BEBD-7805-456C-D2873BB2F525}"/>
              </a:ext>
            </a:extLst>
          </p:cNvPr>
          <p:cNvCxnSpPr/>
          <p:nvPr/>
        </p:nvCxnSpPr>
        <p:spPr>
          <a:xfrm flipV="1">
            <a:off x="6029739" y="2948609"/>
            <a:ext cx="536713" cy="7066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FE3D810-92A7-B182-E64A-994B299F276E}"/>
              </a:ext>
            </a:extLst>
          </p:cNvPr>
          <p:cNvCxnSpPr>
            <a:cxnSpLocks/>
          </p:cNvCxnSpPr>
          <p:nvPr/>
        </p:nvCxnSpPr>
        <p:spPr>
          <a:xfrm flipH="1" flipV="1">
            <a:off x="4283715" y="2893277"/>
            <a:ext cx="593085" cy="7619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38C178BB-B339-600B-5A03-6EFC387728C8}"/>
              </a:ext>
            </a:extLst>
          </p:cNvPr>
          <p:cNvCxnSpPr>
            <a:cxnSpLocks/>
          </p:cNvCxnSpPr>
          <p:nvPr/>
        </p:nvCxnSpPr>
        <p:spPr>
          <a:xfrm>
            <a:off x="5994002" y="4173318"/>
            <a:ext cx="589824" cy="702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BD7E829-8A38-2083-9936-4385C004C44D}"/>
              </a:ext>
            </a:extLst>
          </p:cNvPr>
          <p:cNvCxnSpPr>
            <a:cxnSpLocks/>
          </p:cNvCxnSpPr>
          <p:nvPr/>
        </p:nvCxnSpPr>
        <p:spPr>
          <a:xfrm flipH="1">
            <a:off x="4202574" y="4173318"/>
            <a:ext cx="638489" cy="6686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0674F3CD-513B-2BD5-9253-D8C6AF2EB9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1254" y="5050909"/>
            <a:ext cx="1546994" cy="1813717"/>
          </a:xfrm>
          <a:prstGeom prst="rect">
            <a:avLst/>
          </a:prstGeom>
        </p:spPr>
      </p:pic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7117D6C5-51A8-75F7-1EA8-9565C4C14FA0}"/>
              </a:ext>
            </a:extLst>
          </p:cNvPr>
          <p:cNvSpPr/>
          <p:nvPr/>
        </p:nvSpPr>
        <p:spPr>
          <a:xfrm>
            <a:off x="1950802" y="2451256"/>
            <a:ext cx="2251771" cy="1780384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C306A27-260B-B790-5949-0B9A2185CBAF}"/>
              </a:ext>
            </a:extLst>
          </p:cNvPr>
          <p:cNvSpPr/>
          <p:nvPr/>
        </p:nvSpPr>
        <p:spPr>
          <a:xfrm>
            <a:off x="2034209" y="3240938"/>
            <a:ext cx="2067340" cy="932379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23A26029-AEC7-75B0-E898-B49CBB6AB34A}"/>
              </a:ext>
            </a:extLst>
          </p:cNvPr>
          <p:cNvSpPr/>
          <p:nvPr/>
        </p:nvSpPr>
        <p:spPr>
          <a:xfrm>
            <a:off x="6712226" y="3501286"/>
            <a:ext cx="2869096" cy="2740488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1B080CD-641B-2F42-FFB0-5A74CF4ED085}"/>
              </a:ext>
            </a:extLst>
          </p:cNvPr>
          <p:cNvSpPr/>
          <p:nvPr/>
        </p:nvSpPr>
        <p:spPr>
          <a:xfrm>
            <a:off x="6818244" y="4883135"/>
            <a:ext cx="2597426" cy="1259248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48" name="Text Placeholder 38">
            <a:extLst>
              <a:ext uri="{FF2B5EF4-FFF2-40B4-BE49-F238E27FC236}">
                <a16:creationId xmlns:a16="http://schemas.microsoft.com/office/drawing/2014/main" id="{35B65C61-5C9C-4921-BC22-407CFEA176AD}"/>
              </a:ext>
            </a:extLst>
          </p:cNvPr>
          <p:cNvSpPr txBox="1">
            <a:spLocks/>
          </p:cNvSpPr>
          <p:nvPr/>
        </p:nvSpPr>
        <p:spPr>
          <a:xfrm>
            <a:off x="6883978" y="4967053"/>
            <a:ext cx="2281237" cy="3476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Aptos" panose="020B0004020202020204" pitchFamily="34" charset="0"/>
                <a:cs typeface="+mn-cs"/>
              </a:rPr>
              <a:t>China - preference for structured conditions and predictability.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100" b="0" i="0" u="none" strike="noStrike" kern="1200" cap="none" spc="2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05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Arial" panose="020B0604020202020204" pitchFamily="34" charset="0"/>
                <a:ea typeface="Aptos" panose="020B0004020202020204" pitchFamily="34" charset="0"/>
                <a:cs typeface="+mn-cs"/>
              </a:rPr>
              <a:t>UK - demonstrates less uncertainty avoidance, with a greater tolerance for doubt and openness to evolving discussions</a:t>
            </a:r>
            <a:r>
              <a:rPr kumimoji="0" lang="en-GB" sz="1050" b="0" i="0" u="none" strike="noStrike" kern="1200" cap="none" spc="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ptos" panose="020B0004020202020204" pitchFamily="34" charset="0"/>
                <a:cs typeface="+mn-cs"/>
              </a:rPr>
              <a:t>.</a:t>
            </a:r>
            <a:endParaRPr kumimoji="0" lang="en-GB" sz="500" b="0" i="0" u="none" strike="noStrike" kern="1200" cap="none" spc="2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49" name="Text Placeholder 34">
            <a:extLst>
              <a:ext uri="{FF2B5EF4-FFF2-40B4-BE49-F238E27FC236}">
                <a16:creationId xmlns:a16="http://schemas.microsoft.com/office/drawing/2014/main" id="{486D875F-DF12-33D6-7436-6F8E90327BBA}"/>
              </a:ext>
            </a:extLst>
          </p:cNvPr>
          <p:cNvSpPr txBox="1">
            <a:spLocks/>
          </p:cNvSpPr>
          <p:nvPr/>
        </p:nvSpPr>
        <p:spPr>
          <a:xfrm>
            <a:off x="2114840" y="3325593"/>
            <a:ext cx="2042982" cy="3476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400" b="0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China - Ranked structures in Chando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10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UK - Direct participation in Crabtree &amp; Evelyn </a:t>
            </a:r>
          </a:p>
        </p:txBody>
      </p:sp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4" grpId="0" build="p"/>
      <p:bldP spid="35" grpId="0" build="p"/>
      <p:bldP spid="4" grpId="0" animBg="1"/>
      <p:bldP spid="37" grpId="0" build="p"/>
      <p:bldP spid="38" grpId="0" build="p"/>
      <p:bldP spid="39" grpId="0" build="p"/>
      <p:bldP spid="40" grpId="0" build="p"/>
      <p:bldP spid="41" grpId="0" uiExpand="1" build="p"/>
      <p:bldP spid="36" grpId="0" build="p"/>
      <p:bldP spid="32" grpId="0" animBg="1"/>
      <p:bldP spid="33" grpId="0" uiExpand="1" animBg="1"/>
      <p:bldP spid="46" grpId="0" uiExpand="1" animBg="1"/>
      <p:bldP spid="47" grpId="0" uiExpand="1" animBg="1"/>
      <p:bldP spid="48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550109C-38DA-9775-44CE-C9A958A5428E}"/>
              </a:ext>
            </a:extLst>
          </p:cNvPr>
          <p:cNvSpPr/>
          <p:nvPr/>
        </p:nvSpPr>
        <p:spPr>
          <a:xfrm>
            <a:off x="7480851" y="5390502"/>
            <a:ext cx="3969026" cy="56914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B1F721-B228-12AE-17E0-A9010488BC08}"/>
              </a:ext>
            </a:extLst>
          </p:cNvPr>
          <p:cNvSpPr/>
          <p:nvPr/>
        </p:nvSpPr>
        <p:spPr>
          <a:xfrm>
            <a:off x="7480851" y="4727054"/>
            <a:ext cx="3969026" cy="56914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303B2990-AE98-8348-936C-12F547A42AEC}"/>
              </a:ext>
            </a:extLst>
          </p:cNvPr>
          <p:cNvSpPr/>
          <p:nvPr/>
        </p:nvSpPr>
        <p:spPr>
          <a:xfrm>
            <a:off x="7483735" y="3646569"/>
            <a:ext cx="3969026" cy="56914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FB552CF8-4C7A-3529-FA0F-770C8DA39753}"/>
              </a:ext>
            </a:extLst>
          </p:cNvPr>
          <p:cNvSpPr/>
          <p:nvPr/>
        </p:nvSpPr>
        <p:spPr>
          <a:xfrm>
            <a:off x="7480851" y="3011313"/>
            <a:ext cx="3969026" cy="56914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0B6389-2374-4677-B8BB-59410CCC3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239" y="0"/>
            <a:ext cx="9990838" cy="1325563"/>
          </a:xfrm>
        </p:spPr>
        <p:txBody>
          <a:bodyPr rtlCol="0">
            <a:noAutofit/>
          </a:bodyPr>
          <a:lstStyle/>
          <a:p>
            <a:r>
              <a:rPr lang="en-GB" dirty="0"/>
              <a:t>2.Impact of Culture on Negotiations</a:t>
            </a:r>
          </a:p>
        </p:txBody>
      </p:sp>
      <p:graphicFrame>
        <p:nvGraphicFramePr>
          <p:cNvPr id="6" name="Content Placeholder 3" descr="Timeline Placeholder ">
            <a:extLst>
              <a:ext uri="{FF2B5EF4-FFF2-40B4-BE49-F238E27FC236}">
                <a16:creationId xmlns:a16="http://schemas.microsoft.com/office/drawing/2014/main" id="{85168BDF-A0D9-4916-A9F9-41D8175A703C}"/>
              </a:ext>
            </a:extLst>
          </p:cNvPr>
          <p:cNvGraphicFramePr>
            <a:graphicFrameLocks noGrp="1" noChangeAspect="1"/>
          </p:cNvGraphicFramePr>
          <p:nvPr/>
        </p:nvGraphicFramePr>
        <p:xfrm>
          <a:off x="482694" y="1860578"/>
          <a:ext cx="9689375" cy="4132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C0179B5-0800-154F-80F6-614473C055BD}"/>
              </a:ext>
            </a:extLst>
          </p:cNvPr>
          <p:cNvSpPr txBox="1"/>
          <p:nvPr/>
        </p:nvSpPr>
        <p:spPr>
          <a:xfrm>
            <a:off x="1707559" y="1898041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68C313-80C0-8840-8702-F1084174C592}"/>
              </a:ext>
            </a:extLst>
          </p:cNvPr>
          <p:cNvSpPr txBox="1"/>
          <p:nvPr/>
        </p:nvSpPr>
        <p:spPr>
          <a:xfrm>
            <a:off x="2027469" y="2448051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863C6B-1856-BC43-A090-B182EAB34EB8}"/>
              </a:ext>
            </a:extLst>
          </p:cNvPr>
          <p:cNvSpPr txBox="1"/>
          <p:nvPr/>
        </p:nvSpPr>
        <p:spPr>
          <a:xfrm>
            <a:off x="2209193" y="3011313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AE770E3-D227-CD4E-83C4-44744E774884}"/>
              </a:ext>
            </a:extLst>
          </p:cNvPr>
          <p:cNvSpPr txBox="1"/>
          <p:nvPr/>
        </p:nvSpPr>
        <p:spPr>
          <a:xfrm>
            <a:off x="2264737" y="3580453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C47546-62E7-304A-8631-60D9B8E543BE}"/>
              </a:ext>
            </a:extLst>
          </p:cNvPr>
          <p:cNvSpPr txBox="1"/>
          <p:nvPr/>
        </p:nvSpPr>
        <p:spPr>
          <a:xfrm>
            <a:off x="2209193" y="4122253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5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E88D32-0135-7B4F-AD5F-EA1673D467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6308D1AB-33EC-174A-AFF4-6B9718A863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36859D3E-C2A3-9837-282A-6DCAA0F21853}"/>
              </a:ext>
            </a:extLst>
          </p:cNvPr>
          <p:cNvSpPr txBox="1">
            <a:spLocks/>
          </p:cNvSpPr>
          <p:nvPr/>
        </p:nvSpPr>
        <p:spPr>
          <a:xfrm>
            <a:off x="4813416" y="6392458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8EEC28-33C1-A11F-C8D7-DF4FC4490C49}"/>
              </a:ext>
            </a:extLst>
          </p:cNvPr>
          <p:cNvSpPr txBox="1"/>
          <p:nvPr/>
        </p:nvSpPr>
        <p:spPr>
          <a:xfrm>
            <a:off x="2014217" y="4704645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7A20F2D-6D9A-E792-6C1E-BCFF6731A758}"/>
              </a:ext>
            </a:extLst>
          </p:cNvPr>
          <p:cNvSpPr txBox="1"/>
          <p:nvPr/>
        </p:nvSpPr>
        <p:spPr>
          <a:xfrm>
            <a:off x="1674429" y="5269556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7</a:t>
            </a:r>
          </a:p>
        </p:txBody>
      </p:sp>
      <p:sp>
        <p:nvSpPr>
          <p:cNvPr id="15" name="Text Placeholder 33">
            <a:extLst>
              <a:ext uri="{FF2B5EF4-FFF2-40B4-BE49-F238E27FC236}">
                <a16:creationId xmlns:a16="http://schemas.microsoft.com/office/drawing/2014/main" id="{C59C278E-7F77-1718-2563-CCA23A59F80E}"/>
              </a:ext>
            </a:extLst>
          </p:cNvPr>
          <p:cNvSpPr txBox="1">
            <a:spLocks/>
          </p:cNvSpPr>
          <p:nvPr/>
        </p:nvSpPr>
        <p:spPr>
          <a:xfrm rot="16200000">
            <a:off x="-746571" y="3576982"/>
            <a:ext cx="2798229" cy="350196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7 Dimensions of Culture </a:t>
            </a:r>
          </a:p>
        </p:txBody>
      </p:sp>
      <p:sp>
        <p:nvSpPr>
          <p:cNvPr id="16" name="Text Placeholder 33">
            <a:extLst>
              <a:ext uri="{FF2B5EF4-FFF2-40B4-BE49-F238E27FC236}">
                <a16:creationId xmlns:a16="http://schemas.microsoft.com/office/drawing/2014/main" id="{FACA7611-49C4-7441-2DF0-1C55F3D9C209}"/>
              </a:ext>
            </a:extLst>
          </p:cNvPr>
          <p:cNvSpPr txBox="1">
            <a:spLocks/>
          </p:cNvSpPr>
          <p:nvPr/>
        </p:nvSpPr>
        <p:spPr>
          <a:xfrm>
            <a:off x="1313729" y="1471746"/>
            <a:ext cx="2798229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- UK </a:t>
            </a:r>
          </a:p>
        </p:txBody>
      </p:sp>
      <p:sp>
        <p:nvSpPr>
          <p:cNvPr id="17" name="Text Placeholder 33">
            <a:extLst>
              <a:ext uri="{FF2B5EF4-FFF2-40B4-BE49-F238E27FC236}">
                <a16:creationId xmlns:a16="http://schemas.microsoft.com/office/drawing/2014/main" id="{A7A38311-E8D4-90CD-6B95-882ACCD72B9C}"/>
              </a:ext>
            </a:extLst>
          </p:cNvPr>
          <p:cNvSpPr txBox="1">
            <a:spLocks/>
          </p:cNvSpPr>
          <p:nvPr/>
        </p:nvSpPr>
        <p:spPr>
          <a:xfrm>
            <a:off x="3806904" y="1462880"/>
            <a:ext cx="2798229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1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Chando – China 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A6763C2-EE95-C846-06D7-762929C63420}"/>
              </a:ext>
            </a:extLst>
          </p:cNvPr>
          <p:cNvCxnSpPr>
            <a:cxnSpLocks/>
          </p:cNvCxnSpPr>
          <p:nvPr/>
        </p:nvCxnSpPr>
        <p:spPr>
          <a:xfrm>
            <a:off x="6188773" y="3334478"/>
            <a:ext cx="10977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315E6FB-7648-9CBE-A882-46DA1D055834}"/>
              </a:ext>
            </a:extLst>
          </p:cNvPr>
          <p:cNvCxnSpPr>
            <a:cxnSpLocks/>
          </p:cNvCxnSpPr>
          <p:nvPr/>
        </p:nvCxnSpPr>
        <p:spPr>
          <a:xfrm>
            <a:off x="6911017" y="3926935"/>
            <a:ext cx="37551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33">
            <a:extLst>
              <a:ext uri="{FF2B5EF4-FFF2-40B4-BE49-F238E27FC236}">
                <a16:creationId xmlns:a16="http://schemas.microsoft.com/office/drawing/2014/main" id="{8AAC1C79-8D86-41EF-B868-5A047F336A22}"/>
              </a:ext>
            </a:extLst>
          </p:cNvPr>
          <p:cNvSpPr txBox="1">
            <a:spLocks/>
          </p:cNvSpPr>
          <p:nvPr/>
        </p:nvSpPr>
        <p:spPr>
          <a:xfrm>
            <a:off x="9312535" y="3861873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China factors age and relationships </a:t>
            </a:r>
          </a:p>
        </p:txBody>
      </p:sp>
      <p:sp>
        <p:nvSpPr>
          <p:cNvPr id="23" name="Text Placeholder 33">
            <a:extLst>
              <a:ext uri="{FF2B5EF4-FFF2-40B4-BE49-F238E27FC236}">
                <a16:creationId xmlns:a16="http://schemas.microsoft.com/office/drawing/2014/main" id="{9F274F97-8226-943E-497A-39AFD2AA5D8C}"/>
              </a:ext>
            </a:extLst>
          </p:cNvPr>
          <p:cNvSpPr txBox="1">
            <a:spLocks/>
          </p:cNvSpPr>
          <p:nvPr/>
        </p:nvSpPr>
        <p:spPr>
          <a:xfrm>
            <a:off x="7339840" y="3884511"/>
            <a:ext cx="2176016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UK has merit-based achievement</a:t>
            </a:r>
          </a:p>
        </p:txBody>
      </p:sp>
      <p:sp>
        <p:nvSpPr>
          <p:cNvPr id="24" name="Text Placeholder 33">
            <a:extLst>
              <a:ext uri="{FF2B5EF4-FFF2-40B4-BE49-F238E27FC236}">
                <a16:creationId xmlns:a16="http://schemas.microsoft.com/office/drawing/2014/main" id="{4315C531-11A8-21F9-6073-D8901AAE6566}"/>
              </a:ext>
            </a:extLst>
          </p:cNvPr>
          <p:cNvSpPr txBox="1">
            <a:spLocks/>
          </p:cNvSpPr>
          <p:nvPr/>
        </p:nvSpPr>
        <p:spPr>
          <a:xfrm>
            <a:off x="9340089" y="4979714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China has fate in group consensus</a:t>
            </a:r>
          </a:p>
        </p:txBody>
      </p:sp>
      <p:sp>
        <p:nvSpPr>
          <p:cNvPr id="25" name="Text Placeholder 33">
            <a:extLst>
              <a:ext uri="{FF2B5EF4-FFF2-40B4-BE49-F238E27FC236}">
                <a16:creationId xmlns:a16="http://schemas.microsoft.com/office/drawing/2014/main" id="{BC7F81BC-D173-1E41-4E2E-CA27190FE670}"/>
              </a:ext>
            </a:extLst>
          </p:cNvPr>
          <p:cNvSpPr txBox="1">
            <a:spLocks/>
          </p:cNvSpPr>
          <p:nvPr/>
        </p:nvSpPr>
        <p:spPr>
          <a:xfrm>
            <a:off x="7431255" y="5009176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UK focuses on internal control</a:t>
            </a:r>
          </a:p>
        </p:txBody>
      </p:sp>
      <p:sp>
        <p:nvSpPr>
          <p:cNvPr id="26" name="Text Placeholder 33">
            <a:extLst>
              <a:ext uri="{FF2B5EF4-FFF2-40B4-BE49-F238E27FC236}">
                <a16:creationId xmlns:a16="http://schemas.microsoft.com/office/drawing/2014/main" id="{C8F5603A-F2DC-3806-7509-439D172675F7}"/>
              </a:ext>
            </a:extLst>
          </p:cNvPr>
          <p:cNvSpPr txBox="1">
            <a:spLocks/>
          </p:cNvSpPr>
          <p:nvPr/>
        </p:nvSpPr>
        <p:spPr>
          <a:xfrm>
            <a:off x="9423653" y="5649451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China avoids risks, chooses secure paths</a:t>
            </a:r>
          </a:p>
        </p:txBody>
      </p:sp>
      <p:sp>
        <p:nvSpPr>
          <p:cNvPr id="27" name="Text Placeholder 33">
            <a:extLst>
              <a:ext uri="{FF2B5EF4-FFF2-40B4-BE49-F238E27FC236}">
                <a16:creationId xmlns:a16="http://schemas.microsoft.com/office/drawing/2014/main" id="{A06B34C3-95F0-64A6-5E82-5CB4F2859C1B}"/>
              </a:ext>
            </a:extLst>
          </p:cNvPr>
          <p:cNvSpPr txBox="1">
            <a:spLocks/>
          </p:cNvSpPr>
          <p:nvPr/>
        </p:nvSpPr>
        <p:spPr>
          <a:xfrm>
            <a:off x="7471413" y="5649451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UK fosters innovation &amp; experimentation</a:t>
            </a:r>
          </a:p>
        </p:txBody>
      </p:sp>
      <p:sp>
        <p:nvSpPr>
          <p:cNvPr id="28" name="Text Placeholder 33">
            <a:extLst>
              <a:ext uri="{FF2B5EF4-FFF2-40B4-BE49-F238E27FC236}">
                <a16:creationId xmlns:a16="http://schemas.microsoft.com/office/drawing/2014/main" id="{B4CF2C41-77A4-0DB5-E82F-A79ABAEB5D94}"/>
              </a:ext>
            </a:extLst>
          </p:cNvPr>
          <p:cNvSpPr txBox="1">
            <a:spLocks/>
          </p:cNvSpPr>
          <p:nvPr/>
        </p:nvSpPr>
        <p:spPr>
          <a:xfrm>
            <a:off x="9274921" y="3248118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China blends social and personal roles </a:t>
            </a:r>
          </a:p>
        </p:txBody>
      </p:sp>
      <p:sp>
        <p:nvSpPr>
          <p:cNvPr id="29" name="Text Placeholder 33">
            <a:extLst>
              <a:ext uri="{FF2B5EF4-FFF2-40B4-BE49-F238E27FC236}">
                <a16:creationId xmlns:a16="http://schemas.microsoft.com/office/drawing/2014/main" id="{463C2756-6B8A-5C4D-9430-D15F8F2EE381}"/>
              </a:ext>
            </a:extLst>
          </p:cNvPr>
          <p:cNvSpPr txBox="1">
            <a:spLocks/>
          </p:cNvSpPr>
          <p:nvPr/>
        </p:nvSpPr>
        <p:spPr>
          <a:xfrm>
            <a:off x="7431255" y="3251290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UK separates work and personal lives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6D57B8F-70FA-571C-9C88-674C69FDB943}"/>
              </a:ext>
            </a:extLst>
          </p:cNvPr>
          <p:cNvCxnSpPr>
            <a:cxnSpLocks/>
          </p:cNvCxnSpPr>
          <p:nvPr/>
        </p:nvCxnSpPr>
        <p:spPr>
          <a:xfrm>
            <a:off x="6702385" y="5027810"/>
            <a:ext cx="5841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FA991AE-8D3D-1BE8-74D6-3B417ED1CAC3}"/>
              </a:ext>
            </a:extLst>
          </p:cNvPr>
          <p:cNvCxnSpPr>
            <a:cxnSpLocks/>
          </p:cNvCxnSpPr>
          <p:nvPr/>
        </p:nvCxnSpPr>
        <p:spPr>
          <a:xfrm>
            <a:off x="6737653" y="5607896"/>
            <a:ext cx="5841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33">
            <a:extLst>
              <a:ext uri="{FF2B5EF4-FFF2-40B4-BE49-F238E27FC236}">
                <a16:creationId xmlns:a16="http://schemas.microsoft.com/office/drawing/2014/main" id="{1278F8BB-1780-76E7-43CB-36403C9C45DB}"/>
              </a:ext>
            </a:extLst>
          </p:cNvPr>
          <p:cNvSpPr txBox="1">
            <a:spLocks/>
          </p:cNvSpPr>
          <p:nvPr/>
        </p:nvSpPr>
        <p:spPr>
          <a:xfrm>
            <a:off x="9423653" y="6187735"/>
            <a:ext cx="1953403" cy="26038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 kern="1200" spc="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none" strike="noStrike" kern="1200" cap="none" spc="2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(Luthans, 2018)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8" grpId="0" animBg="1"/>
      <p:bldP spid="37" grpId="0" animBg="1"/>
      <p:bldP spid="36" grpId="0" animBg="1"/>
      <p:bldGraphic spid="6" grpId="0">
        <p:bldAsOne/>
      </p:bldGraphic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3047E-FBFD-4F79-BCA5-10E69740F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10918491" cy="1325563"/>
          </a:xfrm>
        </p:spPr>
        <p:txBody>
          <a:bodyPr rtlCol="0"/>
          <a:lstStyle/>
          <a:p>
            <a:pPr rtl="0"/>
            <a:r>
              <a:rPr lang="en-GB" dirty="0"/>
              <a:t>3.Cultural Elements to overcome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B30D50-1377-244D-A1A4-32FB836C1F3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DAE5E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86E01-62BB-5145-A6C3-515717DD32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8" name="Footer Placeholder 6">
            <a:extLst>
              <a:ext uri="{FF2B5EF4-FFF2-40B4-BE49-F238E27FC236}">
                <a16:creationId xmlns:a16="http://schemas.microsoft.com/office/drawing/2014/main" id="{BEA9D616-EBAD-A6F4-0559-13691771AAF8}"/>
              </a:ext>
            </a:extLst>
          </p:cNvPr>
          <p:cNvSpPr txBox="1">
            <a:spLocks/>
          </p:cNvSpPr>
          <p:nvPr/>
        </p:nvSpPr>
        <p:spPr>
          <a:xfrm>
            <a:off x="4813416" y="6392458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pic>
        <p:nvPicPr>
          <p:cNvPr id="2050" name="Picture 2" descr="Honor And Shame In Vertical-Horizontal Individualism And Collectivism ...">
            <a:extLst>
              <a:ext uri="{FF2B5EF4-FFF2-40B4-BE49-F238E27FC236}">
                <a16:creationId xmlns:a16="http://schemas.microsoft.com/office/drawing/2014/main" id="{4A34DE7B-BDE5-1D14-87CE-17E76FD7C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912" y="3029570"/>
            <a:ext cx="1325563" cy="96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18AAC74-AEDC-213C-0F95-A31BDB0BF837}"/>
              </a:ext>
            </a:extLst>
          </p:cNvPr>
          <p:cNvSpPr txBox="1"/>
          <p:nvPr/>
        </p:nvSpPr>
        <p:spPr>
          <a:xfrm>
            <a:off x="1545180" y="4213794"/>
            <a:ext cx="1840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Collectivism vs Individualism </a:t>
            </a:r>
          </a:p>
        </p:txBody>
      </p:sp>
      <p:pic>
        <p:nvPicPr>
          <p:cNvPr id="12" name="Picture 2" descr="Language Icon Png #145971 - Free Icons Library">
            <a:extLst>
              <a:ext uri="{FF2B5EF4-FFF2-40B4-BE49-F238E27FC236}">
                <a16:creationId xmlns:a16="http://schemas.microsoft.com/office/drawing/2014/main" id="{4E834534-92C8-D4DF-0DE9-6329587EE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868" y="2847768"/>
            <a:ext cx="977348" cy="97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5CEA39B-4E57-FA41-D593-5A11F7B6BE40}"/>
              </a:ext>
            </a:extLst>
          </p:cNvPr>
          <p:cNvSpPr txBox="1"/>
          <p:nvPr/>
        </p:nvSpPr>
        <p:spPr>
          <a:xfrm>
            <a:off x="4104705" y="4213794"/>
            <a:ext cx="1840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Communication style </a:t>
            </a:r>
          </a:p>
        </p:txBody>
      </p:sp>
      <p:pic>
        <p:nvPicPr>
          <p:cNvPr id="14" name="Picture 6" descr="Connect Icon Png at Vectorified.com | Collection of Connect Icon Png ...">
            <a:extLst>
              <a:ext uri="{FF2B5EF4-FFF2-40B4-BE49-F238E27FC236}">
                <a16:creationId xmlns:a16="http://schemas.microsoft.com/office/drawing/2014/main" id="{74C0B7B1-16FE-EC41-5AC3-134E939B2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72" y="2907194"/>
            <a:ext cx="1043609" cy="104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9D6F078-E851-AD62-7D8E-98D91F47144C}"/>
              </a:ext>
            </a:extLst>
          </p:cNvPr>
          <p:cNvSpPr txBox="1"/>
          <p:nvPr/>
        </p:nvSpPr>
        <p:spPr>
          <a:xfrm>
            <a:off x="6639581" y="4202134"/>
            <a:ext cx="1840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Power distance </a:t>
            </a:r>
          </a:p>
        </p:txBody>
      </p:sp>
      <p:pic>
        <p:nvPicPr>
          <p:cNvPr id="2052" name="Picture 4" descr="Collective Icon">
            <a:extLst>
              <a:ext uri="{FF2B5EF4-FFF2-40B4-BE49-F238E27FC236}">
                <a16:creationId xmlns:a16="http://schemas.microsoft.com/office/drawing/2014/main" id="{12C0B1F1-A982-30A1-513B-B4E040CA3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7949" y="2766216"/>
            <a:ext cx="1325563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4380F22-3369-CD73-DB82-A032D0F6619D}"/>
              </a:ext>
            </a:extLst>
          </p:cNvPr>
          <p:cNvSpPr txBox="1"/>
          <p:nvPr/>
        </p:nvSpPr>
        <p:spPr>
          <a:xfrm>
            <a:off x="9232900" y="4252556"/>
            <a:ext cx="1840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Risk Aversion </a:t>
            </a:r>
          </a:p>
        </p:txBody>
      </p:sp>
      <p:sp>
        <p:nvSpPr>
          <p:cNvPr id="4" name="Text Placeholder 34">
            <a:extLst>
              <a:ext uri="{FF2B5EF4-FFF2-40B4-BE49-F238E27FC236}">
                <a16:creationId xmlns:a16="http://schemas.microsoft.com/office/drawing/2014/main" id="{C7D9C976-444C-667D-1812-5946EB20A329}"/>
              </a:ext>
            </a:extLst>
          </p:cNvPr>
          <p:cNvSpPr txBox="1">
            <a:spLocks/>
          </p:cNvSpPr>
          <p:nvPr/>
        </p:nvSpPr>
        <p:spPr>
          <a:xfrm>
            <a:off x="1167493" y="5044638"/>
            <a:ext cx="2599836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Chinese culture tends to prioritize group harmony and consensus; we must focus on building relationships and trust (Meyer, 2014).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Text Placeholder 34">
            <a:extLst>
              <a:ext uri="{FF2B5EF4-FFF2-40B4-BE49-F238E27FC236}">
                <a16:creationId xmlns:a16="http://schemas.microsoft.com/office/drawing/2014/main" id="{4AAB7289-AAD2-33C7-C8B7-8D43153EC727}"/>
              </a:ext>
            </a:extLst>
          </p:cNvPr>
          <p:cNvSpPr txBox="1">
            <a:spLocks/>
          </p:cNvSpPr>
          <p:nvPr/>
        </p:nvSpPr>
        <p:spPr>
          <a:xfrm>
            <a:off x="3727813" y="5044638"/>
            <a:ext cx="2599836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High-context communication in China implies indirect and nuanced messaging. We should be attentive to non-verbal cues and context in our discussions.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6" name="Text Placeholder 34">
            <a:extLst>
              <a:ext uri="{FF2B5EF4-FFF2-40B4-BE49-F238E27FC236}">
                <a16:creationId xmlns:a16="http://schemas.microsoft.com/office/drawing/2014/main" id="{35018F6D-EF45-D44D-066F-9363C94A0FD7}"/>
              </a:ext>
            </a:extLst>
          </p:cNvPr>
          <p:cNvSpPr txBox="1">
            <a:spLocks/>
          </p:cNvSpPr>
          <p:nvPr/>
        </p:nvSpPr>
        <p:spPr>
          <a:xfrm>
            <a:off x="6486529" y="5044638"/>
            <a:ext cx="2599836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Recognizing the hierarchical respect within Chinese business contexts; appropriate respect towards senior members during negotiations is essential (Meyer, 2014).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9" name="Text Placeholder 34">
            <a:extLst>
              <a:ext uri="{FF2B5EF4-FFF2-40B4-BE49-F238E27FC236}">
                <a16:creationId xmlns:a16="http://schemas.microsoft.com/office/drawing/2014/main" id="{726177F0-3891-5E7B-96F1-B025A09708C6}"/>
              </a:ext>
            </a:extLst>
          </p:cNvPr>
          <p:cNvSpPr txBox="1">
            <a:spLocks/>
          </p:cNvSpPr>
          <p:nvPr/>
        </p:nvSpPr>
        <p:spPr>
          <a:xfrm>
            <a:off x="9077329" y="5014472"/>
            <a:ext cx="2599836" cy="347662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tkinson Hyperlegible"/>
                <a:ea typeface="+mn-ea"/>
                <a:cs typeface="+mn-cs"/>
              </a:rPr>
              <a:t>Chinese partners may exhibit caution in decision-making due to high uncertainty avoidance; patience will be vital.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6" grpId="0"/>
      <p:bldP spid="4" grpId="0"/>
      <p:bldP spid="5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505CF-485A-1A32-309E-F6D2B2108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A7445-E0B4-3129-9CFD-1C0A82761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34008"/>
            <a:ext cx="9779183" cy="1325563"/>
          </a:xfrm>
        </p:spPr>
        <p:txBody>
          <a:bodyPr rtlCol="0">
            <a:noAutofit/>
          </a:bodyPr>
          <a:lstStyle/>
          <a:p>
            <a:pPr rtl="0"/>
            <a:r>
              <a:rPr lang="en-GB" dirty="0"/>
              <a:t>4. Negotiation Strategies for a </a:t>
            </a:r>
            <a:br>
              <a:rPr lang="en-GB" dirty="0"/>
            </a:br>
            <a:r>
              <a:rPr lang="en-GB" dirty="0"/>
              <a:t>    Successful Deal </a:t>
            </a:r>
          </a:p>
        </p:txBody>
      </p:sp>
      <p:graphicFrame>
        <p:nvGraphicFramePr>
          <p:cNvPr id="6" name="Content Placeholder 3" descr="Timeline Placeholder ">
            <a:extLst>
              <a:ext uri="{FF2B5EF4-FFF2-40B4-BE49-F238E27FC236}">
                <a16:creationId xmlns:a16="http://schemas.microsoft.com/office/drawing/2014/main" id="{18F8E20D-3F7A-8959-0DD5-C3D5D0AD5E43}"/>
              </a:ext>
            </a:extLst>
          </p:cNvPr>
          <p:cNvGraphicFramePr>
            <a:graphicFrameLocks noGrp="1" noChangeAspect="1"/>
          </p:cNvGraphicFramePr>
          <p:nvPr/>
        </p:nvGraphicFramePr>
        <p:xfrm>
          <a:off x="1251312" y="2082555"/>
          <a:ext cx="9689375" cy="3940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E0B1B7E-FCA5-D918-9DCB-5D4AC5E8B7E5}"/>
              </a:ext>
            </a:extLst>
          </p:cNvPr>
          <p:cNvSpPr txBox="1"/>
          <p:nvPr/>
        </p:nvSpPr>
        <p:spPr>
          <a:xfrm>
            <a:off x="3241779" y="1966358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675D16-36EC-1786-685E-3D4354F4D1AA}"/>
              </a:ext>
            </a:extLst>
          </p:cNvPr>
          <p:cNvSpPr txBox="1"/>
          <p:nvPr/>
        </p:nvSpPr>
        <p:spPr>
          <a:xfrm>
            <a:off x="5199156" y="1966357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33A2DC-7AE6-F2D6-041F-81DADD8BFD7C}"/>
              </a:ext>
            </a:extLst>
          </p:cNvPr>
          <p:cNvSpPr txBox="1"/>
          <p:nvPr/>
        </p:nvSpPr>
        <p:spPr>
          <a:xfrm>
            <a:off x="7091233" y="1966356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869FFE-30A9-7792-401F-00A2BE9B01C6}"/>
              </a:ext>
            </a:extLst>
          </p:cNvPr>
          <p:cNvSpPr txBox="1"/>
          <p:nvPr/>
        </p:nvSpPr>
        <p:spPr>
          <a:xfrm>
            <a:off x="9081700" y="1966356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5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5ECAAC-627D-C01F-2335-C9CCA17669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0ACE5E18-D11C-23B2-A5C4-5C9C1CCD86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6C1F2BF9-5DE7-1ABA-14A8-AB370A680633}"/>
              </a:ext>
            </a:extLst>
          </p:cNvPr>
          <p:cNvSpPr txBox="1">
            <a:spLocks/>
          </p:cNvSpPr>
          <p:nvPr/>
        </p:nvSpPr>
        <p:spPr>
          <a:xfrm>
            <a:off x="4813416" y="6392458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1380EE-4248-5B06-DB42-363889B984DE}"/>
              </a:ext>
            </a:extLst>
          </p:cNvPr>
          <p:cNvSpPr txBox="1"/>
          <p:nvPr/>
        </p:nvSpPr>
        <p:spPr>
          <a:xfrm>
            <a:off x="1284402" y="1966356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48687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26BA88-D0F9-AF4A-A7BA-0638E32B45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graphicEl>
                                              <a:dgm id="{A126BA88-D0F9-AF4A-A7BA-0638E32B45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A126BA88-D0F9-AF4A-A7BA-0638E32B45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A126BA88-D0F9-AF4A-A7BA-0638E32B45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graphicEl>
                                              <a:dgm id="{A126BA88-D0F9-AF4A-A7BA-0638E32B45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F8B275D-8553-0846-A316-484B7B291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graphicEl>
                                              <a:dgm id="{8F8B275D-8553-0846-A316-484B7B291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dgm id="{8F8B275D-8553-0846-A316-484B7B291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8F8B275D-8553-0846-A316-484B7B291C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graphicEl>
                                              <a:dgm id="{8F8B275D-8553-0846-A316-484B7B291C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FEB790C-BD5C-F54D-9993-F81422A8A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dgm id="{EFEB790C-BD5C-F54D-9993-F81422A8A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graphicEl>
                                              <a:dgm id="{EFEB790C-BD5C-F54D-9993-F81422A8A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graphicEl>
                                              <a:dgm id="{EFEB790C-BD5C-F54D-9993-F81422A8AD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graphicEl>
                                              <a:dgm id="{EFEB790C-BD5C-F54D-9993-F81422A8AD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FF6703-D32F-9E47-96B8-A304C47CC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graphicEl>
                                              <a:dgm id="{4DFF6703-D32F-9E47-96B8-A304C47CC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graphicEl>
                                              <a:dgm id="{4DFF6703-D32F-9E47-96B8-A304C47CC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graphicEl>
                                              <a:dgm id="{4DFF6703-D32F-9E47-96B8-A304C47CC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graphicEl>
                                              <a:dgm id="{4DFF6703-D32F-9E47-96B8-A304C47CCB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C076D56-4BB0-7246-9039-788AB439D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graphicEl>
                                              <a:dgm id="{CC076D56-4BB0-7246-9039-788AB439D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graphicEl>
                                              <a:dgm id="{CC076D56-4BB0-7246-9039-788AB439D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graphicEl>
                                              <a:dgm id="{CC076D56-4BB0-7246-9039-788AB439D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graphicEl>
                                              <a:dgm id="{CC076D56-4BB0-7246-9039-788AB439DA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34ABADC-97F5-A547-823D-7594A86D7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graphicEl>
                                              <a:dgm id="{434ABADC-97F5-A547-823D-7594A86D7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graphicEl>
                                              <a:dgm id="{434ABADC-97F5-A547-823D-7594A86D7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graphicEl>
                                              <a:dgm id="{434ABADC-97F5-A547-823D-7594A86D79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graphicEl>
                                              <a:dgm id="{434ABADC-97F5-A547-823D-7594A86D79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DF2BC93-305C-D94B-A6C2-ED9CE7F40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graphicEl>
                                              <a:dgm id="{FDF2BC93-305C-D94B-A6C2-ED9CE7F40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graphicEl>
                                              <a:dgm id="{FDF2BC93-305C-D94B-A6C2-ED9CE7F40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graphicEl>
                                              <a:dgm id="{FDF2BC93-305C-D94B-A6C2-ED9CE7F40C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>
                                            <p:graphicEl>
                                              <a:dgm id="{FDF2BC93-305C-D94B-A6C2-ED9CE7F40C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28C9BA8-C3B3-F947-915F-EE2FD2FCA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graphicEl>
                                              <a:dgm id="{028C9BA8-C3B3-F947-915F-EE2FD2FCA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graphicEl>
                                              <a:dgm id="{028C9BA8-C3B3-F947-915F-EE2FD2FCA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graphicEl>
                                              <a:dgm id="{028C9BA8-C3B3-F947-915F-EE2FD2FCA9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graphicEl>
                                              <a:dgm id="{028C9BA8-C3B3-F947-915F-EE2FD2FCA9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16140F0-4F43-9F45-8310-FCCA12DDE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graphicEl>
                                              <a:dgm id="{916140F0-4F43-9F45-8310-FCCA12DDE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graphicEl>
                                              <a:dgm id="{916140F0-4F43-9F45-8310-FCCA12DDE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graphicEl>
                                              <a:dgm id="{916140F0-4F43-9F45-8310-FCCA12DDE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>
                                            <p:graphicEl>
                                              <a:dgm id="{916140F0-4F43-9F45-8310-FCCA12DDE5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3C20AF0-FA1E-3C4A-AD07-551A27BE2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graphicEl>
                                              <a:dgm id="{73C20AF0-FA1E-3C4A-AD07-551A27BE2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graphicEl>
                                              <a:dgm id="{73C20AF0-FA1E-3C4A-AD07-551A27BE2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graphicEl>
                                              <a:dgm id="{73C20AF0-FA1E-3C4A-AD07-551A27BE2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>
                                            <p:graphicEl>
                                              <a:dgm id="{73C20AF0-FA1E-3C4A-AD07-551A27BE2B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CFF6F4-4F30-FEDE-D1A5-6250B202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EDB91-C632-7161-BE0D-305A4A2E2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1504" y="637667"/>
            <a:ext cx="9779183" cy="1325563"/>
          </a:xfrm>
        </p:spPr>
        <p:txBody>
          <a:bodyPr rtlCol="0">
            <a:noAutofit/>
          </a:bodyPr>
          <a:lstStyle/>
          <a:p>
            <a:pPr rtl="0"/>
            <a:r>
              <a:rPr lang="en-GB" dirty="0"/>
              <a:t>5. Importance of Cultural  </a:t>
            </a:r>
            <a:br>
              <a:rPr lang="en-GB" dirty="0"/>
            </a:br>
            <a:r>
              <a:rPr lang="en-GB" dirty="0"/>
              <a:t>    Awareness and Adaptability</a:t>
            </a:r>
          </a:p>
        </p:txBody>
      </p:sp>
      <p:graphicFrame>
        <p:nvGraphicFramePr>
          <p:cNvPr id="6" name="Content Placeholder 3" descr="Timeline Placeholder ">
            <a:extLst>
              <a:ext uri="{FF2B5EF4-FFF2-40B4-BE49-F238E27FC236}">
                <a16:creationId xmlns:a16="http://schemas.microsoft.com/office/drawing/2014/main" id="{3132B7EE-ED0A-C8C4-128E-EFBFD2176F9D}"/>
              </a:ext>
            </a:extLst>
          </p:cNvPr>
          <p:cNvGraphicFramePr>
            <a:graphicFrameLocks noGrp="1" noChangeAspect="1"/>
          </p:cNvGraphicFramePr>
          <p:nvPr/>
        </p:nvGraphicFramePr>
        <p:xfrm>
          <a:off x="1251312" y="2811426"/>
          <a:ext cx="9689375" cy="3940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A488A6A-6444-AB24-C472-CA2DD4CA6BD1}"/>
              </a:ext>
            </a:extLst>
          </p:cNvPr>
          <p:cNvSpPr txBox="1"/>
          <p:nvPr/>
        </p:nvSpPr>
        <p:spPr>
          <a:xfrm>
            <a:off x="1906920" y="3161059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2489E5-FC05-78EC-63F0-31E12E7C8168}"/>
              </a:ext>
            </a:extLst>
          </p:cNvPr>
          <p:cNvSpPr txBox="1"/>
          <p:nvPr/>
        </p:nvSpPr>
        <p:spPr>
          <a:xfrm>
            <a:off x="4980258" y="3161060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6AFCE4-B0B6-C9DD-2D8F-F0B03FA0CE2E}"/>
              </a:ext>
            </a:extLst>
          </p:cNvPr>
          <p:cNvSpPr txBox="1"/>
          <p:nvPr/>
        </p:nvSpPr>
        <p:spPr>
          <a:xfrm>
            <a:off x="8011668" y="3072910"/>
            <a:ext cx="3501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enorite" pitchFamily="2" charset="0"/>
                <a:ea typeface="+mn-ea"/>
                <a:cs typeface="+mn-cs"/>
              </a:rPr>
              <a:t>3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8F26F7-5EB6-1DCF-75BF-2CA20CA353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E1189A85-42F7-4A90-785E-0AFBD0394C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</p:spPr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637183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637183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2151F000-2393-82CD-DD88-A3828E2D58AD}"/>
              </a:ext>
            </a:extLst>
          </p:cNvPr>
          <p:cNvSpPr txBox="1">
            <a:spLocks/>
          </p:cNvSpPr>
          <p:nvPr/>
        </p:nvSpPr>
        <p:spPr>
          <a:xfrm>
            <a:off x="4813416" y="6392458"/>
            <a:ext cx="4114800" cy="365125"/>
          </a:xfrm>
          <a:prstGeom prst="rect">
            <a:avLst/>
          </a:prstGeom>
        </p:spPr>
        <p:txBody>
          <a:bodyPr rtlCol="0"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</p:spTree>
    <p:extLst>
      <p:ext uri="{BB962C8B-B14F-4D97-AF65-F5344CB8AC3E}">
        <p14:creationId xmlns:p14="http://schemas.microsoft.com/office/powerpoint/2010/main" val="82961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F7CC83D-5DFF-4503-AAA7-2F65007ED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graphicEl>
                                              <a:dgm id="{8F7CC83D-5DFF-4503-AAA7-2F65007ED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graphicEl>
                                              <a:dgm id="{8F7CC83D-5DFF-4503-AAA7-2F65007ED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graphicEl>
                                              <a:dgm id="{8F7CC83D-5DFF-4503-AAA7-2F65007EDB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graphicEl>
                                              <a:dgm id="{8F7CC83D-5DFF-4503-AAA7-2F65007EDB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47881B-05AB-4EB9-9D34-FFF06AFDF4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graphicEl>
                                              <a:dgm id="{5A47881B-05AB-4EB9-9D34-FFF06AFDF4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graphicEl>
                                              <a:dgm id="{5A47881B-05AB-4EB9-9D34-FFF06AFDF4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graphicEl>
                                              <a:dgm id="{5A47881B-05AB-4EB9-9D34-FFF06AFDF4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graphicEl>
                                              <a:dgm id="{5A47881B-05AB-4EB9-9D34-FFF06AFDF4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B7C45D6-F9A2-4451-87EF-59CB88B36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graphicEl>
                                              <a:dgm id="{FB7C45D6-F9A2-4451-87EF-59CB88B36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graphicEl>
                                              <a:dgm id="{FB7C45D6-F9A2-4451-87EF-59CB88B36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graphicEl>
                                              <a:dgm id="{FB7C45D6-F9A2-4451-87EF-59CB88B360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graphicEl>
                                              <a:dgm id="{FB7C45D6-F9A2-4451-87EF-59CB88B360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9F2FE61-F84C-4855-9920-09A4E1DD8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graphicEl>
                                              <a:dgm id="{D9F2FE61-F84C-4855-9920-09A4E1DD8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graphicEl>
                                              <a:dgm id="{D9F2FE61-F84C-4855-9920-09A4E1DD8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graphicEl>
                                              <a:dgm id="{D9F2FE61-F84C-4855-9920-09A4E1DD88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graphicEl>
                                              <a:dgm id="{D9F2FE61-F84C-4855-9920-09A4E1DD88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EFC7B5E-E1A0-4002-8D86-37EB13BD1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graphicEl>
                                              <a:dgm id="{6EFC7B5E-E1A0-4002-8D86-37EB13BD1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graphicEl>
                                              <a:dgm id="{6EFC7B5E-E1A0-4002-8D86-37EB13BD1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graphicEl>
                                              <a:dgm id="{6EFC7B5E-E1A0-4002-8D86-37EB13BD1B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graphicEl>
                                              <a:dgm id="{6EFC7B5E-E1A0-4002-8D86-37EB13BD1B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BDEFF24-5D75-419F-8C5C-A82CC85B5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graphicEl>
                                              <a:dgm id="{1BDEFF24-5D75-419F-8C5C-A82CC85B5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graphicEl>
                                              <a:dgm id="{1BDEFF24-5D75-419F-8C5C-A82CC85B5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graphicEl>
                                              <a:dgm id="{1BDEFF24-5D75-419F-8C5C-A82CC85B58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graphicEl>
                                              <a:dgm id="{1BDEFF24-5D75-419F-8C5C-A82CC85B58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DE241C4-923C-4774-889A-6F68106D36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graphicEl>
                                              <a:dgm id="{DDE241C4-923C-4774-889A-6F68106D36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graphicEl>
                                              <a:dgm id="{DDE241C4-923C-4774-889A-6F68106D36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graphicEl>
                                              <a:dgm id="{DDE241C4-923C-4774-889A-6F68106D36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>
                                            <p:graphicEl>
                                              <a:dgm id="{DDE241C4-923C-4774-889A-6F68106D36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82F16027-F584-4DFE-820B-167CE4497F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graphicEl>
                                              <a:dgm id="{82F16027-F584-4DFE-820B-167CE4497F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graphicEl>
                                              <a:dgm id="{82F16027-F584-4DFE-820B-167CE4497F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graphicEl>
                                              <a:dgm id="{82F16027-F584-4DFE-820B-167CE4497F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graphicEl>
                                              <a:dgm id="{82F16027-F584-4DFE-820B-167CE4497F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F8BFE72-A928-4601-BAEC-5D61E7EFA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>
                                            <p:graphicEl>
                                              <a:dgm id="{7F8BFE72-A928-4601-BAEC-5D61E7EFA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>
                                            <p:graphicEl>
                                              <a:dgm id="{7F8BFE72-A928-4601-BAEC-5D61E7EFA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graphicEl>
                                              <a:dgm id="{7F8BFE72-A928-4601-BAEC-5D61E7EFAB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graphicEl>
                                              <a:dgm id="{7F8BFE72-A928-4601-BAEC-5D61E7EFAB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0499974-0D0A-465B-96C2-6AA4AA8CA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graphicEl>
                                              <a:dgm id="{60499974-0D0A-465B-96C2-6AA4AA8CA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">
                                            <p:graphicEl>
                                              <a:dgm id="{60499974-0D0A-465B-96C2-6AA4AA8CA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graphicEl>
                                              <a:dgm id="{60499974-0D0A-465B-96C2-6AA4AA8CA5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graphicEl>
                                              <a:dgm id="{60499974-0D0A-465B-96C2-6AA4AA8CA5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2ED7058-AEBF-4413-8700-D10958A8B9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>
                                            <p:graphicEl>
                                              <a:dgm id="{12ED7058-AEBF-4413-8700-D10958A8B9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">
                                            <p:graphicEl>
                                              <a:dgm id="{12ED7058-AEBF-4413-8700-D10958A8B9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graphicEl>
                                              <a:dgm id="{12ED7058-AEBF-4413-8700-D10958A8B9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">
                                            <p:graphicEl>
                                              <a:dgm id="{12ED7058-AEBF-4413-8700-D10958A8B9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6141277-85AE-40A2-83EA-1D874A6F7D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>
                                            <p:graphicEl>
                                              <a:dgm id="{96141277-85AE-40A2-83EA-1D874A6F7D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>
                                            <p:graphicEl>
                                              <a:dgm id="{96141277-85AE-40A2-83EA-1D874A6F7D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graphicEl>
                                              <a:dgm id="{96141277-85AE-40A2-83EA-1D874A6F7D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">
                                            <p:graphicEl>
                                              <a:dgm id="{96141277-85AE-40A2-83EA-1D874A6F7D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F62DC20-FD5E-9DC1-EDED-493969A9EC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AF65A7-995A-9F45-891C-82D9B9D40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855" y="1014172"/>
            <a:ext cx="5604145" cy="386570"/>
          </a:xfrm>
        </p:spPr>
        <p:txBody>
          <a:bodyPr rtlCol="0">
            <a:noAutofit/>
          </a:bodyPr>
          <a:lstStyle/>
          <a:p>
            <a:pPr rtl="0"/>
            <a:r>
              <a:rPr lang="en-GB" sz="4800" b="1" dirty="0">
                <a:solidFill>
                  <a:schemeClr val="tx1"/>
                </a:solidFill>
              </a:rPr>
              <a:t>6. Conclusion </a:t>
            </a:r>
            <a:br>
              <a:rPr lang="en-GB" sz="4800" b="1" dirty="0">
                <a:solidFill>
                  <a:schemeClr val="tx1"/>
                </a:solidFill>
              </a:rPr>
            </a:br>
            <a:endParaRPr lang="en-GB" sz="4800" b="1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178654B-08C9-4C41-8BEC-DFB720245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68385" y="2146678"/>
            <a:ext cx="7426187" cy="679450"/>
          </a:xfrm>
        </p:spPr>
        <p:txBody>
          <a:bodyPr rtlCol="0"/>
          <a:lstStyle/>
          <a:p>
            <a:pPr algn="l" rtl="0"/>
            <a:r>
              <a:rPr lang="en-GB" dirty="0">
                <a:solidFill>
                  <a:schemeClr val="tx1"/>
                </a:solidFill>
              </a:rPr>
              <a:t>Successful negotiations with Chando will depend significantly on the ability of Crabtree and Evelyn to navigate cultural intricacies effectively.</a:t>
            </a:r>
          </a:p>
          <a:p>
            <a:pPr algn="l" rtl="0"/>
            <a:endParaRPr lang="en-GB" dirty="0">
              <a:solidFill>
                <a:schemeClr val="tx1"/>
              </a:solidFill>
            </a:endParaRPr>
          </a:p>
          <a:p>
            <a:pPr algn="l" rtl="0"/>
            <a:r>
              <a:rPr lang="en-GB" dirty="0">
                <a:solidFill>
                  <a:schemeClr val="tx1"/>
                </a:solidFill>
              </a:rPr>
              <a:t>By addressing the cultural elements and employing strategic approaches tailored to their practices, we can establish a long-lasting and mutually beneficial partnership.</a:t>
            </a:r>
          </a:p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3F7063-A64B-CB42-8BBF-BF5242426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4EA976-8646-0143-BA18-8675E6FA5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03A5E2-8F37-D546-BCD9-24A2037BB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8593A8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D8E7BF4A-28B3-4E4D-BA22-04D1A153CAFF}"/>
              </a:ext>
            </a:extLst>
          </p:cNvPr>
          <p:cNvSpPr txBox="1">
            <a:spLocks/>
          </p:cNvSpPr>
          <p:nvPr/>
        </p:nvSpPr>
        <p:spPr>
          <a:xfrm>
            <a:off x="1641614" y="2328396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045AA555-25BA-1993-6248-7441B3C9CFC6}"/>
              </a:ext>
            </a:extLst>
          </p:cNvPr>
          <p:cNvSpPr txBox="1">
            <a:spLocks/>
          </p:cNvSpPr>
          <p:nvPr/>
        </p:nvSpPr>
        <p:spPr>
          <a:xfrm>
            <a:off x="1641613" y="3572064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EA466-3D84-3FA0-45BA-ED598A678D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1423AAB-9D8D-CC31-F329-98C0EB6F05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AA9560-32A0-20F9-4D6C-33FFD70DC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427" y="904386"/>
            <a:ext cx="5604145" cy="386570"/>
          </a:xfrm>
        </p:spPr>
        <p:txBody>
          <a:bodyPr rtlCol="0">
            <a:noAutofit/>
          </a:bodyPr>
          <a:lstStyle/>
          <a:p>
            <a:pPr rtl="0"/>
            <a:r>
              <a:rPr lang="en-GB" sz="4800" b="1" dirty="0">
                <a:solidFill>
                  <a:schemeClr val="tx1"/>
                </a:solidFill>
              </a:rPr>
              <a:t>7. References </a:t>
            </a:r>
            <a:br>
              <a:rPr lang="en-GB" sz="4800" b="1" dirty="0">
                <a:solidFill>
                  <a:schemeClr val="tx1"/>
                </a:solidFill>
              </a:rPr>
            </a:br>
            <a:endParaRPr lang="en-GB" sz="4800" b="1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2CEF543-CCD1-A849-567C-6920F4E3091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68385" y="1228979"/>
            <a:ext cx="7382015" cy="5189349"/>
          </a:xfrm>
        </p:spPr>
        <p:txBody>
          <a:bodyPr rtlCol="0"/>
          <a:lstStyle/>
          <a:p>
            <a:pPr algn="l"/>
            <a:r>
              <a:rPr lang="en-GB" sz="1400" dirty="0">
                <a:solidFill>
                  <a:schemeClr val="tx1"/>
                </a:solidFill>
              </a:rPr>
              <a:t>Carté, P. (2008) Bridging the culture gap [electronic resource] : a practical guide to international business communication . 2nd ed. Philadelphia :; London ;, Kogan Page.</a:t>
            </a:r>
          </a:p>
          <a:p>
            <a:pPr algn="l"/>
            <a:r>
              <a:rPr lang="en-GB" sz="1400" kern="100" dirty="0" err="1">
                <a:solidFill>
                  <a:schemeClr val="tx1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Deresky</a:t>
            </a:r>
            <a:r>
              <a:rPr lang="en-GB" sz="1400" kern="100" dirty="0">
                <a:solidFill>
                  <a:schemeClr val="tx1"/>
                </a:solidFill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H. (2017) International management : managing across borders and cultures : text and cases . Ninth edition, global edition. Boston :, Pearson.</a:t>
            </a:r>
          </a:p>
          <a:p>
            <a:pPr algn="l"/>
            <a:r>
              <a:rPr lang="en-GB" sz="1400" dirty="0">
                <a:solidFill>
                  <a:schemeClr val="tx1"/>
                </a:solidFill>
              </a:rPr>
              <a:t>Dignen, B. (2013) Communication for international business : the secrets of excellent interpersonal skills . London :, Collins.</a:t>
            </a:r>
          </a:p>
          <a:p>
            <a:pPr algn="l"/>
            <a:r>
              <a:rPr lang="en-GB" sz="1400" dirty="0">
                <a:solidFill>
                  <a:schemeClr val="tx1"/>
                </a:solidFill>
              </a:rPr>
              <a:t>D. Saha (ed.) (2018) Advances in data communications and networking for digital business transformation . Hershey, PA :, IGI Global.</a:t>
            </a:r>
            <a:endParaRPr lang="en-GB" sz="1400" kern="100" dirty="0">
              <a:solidFill>
                <a:schemeClr val="tx1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l" rtl="0"/>
            <a:r>
              <a:rPr lang="en-GB" sz="1400" dirty="0">
                <a:solidFill>
                  <a:schemeClr val="tx1"/>
                </a:solidFill>
              </a:rPr>
              <a:t>Hofstede, G. (1980). Culture’s Consequences: International Differences in Work-Related Values. Sage Publications.</a:t>
            </a:r>
          </a:p>
          <a:p>
            <a:pPr algn="l"/>
            <a:r>
              <a:rPr lang="en-GB" sz="1400" kern="100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J. </a:t>
            </a:r>
            <a:r>
              <a:rPr lang="en-GB" sz="1400" kern="100" dirty="0" err="1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Gutiérrez</a:t>
            </a:r>
            <a:r>
              <a:rPr lang="en-GB" sz="1400" kern="100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(ed.) (2007) Business data communications and networking [electronic resource] : a research perspective . Hershey, PA :, Idea Group Pub.</a:t>
            </a:r>
            <a:endParaRPr lang="en-GB" sz="1400" dirty="0">
              <a:solidFill>
                <a:schemeClr val="tx1"/>
              </a:solidFill>
            </a:endParaRPr>
          </a:p>
          <a:p>
            <a:pPr algn="l" rtl="0"/>
            <a:r>
              <a:rPr lang="en-GB" sz="1400" dirty="0">
                <a:solidFill>
                  <a:schemeClr val="tx1"/>
                </a:solidFill>
              </a:rPr>
              <a:t>Luthans, F., &amp; Doh, J. P. (2018). International Management: Culture, Strategy, and Behaviour. McGraw Hill.</a:t>
            </a:r>
          </a:p>
          <a:p>
            <a:pPr algn="l"/>
            <a:r>
              <a:rPr lang="en-GB" sz="1400" kern="100" dirty="0">
                <a:solidFill>
                  <a:schemeClr val="tx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Lewis, R. D. (2006). When Cultures Collide: Leading Across Cultures. London: Nicholas Brealey Publishing.</a:t>
            </a:r>
            <a:endParaRPr lang="en-GB" sz="1400" dirty="0">
              <a:solidFill>
                <a:schemeClr val="tx1"/>
              </a:solidFill>
            </a:endParaRPr>
          </a:p>
          <a:p>
            <a:pPr algn="l" rtl="0"/>
            <a:r>
              <a:rPr lang="en-GB" sz="1400" dirty="0">
                <a:solidFill>
                  <a:schemeClr val="tx1"/>
                </a:solidFill>
              </a:rPr>
              <a:t>Meyer, E. (2014). The Culture Map: Breaking Through the Invisible Boundaries of Global Business. Public Affairs.</a:t>
            </a:r>
          </a:p>
          <a:p>
            <a:pPr algn="l" rtl="0"/>
            <a:r>
              <a:rPr lang="en-GB" sz="1400" dirty="0">
                <a:solidFill>
                  <a:schemeClr val="tx1"/>
                </a:solidFill>
              </a:rPr>
              <a:t>Peng, M. W., &amp; Nunes, P. (2007). The Role of Culture in International Business. Business Horizons.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B1C4C9-1A52-3608-1DDA-8040D0233D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130300" cy="365125"/>
          </a:xfrm>
        </p:spPr>
        <p:txBody>
          <a:bodyPr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2232604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696748-5E8F-82A8-5E65-D85496411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Crabtree &amp; Evelyn / Chando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E141DE-091C-BCCE-6E5C-F4C890288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4A09A9-5501-47C1-A89A-A340965A2B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8593A8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8593A8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1110A4D7-770D-9121-4B9E-F934654D8A9E}"/>
              </a:ext>
            </a:extLst>
          </p:cNvPr>
          <p:cNvSpPr txBox="1">
            <a:spLocks/>
          </p:cNvSpPr>
          <p:nvPr/>
        </p:nvSpPr>
        <p:spPr>
          <a:xfrm>
            <a:off x="1641613" y="1168689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7EDB856-80CB-A224-E269-8329EF82DE87}"/>
              </a:ext>
            </a:extLst>
          </p:cNvPr>
          <p:cNvSpPr txBox="1">
            <a:spLocks/>
          </p:cNvSpPr>
          <p:nvPr/>
        </p:nvSpPr>
        <p:spPr>
          <a:xfrm>
            <a:off x="1641613" y="3267358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81DB9904-80B0-D524-6BD7-0124AA0FE0B4}"/>
              </a:ext>
            </a:extLst>
          </p:cNvPr>
          <p:cNvSpPr txBox="1">
            <a:spLocks/>
          </p:cNvSpPr>
          <p:nvPr/>
        </p:nvSpPr>
        <p:spPr>
          <a:xfrm>
            <a:off x="1641613" y="2756089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36593C4C-3676-6115-AF80-6D8E1839F1BA}"/>
              </a:ext>
            </a:extLst>
          </p:cNvPr>
          <p:cNvSpPr txBox="1">
            <a:spLocks/>
          </p:cNvSpPr>
          <p:nvPr/>
        </p:nvSpPr>
        <p:spPr>
          <a:xfrm>
            <a:off x="1641613" y="3805555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A270CFA4-758B-2EB1-95FA-8072A1A7E29E}"/>
              </a:ext>
            </a:extLst>
          </p:cNvPr>
          <p:cNvSpPr txBox="1">
            <a:spLocks/>
          </p:cNvSpPr>
          <p:nvPr/>
        </p:nvSpPr>
        <p:spPr>
          <a:xfrm>
            <a:off x="1661933" y="4760912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E862EFD2-43B8-E5CB-6306-16ABA971E6B8}"/>
              </a:ext>
            </a:extLst>
          </p:cNvPr>
          <p:cNvSpPr txBox="1">
            <a:spLocks/>
          </p:cNvSpPr>
          <p:nvPr/>
        </p:nvSpPr>
        <p:spPr>
          <a:xfrm>
            <a:off x="1641613" y="4259803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893A7314-19DD-435D-3332-1CBB2AD77DC7}"/>
              </a:ext>
            </a:extLst>
          </p:cNvPr>
          <p:cNvSpPr txBox="1">
            <a:spLocks/>
          </p:cNvSpPr>
          <p:nvPr/>
        </p:nvSpPr>
        <p:spPr>
          <a:xfrm>
            <a:off x="1661933" y="5280409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552D215B-D3C5-B48B-F370-FACDB1DCA4BB}"/>
              </a:ext>
            </a:extLst>
          </p:cNvPr>
          <p:cNvSpPr txBox="1">
            <a:spLocks/>
          </p:cNvSpPr>
          <p:nvPr/>
        </p:nvSpPr>
        <p:spPr>
          <a:xfrm>
            <a:off x="1661933" y="5780229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3EEA3300-88ED-7ECD-EFAF-4B9D806D1080}"/>
              </a:ext>
            </a:extLst>
          </p:cNvPr>
          <p:cNvSpPr txBox="1">
            <a:spLocks/>
          </p:cNvSpPr>
          <p:nvPr/>
        </p:nvSpPr>
        <p:spPr>
          <a:xfrm>
            <a:off x="1635758" y="2189587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9520E780-F70F-F1C8-C814-6DB1624AE274}"/>
              </a:ext>
            </a:extLst>
          </p:cNvPr>
          <p:cNvSpPr txBox="1">
            <a:spLocks/>
          </p:cNvSpPr>
          <p:nvPr/>
        </p:nvSpPr>
        <p:spPr>
          <a:xfrm>
            <a:off x="1629903" y="1706623"/>
            <a:ext cx="526772" cy="6794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2pPr>
            <a:lvl3pPr marL="9144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3pPr>
            <a:lvl4pPr marL="13716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4pPr>
            <a:lvl5pPr marL="1828800" indent="0" algn="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bg1"/>
                </a:solidFill>
                <a:latin typeface="Tenorite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68FF"/>
                </a:solidFill>
                <a:effectLst/>
                <a:uLnTx/>
                <a:uFillTx/>
                <a:latin typeface="Tenorite"/>
                <a:ea typeface="+mn-ea"/>
                <a:cs typeface="+mn-cs"/>
              </a:rPr>
              <a:t>+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enorite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522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AE308-3076-43DB-B834-DA0B0AE19A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/>
          <a:lstStyle/>
          <a:p>
            <a:pPr rtl="0"/>
            <a:r>
              <a:rPr lang="en-GB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926184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1179</Words>
  <Application>Microsoft Office PowerPoint</Application>
  <PresentationFormat>Widescreen</PresentationFormat>
  <Paragraphs>186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Abadi Extra Light</vt:lpstr>
      <vt:lpstr>Aptos</vt:lpstr>
      <vt:lpstr>Aptos Display</vt:lpstr>
      <vt:lpstr>Arial</vt:lpstr>
      <vt:lpstr>Atkinson Hyperlegible</vt:lpstr>
      <vt:lpstr>Calibri</vt:lpstr>
      <vt:lpstr>Calibri Light</vt:lpstr>
      <vt:lpstr>Tenorite</vt:lpstr>
      <vt:lpstr>Office Theme</vt:lpstr>
      <vt:lpstr>1_Office Theme</vt:lpstr>
      <vt:lpstr>Navigating Cross-Cultural Negotiations:  A Strategic Partnership between Crabtree &amp; Evelyn and Chando  </vt:lpstr>
      <vt:lpstr>Content</vt:lpstr>
      <vt:lpstr>1.Definition of Culture</vt:lpstr>
      <vt:lpstr>1.Definition of Culture</vt:lpstr>
      <vt:lpstr>PowerPoint Presentation</vt:lpstr>
      <vt:lpstr>2.Impact of Culture on Negotiations</vt:lpstr>
      <vt:lpstr>2.Impact of Culture on Negotiations</vt:lpstr>
      <vt:lpstr>3.Cultural Elements to overcome</vt:lpstr>
      <vt:lpstr>4. Negotiation Strategies for a      Successful Deal </vt:lpstr>
      <vt:lpstr>5. Importance of Cultural       Awareness and Adaptability</vt:lpstr>
      <vt:lpstr>6. Conclusion  </vt:lpstr>
      <vt:lpstr>7. References 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valentina petkova</dc:creator>
  <cp:lastModifiedBy>valentina petkova</cp:lastModifiedBy>
  <cp:revision>2</cp:revision>
  <dcterms:created xsi:type="dcterms:W3CDTF">2025-04-25T21:37:25Z</dcterms:created>
  <dcterms:modified xsi:type="dcterms:W3CDTF">2025-04-26T09:18:28Z</dcterms:modified>
</cp:coreProperties>
</file>