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92" r:id="rId5"/>
    <p:sldId id="275" r:id="rId6"/>
    <p:sldId id="276" r:id="rId7"/>
    <p:sldId id="277" r:id="rId8"/>
    <p:sldId id="296" r:id="rId9"/>
    <p:sldId id="279" r:id="rId10"/>
    <p:sldId id="294" r:id="rId11"/>
    <p:sldId id="284" r:id="rId12"/>
    <p:sldId id="285" r:id="rId13"/>
    <p:sldId id="293" r:id="rId14"/>
    <p:sldId id="288" r:id="rId15"/>
    <p:sldId id="297" r:id="rId16"/>
    <p:sldId id="289"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28DAB"/>
    <a:srgbClr val="D84400"/>
    <a:srgbClr val="446992"/>
    <a:srgbClr val="AEC2D8"/>
    <a:srgbClr val="98432A"/>
    <a:srgbClr val="44678D"/>
    <a:srgbClr val="263E5A"/>
    <a:srgbClr val="D6E0E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8620" autoAdjust="0"/>
  </p:normalViewPr>
  <p:slideViewPr>
    <p:cSldViewPr snapToGrid="0" showGuides="1">
      <p:cViewPr varScale="1">
        <p:scale>
          <a:sx n="56" d="100"/>
          <a:sy n="56" d="100"/>
        </p:scale>
        <p:origin x="1068" y="4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122" d="100"/>
          <a:sy n="122" d="100"/>
        </p:scale>
        <p:origin x="6040" y="19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4EF877-9770-4A53-B064-68E3229D5740}"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4DF12DF6-AD81-4B4A-BF7B-3E7C91949617}">
      <dgm:prSet phldrT="[Text]" custT="1">
        <dgm:style>
          <a:lnRef idx="3">
            <a:schemeClr val="lt1"/>
          </a:lnRef>
          <a:fillRef idx="1">
            <a:schemeClr val="accent4"/>
          </a:fillRef>
          <a:effectRef idx="1">
            <a:schemeClr val="accent4"/>
          </a:effectRef>
          <a:fontRef idx="minor">
            <a:schemeClr val="lt1"/>
          </a:fontRef>
        </dgm:style>
      </dgm:prSet>
      <dgm:spPr/>
      <dgm:t>
        <a:bodyPr/>
        <a:lstStyle/>
        <a:p>
          <a:r>
            <a:rPr lang="en-US" sz="2400" b="1" i="0" dirty="0"/>
            <a:t>Business travelers</a:t>
          </a:r>
          <a:endParaRPr lang="en-US" sz="2400" dirty="0"/>
        </a:p>
      </dgm:t>
    </dgm:pt>
    <dgm:pt modelId="{1267F62D-5327-4EE3-B9D9-622DDB40527B}" type="parTrans" cxnId="{624B0932-1E1B-4622-813B-A104EA3A85D4}">
      <dgm:prSet/>
      <dgm:spPr/>
      <dgm:t>
        <a:bodyPr/>
        <a:lstStyle/>
        <a:p>
          <a:endParaRPr lang="en-US"/>
        </a:p>
      </dgm:t>
    </dgm:pt>
    <dgm:pt modelId="{9A5EB2D9-7811-4379-9BF8-E10B36C52040}" type="sibTrans" cxnId="{624B0932-1E1B-4622-813B-A104EA3A85D4}">
      <dgm:prSet/>
      <dgm:spPr/>
      <dgm:t>
        <a:bodyPr/>
        <a:lstStyle/>
        <a:p>
          <a:endParaRPr lang="en-US"/>
        </a:p>
      </dgm:t>
    </dgm:pt>
    <dgm:pt modelId="{6452F8B3-07B3-425E-957A-9AA69C021255}">
      <dgm:prSet phldrT="[Text]"/>
      <dgm:spPr/>
      <dgm:t>
        <a:bodyPr/>
        <a:lstStyle/>
        <a:p>
          <a:r>
            <a:rPr lang="en-US" b="1" i="0" dirty="0"/>
            <a:t>Event attendees</a:t>
          </a:r>
          <a:endParaRPr lang="en-US" dirty="0"/>
        </a:p>
      </dgm:t>
    </dgm:pt>
    <dgm:pt modelId="{8F13C5A5-4B06-465B-A447-866AE591DFD4}" type="parTrans" cxnId="{048A1BA2-00D0-4B4F-B02A-FD98E55AF302}">
      <dgm:prSet/>
      <dgm:spPr/>
      <dgm:t>
        <a:bodyPr/>
        <a:lstStyle/>
        <a:p>
          <a:endParaRPr lang="en-US"/>
        </a:p>
      </dgm:t>
    </dgm:pt>
    <dgm:pt modelId="{3F0DCF0D-44FC-42FD-AD5B-EE94219CB90C}" type="sibTrans" cxnId="{048A1BA2-00D0-4B4F-B02A-FD98E55AF302}">
      <dgm:prSet/>
      <dgm:spPr/>
      <dgm:t>
        <a:bodyPr/>
        <a:lstStyle/>
        <a:p>
          <a:endParaRPr lang="en-US"/>
        </a:p>
      </dgm:t>
    </dgm:pt>
    <dgm:pt modelId="{579EA9B6-6C1A-4DC2-8D75-419EEDA48E9D}">
      <dgm:prSet phldrT="[Text]" custT="1"/>
      <dgm:spPr/>
      <dgm:t>
        <a:bodyPr/>
        <a:lstStyle/>
        <a:p>
          <a:r>
            <a:rPr lang="en-US" sz="2800" dirty="0"/>
            <a:t>Families</a:t>
          </a:r>
          <a:r>
            <a:rPr lang="en-US" sz="4200" dirty="0"/>
            <a:t> </a:t>
          </a:r>
        </a:p>
      </dgm:t>
    </dgm:pt>
    <dgm:pt modelId="{1241569A-33F0-415D-9B92-19F144B7ACBC}" type="parTrans" cxnId="{E525F2A2-AB66-4AA3-9B0B-DF8880A7AF7D}">
      <dgm:prSet/>
      <dgm:spPr/>
      <dgm:t>
        <a:bodyPr/>
        <a:lstStyle/>
        <a:p>
          <a:endParaRPr lang="en-US"/>
        </a:p>
      </dgm:t>
    </dgm:pt>
    <dgm:pt modelId="{579EF985-5139-4285-84DE-506E10680F4D}" type="sibTrans" cxnId="{E525F2A2-AB66-4AA3-9B0B-DF8880A7AF7D}">
      <dgm:prSet/>
      <dgm:spPr/>
      <dgm:t>
        <a:bodyPr/>
        <a:lstStyle/>
        <a:p>
          <a:endParaRPr lang="en-US"/>
        </a:p>
      </dgm:t>
    </dgm:pt>
    <dgm:pt modelId="{421DC65D-67A1-4621-83BB-3B9BC03BC42F}">
      <dgm:prSet phldrT="[Text]">
        <dgm:style>
          <a:lnRef idx="1">
            <a:schemeClr val="accent4"/>
          </a:lnRef>
          <a:fillRef idx="2">
            <a:schemeClr val="accent4"/>
          </a:fillRef>
          <a:effectRef idx="1">
            <a:schemeClr val="accent4"/>
          </a:effectRef>
          <a:fontRef idx="minor">
            <a:schemeClr val="dk1"/>
          </a:fontRef>
        </dgm:style>
      </dgm:prSet>
      <dgm:spPr/>
      <dgm:t>
        <a:bodyPr/>
        <a:lstStyle/>
        <a:p>
          <a:r>
            <a:rPr lang="en-US" b="1" i="0" dirty="0"/>
            <a:t>Health and wellness travelers</a:t>
          </a:r>
          <a:endParaRPr lang="en-US" dirty="0"/>
        </a:p>
      </dgm:t>
    </dgm:pt>
    <dgm:pt modelId="{A4920ECC-FEB2-43EA-B127-64BFB9F35213}" type="parTrans" cxnId="{054EDE21-412F-4444-9B26-53E9B42001CA}">
      <dgm:prSet/>
      <dgm:spPr/>
      <dgm:t>
        <a:bodyPr/>
        <a:lstStyle/>
        <a:p>
          <a:endParaRPr lang="en-US"/>
        </a:p>
      </dgm:t>
    </dgm:pt>
    <dgm:pt modelId="{EDA27CE6-EB71-4BC7-848E-53ABFBF06BF4}" type="sibTrans" cxnId="{054EDE21-412F-4444-9B26-53E9B42001CA}">
      <dgm:prSet/>
      <dgm:spPr/>
      <dgm:t>
        <a:bodyPr/>
        <a:lstStyle/>
        <a:p>
          <a:endParaRPr lang="en-US"/>
        </a:p>
      </dgm:t>
    </dgm:pt>
    <dgm:pt modelId="{2386B8F3-13C2-41DB-AE6C-4BCBD165085C}">
      <dgm:prSet phldrT="[Text]">
        <dgm:style>
          <a:lnRef idx="1">
            <a:schemeClr val="accent1"/>
          </a:lnRef>
          <a:fillRef idx="2">
            <a:schemeClr val="accent1"/>
          </a:fillRef>
          <a:effectRef idx="1">
            <a:schemeClr val="accent1"/>
          </a:effectRef>
          <a:fontRef idx="minor">
            <a:schemeClr val="dk1"/>
          </a:fontRef>
        </dgm:style>
      </dgm:prSet>
      <dgm:spPr/>
      <dgm:t>
        <a:bodyPr/>
        <a:lstStyle/>
        <a:p>
          <a:r>
            <a:rPr lang="en-US" dirty="0"/>
            <a:t>Leisure travelers</a:t>
          </a:r>
        </a:p>
      </dgm:t>
    </dgm:pt>
    <dgm:pt modelId="{88F73F48-1388-4DA1-BEB3-FF81637050BF}" type="parTrans" cxnId="{F5D56FD9-A019-4209-809B-C8BC674E9F1C}">
      <dgm:prSet/>
      <dgm:spPr/>
      <dgm:t>
        <a:bodyPr/>
        <a:lstStyle/>
        <a:p>
          <a:endParaRPr lang="en-US"/>
        </a:p>
      </dgm:t>
    </dgm:pt>
    <dgm:pt modelId="{9091DDF2-2B07-4F8B-89D7-B3DD8C2C2812}" type="sibTrans" cxnId="{F5D56FD9-A019-4209-809B-C8BC674E9F1C}">
      <dgm:prSet/>
      <dgm:spPr/>
      <dgm:t>
        <a:bodyPr/>
        <a:lstStyle/>
        <a:p>
          <a:endParaRPr lang="en-US"/>
        </a:p>
      </dgm:t>
    </dgm:pt>
    <dgm:pt modelId="{BCB7CCA9-B5ED-49CD-A3FD-7AEEAFB17791}" type="pres">
      <dgm:prSet presAssocID="{8A4EF877-9770-4A53-B064-68E3229D5740}" presName="diagram" presStyleCnt="0">
        <dgm:presLayoutVars>
          <dgm:chPref val="1"/>
          <dgm:dir/>
          <dgm:animOne val="branch"/>
          <dgm:animLvl val="lvl"/>
          <dgm:resizeHandles/>
        </dgm:presLayoutVars>
      </dgm:prSet>
      <dgm:spPr/>
    </dgm:pt>
    <dgm:pt modelId="{535A23D3-DCC2-4230-BD9C-E17442B8C984}" type="pres">
      <dgm:prSet presAssocID="{4DF12DF6-AD81-4B4A-BF7B-3E7C91949617}" presName="root" presStyleCnt="0"/>
      <dgm:spPr/>
    </dgm:pt>
    <dgm:pt modelId="{3CB45BFA-042F-4196-B801-6E785623192D}" type="pres">
      <dgm:prSet presAssocID="{4DF12DF6-AD81-4B4A-BF7B-3E7C91949617}" presName="rootComposite" presStyleCnt="0"/>
      <dgm:spPr/>
    </dgm:pt>
    <dgm:pt modelId="{8FCEC2AD-D958-4012-843C-3561EC5E0A12}" type="pres">
      <dgm:prSet presAssocID="{4DF12DF6-AD81-4B4A-BF7B-3E7C91949617}" presName="rootText" presStyleLbl="node1" presStyleIdx="0" presStyleCnt="2" custScaleX="246427"/>
      <dgm:spPr/>
    </dgm:pt>
    <dgm:pt modelId="{952C41D3-53B5-4B57-8064-D2A466DBC072}" type="pres">
      <dgm:prSet presAssocID="{4DF12DF6-AD81-4B4A-BF7B-3E7C91949617}" presName="rootConnector" presStyleLbl="node1" presStyleIdx="0" presStyleCnt="2"/>
      <dgm:spPr/>
    </dgm:pt>
    <dgm:pt modelId="{9B81B6FE-5EA9-42BB-A104-2B0C4D1519E6}" type="pres">
      <dgm:prSet presAssocID="{4DF12DF6-AD81-4B4A-BF7B-3E7C91949617}" presName="childShape" presStyleCnt="0"/>
      <dgm:spPr/>
    </dgm:pt>
    <dgm:pt modelId="{0A173F6D-A189-4497-A24A-8F0C5EF26934}" type="pres">
      <dgm:prSet presAssocID="{8F13C5A5-4B06-465B-A447-866AE591DFD4}" presName="Name13" presStyleLbl="parChTrans1D2" presStyleIdx="0" presStyleCnt="3"/>
      <dgm:spPr/>
    </dgm:pt>
    <dgm:pt modelId="{1543DE98-7ED9-4801-9C9E-3FD9D6C461D4}" type="pres">
      <dgm:prSet presAssocID="{6452F8B3-07B3-425E-957A-9AA69C021255}" presName="childText" presStyleLbl="bgAcc1" presStyleIdx="0" presStyleCnt="3" custScaleX="239204">
        <dgm:presLayoutVars>
          <dgm:bulletEnabled val="1"/>
        </dgm:presLayoutVars>
      </dgm:prSet>
      <dgm:spPr/>
    </dgm:pt>
    <dgm:pt modelId="{78F63664-163D-4B38-A4BA-2BFDA5A17CD6}" type="pres">
      <dgm:prSet presAssocID="{579EA9B6-6C1A-4DC2-8D75-419EEDA48E9D}" presName="root" presStyleCnt="0"/>
      <dgm:spPr/>
    </dgm:pt>
    <dgm:pt modelId="{C8907A7F-0D4B-4AED-BCBA-11D44F48412B}" type="pres">
      <dgm:prSet presAssocID="{579EA9B6-6C1A-4DC2-8D75-419EEDA48E9D}" presName="rootComposite" presStyleCnt="0"/>
      <dgm:spPr/>
    </dgm:pt>
    <dgm:pt modelId="{337FA3D1-C123-4B75-A46E-2AC1B473E00D}" type="pres">
      <dgm:prSet presAssocID="{579EA9B6-6C1A-4DC2-8D75-419EEDA48E9D}" presName="rootText" presStyleLbl="node1" presStyleIdx="1" presStyleCnt="2" custScaleX="105672" custLinFactNeighborX="0" custLinFactNeighborY="-6055"/>
      <dgm:spPr/>
    </dgm:pt>
    <dgm:pt modelId="{E14F8D44-A5D0-44C7-A2F2-BE9D966C5258}" type="pres">
      <dgm:prSet presAssocID="{579EA9B6-6C1A-4DC2-8D75-419EEDA48E9D}" presName="rootConnector" presStyleLbl="node1" presStyleIdx="1" presStyleCnt="2"/>
      <dgm:spPr/>
    </dgm:pt>
    <dgm:pt modelId="{E1B5FAD7-3A81-437E-9DFC-36215ECDAA9C}" type="pres">
      <dgm:prSet presAssocID="{579EA9B6-6C1A-4DC2-8D75-419EEDA48E9D}" presName="childShape" presStyleCnt="0"/>
      <dgm:spPr/>
    </dgm:pt>
    <dgm:pt modelId="{0659E8C6-773E-4D26-A756-CB363F11E8CC}" type="pres">
      <dgm:prSet presAssocID="{A4920ECC-FEB2-43EA-B127-64BFB9F35213}" presName="Name13" presStyleLbl="parChTrans1D2" presStyleIdx="1" presStyleCnt="3"/>
      <dgm:spPr/>
    </dgm:pt>
    <dgm:pt modelId="{5E2F45B2-4D74-418F-956A-B837A54C2D87}" type="pres">
      <dgm:prSet presAssocID="{421DC65D-67A1-4621-83BB-3B9BC03BC42F}" presName="childText" presStyleLbl="bgAcc1" presStyleIdx="1" presStyleCnt="3" custScaleX="341202">
        <dgm:presLayoutVars>
          <dgm:bulletEnabled val="1"/>
        </dgm:presLayoutVars>
      </dgm:prSet>
      <dgm:spPr/>
    </dgm:pt>
    <dgm:pt modelId="{E5A30741-758A-4D78-9016-5A186E171B82}" type="pres">
      <dgm:prSet presAssocID="{88F73F48-1388-4DA1-BEB3-FF81637050BF}" presName="Name13" presStyleLbl="parChTrans1D2" presStyleIdx="2" presStyleCnt="3"/>
      <dgm:spPr/>
    </dgm:pt>
    <dgm:pt modelId="{7156628C-4D9E-4B9B-A5A2-41B6E5C8C28F}" type="pres">
      <dgm:prSet presAssocID="{2386B8F3-13C2-41DB-AE6C-4BCBD165085C}" presName="childText" presStyleLbl="bgAcc1" presStyleIdx="2" presStyleCnt="3" custScaleX="186408">
        <dgm:presLayoutVars>
          <dgm:bulletEnabled val="1"/>
        </dgm:presLayoutVars>
      </dgm:prSet>
      <dgm:spPr/>
    </dgm:pt>
  </dgm:ptLst>
  <dgm:cxnLst>
    <dgm:cxn modelId="{054EDE21-412F-4444-9B26-53E9B42001CA}" srcId="{579EA9B6-6C1A-4DC2-8D75-419EEDA48E9D}" destId="{421DC65D-67A1-4621-83BB-3B9BC03BC42F}" srcOrd="0" destOrd="0" parTransId="{A4920ECC-FEB2-43EA-B127-64BFB9F35213}" sibTransId="{EDA27CE6-EB71-4BC7-848E-53ABFBF06BF4}"/>
    <dgm:cxn modelId="{8162BC22-9E34-466A-9DD8-5987DFDD7635}" type="presOf" srcId="{579EA9B6-6C1A-4DC2-8D75-419EEDA48E9D}" destId="{337FA3D1-C123-4B75-A46E-2AC1B473E00D}" srcOrd="0" destOrd="0" presId="urn:microsoft.com/office/officeart/2005/8/layout/hierarchy3"/>
    <dgm:cxn modelId="{624B0932-1E1B-4622-813B-A104EA3A85D4}" srcId="{8A4EF877-9770-4A53-B064-68E3229D5740}" destId="{4DF12DF6-AD81-4B4A-BF7B-3E7C91949617}" srcOrd="0" destOrd="0" parTransId="{1267F62D-5327-4EE3-B9D9-622DDB40527B}" sibTransId="{9A5EB2D9-7811-4379-9BF8-E10B36C52040}"/>
    <dgm:cxn modelId="{DF19C752-254A-4EE9-83C3-BA6E30D2589A}" type="presOf" srcId="{4DF12DF6-AD81-4B4A-BF7B-3E7C91949617}" destId="{8FCEC2AD-D958-4012-843C-3561EC5E0A12}" srcOrd="0" destOrd="0" presId="urn:microsoft.com/office/officeart/2005/8/layout/hierarchy3"/>
    <dgm:cxn modelId="{C29C0055-057F-49CA-BA44-B78A48065031}" type="presOf" srcId="{A4920ECC-FEB2-43EA-B127-64BFB9F35213}" destId="{0659E8C6-773E-4D26-A756-CB363F11E8CC}" srcOrd="0" destOrd="0" presId="urn:microsoft.com/office/officeart/2005/8/layout/hierarchy3"/>
    <dgm:cxn modelId="{C8C4D35A-38D1-4F2F-A4EA-61EE4E753F05}" type="presOf" srcId="{579EA9B6-6C1A-4DC2-8D75-419EEDA48E9D}" destId="{E14F8D44-A5D0-44C7-A2F2-BE9D966C5258}" srcOrd="1" destOrd="0" presId="urn:microsoft.com/office/officeart/2005/8/layout/hierarchy3"/>
    <dgm:cxn modelId="{EB7B5362-5A8E-491C-A338-BCE2D0926AD7}" type="presOf" srcId="{2386B8F3-13C2-41DB-AE6C-4BCBD165085C}" destId="{7156628C-4D9E-4B9B-A5A2-41B6E5C8C28F}" srcOrd="0" destOrd="0" presId="urn:microsoft.com/office/officeart/2005/8/layout/hierarchy3"/>
    <dgm:cxn modelId="{BE4DCB67-C75D-4018-AB12-C0944F98D8C0}" type="presOf" srcId="{8A4EF877-9770-4A53-B064-68E3229D5740}" destId="{BCB7CCA9-B5ED-49CD-A3FD-7AEEAFB17791}" srcOrd="0" destOrd="0" presId="urn:microsoft.com/office/officeart/2005/8/layout/hierarchy3"/>
    <dgm:cxn modelId="{5F583772-5EF1-42E1-9EDC-E714F0003298}" type="presOf" srcId="{8F13C5A5-4B06-465B-A447-866AE591DFD4}" destId="{0A173F6D-A189-4497-A24A-8F0C5EF26934}" srcOrd="0" destOrd="0" presId="urn:microsoft.com/office/officeart/2005/8/layout/hierarchy3"/>
    <dgm:cxn modelId="{031FED7B-B405-40C1-ACEC-C74FA9CE6C2B}" type="presOf" srcId="{4DF12DF6-AD81-4B4A-BF7B-3E7C91949617}" destId="{952C41D3-53B5-4B57-8064-D2A466DBC072}" srcOrd="1" destOrd="0" presId="urn:microsoft.com/office/officeart/2005/8/layout/hierarchy3"/>
    <dgm:cxn modelId="{641EB580-5C4D-4C47-9434-842E98C9D9DC}" type="presOf" srcId="{88F73F48-1388-4DA1-BEB3-FF81637050BF}" destId="{E5A30741-758A-4D78-9016-5A186E171B82}" srcOrd="0" destOrd="0" presId="urn:microsoft.com/office/officeart/2005/8/layout/hierarchy3"/>
    <dgm:cxn modelId="{048A1BA2-00D0-4B4F-B02A-FD98E55AF302}" srcId="{4DF12DF6-AD81-4B4A-BF7B-3E7C91949617}" destId="{6452F8B3-07B3-425E-957A-9AA69C021255}" srcOrd="0" destOrd="0" parTransId="{8F13C5A5-4B06-465B-A447-866AE591DFD4}" sibTransId="{3F0DCF0D-44FC-42FD-AD5B-EE94219CB90C}"/>
    <dgm:cxn modelId="{E525F2A2-AB66-4AA3-9B0B-DF8880A7AF7D}" srcId="{8A4EF877-9770-4A53-B064-68E3229D5740}" destId="{579EA9B6-6C1A-4DC2-8D75-419EEDA48E9D}" srcOrd="1" destOrd="0" parTransId="{1241569A-33F0-415D-9B92-19F144B7ACBC}" sibTransId="{579EF985-5139-4285-84DE-506E10680F4D}"/>
    <dgm:cxn modelId="{F5D56FD9-A019-4209-809B-C8BC674E9F1C}" srcId="{579EA9B6-6C1A-4DC2-8D75-419EEDA48E9D}" destId="{2386B8F3-13C2-41DB-AE6C-4BCBD165085C}" srcOrd="1" destOrd="0" parTransId="{88F73F48-1388-4DA1-BEB3-FF81637050BF}" sibTransId="{9091DDF2-2B07-4F8B-89D7-B3DD8C2C2812}"/>
    <dgm:cxn modelId="{DBEB32EA-C956-43F6-BD6A-512E090FC682}" type="presOf" srcId="{6452F8B3-07B3-425E-957A-9AA69C021255}" destId="{1543DE98-7ED9-4801-9C9E-3FD9D6C461D4}" srcOrd="0" destOrd="0" presId="urn:microsoft.com/office/officeart/2005/8/layout/hierarchy3"/>
    <dgm:cxn modelId="{4DD101F6-DA45-447A-A2EC-AA7B96D10F13}" type="presOf" srcId="{421DC65D-67A1-4621-83BB-3B9BC03BC42F}" destId="{5E2F45B2-4D74-418F-956A-B837A54C2D87}" srcOrd="0" destOrd="0" presId="urn:microsoft.com/office/officeart/2005/8/layout/hierarchy3"/>
    <dgm:cxn modelId="{75641042-0C9B-45F6-92C0-FA4F267FCD7A}" type="presParOf" srcId="{BCB7CCA9-B5ED-49CD-A3FD-7AEEAFB17791}" destId="{535A23D3-DCC2-4230-BD9C-E17442B8C984}" srcOrd="0" destOrd="0" presId="urn:microsoft.com/office/officeart/2005/8/layout/hierarchy3"/>
    <dgm:cxn modelId="{4BD96B9E-6932-4094-8940-D50846763ECF}" type="presParOf" srcId="{535A23D3-DCC2-4230-BD9C-E17442B8C984}" destId="{3CB45BFA-042F-4196-B801-6E785623192D}" srcOrd="0" destOrd="0" presId="urn:microsoft.com/office/officeart/2005/8/layout/hierarchy3"/>
    <dgm:cxn modelId="{32C5D29C-37FC-4422-8160-EACDD1319C8F}" type="presParOf" srcId="{3CB45BFA-042F-4196-B801-6E785623192D}" destId="{8FCEC2AD-D958-4012-843C-3561EC5E0A12}" srcOrd="0" destOrd="0" presId="urn:microsoft.com/office/officeart/2005/8/layout/hierarchy3"/>
    <dgm:cxn modelId="{2EF99352-CA15-40F5-BDED-5FF16E4A8ED9}" type="presParOf" srcId="{3CB45BFA-042F-4196-B801-6E785623192D}" destId="{952C41D3-53B5-4B57-8064-D2A466DBC072}" srcOrd="1" destOrd="0" presId="urn:microsoft.com/office/officeart/2005/8/layout/hierarchy3"/>
    <dgm:cxn modelId="{8B98432F-2FC2-40BA-A8AF-79ABC52F9B60}" type="presParOf" srcId="{535A23D3-DCC2-4230-BD9C-E17442B8C984}" destId="{9B81B6FE-5EA9-42BB-A104-2B0C4D1519E6}" srcOrd="1" destOrd="0" presId="urn:microsoft.com/office/officeart/2005/8/layout/hierarchy3"/>
    <dgm:cxn modelId="{984B7F68-0749-48A6-9737-2AE3CE298CAE}" type="presParOf" srcId="{9B81B6FE-5EA9-42BB-A104-2B0C4D1519E6}" destId="{0A173F6D-A189-4497-A24A-8F0C5EF26934}" srcOrd="0" destOrd="0" presId="urn:microsoft.com/office/officeart/2005/8/layout/hierarchy3"/>
    <dgm:cxn modelId="{FB43D99D-6988-48ED-9281-A4221896DE4F}" type="presParOf" srcId="{9B81B6FE-5EA9-42BB-A104-2B0C4D1519E6}" destId="{1543DE98-7ED9-4801-9C9E-3FD9D6C461D4}" srcOrd="1" destOrd="0" presId="urn:microsoft.com/office/officeart/2005/8/layout/hierarchy3"/>
    <dgm:cxn modelId="{6991B2F5-268B-4F28-9B0C-B76016741D8E}" type="presParOf" srcId="{BCB7CCA9-B5ED-49CD-A3FD-7AEEAFB17791}" destId="{78F63664-163D-4B38-A4BA-2BFDA5A17CD6}" srcOrd="1" destOrd="0" presId="urn:microsoft.com/office/officeart/2005/8/layout/hierarchy3"/>
    <dgm:cxn modelId="{E3FEAC09-AFE2-4909-B96F-24D5F8F6B1CF}" type="presParOf" srcId="{78F63664-163D-4B38-A4BA-2BFDA5A17CD6}" destId="{C8907A7F-0D4B-4AED-BCBA-11D44F48412B}" srcOrd="0" destOrd="0" presId="urn:microsoft.com/office/officeart/2005/8/layout/hierarchy3"/>
    <dgm:cxn modelId="{D08ACEBB-053E-4F50-9048-2460060E7FCA}" type="presParOf" srcId="{C8907A7F-0D4B-4AED-BCBA-11D44F48412B}" destId="{337FA3D1-C123-4B75-A46E-2AC1B473E00D}" srcOrd="0" destOrd="0" presId="urn:microsoft.com/office/officeart/2005/8/layout/hierarchy3"/>
    <dgm:cxn modelId="{3587A0A3-0574-4D2B-A8C6-8B0CE6D40CDC}" type="presParOf" srcId="{C8907A7F-0D4B-4AED-BCBA-11D44F48412B}" destId="{E14F8D44-A5D0-44C7-A2F2-BE9D966C5258}" srcOrd="1" destOrd="0" presId="urn:microsoft.com/office/officeart/2005/8/layout/hierarchy3"/>
    <dgm:cxn modelId="{4E91A876-CE04-40FB-BCB0-90F4D0D8573F}" type="presParOf" srcId="{78F63664-163D-4B38-A4BA-2BFDA5A17CD6}" destId="{E1B5FAD7-3A81-437E-9DFC-36215ECDAA9C}" srcOrd="1" destOrd="0" presId="urn:microsoft.com/office/officeart/2005/8/layout/hierarchy3"/>
    <dgm:cxn modelId="{425454E0-C68C-4A3A-966C-E09B30C28CCE}" type="presParOf" srcId="{E1B5FAD7-3A81-437E-9DFC-36215ECDAA9C}" destId="{0659E8C6-773E-4D26-A756-CB363F11E8CC}" srcOrd="0" destOrd="0" presId="urn:microsoft.com/office/officeart/2005/8/layout/hierarchy3"/>
    <dgm:cxn modelId="{9CABAC8D-CD66-4B17-9AD6-384FB6830D92}" type="presParOf" srcId="{E1B5FAD7-3A81-437E-9DFC-36215ECDAA9C}" destId="{5E2F45B2-4D74-418F-956A-B837A54C2D87}" srcOrd="1" destOrd="0" presId="urn:microsoft.com/office/officeart/2005/8/layout/hierarchy3"/>
    <dgm:cxn modelId="{076792E2-B95B-4EF2-ADE3-C1C628ED9610}" type="presParOf" srcId="{E1B5FAD7-3A81-437E-9DFC-36215ECDAA9C}" destId="{E5A30741-758A-4D78-9016-5A186E171B82}" srcOrd="2" destOrd="0" presId="urn:microsoft.com/office/officeart/2005/8/layout/hierarchy3"/>
    <dgm:cxn modelId="{96D26E41-0BDE-4115-8B53-F5884400A4DB}" type="presParOf" srcId="{E1B5FAD7-3A81-437E-9DFC-36215ECDAA9C}" destId="{7156628C-4D9E-4B9B-A5A2-41B6E5C8C28F}"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5F7D83-5FFB-4BEA-AEA6-58BC4A78552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B5F59FF-F733-467B-82F9-97B966B5D602}">
      <dgm:prSet phldrT="[Text]"/>
      <dgm:spPr/>
      <dgm:t>
        <a:bodyPr/>
        <a:lstStyle/>
        <a:p>
          <a:pPr>
            <a:buFont typeface="+mj-lt"/>
            <a:buAutoNum type="arabicPeriod"/>
          </a:pPr>
          <a:r>
            <a:rPr lang="en-US" b="1" dirty="0">
              <a:solidFill>
                <a:schemeClr val="tx1"/>
              </a:solidFill>
            </a:rPr>
            <a:t> Parents De-Stress Package</a:t>
          </a:r>
          <a:endParaRPr lang="en-US" dirty="0">
            <a:solidFill>
              <a:schemeClr val="tx1"/>
            </a:solidFill>
          </a:endParaRPr>
        </a:p>
      </dgm:t>
    </dgm:pt>
    <dgm:pt modelId="{4567B13E-4D9A-472A-BD4C-61E42C90FED8}" type="parTrans" cxnId="{44E35275-1608-4061-8E0F-70792EC8FE56}">
      <dgm:prSet/>
      <dgm:spPr/>
      <dgm:t>
        <a:bodyPr/>
        <a:lstStyle/>
        <a:p>
          <a:endParaRPr lang="en-US"/>
        </a:p>
      </dgm:t>
    </dgm:pt>
    <dgm:pt modelId="{6E812156-7B4E-4319-AE57-2EF7961B712B}" type="sibTrans" cxnId="{44E35275-1608-4061-8E0F-70792EC8FE56}">
      <dgm:prSet/>
      <dgm:spPr/>
      <dgm:t>
        <a:bodyPr/>
        <a:lstStyle/>
        <a:p>
          <a:endParaRPr lang="en-US"/>
        </a:p>
      </dgm:t>
    </dgm:pt>
    <dgm:pt modelId="{F84F3219-E3F4-4576-A44C-5D59D175B8E2}">
      <dgm:prSet phldrT="[Text]"/>
      <dgm:spPr/>
      <dgm:t>
        <a:bodyPr/>
        <a:lstStyle/>
        <a:p>
          <a:pPr>
            <a:buFont typeface="+mj-lt"/>
            <a:buAutoNum type="arabicPeriod"/>
          </a:pPr>
          <a:r>
            <a:rPr lang="en-US" b="1" dirty="0"/>
            <a:t> Meetings and Events </a:t>
          </a:r>
          <a:endParaRPr lang="en-US" dirty="0"/>
        </a:p>
      </dgm:t>
    </dgm:pt>
    <dgm:pt modelId="{2F75A20B-2924-4C54-8638-1AA41896E72D}" type="parTrans" cxnId="{CBE2CC04-F163-4C18-9E38-F0CB84F10480}">
      <dgm:prSet/>
      <dgm:spPr/>
      <dgm:t>
        <a:bodyPr/>
        <a:lstStyle/>
        <a:p>
          <a:endParaRPr lang="en-US"/>
        </a:p>
      </dgm:t>
    </dgm:pt>
    <dgm:pt modelId="{8525EA8B-7586-4FD8-8DB9-91DB02552733}" type="sibTrans" cxnId="{CBE2CC04-F163-4C18-9E38-F0CB84F10480}">
      <dgm:prSet/>
      <dgm:spPr/>
      <dgm:t>
        <a:bodyPr/>
        <a:lstStyle/>
        <a:p>
          <a:endParaRPr lang="en-US"/>
        </a:p>
      </dgm:t>
    </dgm:pt>
    <dgm:pt modelId="{E7438071-25F2-4866-968C-E8D55550F262}">
      <dgm:prSet phldrT="[Text]"/>
      <dgm:spPr/>
      <dgm:t>
        <a:bodyPr/>
        <a:lstStyle/>
        <a:p>
          <a:pPr>
            <a:buFont typeface="+mj-lt"/>
            <a:buAutoNum type="arabicPeriod"/>
          </a:pPr>
          <a:r>
            <a:rPr lang="en-US" b="1" dirty="0"/>
            <a:t> Long Stay Services </a:t>
          </a:r>
          <a:endParaRPr lang="en-US" dirty="0"/>
        </a:p>
      </dgm:t>
    </dgm:pt>
    <dgm:pt modelId="{7E690421-5EB8-4098-8207-3264FE25DE8D}" type="parTrans" cxnId="{E95BA613-B4C6-444D-B9F1-73DEE601567E}">
      <dgm:prSet/>
      <dgm:spPr/>
      <dgm:t>
        <a:bodyPr/>
        <a:lstStyle/>
        <a:p>
          <a:endParaRPr lang="en-US"/>
        </a:p>
      </dgm:t>
    </dgm:pt>
    <dgm:pt modelId="{4022D8BF-1372-4C54-AE70-2E858A8FC86B}" type="sibTrans" cxnId="{E95BA613-B4C6-444D-B9F1-73DEE601567E}">
      <dgm:prSet/>
      <dgm:spPr/>
      <dgm:t>
        <a:bodyPr/>
        <a:lstStyle/>
        <a:p>
          <a:endParaRPr lang="en-US"/>
        </a:p>
      </dgm:t>
    </dgm:pt>
    <dgm:pt modelId="{46935686-AAF0-4DB9-B07A-E8DEF1CC8288}" type="pres">
      <dgm:prSet presAssocID="{6D5F7D83-5FFB-4BEA-AEA6-58BC4A78552C}" presName="vert0" presStyleCnt="0">
        <dgm:presLayoutVars>
          <dgm:dir/>
          <dgm:animOne val="branch"/>
          <dgm:animLvl val="lvl"/>
        </dgm:presLayoutVars>
      </dgm:prSet>
      <dgm:spPr/>
    </dgm:pt>
    <dgm:pt modelId="{DA3C9970-C1CF-4188-891F-9814F225F95D}" type="pres">
      <dgm:prSet presAssocID="{1B5F59FF-F733-467B-82F9-97B966B5D602}" presName="thickLine" presStyleLbl="alignNode1" presStyleIdx="0" presStyleCnt="3"/>
      <dgm:spPr/>
    </dgm:pt>
    <dgm:pt modelId="{61C14C6E-EAC6-42A6-B407-8BA4D46527C3}" type="pres">
      <dgm:prSet presAssocID="{1B5F59FF-F733-467B-82F9-97B966B5D602}" presName="horz1" presStyleCnt="0"/>
      <dgm:spPr/>
    </dgm:pt>
    <dgm:pt modelId="{8013202D-D4ED-4397-8532-4C464441BE39}" type="pres">
      <dgm:prSet presAssocID="{1B5F59FF-F733-467B-82F9-97B966B5D602}" presName="tx1" presStyleLbl="revTx" presStyleIdx="0" presStyleCnt="3"/>
      <dgm:spPr/>
    </dgm:pt>
    <dgm:pt modelId="{6C2662E8-F14E-45EE-9617-3956B27C77E4}" type="pres">
      <dgm:prSet presAssocID="{1B5F59FF-F733-467B-82F9-97B966B5D602}" presName="vert1" presStyleCnt="0"/>
      <dgm:spPr/>
    </dgm:pt>
    <dgm:pt modelId="{47104BE6-CD32-4D53-BA87-FDB3EFAA9676}" type="pres">
      <dgm:prSet presAssocID="{F84F3219-E3F4-4576-A44C-5D59D175B8E2}" presName="thickLine" presStyleLbl="alignNode1" presStyleIdx="1" presStyleCnt="3"/>
      <dgm:spPr/>
    </dgm:pt>
    <dgm:pt modelId="{29F6962B-89A9-4CF1-BF33-6474313C6FF1}" type="pres">
      <dgm:prSet presAssocID="{F84F3219-E3F4-4576-A44C-5D59D175B8E2}" presName="horz1" presStyleCnt="0"/>
      <dgm:spPr/>
    </dgm:pt>
    <dgm:pt modelId="{643C23B3-DA4A-4D36-85D6-E8D97F050D89}" type="pres">
      <dgm:prSet presAssocID="{F84F3219-E3F4-4576-A44C-5D59D175B8E2}" presName="tx1" presStyleLbl="revTx" presStyleIdx="1" presStyleCnt="3"/>
      <dgm:spPr/>
    </dgm:pt>
    <dgm:pt modelId="{63D71F63-1216-40E0-8603-10D9FB4B31C6}" type="pres">
      <dgm:prSet presAssocID="{F84F3219-E3F4-4576-A44C-5D59D175B8E2}" presName="vert1" presStyleCnt="0"/>
      <dgm:spPr/>
    </dgm:pt>
    <dgm:pt modelId="{2D8C8A1F-BBDC-4E70-9328-CADE7D8BD500}" type="pres">
      <dgm:prSet presAssocID="{E7438071-25F2-4866-968C-E8D55550F262}" presName="thickLine" presStyleLbl="alignNode1" presStyleIdx="2" presStyleCnt="3"/>
      <dgm:spPr/>
    </dgm:pt>
    <dgm:pt modelId="{6DBE65D4-24F7-4C82-BBA5-B785F64D9D16}" type="pres">
      <dgm:prSet presAssocID="{E7438071-25F2-4866-968C-E8D55550F262}" presName="horz1" presStyleCnt="0"/>
      <dgm:spPr/>
    </dgm:pt>
    <dgm:pt modelId="{1AE12328-33A3-4E8D-9296-8C8714C7108F}" type="pres">
      <dgm:prSet presAssocID="{E7438071-25F2-4866-968C-E8D55550F262}" presName="tx1" presStyleLbl="revTx" presStyleIdx="2" presStyleCnt="3"/>
      <dgm:spPr/>
    </dgm:pt>
    <dgm:pt modelId="{C9982741-498B-465A-B762-7B754377CFFE}" type="pres">
      <dgm:prSet presAssocID="{E7438071-25F2-4866-968C-E8D55550F262}" presName="vert1" presStyleCnt="0"/>
      <dgm:spPr/>
    </dgm:pt>
  </dgm:ptLst>
  <dgm:cxnLst>
    <dgm:cxn modelId="{CBE2CC04-F163-4C18-9E38-F0CB84F10480}" srcId="{6D5F7D83-5FFB-4BEA-AEA6-58BC4A78552C}" destId="{F84F3219-E3F4-4576-A44C-5D59D175B8E2}" srcOrd="1" destOrd="0" parTransId="{2F75A20B-2924-4C54-8638-1AA41896E72D}" sibTransId="{8525EA8B-7586-4FD8-8DB9-91DB02552733}"/>
    <dgm:cxn modelId="{E95BA613-B4C6-444D-B9F1-73DEE601567E}" srcId="{6D5F7D83-5FFB-4BEA-AEA6-58BC4A78552C}" destId="{E7438071-25F2-4866-968C-E8D55550F262}" srcOrd="2" destOrd="0" parTransId="{7E690421-5EB8-4098-8207-3264FE25DE8D}" sibTransId="{4022D8BF-1372-4C54-AE70-2E858A8FC86B}"/>
    <dgm:cxn modelId="{887E745E-0324-425F-AF8C-9EB440EC0AE3}" type="presOf" srcId="{1B5F59FF-F733-467B-82F9-97B966B5D602}" destId="{8013202D-D4ED-4397-8532-4C464441BE39}" srcOrd="0" destOrd="0" presId="urn:microsoft.com/office/officeart/2008/layout/LinedList"/>
    <dgm:cxn modelId="{44E35275-1608-4061-8E0F-70792EC8FE56}" srcId="{6D5F7D83-5FFB-4BEA-AEA6-58BC4A78552C}" destId="{1B5F59FF-F733-467B-82F9-97B966B5D602}" srcOrd="0" destOrd="0" parTransId="{4567B13E-4D9A-472A-BD4C-61E42C90FED8}" sibTransId="{6E812156-7B4E-4319-AE57-2EF7961B712B}"/>
    <dgm:cxn modelId="{295E099C-A389-473F-ABD0-F5891E5D1636}" type="presOf" srcId="{E7438071-25F2-4866-968C-E8D55550F262}" destId="{1AE12328-33A3-4E8D-9296-8C8714C7108F}" srcOrd="0" destOrd="0" presId="urn:microsoft.com/office/officeart/2008/layout/LinedList"/>
    <dgm:cxn modelId="{73A40DD7-3093-4F74-A130-E7467F206552}" type="presOf" srcId="{6D5F7D83-5FFB-4BEA-AEA6-58BC4A78552C}" destId="{46935686-AAF0-4DB9-B07A-E8DEF1CC8288}" srcOrd="0" destOrd="0" presId="urn:microsoft.com/office/officeart/2008/layout/LinedList"/>
    <dgm:cxn modelId="{A2ECA8DC-76B4-4149-BA87-8D7E57C2C13B}" type="presOf" srcId="{F84F3219-E3F4-4576-A44C-5D59D175B8E2}" destId="{643C23B3-DA4A-4D36-85D6-E8D97F050D89}" srcOrd="0" destOrd="0" presId="urn:microsoft.com/office/officeart/2008/layout/LinedList"/>
    <dgm:cxn modelId="{4DD2799A-8D67-416C-BEC8-DD1AD31A7C2C}" type="presParOf" srcId="{46935686-AAF0-4DB9-B07A-E8DEF1CC8288}" destId="{DA3C9970-C1CF-4188-891F-9814F225F95D}" srcOrd="0" destOrd="0" presId="urn:microsoft.com/office/officeart/2008/layout/LinedList"/>
    <dgm:cxn modelId="{D71CBFCB-9CA8-4EC8-8A1F-81EB84213B86}" type="presParOf" srcId="{46935686-AAF0-4DB9-B07A-E8DEF1CC8288}" destId="{61C14C6E-EAC6-42A6-B407-8BA4D46527C3}" srcOrd="1" destOrd="0" presId="urn:microsoft.com/office/officeart/2008/layout/LinedList"/>
    <dgm:cxn modelId="{8B801023-4609-472B-A2C9-5B7702B92D57}" type="presParOf" srcId="{61C14C6E-EAC6-42A6-B407-8BA4D46527C3}" destId="{8013202D-D4ED-4397-8532-4C464441BE39}" srcOrd="0" destOrd="0" presId="urn:microsoft.com/office/officeart/2008/layout/LinedList"/>
    <dgm:cxn modelId="{F3D4D640-2862-41BE-81A1-9D2FEED7E460}" type="presParOf" srcId="{61C14C6E-EAC6-42A6-B407-8BA4D46527C3}" destId="{6C2662E8-F14E-45EE-9617-3956B27C77E4}" srcOrd="1" destOrd="0" presId="urn:microsoft.com/office/officeart/2008/layout/LinedList"/>
    <dgm:cxn modelId="{5663724F-C214-4E75-9008-F485BDDE75B7}" type="presParOf" srcId="{46935686-AAF0-4DB9-B07A-E8DEF1CC8288}" destId="{47104BE6-CD32-4D53-BA87-FDB3EFAA9676}" srcOrd="2" destOrd="0" presId="urn:microsoft.com/office/officeart/2008/layout/LinedList"/>
    <dgm:cxn modelId="{392774DE-FA41-4D72-9727-D4D58D3C427E}" type="presParOf" srcId="{46935686-AAF0-4DB9-B07A-E8DEF1CC8288}" destId="{29F6962B-89A9-4CF1-BF33-6474313C6FF1}" srcOrd="3" destOrd="0" presId="urn:microsoft.com/office/officeart/2008/layout/LinedList"/>
    <dgm:cxn modelId="{026A0E16-CDC4-4964-89ED-48524EA58508}" type="presParOf" srcId="{29F6962B-89A9-4CF1-BF33-6474313C6FF1}" destId="{643C23B3-DA4A-4D36-85D6-E8D97F050D89}" srcOrd="0" destOrd="0" presId="urn:microsoft.com/office/officeart/2008/layout/LinedList"/>
    <dgm:cxn modelId="{AE0C7BF8-0CDD-46EC-9C02-B6544F222C30}" type="presParOf" srcId="{29F6962B-89A9-4CF1-BF33-6474313C6FF1}" destId="{63D71F63-1216-40E0-8603-10D9FB4B31C6}" srcOrd="1" destOrd="0" presId="urn:microsoft.com/office/officeart/2008/layout/LinedList"/>
    <dgm:cxn modelId="{CBCB7D02-941F-436D-8A7B-C835540CA8AF}" type="presParOf" srcId="{46935686-AAF0-4DB9-B07A-E8DEF1CC8288}" destId="{2D8C8A1F-BBDC-4E70-9328-CADE7D8BD500}" srcOrd="4" destOrd="0" presId="urn:microsoft.com/office/officeart/2008/layout/LinedList"/>
    <dgm:cxn modelId="{943C8B37-7179-4DF1-B454-57405E6C9A0E}" type="presParOf" srcId="{46935686-AAF0-4DB9-B07A-E8DEF1CC8288}" destId="{6DBE65D4-24F7-4C82-BBA5-B785F64D9D16}" srcOrd="5" destOrd="0" presId="urn:microsoft.com/office/officeart/2008/layout/LinedList"/>
    <dgm:cxn modelId="{82B77E1B-AA7E-4E3E-8562-3603EFFEFC69}" type="presParOf" srcId="{6DBE65D4-24F7-4C82-BBA5-B785F64D9D16}" destId="{1AE12328-33A3-4E8D-9296-8C8714C7108F}" srcOrd="0" destOrd="0" presId="urn:microsoft.com/office/officeart/2008/layout/LinedList"/>
    <dgm:cxn modelId="{35AC047C-A82D-425B-97CC-A5819C383991}" type="presParOf" srcId="{6DBE65D4-24F7-4C82-BBA5-B785F64D9D16}" destId="{C9982741-498B-465A-B762-7B754377CFF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EC2AD-D958-4012-843C-3561EC5E0A12}">
      <dsp:nvSpPr>
        <dsp:cNvPr id="0" name=""/>
        <dsp:cNvSpPr/>
      </dsp:nvSpPr>
      <dsp:spPr>
        <a:xfrm>
          <a:off x="1775" y="458207"/>
          <a:ext cx="3926544" cy="796695"/>
        </a:xfrm>
        <a:prstGeom prst="roundRect">
          <a:avLst>
            <a:gd name="adj" fmla="val 10000"/>
          </a:avLst>
        </a:prstGeom>
        <a:solidFill>
          <a:schemeClr val="accent4"/>
        </a:solidFill>
        <a:ln w="19050" cap="flat" cmpd="sng" algn="ctr">
          <a:solidFill>
            <a:schemeClr val="lt1"/>
          </a:solidFill>
          <a:prstDash val="solid"/>
          <a:miter lim="800000"/>
        </a:ln>
        <a:effectLst/>
      </dsp:spPr>
      <dsp:style>
        <a:lnRef idx="3">
          <a:schemeClr val="lt1"/>
        </a:lnRef>
        <a:fillRef idx="1">
          <a:schemeClr val="accent4"/>
        </a:fillRef>
        <a:effectRef idx="1">
          <a:schemeClr val="accent4"/>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b="1" i="0" kern="1200" dirty="0"/>
            <a:t>Business travelers</a:t>
          </a:r>
          <a:endParaRPr lang="en-US" sz="2400" kern="1200" dirty="0"/>
        </a:p>
      </dsp:txBody>
      <dsp:txXfrm>
        <a:off x="25109" y="481541"/>
        <a:ext cx="3879876" cy="750027"/>
      </dsp:txXfrm>
    </dsp:sp>
    <dsp:sp modelId="{0A173F6D-A189-4497-A24A-8F0C5EF26934}">
      <dsp:nvSpPr>
        <dsp:cNvPr id="0" name=""/>
        <dsp:cNvSpPr/>
      </dsp:nvSpPr>
      <dsp:spPr>
        <a:xfrm>
          <a:off x="394429" y="1254902"/>
          <a:ext cx="392654" cy="597521"/>
        </a:xfrm>
        <a:custGeom>
          <a:avLst/>
          <a:gdLst/>
          <a:ahLst/>
          <a:cxnLst/>
          <a:rect l="0" t="0" r="0" b="0"/>
          <a:pathLst>
            <a:path>
              <a:moveTo>
                <a:pt x="0" y="0"/>
              </a:moveTo>
              <a:lnTo>
                <a:pt x="0" y="597521"/>
              </a:lnTo>
              <a:lnTo>
                <a:pt x="392654" y="59752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43DE98-7ED9-4801-9C9E-3FD9D6C461D4}">
      <dsp:nvSpPr>
        <dsp:cNvPr id="0" name=""/>
        <dsp:cNvSpPr/>
      </dsp:nvSpPr>
      <dsp:spPr>
        <a:xfrm>
          <a:off x="787084" y="1454076"/>
          <a:ext cx="3049163" cy="7966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b="1" i="0" kern="1200" dirty="0"/>
            <a:t>Event attendees</a:t>
          </a:r>
          <a:endParaRPr lang="en-US" sz="2600" kern="1200" dirty="0"/>
        </a:p>
      </dsp:txBody>
      <dsp:txXfrm>
        <a:off x="810418" y="1477410"/>
        <a:ext cx="3002495" cy="750027"/>
      </dsp:txXfrm>
    </dsp:sp>
    <dsp:sp modelId="{337FA3D1-C123-4B75-A46E-2AC1B473E00D}">
      <dsp:nvSpPr>
        <dsp:cNvPr id="0" name=""/>
        <dsp:cNvSpPr/>
      </dsp:nvSpPr>
      <dsp:spPr>
        <a:xfrm>
          <a:off x="4326668" y="409967"/>
          <a:ext cx="1683767" cy="7966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Families</a:t>
          </a:r>
          <a:r>
            <a:rPr lang="en-US" sz="4200" kern="1200" dirty="0"/>
            <a:t> </a:t>
          </a:r>
        </a:p>
      </dsp:txBody>
      <dsp:txXfrm>
        <a:off x="4350002" y="433301"/>
        <a:ext cx="1637099" cy="750027"/>
      </dsp:txXfrm>
    </dsp:sp>
    <dsp:sp modelId="{0659E8C6-773E-4D26-A756-CB363F11E8CC}">
      <dsp:nvSpPr>
        <dsp:cNvPr id="0" name=""/>
        <dsp:cNvSpPr/>
      </dsp:nvSpPr>
      <dsp:spPr>
        <a:xfrm>
          <a:off x="4495044" y="1206663"/>
          <a:ext cx="168376" cy="645761"/>
        </a:xfrm>
        <a:custGeom>
          <a:avLst/>
          <a:gdLst/>
          <a:ahLst/>
          <a:cxnLst/>
          <a:rect l="0" t="0" r="0" b="0"/>
          <a:pathLst>
            <a:path>
              <a:moveTo>
                <a:pt x="0" y="0"/>
              </a:moveTo>
              <a:lnTo>
                <a:pt x="0" y="645761"/>
              </a:lnTo>
              <a:lnTo>
                <a:pt x="168376" y="64576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2F45B2-4D74-418F-956A-B837A54C2D87}">
      <dsp:nvSpPr>
        <dsp:cNvPr id="0" name=""/>
        <dsp:cNvSpPr/>
      </dsp:nvSpPr>
      <dsp:spPr>
        <a:xfrm>
          <a:off x="4663421" y="1454076"/>
          <a:ext cx="4349344" cy="796695"/>
        </a:xfrm>
        <a:prstGeom prst="roundRect">
          <a:avLst>
            <a:gd name="adj" fmla="val 10000"/>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b="1" i="0" kern="1200" dirty="0"/>
            <a:t>Health and wellness travelers</a:t>
          </a:r>
          <a:endParaRPr lang="en-US" sz="2600" kern="1200" dirty="0"/>
        </a:p>
      </dsp:txBody>
      <dsp:txXfrm>
        <a:off x="4686755" y="1477410"/>
        <a:ext cx="4302676" cy="750027"/>
      </dsp:txXfrm>
    </dsp:sp>
    <dsp:sp modelId="{E5A30741-758A-4D78-9016-5A186E171B82}">
      <dsp:nvSpPr>
        <dsp:cNvPr id="0" name=""/>
        <dsp:cNvSpPr/>
      </dsp:nvSpPr>
      <dsp:spPr>
        <a:xfrm>
          <a:off x="4495044" y="1206663"/>
          <a:ext cx="168376" cy="1641630"/>
        </a:xfrm>
        <a:custGeom>
          <a:avLst/>
          <a:gdLst/>
          <a:ahLst/>
          <a:cxnLst/>
          <a:rect l="0" t="0" r="0" b="0"/>
          <a:pathLst>
            <a:path>
              <a:moveTo>
                <a:pt x="0" y="0"/>
              </a:moveTo>
              <a:lnTo>
                <a:pt x="0" y="1641630"/>
              </a:lnTo>
              <a:lnTo>
                <a:pt x="168376" y="16416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56628C-4D9E-4B9B-A5A2-41B6E5C8C28F}">
      <dsp:nvSpPr>
        <dsp:cNvPr id="0" name=""/>
        <dsp:cNvSpPr/>
      </dsp:nvSpPr>
      <dsp:spPr>
        <a:xfrm>
          <a:off x="4663421" y="2449946"/>
          <a:ext cx="2376166" cy="796695"/>
        </a:xfrm>
        <a:prstGeom prst="roundRect">
          <a:avLst>
            <a:gd name="adj" fmla="val 10000"/>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US" sz="2600" kern="1200" dirty="0"/>
            <a:t>Leisure travelers</a:t>
          </a:r>
        </a:p>
      </dsp:txBody>
      <dsp:txXfrm>
        <a:off x="4686755" y="2473280"/>
        <a:ext cx="2329498" cy="750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C9970-C1CF-4188-891F-9814F225F95D}">
      <dsp:nvSpPr>
        <dsp:cNvPr id="0" name=""/>
        <dsp:cNvSpPr/>
      </dsp:nvSpPr>
      <dsp:spPr>
        <a:xfrm>
          <a:off x="0" y="2282"/>
          <a:ext cx="8209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3202D-D4ED-4397-8532-4C464441BE39}">
      <dsp:nvSpPr>
        <dsp:cNvPr id="0" name=""/>
        <dsp:cNvSpPr/>
      </dsp:nvSpPr>
      <dsp:spPr>
        <a:xfrm>
          <a:off x="0" y="2282"/>
          <a:ext cx="8209280" cy="1556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Font typeface="+mj-lt"/>
            <a:buNone/>
          </a:pPr>
          <a:r>
            <a:rPr lang="en-US" sz="5300" b="1" kern="1200" dirty="0">
              <a:solidFill>
                <a:schemeClr val="tx1"/>
              </a:solidFill>
            </a:rPr>
            <a:t> Parents De-Stress Package</a:t>
          </a:r>
          <a:endParaRPr lang="en-US" sz="5300" kern="1200" dirty="0">
            <a:solidFill>
              <a:schemeClr val="tx1"/>
            </a:solidFill>
          </a:endParaRPr>
        </a:p>
      </dsp:txBody>
      <dsp:txXfrm>
        <a:off x="0" y="2282"/>
        <a:ext cx="8209280" cy="1556909"/>
      </dsp:txXfrm>
    </dsp:sp>
    <dsp:sp modelId="{47104BE6-CD32-4D53-BA87-FDB3EFAA9676}">
      <dsp:nvSpPr>
        <dsp:cNvPr id="0" name=""/>
        <dsp:cNvSpPr/>
      </dsp:nvSpPr>
      <dsp:spPr>
        <a:xfrm>
          <a:off x="0" y="1559191"/>
          <a:ext cx="8209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C23B3-DA4A-4D36-85D6-E8D97F050D89}">
      <dsp:nvSpPr>
        <dsp:cNvPr id="0" name=""/>
        <dsp:cNvSpPr/>
      </dsp:nvSpPr>
      <dsp:spPr>
        <a:xfrm>
          <a:off x="0" y="1559191"/>
          <a:ext cx="8209280" cy="1556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Font typeface="+mj-lt"/>
            <a:buNone/>
          </a:pPr>
          <a:r>
            <a:rPr lang="en-US" sz="5300" b="1" kern="1200" dirty="0"/>
            <a:t> Meetings and Events </a:t>
          </a:r>
          <a:endParaRPr lang="en-US" sz="5300" kern="1200" dirty="0"/>
        </a:p>
      </dsp:txBody>
      <dsp:txXfrm>
        <a:off x="0" y="1559191"/>
        <a:ext cx="8209280" cy="1556909"/>
      </dsp:txXfrm>
    </dsp:sp>
    <dsp:sp modelId="{2D8C8A1F-BBDC-4E70-9328-CADE7D8BD500}">
      <dsp:nvSpPr>
        <dsp:cNvPr id="0" name=""/>
        <dsp:cNvSpPr/>
      </dsp:nvSpPr>
      <dsp:spPr>
        <a:xfrm>
          <a:off x="0" y="3116101"/>
          <a:ext cx="8209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12328-33A3-4E8D-9296-8C8714C7108F}">
      <dsp:nvSpPr>
        <dsp:cNvPr id="0" name=""/>
        <dsp:cNvSpPr/>
      </dsp:nvSpPr>
      <dsp:spPr>
        <a:xfrm>
          <a:off x="0" y="3116101"/>
          <a:ext cx="8209280" cy="1556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Font typeface="+mj-lt"/>
            <a:buNone/>
          </a:pPr>
          <a:r>
            <a:rPr lang="en-US" sz="5300" b="1" kern="1200" dirty="0"/>
            <a:t> Long Stay Services </a:t>
          </a:r>
          <a:endParaRPr lang="en-US" sz="5300" kern="1200" dirty="0"/>
        </a:p>
      </dsp:txBody>
      <dsp:txXfrm>
        <a:off x="0" y="3116101"/>
        <a:ext cx="8209280" cy="155690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2/6/23</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t>2023/2/6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t>‹#›</a:t>
            </a:fld>
            <a:endParaRPr lang="zh-CN" alt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explore the need to have quality services in the hospitality industry. I will use a case study Sheraton Marriot, Tel Aviv, and the impact the nature, scope and role of quality service has contributed to the recommendation and branding of the hotel. </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a:t>
            </a:fld>
            <a:endParaRPr lang="zh-CN" altLang="en-US"/>
          </a:p>
        </p:txBody>
      </p:sp>
    </p:spTree>
    <p:extLst>
      <p:ext uri="{BB962C8B-B14F-4D97-AF65-F5344CB8AC3E}">
        <p14:creationId xmlns:p14="http://schemas.microsoft.com/office/powerpoint/2010/main" val="3285914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chronological</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2</a:t>
            </a:fld>
            <a:endParaRPr lang="zh-CN" altLang="en-US"/>
          </a:p>
        </p:txBody>
      </p:sp>
    </p:spTree>
    <p:extLst>
      <p:ext uri="{BB962C8B-B14F-4D97-AF65-F5344CB8AC3E}">
        <p14:creationId xmlns:p14="http://schemas.microsoft.com/office/powerpoint/2010/main" val="4256814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use </a:t>
            </a:r>
            <a:r>
              <a:rPr lang="en-US" dirty="0" err="1"/>
              <a:t>Sheratton</a:t>
            </a:r>
            <a:r>
              <a:rPr lang="en-US" dirty="0"/>
              <a:t> Tel Aviv Hotel as a case study to achieve its objective of examining the importance of quality services in the hospitality industry. </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3</a:t>
            </a:fld>
            <a:endParaRPr lang="zh-CN" altLang="en-US"/>
          </a:p>
        </p:txBody>
      </p:sp>
    </p:spTree>
    <p:extLst>
      <p:ext uri="{BB962C8B-B14F-4D97-AF65-F5344CB8AC3E}">
        <p14:creationId xmlns:p14="http://schemas.microsoft.com/office/powerpoint/2010/main" val="739492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effectLst/>
                <a:latin typeface="Times New Roman" panose="02020603050405020304" pitchFamily="18" charset="0"/>
                <a:ea typeface="Times New Roman" panose="02020603050405020304" pitchFamily="18" charset="0"/>
              </a:rPr>
              <a:t>The 5-star Sheraton Tel Aviv hotel enjoys a superb beachside location on the Herbert Samuel Boardwalk, overlooking the Mediterranean Sea, and is closer to popular Tel Aviv attractions including the artist's district and charming Jaffa. It has recreational activities in addition to a spa providing dead sea treatments and other luxuries. (Marriott International </a:t>
            </a:r>
            <a:r>
              <a:rPr lang="en-US" sz="1800" dirty="0" err="1">
                <a:effectLst/>
                <a:latin typeface="Times New Roman" panose="02020603050405020304" pitchFamily="18" charset="0"/>
                <a:ea typeface="Times New Roman" panose="02020603050405020304" pitchFamily="18" charset="0"/>
              </a:rPr>
              <a:t>Newscenter</a:t>
            </a:r>
            <a:r>
              <a:rPr lang="en-US" sz="1800" dirty="0">
                <a:effectLst/>
                <a:latin typeface="Times New Roman" panose="02020603050405020304" pitchFamily="18" charset="0"/>
                <a:ea typeface="Times New Roman" panose="02020603050405020304" pitchFamily="18" charset="0"/>
              </a:rPr>
              <a:t> (US))</a:t>
            </a: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a:t>
            </a:fld>
            <a:endParaRPr lang="zh-CN" altLang="en-US"/>
          </a:p>
        </p:txBody>
      </p:sp>
    </p:spTree>
    <p:extLst>
      <p:ext uri="{BB962C8B-B14F-4D97-AF65-F5344CB8AC3E}">
        <p14:creationId xmlns:p14="http://schemas.microsoft.com/office/powerpoint/2010/main" val="2881199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buFont typeface="+mj-lt"/>
              <a:buAutoNum type="romanLcParenR"/>
            </a:pPr>
            <a:r>
              <a:rPr lang="en-US" sz="1800" b="1" dirty="0">
                <a:effectLst/>
                <a:latin typeface="Times New Roman" panose="02020603050405020304" pitchFamily="18" charset="0"/>
                <a:ea typeface="Times New Roman" panose="02020603050405020304" pitchFamily="18" charset="0"/>
              </a:rPr>
              <a:t>Business guests</a:t>
            </a:r>
            <a:r>
              <a:rPr lang="en-US" sz="1800" dirty="0">
                <a:effectLst/>
                <a:latin typeface="Times New Roman" panose="02020603050405020304" pitchFamily="18" charset="0"/>
                <a:ea typeface="Times New Roman" panose="02020603050405020304" pitchFamily="18" charset="0"/>
              </a:rPr>
              <a:t>: These are guests who stay at the hotel solely for professional reasons. Even though they are not there to visit the attractions, they will be interested in the high caliber of the services, the local cuisine, and the history of the area where the hotel is situated. (Kim et al.,2006)</a:t>
            </a:r>
            <a:br>
              <a:rPr lang="en-US" sz="1800"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romanLcParenR"/>
            </a:pPr>
            <a:r>
              <a:rPr lang="en-US" sz="1800" b="1" dirty="0">
                <a:effectLst/>
                <a:latin typeface="Times New Roman" panose="02020603050405020304" pitchFamily="18" charset="0"/>
                <a:ea typeface="Times New Roman" panose="02020603050405020304" pitchFamily="18" charset="0"/>
              </a:rPr>
              <a:t>Leisure travelers</a:t>
            </a:r>
            <a:r>
              <a:rPr lang="en-US" sz="1800" dirty="0">
                <a:effectLst/>
                <a:latin typeface="Times New Roman" panose="02020603050405020304" pitchFamily="18" charset="0"/>
                <a:ea typeface="Times New Roman" panose="02020603050405020304" pitchFamily="18" charset="0"/>
              </a:rPr>
              <a:t>: These are guests who may need same services as the business travelers, and amenities they can make use of during their stay as they unwind from their daily routines. </a:t>
            </a:r>
            <a:br>
              <a:rPr lang="en-US" sz="1800"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romanLcParenR"/>
            </a:pPr>
            <a:r>
              <a:rPr lang="en-US" sz="1800" b="1" dirty="0">
                <a:effectLst/>
                <a:latin typeface="Times New Roman" panose="02020603050405020304" pitchFamily="18" charset="0"/>
                <a:ea typeface="Times New Roman" panose="02020603050405020304" pitchFamily="18" charset="0"/>
              </a:rPr>
              <a:t>Event Attending Guests</a:t>
            </a:r>
            <a:r>
              <a:rPr lang="en-US" sz="1800" dirty="0">
                <a:effectLst/>
                <a:latin typeface="Times New Roman" panose="02020603050405020304" pitchFamily="18" charset="0"/>
                <a:ea typeface="Times New Roman" panose="02020603050405020304" pitchFamily="18" charset="0"/>
              </a:rPr>
              <a:t>: This can be a group who attends business events, or simply pleasure guests. They may attend an event then want to take time out to see the city, while others may be guests who come to attend conferences and unwind by themselves in their rooms. (Smith and </a:t>
            </a:r>
            <a:r>
              <a:rPr lang="en-US" sz="1800" dirty="0" err="1">
                <a:solidFill>
                  <a:srgbClr val="000000"/>
                </a:solidFill>
                <a:effectLst/>
                <a:latin typeface="Arial" panose="020B0604020202020204" pitchFamily="34" charset="0"/>
                <a:ea typeface="Times New Roman" panose="02020603050405020304" pitchFamily="18" charset="0"/>
              </a:rPr>
              <a:t>Puczkó</a:t>
            </a:r>
            <a:r>
              <a:rPr lang="en-US" sz="1800" dirty="0">
                <a:solidFill>
                  <a:srgbClr val="000000"/>
                </a:solidFill>
                <a:effectLst/>
                <a:latin typeface="Arial" panose="020B0604020202020204" pitchFamily="34" charset="0"/>
                <a:ea typeface="Times New Roman" panose="02020603050405020304" pitchFamily="18" charset="0"/>
              </a:rPr>
              <a:t>, 2008)</a:t>
            </a:r>
            <a:br>
              <a:rPr lang="en-US" sz="1800" dirty="0">
                <a:solidFill>
                  <a:srgbClr val="000000"/>
                </a:solidFill>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romanLcParenR"/>
            </a:pPr>
            <a:r>
              <a:rPr lang="en-US" sz="1800" b="1" dirty="0">
                <a:effectLst/>
                <a:latin typeface="Times New Roman" panose="02020603050405020304" pitchFamily="18" charset="0"/>
                <a:ea typeface="Times New Roman" panose="02020603050405020304" pitchFamily="18" charset="0"/>
              </a:rPr>
              <a:t>Families</a:t>
            </a:r>
            <a:r>
              <a:rPr lang="en-US" sz="1800" dirty="0">
                <a:effectLst/>
                <a:latin typeface="Times New Roman" panose="02020603050405020304" pitchFamily="18" charset="0"/>
                <a:ea typeface="Times New Roman" panose="02020603050405020304" pitchFamily="18" charset="0"/>
              </a:rPr>
              <a:t>: Families are parents who want to share some adventures with their children, take their children out to have fun as they bond as a family. </a:t>
            </a:r>
            <a:br>
              <a:rPr lang="en-US" sz="1800"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romanLcParenR"/>
            </a:pPr>
            <a:r>
              <a:rPr lang="en-US" sz="1800" b="1" dirty="0">
                <a:effectLst/>
                <a:latin typeface="Times New Roman" panose="02020603050405020304" pitchFamily="18" charset="0"/>
                <a:ea typeface="Times New Roman" panose="02020603050405020304" pitchFamily="18" charset="0"/>
              </a:rPr>
              <a:t>Health and Wellness Guests</a:t>
            </a:r>
            <a:r>
              <a:rPr lang="en-US" sz="1800" dirty="0">
                <a:effectLst/>
                <a:latin typeface="Times New Roman" panose="02020603050405020304" pitchFamily="18" charset="0"/>
                <a:ea typeface="Times New Roman" panose="02020603050405020304" pitchFamily="18" charset="0"/>
              </a:rPr>
              <a:t>: Health and wellness guests are people who go on vacations to advance their personal health and happiness. These tourists are likely to be interested in unwinding, detoxifying, and developing healthy habits while they are away. </a:t>
            </a:r>
          </a:p>
          <a:p>
            <a:pPr marL="228600" indent="-228600">
              <a:buAutoNum type="arabicPeriod"/>
            </a:pPr>
            <a:endParaRPr lang="en-US" b="0" i="0" dirty="0">
              <a:solidFill>
                <a:srgbClr val="333333"/>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5</a:t>
            </a:fld>
            <a:endParaRPr lang="zh-CN" altLang="en-US"/>
          </a:p>
        </p:txBody>
      </p:sp>
    </p:spTree>
    <p:extLst>
      <p:ext uri="{BB962C8B-B14F-4D97-AF65-F5344CB8AC3E}">
        <p14:creationId xmlns:p14="http://schemas.microsoft.com/office/powerpoint/2010/main" val="2965047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Parents De-Stress Package</a:t>
            </a:r>
            <a:endParaRPr lang="en-US" sz="1800" dirty="0">
              <a:effectLst/>
              <a:latin typeface="Times New Roman" panose="02020603050405020304" pitchFamily="18" charset="0"/>
              <a:ea typeface="Times New Roman" panose="02020603050405020304" pitchFamily="18" charset="0"/>
            </a:endParaRPr>
          </a:p>
          <a:p>
            <a:pPr marL="0" marR="0">
              <a:lnSpc>
                <a:spcPct val="107000"/>
              </a:lnSpc>
              <a:spcBef>
                <a:spcPts val="0"/>
              </a:spcBef>
              <a:spcAft>
                <a:spcPts val="800"/>
              </a:spcAft>
            </a:pP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This is a package that allows parents to immerse themselves in an atmosphere of tranquility and enjoy valuable time with each other, without their children. It comes with a special package which includes buffet breakfast, lounge access, bottle of sparkling wine on arrival, and a welcome amenity in room.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mj-lt"/>
              <a:buAutoNum type="arabicPeriod"/>
            </a:pPr>
            <a:r>
              <a:rPr lang="en-US" sz="1800" b="1" dirty="0">
                <a:solidFill>
                  <a:srgbClr val="1C1C1C"/>
                </a:solidFill>
                <a:effectLst/>
                <a:latin typeface="Times New Roman" panose="02020603050405020304" pitchFamily="18" charset="0"/>
                <a:ea typeface="Times New Roman" panose="02020603050405020304" pitchFamily="18" charset="0"/>
              </a:rPr>
              <a:t>Meetings and Events </a:t>
            </a:r>
            <a:endParaRPr lang="en-US" sz="1800" dirty="0">
              <a:effectLst/>
              <a:latin typeface="Times New Roman" panose="02020603050405020304" pitchFamily="18" charset="0"/>
              <a:ea typeface="Times New Roman" panose="02020603050405020304" pitchFamily="18" charset="0"/>
            </a:endParaRPr>
          </a:p>
          <a:p>
            <a:pPr marL="0" marR="0">
              <a:lnSpc>
                <a:spcPct val="107000"/>
              </a:lnSpc>
              <a:spcBef>
                <a:spcPts val="0"/>
              </a:spcBef>
              <a:spcAft>
                <a:spcPts val="800"/>
              </a:spcAft>
            </a:pPr>
            <a:r>
              <a:rPr lang="en-US" sz="1800" dirty="0">
                <a:solidFill>
                  <a:srgbClr val="1C1C1C"/>
                </a:solidFill>
                <a:effectLst/>
                <a:latin typeface="Times New Roman" panose="02020603050405020304" pitchFamily="18" charset="0"/>
                <a:ea typeface="Calibri" panose="020F0502020204030204" pitchFamily="34" charset="0"/>
                <a:cs typeface="Times New Roman" panose="02020603050405020304" pitchFamily="18" charset="0"/>
              </a:rPr>
              <a:t>This includes a range of both indoor and outdoor facilities, each one designed to meet the needs of those attending meetings and events.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mj-lt"/>
              <a:buAutoNum type="arabicPeriod"/>
            </a:pPr>
            <a:r>
              <a:rPr lang="en-US" sz="1800" b="1" dirty="0">
                <a:solidFill>
                  <a:srgbClr val="1C1C1C"/>
                </a:solidFill>
                <a:effectLst/>
                <a:latin typeface="Times New Roman" panose="02020603050405020304" pitchFamily="18" charset="0"/>
                <a:ea typeface="Times New Roman" panose="02020603050405020304" pitchFamily="18" charset="0"/>
              </a:rPr>
              <a:t>Long Stay Services </a:t>
            </a:r>
            <a:endParaRPr lang="en-US" sz="1800" dirty="0">
              <a:effectLst/>
              <a:latin typeface="Times New Roman" panose="02020603050405020304" pitchFamily="18" charset="0"/>
              <a:ea typeface="Times New Roman" panose="02020603050405020304" pitchFamily="18" charset="0"/>
            </a:endParaRPr>
          </a:p>
          <a:p>
            <a:pPr marL="0" marR="0">
              <a:spcBef>
                <a:spcPts val="0"/>
              </a:spcBef>
            </a:pPr>
            <a:r>
              <a:rPr lang="en-US" sz="1800" dirty="0">
                <a:solidFill>
                  <a:srgbClr val="1C1C1C"/>
                </a:solidFill>
                <a:effectLst/>
                <a:latin typeface="Times New Roman" panose="02020603050405020304" pitchFamily="18" charset="0"/>
                <a:ea typeface="Times New Roman" panose="02020603050405020304" pitchFamily="18" charset="0"/>
              </a:rPr>
              <a:t>This fits the leisure guests who visit for long vacations. For them, there us a 20% or more when one stays longer. A stay of more than three nights enjoys a 15% discount off the retail rate.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6</a:t>
            </a:fld>
            <a:endParaRPr lang="zh-CN" altLang="en-US"/>
          </a:p>
        </p:txBody>
      </p:sp>
    </p:spTree>
    <p:extLst>
      <p:ext uri="{BB962C8B-B14F-4D97-AF65-F5344CB8AC3E}">
        <p14:creationId xmlns:p14="http://schemas.microsoft.com/office/powerpoint/2010/main" val="2880906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spcBef>
                <a:spcPts val="0"/>
              </a:spcBef>
              <a:spcAft>
                <a:spcPts val="500"/>
              </a:spcAft>
              <a:buFont typeface="Helvetica" panose="020B0604020202020204" pitchFamily="34" charset="0"/>
              <a:buChar char="-"/>
            </a:pP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It directly impacts </a:t>
            </a:r>
            <a:r>
              <a:rPr lang="en-US" sz="1800" b="1"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customer satisfaction</a:t>
            </a: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 and loyalty.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500"/>
              </a:spcAft>
              <a:buFont typeface="Helvetica" panose="020B0604020202020204" pitchFamily="34" charset="0"/>
              <a:buChar char="-"/>
            </a:pPr>
            <a:r>
              <a:rPr lang="en-US" sz="1800" b="1"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Customers </a:t>
            </a: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who receive high-quality service are more likely to </a:t>
            </a:r>
            <a:r>
              <a:rPr lang="en-US" sz="1800" b="1"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return </a:t>
            </a: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to the establishment, recommend it to others, and give positive reviews.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500"/>
              </a:spcAft>
              <a:buFont typeface="Helvetica" panose="020B0604020202020204" pitchFamily="34" charset="0"/>
              <a:buChar char="-"/>
            </a:pP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It results in </a:t>
            </a:r>
            <a:r>
              <a:rPr lang="en-US" sz="1800" b="1"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increased production and staff morale</a:t>
            </a:r>
            <a:r>
              <a:rPr lang="en-US" sz="1800" dirty="0">
                <a:solidFill>
                  <a:srgbClr val="1C1C1C"/>
                </a:solidFill>
                <a:effectLst/>
                <a:latin typeface="Times New Roman" panose="02020603050405020304" pitchFamily="18" charset="0"/>
                <a:ea typeface="Times New Roman" panose="02020603050405020304" pitchFamily="18" charset="0"/>
                <a:cs typeface="Times New Roman" panose="02020603050405020304" pitchFamily="18" charset="0"/>
              </a:rPr>
              <a:t>, as well as a favorable reputation for the business in the neighborhood (Tefera and Govender, 2017)</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7</a:t>
            </a:fld>
            <a:endParaRPr lang="zh-CN" altLang="en-US"/>
          </a:p>
        </p:txBody>
      </p:sp>
    </p:spTree>
    <p:extLst>
      <p:ext uri="{BB962C8B-B14F-4D97-AF65-F5344CB8AC3E}">
        <p14:creationId xmlns:p14="http://schemas.microsoft.com/office/powerpoint/2010/main" val="3173713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solidFill>
                  <a:srgbClr val="1C1C1C"/>
                </a:solidFill>
                <a:effectLst/>
                <a:latin typeface="Times New Roman" panose="02020603050405020304" pitchFamily="18" charset="0"/>
                <a:ea typeface="Calibri" panose="020F0502020204030204" pitchFamily="34" charset="0"/>
                <a:cs typeface="Times New Roman" panose="02020603050405020304" pitchFamily="18" charset="0"/>
              </a:rPr>
              <a:t>In contrast to the conventional 9–5 office job that involves preparing spreadsheets and presentations, hospitality occupations place a strong emphasis on interacting with guests and brightening their days. This is a fulfilling and primarily social type of work.</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Lasting impact and memories for guests</a:t>
            </a:r>
            <a:endParaRPr lang="en-US" sz="1800" dirty="0">
              <a:effectLst/>
              <a:latin typeface="Times New Roman" panose="02020603050405020304" pitchFamily="18" charset="0"/>
              <a:ea typeface="Times New Roman" panose="02020603050405020304" pitchFamily="18" charset="0"/>
            </a:endParaRPr>
          </a:p>
          <a:p>
            <a:pPr marL="360045" marR="0" indent="-360045"/>
            <a:r>
              <a:rPr lang="en-US" sz="1800" dirty="0">
                <a:effectLst/>
                <a:latin typeface="Times New Roman" panose="02020603050405020304" pitchFamily="18" charset="0"/>
                <a:ea typeface="Times New Roman" panose="02020603050405020304" pitchFamily="18" charset="0"/>
              </a:rPr>
              <a:t>Creates a lasting memory in the minds of those who visits hospitality facilities. Some of these are fond memories for the guests.</a:t>
            </a:r>
          </a:p>
          <a:p>
            <a:pPr marL="360045" marR="0" indent="-360045"/>
            <a:r>
              <a:rPr lang="en-US" sz="1800" dirty="0">
                <a:effectLst/>
                <a:latin typeface="Times New Roman" panose="02020603050405020304" pitchFamily="18" charset="0"/>
                <a:ea typeface="Times New Roman" panose="02020603050405020304" pitchFamily="18" charset="0"/>
              </a:rPr>
              <a:t> </a:t>
            </a: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Promotes Cultural Heritage </a:t>
            </a:r>
            <a:endParaRPr lang="en-US" sz="1800" dirty="0">
              <a:effectLst/>
              <a:latin typeface="Times New Roman" panose="02020603050405020304" pitchFamily="18" charset="0"/>
              <a:ea typeface="Times New Roman" panose="02020603050405020304" pitchFamily="18" charset="0"/>
            </a:endParaRPr>
          </a:p>
          <a:p>
            <a:pPr marL="457200" marR="0"/>
            <a:r>
              <a:rPr lang="en-US" sz="1800" dirty="0">
                <a:effectLst/>
                <a:latin typeface="Times New Roman" panose="02020603050405020304" pitchFamily="18" charset="0"/>
                <a:ea typeface="Times New Roman" panose="02020603050405020304" pitchFamily="18" charset="0"/>
              </a:rPr>
              <a:t>Some of the hotels in the world are marketers of a nation’s cultural heritage. The foods and the architecture of the places can have a cultural value attached to it. </a:t>
            </a: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A place for wellness </a:t>
            </a:r>
            <a:endParaRPr lang="en-US" sz="1800" dirty="0">
              <a:effectLst/>
              <a:latin typeface="Times New Roman" panose="02020603050405020304" pitchFamily="18" charset="0"/>
              <a:ea typeface="Times New Roman" panose="02020603050405020304" pitchFamily="18" charset="0"/>
            </a:endParaRPr>
          </a:p>
          <a:p>
            <a:pPr marL="457200" marR="0"/>
            <a:r>
              <a:rPr lang="en-US" sz="1800" dirty="0">
                <a:effectLst/>
                <a:latin typeface="Times New Roman" panose="02020603050405020304" pitchFamily="18" charset="0"/>
                <a:ea typeface="Times New Roman" panose="02020603050405020304" pitchFamily="18" charset="0"/>
              </a:rPr>
              <a:t>Provides safe spaces and ambience for wellness and health.</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8</a:t>
            </a:fld>
            <a:endParaRPr lang="zh-CN" altLang="en-US"/>
          </a:p>
        </p:txBody>
      </p:sp>
    </p:spTree>
    <p:extLst>
      <p:ext uri="{BB962C8B-B14F-4D97-AF65-F5344CB8AC3E}">
        <p14:creationId xmlns:p14="http://schemas.microsoft.com/office/powerpoint/2010/main" val="312388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Advertisements </a:t>
            </a:r>
            <a:br>
              <a:rPr lang="en-US" sz="1800" b="1" dirty="0">
                <a:effectLst/>
                <a:latin typeface="Times New Roman" panose="02020603050405020304" pitchFamily="18" charset="0"/>
                <a:ea typeface="Times New Roman" panose="02020603050405020304" pitchFamily="18" charset="0"/>
              </a:rPr>
            </a:br>
            <a:r>
              <a:rPr lang="en-US" sz="1800" dirty="0">
                <a:effectLst/>
                <a:latin typeface="Times New Roman" panose="02020603050405020304" pitchFamily="18" charset="0"/>
                <a:ea typeface="Times New Roman" panose="02020603050405020304" pitchFamily="18" charset="0"/>
              </a:rPr>
              <a:t>Using the online platforms to highlight and showcase the premises (Suryanarayanan et al., 2021)</a:t>
            </a:r>
            <a:br>
              <a:rPr lang="en-US" sz="1800" b="1"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Authenticity</a:t>
            </a:r>
            <a:br>
              <a:rPr lang="en-US" sz="1800" dirty="0">
                <a:effectLst/>
                <a:latin typeface="Times New Roman" panose="02020603050405020304" pitchFamily="18" charset="0"/>
                <a:ea typeface="Times New Roman" panose="02020603050405020304" pitchFamily="18" charset="0"/>
              </a:rPr>
            </a:br>
            <a:r>
              <a:rPr lang="en-US" sz="1800" dirty="0">
                <a:effectLst/>
                <a:latin typeface="Times New Roman" panose="02020603050405020304" pitchFamily="18" charset="0"/>
                <a:ea typeface="Times New Roman" panose="02020603050405020304" pitchFamily="18" charset="0"/>
              </a:rPr>
              <a:t>Having an authentic cultural and local experiences that exist in the local city or town. </a:t>
            </a:r>
            <a:br>
              <a:rPr lang="en-US" sz="1800"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Reception </a:t>
            </a:r>
            <a:br>
              <a:rPr lang="en-US" sz="1800" b="1" dirty="0">
                <a:effectLst/>
                <a:latin typeface="Times New Roman" panose="02020603050405020304" pitchFamily="18" charset="0"/>
                <a:ea typeface="Times New Roman" panose="02020603050405020304" pitchFamily="18" charset="0"/>
              </a:rPr>
            </a:br>
            <a:r>
              <a:rPr lang="en-US" sz="1800" dirty="0">
                <a:effectLst/>
                <a:latin typeface="Times New Roman" panose="02020603050405020304" pitchFamily="18" charset="0"/>
                <a:ea typeface="Times New Roman" panose="02020603050405020304" pitchFamily="18" charset="0"/>
              </a:rPr>
              <a:t>This an area that gives the first impression, and therefore should be attuned to the needs of the guests, made to be warm and welcoming.</a:t>
            </a:r>
            <a:r>
              <a:rPr lang="en-US" sz="1800" b="1" dirty="0">
                <a:effectLst/>
                <a:latin typeface="Times New Roman" panose="02020603050405020304" pitchFamily="18" charset="0"/>
                <a:ea typeface="Times New Roman" panose="02020603050405020304" pitchFamily="18" charset="0"/>
              </a:rPr>
              <a:t> </a:t>
            </a:r>
            <a:br>
              <a:rPr lang="en-US" sz="1800" b="1" dirty="0">
                <a:effectLst/>
                <a:latin typeface="Times New Roman" panose="02020603050405020304" pitchFamily="18"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marR="0" lvl="0" indent="-342900">
              <a:buFont typeface="+mj-lt"/>
              <a:buAutoNum type="arabicPeriod"/>
            </a:pPr>
            <a:r>
              <a:rPr lang="en-US" sz="1800" b="1" dirty="0">
                <a:effectLst/>
                <a:latin typeface="Times New Roman" panose="02020603050405020304" pitchFamily="18" charset="0"/>
                <a:ea typeface="Times New Roman" panose="02020603050405020304" pitchFamily="18" charset="0"/>
              </a:rPr>
              <a:t>Truth to the word </a:t>
            </a:r>
            <a:br>
              <a:rPr lang="en-US" sz="1800" b="1" dirty="0">
                <a:effectLst/>
                <a:latin typeface="Times New Roman" panose="02020603050405020304" pitchFamily="18" charset="0"/>
                <a:ea typeface="Times New Roman" panose="02020603050405020304" pitchFamily="18" charset="0"/>
              </a:rPr>
            </a:br>
            <a:r>
              <a:rPr lang="en-US" sz="1800" dirty="0">
                <a:effectLst/>
                <a:latin typeface="Times New Roman" panose="02020603050405020304" pitchFamily="18" charset="0"/>
                <a:ea typeface="Times New Roman" panose="02020603050405020304" pitchFamily="18" charset="0"/>
              </a:rPr>
              <a:t>The communications about the hotels, made on advertisements and other communication channels should be exactly what the guests will meet when they visit the hotel.</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9</a:t>
            </a:fld>
            <a:endParaRPr lang="zh-CN" altLang="en-US"/>
          </a:p>
        </p:txBody>
      </p:sp>
    </p:spTree>
    <p:extLst>
      <p:ext uri="{BB962C8B-B14F-4D97-AF65-F5344CB8AC3E}">
        <p14:creationId xmlns:p14="http://schemas.microsoft.com/office/powerpoint/2010/main" val="119357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buFont typeface="+mj-lt"/>
              <a:buAutoNum type="arabicPeriod"/>
            </a:pPr>
            <a:r>
              <a:rPr lang="en-US" sz="1800" dirty="0">
                <a:effectLst/>
                <a:latin typeface="Times New Roman" panose="02020603050405020304" pitchFamily="18" charset="0"/>
                <a:ea typeface="Times New Roman" panose="02020603050405020304" pitchFamily="18" charset="0"/>
              </a:rPr>
              <a:t>They offer </a:t>
            </a:r>
            <a:r>
              <a:rPr lang="en-US" sz="1800" b="1" dirty="0">
                <a:effectLst/>
                <a:latin typeface="Times New Roman" panose="02020603050405020304" pitchFamily="18" charset="0"/>
                <a:ea typeface="Times New Roman" panose="02020603050405020304" pitchFamily="18" charset="0"/>
              </a:rPr>
              <a:t>negotiated or discounted rates</a:t>
            </a:r>
            <a:r>
              <a:rPr lang="en-US" sz="1800" dirty="0">
                <a:effectLst/>
                <a:latin typeface="Times New Roman" panose="02020603050405020304" pitchFamily="18" charset="0"/>
                <a:ea typeface="Times New Roman" panose="02020603050405020304" pitchFamily="18" charset="0"/>
              </a:rPr>
              <a:t> on special days and for a specific number of clients. For instance, if a company is coming to the hotel to conduct a seminar, that means a larger number, thus the rates can be discounted. (Jawabreh et al., 2020) </a:t>
            </a:r>
          </a:p>
          <a:p>
            <a:pPr marL="342900" marR="0" lvl="0" indent="-342900">
              <a:buFont typeface="+mj-lt"/>
              <a:buAutoNum type="arabicPeriod"/>
            </a:pPr>
            <a:r>
              <a:rPr lang="en-US" sz="1800" dirty="0">
                <a:effectLst/>
                <a:latin typeface="Times New Roman" panose="02020603050405020304" pitchFamily="18" charset="0"/>
                <a:ea typeface="Times New Roman" panose="02020603050405020304" pitchFamily="18" charset="0"/>
              </a:rPr>
              <a:t>For those staying longer in the hotels, like the leisure guests are offered </a:t>
            </a:r>
            <a:r>
              <a:rPr lang="en-US" sz="1800" b="1" dirty="0">
                <a:effectLst/>
                <a:latin typeface="Times New Roman" panose="02020603050405020304" pitchFamily="18" charset="0"/>
                <a:ea typeface="Times New Roman" panose="02020603050405020304" pitchFamily="18" charset="0"/>
              </a:rPr>
              <a:t>special packages</a:t>
            </a:r>
            <a:r>
              <a:rPr lang="en-US" sz="1800" dirty="0">
                <a:effectLst/>
                <a:latin typeface="Times New Roman" panose="02020603050405020304" pitchFamily="18" charset="0"/>
                <a:ea typeface="Times New Roman" panose="02020603050405020304" pitchFamily="18" charset="0"/>
              </a:rPr>
              <a:t>, for instance discounted spa charges, special custom room services and lowered meal prices. </a:t>
            </a:r>
          </a:p>
          <a:p>
            <a:pPr marL="342900" marR="0" lvl="0" indent="-342900">
              <a:buFont typeface="+mj-lt"/>
              <a:buAutoNum type="arabicPeriod"/>
            </a:pPr>
            <a:r>
              <a:rPr lang="en-US" sz="1800" dirty="0">
                <a:effectLst/>
                <a:latin typeface="Times New Roman" panose="02020603050405020304" pitchFamily="18" charset="0"/>
                <a:ea typeface="Times New Roman" panose="02020603050405020304" pitchFamily="18" charset="0"/>
              </a:rPr>
              <a:t>Arranging for </a:t>
            </a:r>
            <a:r>
              <a:rPr lang="en-US" sz="1800" b="1" dirty="0">
                <a:effectLst/>
                <a:latin typeface="Times New Roman" panose="02020603050405020304" pitchFamily="18" charset="0"/>
                <a:ea typeface="Times New Roman" panose="02020603050405020304" pitchFamily="18" charset="0"/>
              </a:rPr>
              <a:t>sight-seeing tours</a:t>
            </a:r>
            <a:r>
              <a:rPr lang="en-US" sz="1800" dirty="0">
                <a:effectLst/>
                <a:latin typeface="Times New Roman" panose="02020603050405020304" pitchFamily="18" charset="0"/>
                <a:ea typeface="Times New Roman" panose="02020603050405020304" pitchFamily="18" charset="0"/>
              </a:rPr>
              <a:t>, for the guests to enjoy the beauty of the facility. If there are pieces of art whose meanings need explanation, that can be done at this point. </a:t>
            </a:r>
          </a:p>
          <a:p>
            <a:pPr marL="342900" marR="0" lvl="0" indent="-342900">
              <a:buFont typeface="+mj-lt"/>
              <a:buAutoNum type="arabicPeriod"/>
            </a:pPr>
            <a:r>
              <a:rPr lang="en-US" sz="1800" dirty="0">
                <a:effectLst/>
                <a:latin typeface="Times New Roman" panose="02020603050405020304" pitchFamily="18" charset="0"/>
                <a:ea typeface="Times New Roman" panose="02020603050405020304" pitchFamily="18" charset="0"/>
              </a:rPr>
              <a:t>For event attendee guests, the hotels add </a:t>
            </a:r>
            <a:r>
              <a:rPr lang="en-US" sz="1800" b="1" dirty="0">
                <a:effectLst/>
                <a:latin typeface="Times New Roman" panose="02020603050405020304" pitchFamily="18" charset="0"/>
                <a:ea typeface="Times New Roman" panose="02020603050405020304" pitchFamily="18" charset="0"/>
              </a:rPr>
              <a:t>a few free days</a:t>
            </a:r>
            <a:r>
              <a:rPr lang="en-US" sz="1800" dirty="0">
                <a:effectLst/>
                <a:latin typeface="Times New Roman" panose="02020603050405020304" pitchFamily="18" charset="0"/>
                <a:ea typeface="Times New Roman" panose="02020603050405020304" pitchFamily="18" charset="0"/>
              </a:rPr>
              <a:t> pre-conference to encourage guests to stay longer or arrive early. </a:t>
            </a:r>
          </a:p>
          <a:p>
            <a:pPr marL="342900" marR="0" lvl="0" indent="-342900">
              <a:buFont typeface="+mj-lt"/>
              <a:buAutoNum type="arabicPeriod"/>
            </a:pPr>
            <a:r>
              <a:rPr lang="en-US" sz="1800" dirty="0">
                <a:effectLst/>
                <a:latin typeface="Times New Roman" panose="02020603050405020304" pitchFamily="18" charset="0"/>
                <a:ea typeface="Times New Roman" panose="02020603050405020304" pitchFamily="18" charset="0"/>
              </a:rPr>
              <a:t>Give room for guests to bring </a:t>
            </a:r>
            <a:r>
              <a:rPr lang="en-US" sz="1800" b="1" dirty="0">
                <a:effectLst/>
                <a:latin typeface="Times New Roman" panose="02020603050405020304" pitchFamily="18" charset="0"/>
                <a:ea typeface="Times New Roman" panose="02020603050405020304" pitchFamily="18" charset="0"/>
              </a:rPr>
              <a:t>additional guests</a:t>
            </a:r>
            <a:r>
              <a:rPr lang="en-US" sz="1800" dirty="0">
                <a:effectLst/>
                <a:latin typeface="Times New Roman" panose="02020603050405020304" pitchFamily="18" charset="0"/>
                <a:ea typeface="Times New Roman" panose="02020603050405020304" pitchFamily="18" charset="0"/>
              </a:rPr>
              <a:t> with them. Most hotels do not allow this, but it can one of the best ways to entice the guests. </a:t>
            </a:r>
          </a:p>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10</a:t>
            </a:fld>
            <a:endParaRPr lang="zh-CN" altLang="en-US"/>
          </a:p>
        </p:txBody>
      </p:sp>
    </p:spTree>
    <p:extLst>
      <p:ext uri="{BB962C8B-B14F-4D97-AF65-F5344CB8AC3E}">
        <p14:creationId xmlns:p14="http://schemas.microsoft.com/office/powerpoint/2010/main" val="676409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12</a:t>
            </a:fld>
            <a:endParaRPr lang="zh-CN" altLang="en-US"/>
          </a:p>
        </p:txBody>
      </p:sp>
    </p:spTree>
    <p:extLst>
      <p:ext uri="{BB962C8B-B14F-4D97-AF65-F5344CB8AC3E}">
        <p14:creationId xmlns:p14="http://schemas.microsoft.com/office/powerpoint/2010/main" val="2574067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p15:clr>
            <a:srgbClr val="F26B43"/>
          </p15:clr>
        </p15:guide>
        <p15:guide id="2" pos="3840">
          <p15:clr>
            <a:srgbClr val="F26B43"/>
          </p15:clr>
        </p15:guide>
        <p15:guide id="3" pos="5640">
          <p15:clr>
            <a:srgbClr val="F26B43"/>
          </p15:clr>
        </p15:guide>
        <p15:guide id="4" pos="1656">
          <p15:clr>
            <a:srgbClr val="F26B43"/>
          </p15:clr>
        </p15:guide>
        <p15:guide id="5" pos="52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13" Type="http://schemas.openxmlformats.org/officeDocument/2006/relationships/image" Target="../media/image9.png"/><Relationship Id="rId3" Type="http://schemas.openxmlformats.org/officeDocument/2006/relationships/image" Target="../media/image4.jpg"/><Relationship Id="rId7" Type="http://schemas.openxmlformats.org/officeDocument/2006/relationships/diagramColors" Target="../diagrams/colors2.xml"/><Relationship Id="rId12"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2.xml"/><Relationship Id="rId11" Type="http://schemas.openxmlformats.org/officeDocument/2006/relationships/image" Target="../media/image7.png"/><Relationship Id="rId5" Type="http://schemas.openxmlformats.org/officeDocument/2006/relationships/diagramLayout" Target="../diagrams/layout2.xml"/><Relationship Id="rId10" Type="http://schemas.openxmlformats.org/officeDocument/2006/relationships/image" Target="../media/image6.svg"/><Relationship Id="rId4" Type="http://schemas.openxmlformats.org/officeDocument/2006/relationships/diagramData" Target="../diagrams/data2.xml"/><Relationship Id="rId9" Type="http://schemas.openxmlformats.org/officeDocument/2006/relationships/image" Target="../media/image5.png"/><Relationship Id="rId1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5.jp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6.xml"/><Relationship Id="rId5" Type="http://schemas.openxmlformats.org/officeDocument/2006/relationships/image" Target="../media/image21.jpeg"/><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p:txBody>
          <a:bodyPr/>
          <a:lstStyle/>
          <a:p>
            <a:r>
              <a:rPr lang="en-US" dirty="0"/>
              <a:t>IMPORTANCE OF QUALITY SERVICE IN HOSPITALITY INDUSTRY </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601366" y="4172084"/>
            <a:ext cx="4694062" cy="2272260"/>
          </a:xfrm>
        </p:spPr>
        <p:txBody>
          <a:bodyPr/>
          <a:lstStyle/>
          <a:p>
            <a:r>
              <a:rPr lang="en-US"/>
              <a:t>Student Name</a:t>
            </a:r>
            <a:r>
              <a:rPr lang="en-GB"/>
              <a:t>: Roxana-Maria Burlacu</a:t>
            </a:r>
          </a:p>
          <a:p>
            <a:r>
              <a:rPr lang="en-GB"/>
              <a:t>Student Id : 2014302</a:t>
            </a:r>
          </a:p>
          <a:p>
            <a:r>
              <a:rPr lang="en-GB"/>
              <a:t>Module: Hospitality and Guest Service (BMIH4003)</a:t>
            </a:r>
          </a:p>
          <a:p>
            <a:r>
              <a:rPr lang="en-GB"/>
              <a:t>Lecturer : Muhammad Cassamo </a:t>
            </a:r>
          </a:p>
          <a:p>
            <a:endParaRPr lang="en-US" dirty="0"/>
          </a:p>
        </p:txBody>
      </p:sp>
      <p:sp>
        <p:nvSpPr>
          <p:cNvPr id="10" name="Freeform: Shape 11">
            <a:extLst>
              <a:ext uri="{FF2B5EF4-FFF2-40B4-BE49-F238E27FC236}">
                <a16:creationId xmlns:a16="http://schemas.microsoft.com/office/drawing/2014/main" id="{01A79B69-242C-3AEB-4A42-7A606A54C63A}"/>
              </a:ext>
              <a:ext uri="{C183D7F6-B498-43B3-948B-1728B52AA6E4}">
                <adec:decorative xmlns:adec="http://schemas.microsoft.com/office/drawing/2017/decorative" val="1"/>
              </a:ext>
            </a:extLst>
          </p:cNvPr>
          <p:cNvSpPr/>
          <p:nvPr/>
        </p:nvSpPr>
        <p:spPr>
          <a:xfrm>
            <a:off x="9857505" y="838985"/>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tx2">
                <a:lumMod val="50000"/>
                <a:lumOff val="50000"/>
              </a:scheme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14" name="Freeform: Shape 11">
            <a:extLst>
              <a:ext uri="{FF2B5EF4-FFF2-40B4-BE49-F238E27FC236}">
                <a16:creationId xmlns:a16="http://schemas.microsoft.com/office/drawing/2014/main" id="{E5D4DE6D-89C8-6FFF-287D-3F3BAD416CA1}"/>
              </a:ext>
              <a:ext uri="{C183D7F6-B498-43B3-948B-1728B52AA6E4}">
                <adec:decorative xmlns:adec="http://schemas.microsoft.com/office/drawing/2017/decorative" val="1"/>
              </a:ext>
            </a:extLst>
          </p:cNvPr>
          <p:cNvSpPr/>
          <p:nvPr/>
        </p:nvSpPr>
        <p:spPr>
          <a:xfrm>
            <a:off x="5974436" y="3694919"/>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pic>
        <p:nvPicPr>
          <p:cNvPr id="16" name="Picture Placeholder 15" descr="A picture containing indoor, ceiling, floor, building&#10;&#10;Description automatically generated">
            <a:extLst>
              <a:ext uri="{FF2B5EF4-FFF2-40B4-BE49-F238E27FC236}">
                <a16:creationId xmlns:a16="http://schemas.microsoft.com/office/drawing/2014/main" id="{2D43D1C3-4D9E-7764-F2D6-7DFC1CCFE06A}"/>
              </a:ext>
            </a:extLst>
          </p:cNvPr>
          <p:cNvPicPr>
            <a:picLocks noGrp="1" noChangeAspect="1"/>
          </p:cNvPicPr>
          <p:nvPr>
            <p:ph type="pic" sz="quarter" idx="47"/>
          </p:nvPr>
        </p:nvPicPr>
        <p:blipFill>
          <a:blip r:embed="rId3"/>
          <a:srcRect l="20992" r="20992"/>
          <a:stretch>
            <a:fillRect/>
          </a:stretch>
        </p:blipFill>
        <p:spPr>
          <a:xfrm>
            <a:off x="6313566" y="314808"/>
            <a:ext cx="5878434" cy="6129536"/>
          </a:xfrm>
          <a:effectLst>
            <a:glow>
              <a:schemeClr val="accent1"/>
            </a:glow>
            <a:outerShdw blurRad="50800" dist="50800" dir="5400000" algn="ctr" rotWithShape="0">
              <a:srgbClr val="000000">
                <a:alpha val="99000"/>
              </a:srgbClr>
            </a:outerShdw>
            <a:reflection stA="45000" endPos="0" dist="50800" dir="5400000" sy="-100000" algn="bl" rotWithShape="0"/>
          </a:effectLst>
        </p:spPr>
      </p:pic>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CBE681AB-301C-4DC8-7FBD-FAA2CC6606AE}"/>
              </a:ext>
            </a:extLst>
          </p:cNvPr>
          <p:cNvSpPr>
            <a:spLocks noGrp="1"/>
          </p:cNvSpPr>
          <p:nvPr>
            <p:ph type="sldNum" sz="quarter" idx="34"/>
          </p:nvPr>
        </p:nvSpPr>
        <p:spPr/>
        <p:txBody>
          <a:bodyPr/>
          <a:lstStyle/>
          <a:p>
            <a:fld id="{47FEACEE-25B4-4A2D-B147-27296E36371D}" type="slidenum">
              <a:rPr lang="en-US" altLang="zh-CN" smtClean="0"/>
              <a:pPr/>
              <a:t>2</a:t>
            </a:fld>
            <a:endParaRPr lang="en-US" altLang="zh-CN" dirty="0"/>
          </a:p>
        </p:txBody>
      </p:sp>
      <p:graphicFrame>
        <p:nvGraphicFramePr>
          <p:cNvPr id="35" name="Table 35">
            <a:extLst>
              <a:ext uri="{FF2B5EF4-FFF2-40B4-BE49-F238E27FC236}">
                <a16:creationId xmlns:a16="http://schemas.microsoft.com/office/drawing/2014/main" id="{2B26805A-8131-9386-8D3B-4D90F7CA916C}"/>
              </a:ext>
            </a:extLst>
          </p:cNvPr>
          <p:cNvGraphicFramePr>
            <a:graphicFrameLocks noGrp="1"/>
          </p:cNvGraphicFramePr>
          <p:nvPr>
            <p:extLst>
              <p:ext uri="{D42A27DB-BD31-4B8C-83A1-F6EECF244321}">
                <p14:modId xmlns:p14="http://schemas.microsoft.com/office/powerpoint/2010/main" val="1795443243"/>
              </p:ext>
            </p:extLst>
          </p:nvPr>
        </p:nvGraphicFramePr>
        <p:xfrm>
          <a:off x="1" y="1273240"/>
          <a:ext cx="12192000" cy="5584761"/>
        </p:xfrm>
        <a:graphic>
          <a:graphicData uri="http://schemas.openxmlformats.org/drawingml/2006/table">
            <a:tbl>
              <a:tblPr firstRow="1" bandRow="1">
                <a:tableStyleId>{5C22544A-7EE6-4342-B048-85BDC9FD1C3A}</a:tableStyleId>
              </a:tblPr>
              <a:tblGrid>
                <a:gridCol w="1000432">
                  <a:extLst>
                    <a:ext uri="{9D8B030D-6E8A-4147-A177-3AD203B41FA5}">
                      <a16:colId xmlns:a16="http://schemas.microsoft.com/office/drawing/2014/main" val="2787393444"/>
                    </a:ext>
                  </a:extLst>
                </a:gridCol>
                <a:gridCol w="7127568">
                  <a:extLst>
                    <a:ext uri="{9D8B030D-6E8A-4147-A177-3AD203B41FA5}">
                      <a16:colId xmlns:a16="http://schemas.microsoft.com/office/drawing/2014/main" val="3930032187"/>
                    </a:ext>
                  </a:extLst>
                </a:gridCol>
                <a:gridCol w="4064000">
                  <a:extLst>
                    <a:ext uri="{9D8B030D-6E8A-4147-A177-3AD203B41FA5}">
                      <a16:colId xmlns:a16="http://schemas.microsoft.com/office/drawing/2014/main" val="3623283596"/>
                    </a:ext>
                  </a:extLst>
                </a:gridCol>
              </a:tblGrid>
              <a:tr h="429597">
                <a:tc>
                  <a:txBody>
                    <a:bodyPr/>
                    <a:lstStyle/>
                    <a:p>
                      <a:r>
                        <a:rPr lang="en-US" dirty="0"/>
                        <a:t>S/No</a:t>
                      </a:r>
                    </a:p>
                  </a:txBody>
                  <a:tcPr/>
                </a:tc>
                <a:tc>
                  <a:txBody>
                    <a:bodyPr/>
                    <a:lstStyle/>
                    <a:p>
                      <a:r>
                        <a:rPr lang="en-US" dirty="0"/>
                        <a:t>Topic </a:t>
                      </a:r>
                    </a:p>
                  </a:txBody>
                  <a:tcPr/>
                </a:tc>
                <a:tc>
                  <a:txBody>
                    <a:bodyPr/>
                    <a:lstStyle/>
                    <a:p>
                      <a:r>
                        <a:rPr lang="en-US" dirty="0"/>
                        <a:t>Slide </a:t>
                      </a:r>
                    </a:p>
                  </a:txBody>
                  <a:tcPr/>
                </a:tc>
                <a:extLst>
                  <a:ext uri="{0D108BD9-81ED-4DB2-BD59-A6C34878D82A}">
                    <a16:rowId xmlns:a16="http://schemas.microsoft.com/office/drawing/2014/main" val="62757321"/>
                  </a:ext>
                </a:extLst>
              </a:tr>
              <a:tr h="429597">
                <a:tc>
                  <a:txBody>
                    <a:bodyPr/>
                    <a:lstStyle/>
                    <a:p>
                      <a:r>
                        <a:rPr lang="en-US" dirty="0"/>
                        <a:t>1. </a:t>
                      </a:r>
                    </a:p>
                  </a:txBody>
                  <a:tcPr/>
                </a:tc>
                <a:tc>
                  <a:txBody>
                    <a:bodyPr/>
                    <a:lstStyle/>
                    <a:p>
                      <a:r>
                        <a:rPr lang="en-US" dirty="0"/>
                        <a:t>Title and student’s name </a:t>
                      </a:r>
                    </a:p>
                  </a:txBody>
                  <a:tcPr/>
                </a:tc>
                <a:tc>
                  <a:txBody>
                    <a:bodyPr/>
                    <a:lstStyle/>
                    <a:p>
                      <a:r>
                        <a:rPr lang="en-US" dirty="0"/>
                        <a:t>1</a:t>
                      </a:r>
                    </a:p>
                  </a:txBody>
                  <a:tcPr/>
                </a:tc>
                <a:extLst>
                  <a:ext uri="{0D108BD9-81ED-4DB2-BD59-A6C34878D82A}">
                    <a16:rowId xmlns:a16="http://schemas.microsoft.com/office/drawing/2014/main" val="773932369"/>
                  </a:ext>
                </a:extLst>
              </a:tr>
              <a:tr h="429597">
                <a:tc>
                  <a:txBody>
                    <a:bodyPr/>
                    <a:lstStyle/>
                    <a:p>
                      <a:r>
                        <a:rPr lang="en-US" dirty="0"/>
                        <a:t>2. </a:t>
                      </a:r>
                    </a:p>
                  </a:txBody>
                  <a:tcPr/>
                </a:tc>
                <a:tc>
                  <a:txBody>
                    <a:bodyPr/>
                    <a:lstStyle/>
                    <a:p>
                      <a:r>
                        <a:rPr lang="en-US" dirty="0"/>
                        <a:t>Table of content </a:t>
                      </a:r>
                    </a:p>
                  </a:txBody>
                  <a:tcPr/>
                </a:tc>
                <a:tc>
                  <a:txBody>
                    <a:bodyPr/>
                    <a:lstStyle/>
                    <a:p>
                      <a:r>
                        <a:rPr lang="en-US" dirty="0"/>
                        <a:t>2</a:t>
                      </a:r>
                    </a:p>
                  </a:txBody>
                  <a:tcPr/>
                </a:tc>
                <a:extLst>
                  <a:ext uri="{0D108BD9-81ED-4DB2-BD59-A6C34878D82A}">
                    <a16:rowId xmlns:a16="http://schemas.microsoft.com/office/drawing/2014/main" val="3775259765"/>
                  </a:ext>
                </a:extLst>
              </a:tr>
              <a:tr h="429597">
                <a:tc>
                  <a:txBody>
                    <a:bodyPr/>
                    <a:lstStyle/>
                    <a:p>
                      <a:r>
                        <a:rPr lang="en-US" dirty="0"/>
                        <a:t>3. </a:t>
                      </a:r>
                    </a:p>
                  </a:txBody>
                  <a:tcPr/>
                </a:tc>
                <a:tc>
                  <a:txBody>
                    <a:bodyPr/>
                    <a:lstStyle/>
                    <a:p>
                      <a:r>
                        <a:rPr lang="en-US" dirty="0"/>
                        <a:t>Name of the Hotel in the study </a:t>
                      </a:r>
                    </a:p>
                  </a:txBody>
                  <a:tcPr/>
                </a:tc>
                <a:tc>
                  <a:txBody>
                    <a:bodyPr/>
                    <a:lstStyle/>
                    <a:p>
                      <a:r>
                        <a:rPr lang="en-US" dirty="0"/>
                        <a:t>3</a:t>
                      </a:r>
                    </a:p>
                  </a:txBody>
                  <a:tcPr/>
                </a:tc>
                <a:extLst>
                  <a:ext uri="{0D108BD9-81ED-4DB2-BD59-A6C34878D82A}">
                    <a16:rowId xmlns:a16="http://schemas.microsoft.com/office/drawing/2014/main" val="3369845098"/>
                  </a:ext>
                </a:extLst>
              </a:tr>
              <a:tr h="429597">
                <a:tc>
                  <a:txBody>
                    <a:bodyPr/>
                    <a:lstStyle/>
                    <a:p>
                      <a:r>
                        <a:rPr lang="en-US" dirty="0"/>
                        <a:t>4. </a:t>
                      </a:r>
                    </a:p>
                  </a:txBody>
                  <a:tcPr/>
                </a:tc>
                <a:tc>
                  <a:txBody>
                    <a:bodyPr/>
                    <a:lstStyle/>
                    <a:p>
                      <a:r>
                        <a:rPr lang="en-US" dirty="0"/>
                        <a:t>Introduction of the hotel </a:t>
                      </a:r>
                    </a:p>
                  </a:txBody>
                  <a:tcPr/>
                </a:tc>
                <a:tc>
                  <a:txBody>
                    <a:bodyPr/>
                    <a:lstStyle/>
                    <a:p>
                      <a:r>
                        <a:rPr lang="en-US" dirty="0"/>
                        <a:t>4</a:t>
                      </a:r>
                    </a:p>
                  </a:txBody>
                  <a:tcPr/>
                </a:tc>
                <a:extLst>
                  <a:ext uri="{0D108BD9-81ED-4DB2-BD59-A6C34878D82A}">
                    <a16:rowId xmlns:a16="http://schemas.microsoft.com/office/drawing/2014/main" val="1591866362"/>
                  </a:ext>
                </a:extLst>
              </a:tr>
              <a:tr h="429597">
                <a:tc>
                  <a:txBody>
                    <a:bodyPr/>
                    <a:lstStyle/>
                    <a:p>
                      <a:r>
                        <a:rPr lang="en-US" dirty="0"/>
                        <a:t>5. </a:t>
                      </a:r>
                    </a:p>
                  </a:txBody>
                  <a:tcPr/>
                </a:tc>
                <a:tc>
                  <a:txBody>
                    <a:bodyPr/>
                    <a:lstStyle/>
                    <a:p>
                      <a:r>
                        <a:rPr lang="en-US" dirty="0"/>
                        <a:t>Brand consumers </a:t>
                      </a:r>
                    </a:p>
                  </a:txBody>
                  <a:tcPr/>
                </a:tc>
                <a:tc>
                  <a:txBody>
                    <a:bodyPr/>
                    <a:lstStyle/>
                    <a:p>
                      <a:r>
                        <a:rPr lang="en-US" dirty="0"/>
                        <a:t>5</a:t>
                      </a:r>
                    </a:p>
                  </a:txBody>
                  <a:tcPr/>
                </a:tc>
                <a:extLst>
                  <a:ext uri="{0D108BD9-81ED-4DB2-BD59-A6C34878D82A}">
                    <a16:rowId xmlns:a16="http://schemas.microsoft.com/office/drawing/2014/main" val="3664422801"/>
                  </a:ext>
                </a:extLst>
              </a:tr>
              <a:tr h="429597">
                <a:tc>
                  <a:txBody>
                    <a:bodyPr/>
                    <a:lstStyle/>
                    <a:p>
                      <a:r>
                        <a:rPr lang="en-US" dirty="0"/>
                        <a:t>6.</a:t>
                      </a:r>
                    </a:p>
                  </a:txBody>
                  <a:tcPr/>
                </a:tc>
                <a:tc>
                  <a:txBody>
                    <a:bodyPr/>
                    <a:lstStyle/>
                    <a:p>
                      <a:r>
                        <a:rPr lang="en-US" dirty="0"/>
                        <a:t>Nature, scope and role of guest services </a:t>
                      </a:r>
                    </a:p>
                  </a:txBody>
                  <a:tcPr/>
                </a:tc>
                <a:tc>
                  <a:txBody>
                    <a:bodyPr/>
                    <a:lstStyle/>
                    <a:p>
                      <a:r>
                        <a:rPr lang="en-US" dirty="0"/>
                        <a:t>6</a:t>
                      </a:r>
                    </a:p>
                  </a:txBody>
                  <a:tcPr/>
                </a:tc>
                <a:extLst>
                  <a:ext uri="{0D108BD9-81ED-4DB2-BD59-A6C34878D82A}">
                    <a16:rowId xmlns:a16="http://schemas.microsoft.com/office/drawing/2014/main" val="2139142172"/>
                  </a:ext>
                </a:extLst>
              </a:tr>
              <a:tr h="429597">
                <a:tc>
                  <a:txBody>
                    <a:bodyPr/>
                    <a:lstStyle/>
                    <a:p>
                      <a:r>
                        <a:rPr lang="en-US" dirty="0"/>
                        <a:t>7. </a:t>
                      </a:r>
                    </a:p>
                  </a:txBody>
                  <a:tcPr/>
                </a:tc>
                <a:tc>
                  <a:txBody>
                    <a:bodyPr/>
                    <a:lstStyle/>
                    <a:p>
                      <a:r>
                        <a:rPr lang="en-US" dirty="0"/>
                        <a:t>Importance of quality services to guests </a:t>
                      </a:r>
                    </a:p>
                  </a:txBody>
                  <a:tcPr/>
                </a:tc>
                <a:tc>
                  <a:txBody>
                    <a:bodyPr/>
                    <a:lstStyle/>
                    <a:p>
                      <a:r>
                        <a:rPr lang="en-US" dirty="0"/>
                        <a:t>7</a:t>
                      </a:r>
                    </a:p>
                  </a:txBody>
                  <a:tcPr/>
                </a:tc>
                <a:extLst>
                  <a:ext uri="{0D108BD9-81ED-4DB2-BD59-A6C34878D82A}">
                    <a16:rowId xmlns:a16="http://schemas.microsoft.com/office/drawing/2014/main" val="2026528840"/>
                  </a:ext>
                </a:extLst>
              </a:tr>
              <a:tr h="429597">
                <a:tc>
                  <a:txBody>
                    <a:bodyPr/>
                    <a:lstStyle/>
                    <a:p>
                      <a:r>
                        <a:rPr lang="en-US" dirty="0"/>
                        <a:t>8. </a:t>
                      </a:r>
                    </a:p>
                  </a:txBody>
                  <a:tcPr/>
                </a:tc>
                <a:tc>
                  <a:txBody>
                    <a:bodyPr/>
                    <a:lstStyle/>
                    <a:p>
                      <a:r>
                        <a:rPr lang="en-US" dirty="0"/>
                        <a:t>Importance of hospitality in the industry </a:t>
                      </a:r>
                    </a:p>
                  </a:txBody>
                  <a:tcPr/>
                </a:tc>
                <a:tc>
                  <a:txBody>
                    <a:bodyPr/>
                    <a:lstStyle/>
                    <a:p>
                      <a:r>
                        <a:rPr lang="en-US" dirty="0"/>
                        <a:t>8</a:t>
                      </a:r>
                    </a:p>
                  </a:txBody>
                  <a:tcPr/>
                </a:tc>
                <a:extLst>
                  <a:ext uri="{0D108BD9-81ED-4DB2-BD59-A6C34878D82A}">
                    <a16:rowId xmlns:a16="http://schemas.microsoft.com/office/drawing/2014/main" val="261310164"/>
                  </a:ext>
                </a:extLst>
              </a:tr>
              <a:tr h="429597">
                <a:tc>
                  <a:txBody>
                    <a:bodyPr/>
                    <a:lstStyle/>
                    <a:p>
                      <a:r>
                        <a:rPr lang="en-US" dirty="0"/>
                        <a:t>9. </a:t>
                      </a:r>
                    </a:p>
                  </a:txBody>
                  <a:tcPr/>
                </a:tc>
                <a:tc>
                  <a:txBody>
                    <a:bodyPr/>
                    <a:lstStyle/>
                    <a:p>
                      <a:r>
                        <a:rPr lang="en-US" dirty="0"/>
                        <a:t>How hotels meet guest expectations </a:t>
                      </a:r>
                    </a:p>
                  </a:txBody>
                  <a:tcPr/>
                </a:tc>
                <a:tc>
                  <a:txBody>
                    <a:bodyPr/>
                    <a:lstStyle/>
                    <a:p>
                      <a:r>
                        <a:rPr lang="en-US" dirty="0"/>
                        <a:t>9</a:t>
                      </a:r>
                    </a:p>
                  </a:txBody>
                  <a:tcPr/>
                </a:tc>
                <a:extLst>
                  <a:ext uri="{0D108BD9-81ED-4DB2-BD59-A6C34878D82A}">
                    <a16:rowId xmlns:a16="http://schemas.microsoft.com/office/drawing/2014/main" val="497690297"/>
                  </a:ext>
                </a:extLst>
              </a:tr>
              <a:tr h="429597">
                <a:tc>
                  <a:txBody>
                    <a:bodyPr/>
                    <a:lstStyle/>
                    <a:p>
                      <a:r>
                        <a:rPr lang="en-US" dirty="0"/>
                        <a:t>10.</a:t>
                      </a:r>
                    </a:p>
                  </a:txBody>
                  <a:tcPr/>
                </a:tc>
                <a:tc>
                  <a:txBody>
                    <a:bodyPr/>
                    <a:lstStyle/>
                    <a:p>
                      <a:r>
                        <a:rPr lang="en-US" dirty="0"/>
                        <a:t>How hotels exceed guest expectations </a:t>
                      </a:r>
                    </a:p>
                  </a:txBody>
                  <a:tcPr/>
                </a:tc>
                <a:tc>
                  <a:txBody>
                    <a:bodyPr/>
                    <a:lstStyle/>
                    <a:p>
                      <a:r>
                        <a:rPr lang="en-US" dirty="0"/>
                        <a:t>10</a:t>
                      </a:r>
                    </a:p>
                  </a:txBody>
                  <a:tcPr/>
                </a:tc>
                <a:extLst>
                  <a:ext uri="{0D108BD9-81ED-4DB2-BD59-A6C34878D82A}">
                    <a16:rowId xmlns:a16="http://schemas.microsoft.com/office/drawing/2014/main" val="1719895583"/>
                  </a:ext>
                </a:extLst>
              </a:tr>
              <a:tr h="429597">
                <a:tc>
                  <a:txBody>
                    <a:bodyPr/>
                    <a:lstStyle/>
                    <a:p>
                      <a:r>
                        <a:rPr lang="en-US" dirty="0"/>
                        <a:t>11. </a:t>
                      </a:r>
                    </a:p>
                  </a:txBody>
                  <a:tcPr/>
                </a:tc>
                <a:tc>
                  <a:txBody>
                    <a:bodyPr/>
                    <a:lstStyle/>
                    <a:p>
                      <a:r>
                        <a:rPr lang="en-US" dirty="0"/>
                        <a:t>Summary </a:t>
                      </a:r>
                    </a:p>
                  </a:txBody>
                  <a:tcPr/>
                </a:tc>
                <a:tc>
                  <a:txBody>
                    <a:bodyPr/>
                    <a:lstStyle/>
                    <a:p>
                      <a:r>
                        <a:rPr lang="en-US" dirty="0"/>
                        <a:t>11</a:t>
                      </a:r>
                    </a:p>
                  </a:txBody>
                  <a:tcPr/>
                </a:tc>
                <a:extLst>
                  <a:ext uri="{0D108BD9-81ED-4DB2-BD59-A6C34878D82A}">
                    <a16:rowId xmlns:a16="http://schemas.microsoft.com/office/drawing/2014/main" val="2523979039"/>
                  </a:ext>
                </a:extLst>
              </a:tr>
              <a:tr h="429597">
                <a:tc>
                  <a:txBody>
                    <a:bodyPr/>
                    <a:lstStyle/>
                    <a:p>
                      <a:r>
                        <a:rPr lang="en-US" dirty="0"/>
                        <a:t>12. </a:t>
                      </a:r>
                    </a:p>
                  </a:txBody>
                  <a:tcPr/>
                </a:tc>
                <a:tc>
                  <a:txBody>
                    <a:bodyPr/>
                    <a:lstStyle/>
                    <a:p>
                      <a:r>
                        <a:rPr lang="en-US" dirty="0"/>
                        <a:t>References </a:t>
                      </a:r>
                    </a:p>
                  </a:txBody>
                  <a:tcPr/>
                </a:tc>
                <a:tc>
                  <a:txBody>
                    <a:bodyPr/>
                    <a:lstStyle/>
                    <a:p>
                      <a:r>
                        <a:rPr lang="en-US" dirty="0"/>
                        <a:t>13</a:t>
                      </a:r>
                    </a:p>
                  </a:txBody>
                  <a:tcPr/>
                </a:tc>
                <a:extLst>
                  <a:ext uri="{0D108BD9-81ED-4DB2-BD59-A6C34878D82A}">
                    <a16:rowId xmlns:a16="http://schemas.microsoft.com/office/drawing/2014/main" val="1875211482"/>
                  </a:ext>
                </a:extLst>
              </a:tr>
            </a:tbl>
          </a:graphicData>
        </a:graphic>
      </p:graphicFrame>
      <p:sp>
        <p:nvSpPr>
          <p:cNvPr id="40" name="TextBox 39">
            <a:extLst>
              <a:ext uri="{FF2B5EF4-FFF2-40B4-BE49-F238E27FC236}">
                <a16:creationId xmlns:a16="http://schemas.microsoft.com/office/drawing/2014/main" id="{120ECD82-8AFA-3003-6ED2-483510A58B6C}"/>
              </a:ext>
            </a:extLst>
          </p:cNvPr>
          <p:cNvSpPr txBox="1"/>
          <p:nvPr/>
        </p:nvSpPr>
        <p:spPr>
          <a:xfrm>
            <a:off x="506723" y="90288"/>
            <a:ext cx="2567553" cy="1029063"/>
          </a:xfrm>
          <a:prstGeom prst="rect">
            <a:avLst/>
          </a:prstGeom>
        </p:spPr>
        <p:txBody>
          <a:bodyPr wrap="square" rtlCol="0">
            <a:spAutoFit/>
          </a:bodyPr>
          <a:lstStyle/>
          <a:p>
            <a:pPr marL="0" indent="0" algn="ctr">
              <a:lnSpc>
                <a:spcPct val="100000"/>
              </a:lnSpc>
              <a:spcBef>
                <a:spcPts val="0"/>
              </a:spcBef>
              <a:buFontTx/>
              <a:buNone/>
            </a:pPr>
            <a:endParaRPr lang="en-US" sz="1800" dirty="0">
              <a:solidFill>
                <a:prstClr val="white"/>
              </a:solidFill>
              <a:latin typeface="Posterama" panose="020B0504020200020000" pitchFamily="34" charset="0"/>
              <a:ea typeface="微软雅黑"/>
              <a:cs typeface="Posterama" panose="020B0504020200020000" pitchFamily="34" charset="0"/>
            </a:endParaRPr>
          </a:p>
        </p:txBody>
      </p:sp>
      <p:sp>
        <p:nvSpPr>
          <p:cNvPr id="45" name="TextBox 44">
            <a:extLst>
              <a:ext uri="{FF2B5EF4-FFF2-40B4-BE49-F238E27FC236}">
                <a16:creationId xmlns:a16="http://schemas.microsoft.com/office/drawing/2014/main" id="{39C7CE4B-C4B3-650F-2E60-E8740CC3D15A}"/>
              </a:ext>
            </a:extLst>
          </p:cNvPr>
          <p:cNvSpPr txBox="1"/>
          <p:nvPr/>
        </p:nvSpPr>
        <p:spPr>
          <a:xfrm>
            <a:off x="2889544" y="750019"/>
            <a:ext cx="4056945" cy="523220"/>
          </a:xfrm>
          <a:prstGeom prst="rect">
            <a:avLst/>
          </a:prstGeom>
        </p:spPr>
        <p:txBody>
          <a:bodyPr wrap="square" rtlCol="0">
            <a:spAutoFit/>
          </a:bodyPr>
          <a:lstStyle/>
          <a:p>
            <a:pPr marL="0" indent="0" algn="ctr">
              <a:lnSpc>
                <a:spcPct val="100000"/>
              </a:lnSpc>
              <a:spcBef>
                <a:spcPts val="0"/>
              </a:spcBef>
              <a:buFontTx/>
              <a:buNone/>
            </a:pPr>
            <a:r>
              <a:rPr lang="en-US" sz="2800" dirty="0">
                <a:latin typeface="Posterama" panose="020B0504020200020000" pitchFamily="34" charset="0"/>
                <a:ea typeface="微软雅黑"/>
                <a:cs typeface="Posterama" panose="020B0504020200020000" pitchFamily="34" charset="0"/>
              </a:rPr>
              <a:t>Table of Contents</a:t>
            </a:r>
          </a:p>
        </p:txBody>
      </p:sp>
    </p:spTree>
    <p:extLst>
      <p:ext uri="{BB962C8B-B14F-4D97-AF65-F5344CB8AC3E}">
        <p14:creationId xmlns:p14="http://schemas.microsoft.com/office/powerpoint/2010/main" val="2775535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1091381" y="2897044"/>
            <a:ext cx="2315497" cy="1325563"/>
          </a:xfrm>
        </p:spPr>
        <p:txBody>
          <a:bodyPr/>
          <a:lstStyle/>
          <a:p>
            <a:r>
              <a:rPr lang="en-US" dirty="0"/>
              <a:t>Sheraton Tel Aviv</a:t>
            </a:r>
            <a:br>
              <a:rPr lang="en-US" dirty="0"/>
            </a:br>
            <a:r>
              <a:rPr lang="en-US" dirty="0"/>
              <a:t> Hotel </a:t>
            </a:r>
          </a:p>
        </p:txBody>
      </p:sp>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p:txBody>
          <a:bodyPr/>
          <a:lstStyle/>
          <a:p>
            <a:fld id="{47FEACEE-25B4-4A2D-B147-27296E36371D}" type="slidenum">
              <a:rPr lang="en-US" altLang="zh-CN" smtClean="0"/>
              <a:pPr/>
              <a:t>3</a:t>
            </a:fld>
            <a:endParaRPr lang="en-US" altLang="zh-CN" dirty="0"/>
          </a:p>
        </p:txBody>
      </p:sp>
      <p:pic>
        <p:nvPicPr>
          <p:cNvPr id="19" name="Picture 18" descr="A picture containing sky, outdoor&#10;&#10;Description automatically generated">
            <a:extLst>
              <a:ext uri="{FF2B5EF4-FFF2-40B4-BE49-F238E27FC236}">
                <a16:creationId xmlns:a16="http://schemas.microsoft.com/office/drawing/2014/main" id="{F056C68E-A186-DFB6-DF6A-87D070589233}"/>
              </a:ext>
            </a:extLst>
          </p:cNvPr>
          <p:cNvPicPr>
            <a:picLocks noChangeAspect="1"/>
          </p:cNvPicPr>
          <p:nvPr/>
        </p:nvPicPr>
        <p:blipFill>
          <a:blip r:embed="rId3"/>
          <a:stretch>
            <a:fillRect/>
          </a:stretch>
        </p:blipFill>
        <p:spPr>
          <a:xfrm>
            <a:off x="0" y="0"/>
            <a:ext cx="12192000" cy="7072314"/>
          </a:xfrm>
          <a:prstGeom prst="rect">
            <a:avLst/>
          </a:prstGeom>
        </p:spPr>
      </p:pic>
      <p:sp>
        <p:nvSpPr>
          <p:cNvPr id="21" name="TextBox 20">
            <a:extLst>
              <a:ext uri="{FF2B5EF4-FFF2-40B4-BE49-F238E27FC236}">
                <a16:creationId xmlns:a16="http://schemas.microsoft.com/office/drawing/2014/main" id="{57DF8DE2-4A07-36B2-3C2F-F2702ECBCAAB}"/>
              </a:ext>
            </a:extLst>
          </p:cNvPr>
          <p:cNvSpPr txBox="1"/>
          <p:nvPr/>
        </p:nvSpPr>
        <p:spPr>
          <a:xfrm>
            <a:off x="6231194" y="1069257"/>
            <a:ext cx="4122174" cy="1200329"/>
          </a:xfrm>
          <a:prstGeom prst="rect">
            <a:avLst/>
          </a:prstGeom>
        </p:spPr>
        <p:txBody>
          <a:bodyPr wrap="square" rtlCol="0">
            <a:spAutoFit/>
          </a:bodyPr>
          <a:lstStyle/>
          <a:p>
            <a:pPr marL="0" indent="0" algn="ctr">
              <a:lnSpc>
                <a:spcPct val="100000"/>
              </a:lnSpc>
              <a:spcBef>
                <a:spcPts val="0"/>
              </a:spcBef>
              <a:buFontTx/>
              <a:buNone/>
            </a:pPr>
            <a:r>
              <a:rPr lang="en-US" sz="3600" dirty="0">
                <a:solidFill>
                  <a:prstClr val="white"/>
                </a:solidFill>
                <a:latin typeface="Posterama" panose="020B0504020200020000" pitchFamily="34" charset="0"/>
                <a:ea typeface="微软雅黑"/>
                <a:cs typeface="Posterama" panose="020B0504020200020000" pitchFamily="34" charset="0"/>
              </a:rPr>
              <a:t>Sheraton Tel Aviv Hotel </a:t>
            </a:r>
          </a:p>
        </p:txBody>
      </p:sp>
    </p:spTree>
    <p:extLst>
      <p:ext uri="{BB962C8B-B14F-4D97-AF65-F5344CB8AC3E}">
        <p14:creationId xmlns:p14="http://schemas.microsoft.com/office/powerpoint/2010/main" val="77554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descr="A city next to the water">
            <a:extLst>
              <a:ext uri="{FF2B5EF4-FFF2-40B4-BE49-F238E27FC236}">
                <a16:creationId xmlns:a16="http://schemas.microsoft.com/office/drawing/2014/main" id="{4847B5A9-76CF-501A-5032-1CA5C07440C4}"/>
              </a:ext>
            </a:extLst>
          </p:cNvPr>
          <p:cNvPicPr>
            <a:picLocks noChangeAspect="1"/>
          </p:cNvPicPr>
          <p:nvPr/>
        </p:nvPicPr>
        <p:blipFill>
          <a:blip r:embed="rId3">
            <a:alphaModFix amt="51000"/>
          </a:blip>
          <a:stretch>
            <a:fillRect/>
          </a:stretch>
        </p:blipFill>
        <p:spPr>
          <a:xfrm>
            <a:off x="-670560" y="0"/>
            <a:ext cx="13533120" cy="900684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3" name="TextBox 12">
            <a:extLst>
              <a:ext uri="{FF2B5EF4-FFF2-40B4-BE49-F238E27FC236}">
                <a16:creationId xmlns:a16="http://schemas.microsoft.com/office/drawing/2014/main" id="{709CEAD6-A175-63DF-F452-1852C8CF8E0D}"/>
              </a:ext>
            </a:extLst>
          </p:cNvPr>
          <p:cNvSpPr txBox="1"/>
          <p:nvPr/>
        </p:nvSpPr>
        <p:spPr>
          <a:xfrm>
            <a:off x="5608320" y="366623"/>
            <a:ext cx="6126480" cy="6124754"/>
          </a:xfrm>
          <a:prstGeom prst="rect">
            <a:avLst/>
          </a:prstGeom>
        </p:spPr>
        <p:txBody>
          <a:bodyPr wrap="square" rtlCol="0">
            <a:spAutoFit/>
          </a:bodyPr>
          <a:lstStyle/>
          <a:p>
            <a:pPr marL="0" indent="0" algn="ctr">
              <a:lnSpc>
                <a:spcPct val="100000"/>
              </a:lnSpc>
              <a:spcBef>
                <a:spcPts val="0"/>
              </a:spcBef>
              <a:buFontTx/>
              <a:buNone/>
            </a:pPr>
            <a:r>
              <a:rPr lang="en-US" sz="2800" b="1" i="0" dirty="0">
                <a:solidFill>
                  <a:srgbClr val="1C1C1C"/>
                </a:solidFill>
                <a:effectLst/>
                <a:latin typeface="Times New Roman" panose="02020603050405020304" pitchFamily="18" charset="0"/>
                <a:cs typeface="Times New Roman" panose="02020603050405020304" pitchFamily="18" charset="0"/>
              </a:rPr>
              <a:t>SHERATON TEL AVIV </a:t>
            </a:r>
            <a:endParaRPr lang="en-US" sz="2800" b="0" i="0" dirty="0">
              <a:solidFill>
                <a:srgbClr val="1C1C1C"/>
              </a:solidFill>
              <a:effectLst/>
              <a:latin typeface="Times New Roman" panose="02020603050405020304" pitchFamily="18" charset="0"/>
              <a:cs typeface="Times New Roman" panose="02020603050405020304" pitchFamily="18" charset="0"/>
            </a:endParaRPr>
          </a:p>
          <a:p>
            <a:pPr marL="0" indent="0" algn="ctr">
              <a:lnSpc>
                <a:spcPct val="100000"/>
              </a:lnSpc>
              <a:spcBef>
                <a:spcPts val="0"/>
              </a:spcBef>
              <a:buFontTx/>
              <a:buNone/>
            </a:pPr>
            <a:endParaRPr lang="en-US" sz="2800" b="0" i="0" dirty="0">
              <a:solidFill>
                <a:srgbClr val="1C1C1C"/>
              </a:solidFill>
              <a:effectLst/>
              <a:latin typeface="Times New Roman" panose="02020603050405020304" pitchFamily="18" charset="0"/>
              <a:cs typeface="Times New Roman" panose="02020603050405020304" pitchFamily="18" charset="0"/>
            </a:endParaRPr>
          </a:p>
          <a:p>
            <a:pPr marL="457200" indent="-457200">
              <a:lnSpc>
                <a:spcPct val="100000"/>
              </a:lnSpc>
              <a:spcBef>
                <a:spcPts val="0"/>
              </a:spcBef>
              <a:buFont typeface="Arial" panose="020B0604020202020204" pitchFamily="34" charset="0"/>
              <a:buChar char="•"/>
            </a:pPr>
            <a:r>
              <a:rPr lang="en-US" sz="2800" b="1" dirty="0">
                <a:solidFill>
                  <a:srgbClr val="1C1C1C"/>
                </a:solidFill>
                <a:latin typeface="Times New Roman" panose="02020603050405020304" pitchFamily="18" charset="0"/>
                <a:cs typeface="Times New Roman" panose="02020603050405020304" pitchFamily="18" charset="0"/>
              </a:rPr>
              <a:t>A </a:t>
            </a:r>
            <a:r>
              <a:rPr lang="en-US" sz="2800" b="1" i="0" dirty="0">
                <a:solidFill>
                  <a:srgbClr val="1C1C1C"/>
                </a:solidFill>
                <a:effectLst/>
                <a:latin typeface="Times New Roman" panose="02020603050405020304" pitchFamily="18" charset="0"/>
                <a:cs typeface="Times New Roman" panose="02020603050405020304" pitchFamily="18" charset="0"/>
              </a:rPr>
              <a:t>5 star hotel </a:t>
            </a:r>
          </a:p>
          <a:p>
            <a:pPr>
              <a:lnSpc>
                <a:spcPct val="100000"/>
              </a:lnSpc>
              <a:spcBef>
                <a:spcPts val="0"/>
              </a:spcBef>
            </a:pPr>
            <a:endParaRPr lang="en-US" sz="2800" b="1" i="0" dirty="0">
              <a:solidFill>
                <a:srgbClr val="1C1C1C"/>
              </a:solidFill>
              <a:effectLst/>
              <a:latin typeface="Times New Roman" panose="02020603050405020304" pitchFamily="18" charset="0"/>
              <a:cs typeface="Times New Roman" panose="02020603050405020304" pitchFamily="18" charset="0"/>
            </a:endParaRPr>
          </a:p>
          <a:p>
            <a:pPr marL="457200" indent="-457200">
              <a:lnSpc>
                <a:spcPct val="100000"/>
              </a:lnSpc>
              <a:spcBef>
                <a:spcPts val="0"/>
              </a:spcBef>
              <a:buFont typeface="Arial" panose="020B0604020202020204" pitchFamily="34" charset="0"/>
              <a:buChar char="•"/>
            </a:pPr>
            <a:r>
              <a:rPr lang="en-US" sz="2800" b="1" dirty="0">
                <a:solidFill>
                  <a:srgbClr val="1C1C1C"/>
                </a:solidFill>
                <a:latin typeface="Times New Roman" panose="02020603050405020304" pitchFamily="18" charset="0"/>
                <a:cs typeface="Times New Roman" panose="02020603050405020304" pitchFamily="18" charset="0"/>
              </a:rPr>
              <a:t>S</a:t>
            </a:r>
            <a:r>
              <a:rPr lang="en-US" sz="2800" b="1" i="0" dirty="0">
                <a:solidFill>
                  <a:srgbClr val="1C1C1C"/>
                </a:solidFill>
                <a:effectLst/>
                <a:latin typeface="Times New Roman" panose="02020603050405020304" pitchFamily="18" charset="0"/>
                <a:cs typeface="Times New Roman" panose="02020603050405020304" pitchFamily="18" charset="0"/>
              </a:rPr>
              <a:t>its on a prime beachfront location</a:t>
            </a:r>
          </a:p>
          <a:p>
            <a:pPr>
              <a:lnSpc>
                <a:spcPct val="100000"/>
              </a:lnSpc>
              <a:spcBef>
                <a:spcPts val="0"/>
              </a:spcBef>
            </a:pPr>
            <a:endParaRPr lang="en-US" sz="2800" b="1" i="0" dirty="0">
              <a:solidFill>
                <a:srgbClr val="1C1C1C"/>
              </a:solidFill>
              <a:effectLst/>
              <a:latin typeface="Times New Roman" panose="02020603050405020304" pitchFamily="18" charset="0"/>
              <a:cs typeface="Times New Roman" panose="02020603050405020304" pitchFamily="18" charset="0"/>
            </a:endParaRPr>
          </a:p>
          <a:p>
            <a:pPr marL="457200" indent="-457200">
              <a:lnSpc>
                <a:spcPct val="100000"/>
              </a:lnSpc>
              <a:spcBef>
                <a:spcPts val="0"/>
              </a:spcBef>
              <a:buFont typeface="Arial" panose="020B0604020202020204" pitchFamily="34" charset="0"/>
              <a:buChar char="•"/>
            </a:pPr>
            <a:r>
              <a:rPr lang="en-US" sz="2800" b="1" dirty="0">
                <a:solidFill>
                  <a:srgbClr val="1C1C1C"/>
                </a:solidFill>
                <a:latin typeface="Times New Roman" panose="02020603050405020304" pitchFamily="18" charset="0"/>
                <a:cs typeface="Times New Roman" panose="02020603050405020304" pitchFamily="18" charset="0"/>
              </a:rPr>
              <a:t>R</a:t>
            </a:r>
            <a:r>
              <a:rPr lang="en-US" sz="2800" b="1" i="0" dirty="0">
                <a:solidFill>
                  <a:srgbClr val="1C1C1C"/>
                </a:solidFill>
                <a:effectLst/>
                <a:latin typeface="Times New Roman" panose="02020603050405020304" pitchFamily="18" charset="0"/>
                <a:cs typeface="Times New Roman" panose="02020603050405020304" pitchFamily="18" charset="0"/>
              </a:rPr>
              <a:t>ight in the heart of the Herbert Samuel Boardwalk</a:t>
            </a:r>
          </a:p>
          <a:p>
            <a:pPr>
              <a:lnSpc>
                <a:spcPct val="100000"/>
              </a:lnSpc>
              <a:spcBef>
                <a:spcPts val="0"/>
              </a:spcBef>
            </a:pPr>
            <a:endParaRPr lang="en-US" sz="2800" b="1" i="0" dirty="0">
              <a:solidFill>
                <a:srgbClr val="1C1C1C"/>
              </a:solidFill>
              <a:effectLst/>
              <a:latin typeface="Times New Roman" panose="02020603050405020304" pitchFamily="18" charset="0"/>
              <a:cs typeface="Times New Roman" panose="02020603050405020304" pitchFamily="18" charset="0"/>
            </a:endParaRPr>
          </a:p>
          <a:p>
            <a:pPr marL="457200" indent="-457200">
              <a:lnSpc>
                <a:spcPct val="100000"/>
              </a:lnSpc>
              <a:spcBef>
                <a:spcPts val="0"/>
              </a:spcBef>
              <a:buFont typeface="Arial" panose="020B0604020202020204" pitchFamily="34" charset="0"/>
              <a:buChar char="•"/>
            </a:pPr>
            <a:r>
              <a:rPr lang="en-US" sz="2800" b="1" dirty="0">
                <a:solidFill>
                  <a:srgbClr val="1C1C1C"/>
                </a:solidFill>
                <a:latin typeface="Times New Roman" panose="02020603050405020304" pitchFamily="18" charset="0"/>
                <a:cs typeface="Times New Roman" panose="02020603050405020304" pitchFamily="18" charset="0"/>
              </a:rPr>
              <a:t>O</a:t>
            </a:r>
            <a:r>
              <a:rPr lang="en-US" sz="2800" b="1" i="0" dirty="0">
                <a:solidFill>
                  <a:srgbClr val="1C1C1C"/>
                </a:solidFill>
                <a:effectLst/>
                <a:latin typeface="Times New Roman" panose="02020603050405020304" pitchFamily="18" charset="0"/>
                <a:cs typeface="Times New Roman" panose="02020603050405020304" pitchFamily="18" charset="0"/>
              </a:rPr>
              <a:t>verlooks the Mediterranean coastline</a:t>
            </a:r>
          </a:p>
          <a:p>
            <a:pPr>
              <a:lnSpc>
                <a:spcPct val="100000"/>
              </a:lnSpc>
              <a:spcBef>
                <a:spcPts val="0"/>
              </a:spcBef>
            </a:pPr>
            <a:endParaRPr lang="en-US" sz="2800" b="1" i="0" dirty="0">
              <a:solidFill>
                <a:srgbClr val="1C1C1C"/>
              </a:solidFill>
              <a:effectLst/>
              <a:latin typeface="Times New Roman" panose="02020603050405020304" pitchFamily="18" charset="0"/>
              <a:cs typeface="Times New Roman" panose="02020603050405020304" pitchFamily="18" charset="0"/>
            </a:endParaRPr>
          </a:p>
          <a:p>
            <a:pPr marL="457200" indent="-457200">
              <a:lnSpc>
                <a:spcPct val="100000"/>
              </a:lnSpc>
              <a:spcBef>
                <a:spcPts val="0"/>
              </a:spcBef>
              <a:buFont typeface="Arial" panose="020B0604020202020204" pitchFamily="34" charset="0"/>
              <a:buChar char="•"/>
            </a:pPr>
            <a:r>
              <a:rPr lang="en-US" sz="2800" b="1" dirty="0">
                <a:solidFill>
                  <a:srgbClr val="1C1C1C"/>
                </a:solidFill>
                <a:latin typeface="Times New Roman" panose="02020603050405020304" pitchFamily="18" charset="0"/>
                <a:cs typeface="Times New Roman" panose="02020603050405020304" pitchFamily="18" charset="0"/>
              </a:rPr>
              <a:t>Is </a:t>
            </a:r>
            <a:r>
              <a:rPr lang="en-US" sz="2800" b="1" i="0" dirty="0">
                <a:solidFill>
                  <a:srgbClr val="1C1C1C"/>
                </a:solidFill>
                <a:effectLst/>
                <a:latin typeface="Times New Roman" panose="02020603050405020304" pitchFamily="18" charset="0"/>
                <a:cs typeface="Times New Roman" panose="02020603050405020304" pitchFamily="18" charset="0"/>
              </a:rPr>
              <a:t>within walking distance to Tel Aviv’s hotspots</a:t>
            </a:r>
            <a:endParaRPr lang="en-US" sz="2800" b="1" dirty="0">
              <a:solidFill>
                <a:prstClr val="white"/>
              </a:solidFill>
              <a:latin typeface="Times New Roman" panose="02020603050405020304" pitchFamily="18" charset="0"/>
              <a:ea typeface="微软雅黑"/>
              <a:cs typeface="Times New Roman" panose="02020603050405020304" pitchFamily="18" charset="0"/>
            </a:endParaRPr>
          </a:p>
        </p:txBody>
      </p:sp>
    </p:spTree>
    <p:extLst>
      <p:ext uri="{BB962C8B-B14F-4D97-AF65-F5344CB8AC3E}">
        <p14:creationId xmlns:p14="http://schemas.microsoft.com/office/powerpoint/2010/main" val="247807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B97E-595A-2EC9-02F8-111A4C96344D}"/>
              </a:ext>
            </a:extLst>
          </p:cNvPr>
          <p:cNvSpPr>
            <a:spLocks noGrp="1"/>
          </p:cNvSpPr>
          <p:nvPr>
            <p:ph type="title"/>
          </p:nvPr>
        </p:nvSpPr>
        <p:spPr>
          <a:xfrm>
            <a:off x="799405" y="603551"/>
            <a:ext cx="10889796" cy="1418998"/>
          </a:xfrm>
        </p:spPr>
        <p:txBody>
          <a:bodyPr/>
          <a:lstStyle/>
          <a:p>
            <a:r>
              <a:rPr lang="en-US" dirty="0"/>
              <a:t>Main Brand Consumers 	</a:t>
            </a:r>
          </a:p>
        </p:txBody>
      </p:sp>
      <p:sp>
        <p:nvSpPr>
          <p:cNvPr id="5" name="Slide Number Placeholder 4">
            <a:extLst>
              <a:ext uri="{FF2B5EF4-FFF2-40B4-BE49-F238E27FC236}">
                <a16:creationId xmlns:a16="http://schemas.microsoft.com/office/drawing/2014/main" id="{E79052E9-9C84-CC19-63C8-E8D57B93826E}"/>
              </a:ext>
            </a:extLst>
          </p:cNvPr>
          <p:cNvSpPr>
            <a:spLocks noGrp="1"/>
          </p:cNvSpPr>
          <p:nvPr>
            <p:ph type="sldNum" sz="quarter" idx="29"/>
          </p:nvPr>
        </p:nvSpPr>
        <p:spPr/>
        <p:txBody>
          <a:bodyPr/>
          <a:lstStyle/>
          <a:p>
            <a:fld id="{47FEACEE-25B4-4A2D-B147-27296E36371D}" type="slidenum">
              <a:rPr lang="en-US" altLang="zh-CN" smtClean="0"/>
              <a:pPr/>
              <a:t>5</a:t>
            </a:fld>
            <a:endParaRPr lang="en-US" altLang="zh-CN" dirty="0"/>
          </a:p>
        </p:txBody>
      </p:sp>
      <p:graphicFrame>
        <p:nvGraphicFramePr>
          <p:cNvPr id="6" name="Diagram 5">
            <a:extLst>
              <a:ext uri="{FF2B5EF4-FFF2-40B4-BE49-F238E27FC236}">
                <a16:creationId xmlns:a16="http://schemas.microsoft.com/office/drawing/2014/main" id="{5F3C5216-698C-F48C-C426-A1B25464032F}"/>
              </a:ext>
            </a:extLst>
          </p:cNvPr>
          <p:cNvGraphicFramePr/>
          <p:nvPr>
            <p:extLst>
              <p:ext uri="{D42A27DB-BD31-4B8C-83A1-F6EECF244321}">
                <p14:modId xmlns:p14="http://schemas.microsoft.com/office/powerpoint/2010/main" val="1719487764"/>
              </p:ext>
            </p:extLst>
          </p:nvPr>
        </p:nvGraphicFramePr>
        <p:xfrm>
          <a:off x="2032000" y="2433483"/>
          <a:ext cx="9014542" cy="3704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15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EA25C86-7BE3-4BC6-C0B8-7F7D7C3EC286}"/>
              </a:ext>
            </a:extLst>
          </p:cNvPr>
          <p:cNvSpPr>
            <a:spLocks noGrp="1"/>
          </p:cNvSpPr>
          <p:nvPr>
            <p:ph type="sldNum" sz="quarter" idx="29"/>
          </p:nvPr>
        </p:nvSpPr>
        <p:spPr/>
        <p:txBody>
          <a:bodyPr/>
          <a:lstStyle/>
          <a:p>
            <a:fld id="{47FEACEE-25B4-4A2D-B147-27296E36371D}" type="slidenum">
              <a:rPr lang="en-US" altLang="zh-CN" smtClean="0"/>
              <a:pPr/>
              <a:t>6</a:t>
            </a:fld>
            <a:endParaRPr lang="en-US" altLang="zh-CN" dirty="0"/>
          </a:p>
        </p:txBody>
      </p:sp>
      <p:pic>
        <p:nvPicPr>
          <p:cNvPr id="15" name="Picture 14" descr="Receptionist at a hotel">
            <a:extLst>
              <a:ext uri="{FF2B5EF4-FFF2-40B4-BE49-F238E27FC236}">
                <a16:creationId xmlns:a16="http://schemas.microsoft.com/office/drawing/2014/main" id="{7628AE25-D366-C0D2-FCC0-EF482C439EA7}"/>
              </a:ext>
            </a:extLst>
          </p:cNvPr>
          <p:cNvPicPr>
            <a:picLocks noChangeAspect="1"/>
          </p:cNvPicPr>
          <p:nvPr/>
        </p:nvPicPr>
        <p:blipFill>
          <a:blip r:embed="rId3">
            <a:alphaModFix amt="20000"/>
          </a:blip>
          <a:stretch>
            <a:fillRect/>
          </a:stretch>
        </p:blipFill>
        <p:spPr>
          <a:xfrm>
            <a:off x="-257" y="100647"/>
            <a:ext cx="10546337" cy="6117274"/>
          </a:xfrm>
          <a:prstGeom prst="rect">
            <a:avLst/>
          </a:prstGeom>
          <a:effectLst>
            <a:glow rad="127000">
              <a:schemeClr val="bg2">
                <a:alpha val="70000"/>
              </a:schemeClr>
            </a:glow>
            <a:outerShdw blurRad="1092200" dir="5400000" algn="ctr" rotWithShape="0">
              <a:schemeClr val="bg2">
                <a:lumMod val="90000"/>
              </a:schemeClr>
            </a:outerShdw>
          </a:effectLst>
        </p:spPr>
      </p:pic>
      <p:sp>
        <p:nvSpPr>
          <p:cNvPr id="16" name="TextBox 15">
            <a:extLst>
              <a:ext uri="{FF2B5EF4-FFF2-40B4-BE49-F238E27FC236}">
                <a16:creationId xmlns:a16="http://schemas.microsoft.com/office/drawing/2014/main" id="{547391E7-A34C-4B32-B948-98A75507332F}"/>
              </a:ext>
            </a:extLst>
          </p:cNvPr>
          <p:cNvSpPr txBox="1"/>
          <p:nvPr/>
        </p:nvSpPr>
        <p:spPr>
          <a:xfrm>
            <a:off x="2043142" y="276072"/>
            <a:ext cx="7344698" cy="954107"/>
          </a:xfrm>
          <a:prstGeom prst="rect">
            <a:avLst/>
          </a:prstGeom>
        </p:spPr>
        <p:txBody>
          <a:bodyPr wrap="square" rtlCol="0">
            <a:spAutoFit/>
          </a:bodyPr>
          <a:lstStyle/>
          <a:p>
            <a:pPr marL="0" indent="0" algn="ctr">
              <a:lnSpc>
                <a:spcPct val="100000"/>
              </a:lnSpc>
              <a:spcBef>
                <a:spcPts val="0"/>
              </a:spcBef>
              <a:buFontTx/>
              <a:buNone/>
            </a:pPr>
            <a:r>
              <a:rPr lang="en-US" sz="2800" b="1" dirty="0">
                <a:latin typeface="Posterama" panose="020B0504020200020000" pitchFamily="34" charset="0"/>
                <a:ea typeface="微软雅黑"/>
                <a:cs typeface="Posterama" panose="020B0504020200020000" pitchFamily="34" charset="0"/>
              </a:rPr>
              <a:t>NATURE, SCOPE&amp;ROLE OF THE GUEST SERVICES </a:t>
            </a:r>
          </a:p>
        </p:txBody>
      </p:sp>
      <p:graphicFrame>
        <p:nvGraphicFramePr>
          <p:cNvPr id="19" name="Diagram 18">
            <a:extLst>
              <a:ext uri="{FF2B5EF4-FFF2-40B4-BE49-F238E27FC236}">
                <a16:creationId xmlns:a16="http://schemas.microsoft.com/office/drawing/2014/main" id="{F8C2CE30-5B13-D665-0AAF-35FE9D5E2A00}"/>
              </a:ext>
            </a:extLst>
          </p:cNvPr>
          <p:cNvGraphicFramePr/>
          <p:nvPr>
            <p:extLst>
              <p:ext uri="{D42A27DB-BD31-4B8C-83A1-F6EECF244321}">
                <p14:modId xmlns:p14="http://schemas.microsoft.com/office/powerpoint/2010/main" val="66139773"/>
              </p:ext>
            </p:extLst>
          </p:nvPr>
        </p:nvGraphicFramePr>
        <p:xfrm>
          <a:off x="719393" y="1542627"/>
          <a:ext cx="8209280" cy="46752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Graphic 20" descr="Man and woman with solid fill">
            <a:extLst>
              <a:ext uri="{FF2B5EF4-FFF2-40B4-BE49-F238E27FC236}">
                <a16:creationId xmlns:a16="http://schemas.microsoft.com/office/drawing/2014/main" id="{1BA170CE-049A-2F60-B4F7-23AACF1564E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8276" y="1681316"/>
            <a:ext cx="696124" cy="696124"/>
          </a:xfrm>
          <a:prstGeom prst="rect">
            <a:avLst/>
          </a:prstGeom>
        </p:spPr>
      </p:pic>
      <p:pic>
        <p:nvPicPr>
          <p:cNvPr id="23" name="Graphic 22" descr="Boardroom with solid fill">
            <a:extLst>
              <a:ext uri="{FF2B5EF4-FFF2-40B4-BE49-F238E27FC236}">
                <a16:creationId xmlns:a16="http://schemas.microsoft.com/office/drawing/2014/main" id="{16613676-3FA4-9825-F4A1-613D868F7A5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635" y="3099915"/>
            <a:ext cx="914400" cy="914400"/>
          </a:xfrm>
          <a:prstGeom prst="rect">
            <a:avLst/>
          </a:prstGeom>
        </p:spPr>
      </p:pic>
      <p:pic>
        <p:nvPicPr>
          <p:cNvPr id="29" name="Graphic 28" descr="Vacation with solid fill">
            <a:extLst>
              <a:ext uri="{FF2B5EF4-FFF2-40B4-BE49-F238E27FC236}">
                <a16:creationId xmlns:a16="http://schemas.microsoft.com/office/drawing/2014/main" id="{276009D6-0B23-33DC-FF3F-9690098647A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4077" y="4736790"/>
            <a:ext cx="914400" cy="914400"/>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02CEC6EF-006F-693B-5D79-47FD797CB22B}"/>
              </a:ext>
            </a:extLst>
          </p:cNvPr>
          <p:cNvSpPr>
            <a:spLocks noGrp="1"/>
          </p:cNvSpPr>
          <p:nvPr>
            <p:ph type="body" sz="quarter" idx="27"/>
          </p:nvPr>
        </p:nvSpPr>
        <p:spPr>
          <a:xfrm>
            <a:off x="5271609" y="1004902"/>
            <a:ext cx="5162709" cy="441017"/>
          </a:xfrm>
        </p:spPr>
        <p:txBody>
          <a:bodyPr/>
          <a:lstStyle/>
          <a:p>
            <a:endParaRPr lang="en-US" dirty="0"/>
          </a:p>
          <a:p>
            <a:endParaRPr lang="en-US" dirty="0"/>
          </a:p>
          <a:p>
            <a:endParaRPr lang="en-US" dirty="0"/>
          </a:p>
        </p:txBody>
      </p:sp>
      <p:sp>
        <p:nvSpPr>
          <p:cNvPr id="2" name="Text Placeholder 1">
            <a:extLst>
              <a:ext uri="{FF2B5EF4-FFF2-40B4-BE49-F238E27FC236}">
                <a16:creationId xmlns:a16="http://schemas.microsoft.com/office/drawing/2014/main" id="{7BA0726F-9869-CC05-9249-1AC0EC77E267}"/>
              </a:ext>
            </a:extLst>
          </p:cNvPr>
          <p:cNvSpPr>
            <a:spLocks noGrp="1"/>
          </p:cNvSpPr>
          <p:nvPr>
            <p:ph type="body" sz="quarter" idx="28"/>
          </p:nvPr>
        </p:nvSpPr>
        <p:spPr>
          <a:xfrm>
            <a:off x="4791246" y="1396268"/>
            <a:ext cx="5635865" cy="1627151"/>
          </a:xfrm>
        </p:spPr>
        <p:txBody>
          <a:bodyPr/>
          <a:lstStyle/>
          <a:p>
            <a:r>
              <a:rPr lang="en-US" sz="4000" b="1" dirty="0">
                <a:solidFill>
                  <a:srgbClr val="1C1C1C"/>
                </a:solidFill>
                <a:latin typeface="Times New Roman" panose="02020603050405020304" pitchFamily="18" charset="0"/>
                <a:ea typeface="Calibri" panose="020F0502020204030204" pitchFamily="34" charset="0"/>
              </a:rPr>
              <a:t>C</a:t>
            </a:r>
            <a:r>
              <a:rPr lang="en-US" sz="4000" b="1" dirty="0">
                <a:solidFill>
                  <a:srgbClr val="1C1C1C"/>
                </a:solidFill>
                <a:effectLst/>
                <a:latin typeface="Times New Roman" panose="02020603050405020304" pitchFamily="18" charset="0"/>
                <a:ea typeface="Calibri" panose="020F0502020204030204" pitchFamily="34" charset="0"/>
              </a:rPr>
              <a:t>ustomer satisfaction(Tefera and Govender, 2017)</a:t>
            </a:r>
            <a:r>
              <a:rPr lang="en-US" sz="4000" dirty="0">
                <a:solidFill>
                  <a:srgbClr val="1C1C1C"/>
                </a:solidFill>
                <a:effectLst/>
                <a:latin typeface="Times New Roman" panose="02020603050405020304" pitchFamily="18" charset="0"/>
                <a:ea typeface="Calibri" panose="020F0502020204030204" pitchFamily="34" charset="0"/>
              </a:rPr>
              <a:t> </a:t>
            </a:r>
            <a:endParaRPr lang="en-US" sz="3200" dirty="0"/>
          </a:p>
        </p:txBody>
      </p:sp>
      <p:sp>
        <p:nvSpPr>
          <p:cNvPr id="8" name="Text Placeholder 7">
            <a:extLst>
              <a:ext uri="{FF2B5EF4-FFF2-40B4-BE49-F238E27FC236}">
                <a16:creationId xmlns:a16="http://schemas.microsoft.com/office/drawing/2014/main" id="{86E79E81-BE27-6566-07F2-D657208FA53C}"/>
              </a:ext>
            </a:extLst>
          </p:cNvPr>
          <p:cNvSpPr>
            <a:spLocks noGrp="1"/>
          </p:cNvSpPr>
          <p:nvPr>
            <p:ph type="body" sz="quarter" idx="34"/>
          </p:nvPr>
        </p:nvSpPr>
        <p:spPr>
          <a:xfrm>
            <a:off x="5448589" y="3272589"/>
            <a:ext cx="5162709" cy="946000"/>
          </a:xfrm>
        </p:spPr>
        <p:txBody>
          <a:bodyPr/>
          <a:lstStyle/>
          <a:p>
            <a:r>
              <a:rPr lang="en-US" sz="4000" b="1" dirty="0">
                <a:solidFill>
                  <a:schemeClr val="tx1"/>
                </a:solidFill>
                <a:latin typeface="Times New Roman" panose="02020603050405020304" pitchFamily="18" charset="0"/>
                <a:cs typeface="Times New Roman" panose="02020603050405020304" pitchFamily="18" charset="0"/>
              </a:rPr>
              <a:t>Positive Reviews </a:t>
            </a:r>
          </a:p>
        </p:txBody>
      </p:sp>
      <p:sp>
        <p:nvSpPr>
          <p:cNvPr id="9" name="Text Placeholder 8">
            <a:extLst>
              <a:ext uri="{FF2B5EF4-FFF2-40B4-BE49-F238E27FC236}">
                <a16:creationId xmlns:a16="http://schemas.microsoft.com/office/drawing/2014/main" id="{E64FE915-B7F4-6AD9-615D-904CC4954105}"/>
              </a:ext>
            </a:extLst>
          </p:cNvPr>
          <p:cNvSpPr>
            <a:spLocks noGrp="1"/>
          </p:cNvSpPr>
          <p:nvPr>
            <p:ph type="body" sz="quarter" idx="35"/>
          </p:nvPr>
        </p:nvSpPr>
        <p:spPr>
          <a:xfrm>
            <a:off x="5448588" y="4218590"/>
            <a:ext cx="5162709" cy="1715011"/>
          </a:xfrm>
        </p:spPr>
        <p:txBody>
          <a:bodyPr/>
          <a:lstStyle/>
          <a:p>
            <a:r>
              <a:rPr lang="en-US" sz="4000" b="1" dirty="0">
                <a:solidFill>
                  <a:srgbClr val="1C1C1C"/>
                </a:solidFill>
                <a:latin typeface="Times New Roman" panose="02020603050405020304" pitchFamily="18" charset="0"/>
                <a:ea typeface="Calibri" panose="020F0502020204030204" pitchFamily="34" charset="0"/>
              </a:rPr>
              <a:t>I</a:t>
            </a:r>
            <a:r>
              <a:rPr lang="en-US" sz="4000" b="1" dirty="0">
                <a:solidFill>
                  <a:srgbClr val="1C1C1C"/>
                </a:solidFill>
                <a:effectLst/>
                <a:latin typeface="Times New Roman" panose="02020603050405020304" pitchFamily="18" charset="0"/>
                <a:ea typeface="Calibri" panose="020F0502020204030204" pitchFamily="34" charset="0"/>
              </a:rPr>
              <a:t>ncreased production and staff morale</a:t>
            </a:r>
            <a:endParaRPr lang="en-US" sz="3200" b="1" dirty="0"/>
          </a:p>
        </p:txBody>
      </p:sp>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02665" y="597018"/>
            <a:ext cx="3994173" cy="2387667"/>
          </a:xfrm>
        </p:spPr>
        <p:txBody>
          <a:bodyPr/>
          <a:lstStyle/>
          <a:p>
            <a:r>
              <a:rPr lang="en-US" sz="3200" dirty="0"/>
              <a:t>Importance of quality services to guests </a:t>
            </a:r>
          </a:p>
        </p:txBody>
      </p:sp>
      <p:sp>
        <p:nvSpPr>
          <p:cNvPr id="5" name="Slide Number Placeholder 4">
            <a:extLst>
              <a:ext uri="{FF2B5EF4-FFF2-40B4-BE49-F238E27FC236}">
                <a16:creationId xmlns:a16="http://schemas.microsoft.com/office/drawing/2014/main" id="{E31C7500-E032-DBB5-A780-8247E3B7367B}"/>
              </a:ext>
            </a:extLst>
          </p:cNvPr>
          <p:cNvSpPr>
            <a:spLocks noGrp="1"/>
          </p:cNvSpPr>
          <p:nvPr>
            <p:ph type="sldNum" sz="quarter" idx="40"/>
          </p:nvPr>
        </p:nvSpPr>
        <p:spPr>
          <a:xfrm>
            <a:off x="11194169" y="6200272"/>
            <a:ext cx="458592" cy="382773"/>
          </a:xfrm>
        </p:spPr>
        <p:txBody>
          <a:bodyPr/>
          <a:lstStyle/>
          <a:p>
            <a:fld id="{47FEACEE-25B4-4A2D-B147-27296E36371D}" type="slidenum">
              <a:rPr lang="en-US" altLang="zh-CN" noProof="0" smtClean="0"/>
              <a:pPr/>
              <a:t>7</a:t>
            </a:fld>
            <a:endParaRPr lang="en-US" altLang="zh-CN" noProof="0" dirty="0"/>
          </a:p>
        </p:txBody>
      </p:sp>
      <p:pic>
        <p:nvPicPr>
          <p:cNvPr id="15" name="Picture 14" descr="Person holding out hand">
            <a:extLst>
              <a:ext uri="{FF2B5EF4-FFF2-40B4-BE49-F238E27FC236}">
                <a16:creationId xmlns:a16="http://schemas.microsoft.com/office/drawing/2014/main" id="{792854BD-9100-A9A3-74BD-D767AF245A5E}"/>
              </a:ext>
            </a:extLst>
          </p:cNvPr>
          <p:cNvPicPr>
            <a:picLocks noChangeAspect="1"/>
          </p:cNvPicPr>
          <p:nvPr/>
        </p:nvPicPr>
        <p:blipFill>
          <a:blip r:embed="rId3"/>
          <a:stretch>
            <a:fillRect/>
          </a:stretch>
        </p:blipFill>
        <p:spPr>
          <a:xfrm>
            <a:off x="0" y="1716114"/>
            <a:ext cx="4016475" cy="4660490"/>
          </a:xfrm>
          <a:prstGeom prst="rect">
            <a:avLst/>
          </a:prstGeom>
        </p:spPr>
      </p:pic>
    </p:spTree>
    <p:extLst>
      <p:ext uri="{BB962C8B-B14F-4D97-AF65-F5344CB8AC3E}">
        <p14:creationId xmlns:p14="http://schemas.microsoft.com/office/powerpoint/2010/main" val="32955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1000"/>
            <a:lum/>
            <a:extLst>
              <a:ext uri="{BEBA8EAE-BF5A-486C-A8C5-ECC9F3942E4B}">
                <a14:imgProps xmlns:a14="http://schemas.microsoft.com/office/drawing/2010/main">
                  <a14:imgLayer r:embed="rId4">
                    <a14:imgEffect>
                      <a14:sharpenSoften amount="-25000"/>
                    </a14:imgEffect>
                    <a14:imgEffect>
                      <a14:saturation sat="10700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478CB64C-71AF-6B72-8069-000DD250502E}"/>
              </a:ext>
            </a:extLst>
          </p:cNvPr>
          <p:cNvSpPr>
            <a:spLocks noGrp="1"/>
          </p:cNvSpPr>
          <p:nvPr>
            <p:ph type="title"/>
          </p:nvPr>
        </p:nvSpPr>
        <p:spPr/>
        <p:txBody>
          <a:bodyPr/>
          <a:lstStyle/>
          <a:p>
            <a:r>
              <a:rPr lang="en-US" dirty="0"/>
              <a:t>Importance of Hospitality  </a:t>
            </a:r>
          </a:p>
        </p:txBody>
      </p:sp>
      <p:sp>
        <p:nvSpPr>
          <p:cNvPr id="40" name="Text Placeholder 39">
            <a:extLst>
              <a:ext uri="{FF2B5EF4-FFF2-40B4-BE49-F238E27FC236}">
                <a16:creationId xmlns:a16="http://schemas.microsoft.com/office/drawing/2014/main" id="{FA2F9A05-8E79-46FF-1ABA-927EF2D69BC5}"/>
              </a:ext>
            </a:extLst>
          </p:cNvPr>
          <p:cNvSpPr>
            <a:spLocks noGrp="1"/>
          </p:cNvSpPr>
          <p:nvPr>
            <p:ph type="body" sz="quarter" idx="27"/>
          </p:nvPr>
        </p:nvSpPr>
        <p:spPr>
          <a:xfrm>
            <a:off x="838199" y="2067143"/>
            <a:ext cx="2759175" cy="866219"/>
          </a:xfrm>
        </p:spPr>
        <p:txBody>
          <a:bodyPr/>
          <a:lstStyle/>
          <a:p>
            <a:r>
              <a:rPr lang="en-US" dirty="0"/>
              <a:t>1. </a:t>
            </a:r>
          </a:p>
        </p:txBody>
      </p:sp>
      <p:sp>
        <p:nvSpPr>
          <p:cNvPr id="42" name="Text Placeholder 41">
            <a:extLst>
              <a:ext uri="{FF2B5EF4-FFF2-40B4-BE49-F238E27FC236}">
                <a16:creationId xmlns:a16="http://schemas.microsoft.com/office/drawing/2014/main" id="{48BF8F22-E288-84B0-03E9-82D678051D45}"/>
              </a:ext>
            </a:extLst>
          </p:cNvPr>
          <p:cNvSpPr>
            <a:spLocks noGrp="1"/>
          </p:cNvSpPr>
          <p:nvPr>
            <p:ph type="body" sz="quarter" idx="46"/>
          </p:nvPr>
        </p:nvSpPr>
        <p:spPr>
          <a:xfrm>
            <a:off x="3602996" y="2067143"/>
            <a:ext cx="1865376" cy="866219"/>
          </a:xfrm>
        </p:spPr>
        <p:txBody>
          <a:bodyPr/>
          <a:lstStyle/>
          <a:p>
            <a:r>
              <a:rPr lang="en-US" dirty="0"/>
              <a:t>2. </a:t>
            </a:r>
          </a:p>
        </p:txBody>
      </p:sp>
      <p:sp>
        <p:nvSpPr>
          <p:cNvPr id="44" name="Text Placeholder 43">
            <a:extLst>
              <a:ext uri="{FF2B5EF4-FFF2-40B4-BE49-F238E27FC236}">
                <a16:creationId xmlns:a16="http://schemas.microsoft.com/office/drawing/2014/main" id="{D0C47E92-8875-E555-5480-8A9BAEE853A7}"/>
              </a:ext>
            </a:extLst>
          </p:cNvPr>
          <p:cNvSpPr>
            <a:spLocks noGrp="1"/>
          </p:cNvSpPr>
          <p:nvPr>
            <p:ph type="body" sz="quarter" idx="47"/>
          </p:nvPr>
        </p:nvSpPr>
        <p:spPr>
          <a:xfrm>
            <a:off x="5473993" y="2067143"/>
            <a:ext cx="2459281" cy="866219"/>
          </a:xfrm>
        </p:spPr>
        <p:txBody>
          <a:bodyPr/>
          <a:lstStyle/>
          <a:p>
            <a:r>
              <a:rPr lang="en-US" dirty="0"/>
              <a:t>3. </a:t>
            </a:r>
          </a:p>
        </p:txBody>
      </p:sp>
      <p:sp>
        <p:nvSpPr>
          <p:cNvPr id="46" name="Text Placeholder 45">
            <a:extLst>
              <a:ext uri="{FF2B5EF4-FFF2-40B4-BE49-F238E27FC236}">
                <a16:creationId xmlns:a16="http://schemas.microsoft.com/office/drawing/2014/main" id="{B87AFF1A-EF07-5FBF-C582-29AE302A47D5}"/>
              </a:ext>
            </a:extLst>
          </p:cNvPr>
          <p:cNvSpPr>
            <a:spLocks noGrp="1"/>
          </p:cNvSpPr>
          <p:nvPr>
            <p:ph type="body" sz="quarter" idx="48"/>
          </p:nvPr>
        </p:nvSpPr>
        <p:spPr>
          <a:xfrm>
            <a:off x="7934632" y="2067143"/>
            <a:ext cx="1256612" cy="866219"/>
          </a:xfrm>
        </p:spPr>
        <p:txBody>
          <a:bodyPr/>
          <a:lstStyle/>
          <a:p>
            <a:r>
              <a:rPr lang="en-US" dirty="0"/>
              <a:t>4. </a:t>
            </a:r>
          </a:p>
        </p:txBody>
      </p:sp>
      <p:sp>
        <p:nvSpPr>
          <p:cNvPr id="26" name="Rectangle 25">
            <a:extLst>
              <a:ext uri="{FF2B5EF4-FFF2-40B4-BE49-F238E27FC236}">
                <a16:creationId xmlns:a16="http://schemas.microsoft.com/office/drawing/2014/main" id="{285177ED-2E57-8FF5-AFD8-AA79A7B24B3D}"/>
              </a:ext>
              <a:ext uri="{C183D7F6-B498-43B3-948B-1728B52AA6E4}">
                <adec:decorative xmlns:adec="http://schemas.microsoft.com/office/drawing/2017/decorative" val="1"/>
              </a:ext>
            </a:extLst>
          </p:cNvPr>
          <p:cNvSpPr/>
          <p:nvPr/>
        </p:nvSpPr>
        <p:spPr>
          <a:xfrm>
            <a:off x="845391" y="2066625"/>
            <a:ext cx="10201149" cy="859536"/>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latin typeface="+mn-lt"/>
            </a:endParaRPr>
          </a:p>
        </p:txBody>
      </p:sp>
      <p:sp>
        <p:nvSpPr>
          <p:cNvPr id="5" name="Slide Number Placeholder 4">
            <a:extLst>
              <a:ext uri="{FF2B5EF4-FFF2-40B4-BE49-F238E27FC236}">
                <a16:creationId xmlns:a16="http://schemas.microsoft.com/office/drawing/2014/main" id="{64FC7183-3EBB-B8D1-A66D-964D3C3A7DA8}"/>
              </a:ext>
            </a:extLst>
          </p:cNvPr>
          <p:cNvSpPr>
            <a:spLocks noGrp="1"/>
          </p:cNvSpPr>
          <p:nvPr>
            <p:ph type="sldNum" sz="quarter" idx="55"/>
          </p:nvPr>
        </p:nvSpPr>
        <p:spPr/>
        <p:txBody>
          <a:bodyPr/>
          <a:lstStyle/>
          <a:p>
            <a:fld id="{47FEACEE-25B4-4A2D-B147-27296E36371D}" type="slidenum">
              <a:rPr lang="en-US" altLang="zh-CN" noProof="0" smtClean="0"/>
              <a:pPr/>
              <a:t>8</a:t>
            </a:fld>
            <a:endParaRPr lang="en-US" altLang="zh-CN" noProof="0" dirty="0"/>
          </a:p>
        </p:txBody>
      </p:sp>
      <p:sp>
        <p:nvSpPr>
          <p:cNvPr id="3" name="Text Placeholder 2">
            <a:extLst>
              <a:ext uri="{FF2B5EF4-FFF2-40B4-BE49-F238E27FC236}">
                <a16:creationId xmlns:a16="http://schemas.microsoft.com/office/drawing/2014/main" id="{B52E8DA0-D899-840B-AC37-21F40141D312}"/>
              </a:ext>
            </a:extLst>
          </p:cNvPr>
          <p:cNvSpPr>
            <a:spLocks noGrp="1"/>
          </p:cNvSpPr>
          <p:nvPr>
            <p:ph type="body" sz="quarter" idx="32"/>
          </p:nvPr>
        </p:nvSpPr>
        <p:spPr>
          <a:xfrm>
            <a:off x="838200" y="2929823"/>
            <a:ext cx="2759174" cy="2464293"/>
          </a:xfrm>
        </p:spPr>
        <p:txBody>
          <a:bodyPr/>
          <a:lstStyle/>
          <a:p>
            <a:r>
              <a:rPr lang="en-US" sz="2800" b="1" dirty="0">
                <a:solidFill>
                  <a:srgbClr val="1C1C1C"/>
                </a:solidFill>
                <a:effectLst/>
                <a:latin typeface="Times New Roman" panose="02020603050405020304" pitchFamily="18" charset="0"/>
                <a:ea typeface="Times New Roman" panose="02020603050405020304" pitchFamily="18" charset="0"/>
              </a:rPr>
              <a:t>Rewarding industry to work in</a:t>
            </a:r>
            <a:endParaRPr lang="en-US" sz="2800" dirty="0">
              <a:effectLst/>
              <a:latin typeface="Times New Roman" panose="02020603050405020304" pitchFamily="18" charset="0"/>
              <a:ea typeface="Times New Roman" panose="02020603050405020304" pitchFamily="18" charset="0"/>
            </a:endParaRPr>
          </a:p>
          <a:p>
            <a:endParaRPr lang="en-US" sz="2000" dirty="0"/>
          </a:p>
        </p:txBody>
      </p:sp>
      <p:sp>
        <p:nvSpPr>
          <p:cNvPr id="7" name="Text Placeholder 6">
            <a:extLst>
              <a:ext uri="{FF2B5EF4-FFF2-40B4-BE49-F238E27FC236}">
                <a16:creationId xmlns:a16="http://schemas.microsoft.com/office/drawing/2014/main" id="{84A1F2D4-B304-F179-1886-B557AB4950C3}"/>
              </a:ext>
            </a:extLst>
          </p:cNvPr>
          <p:cNvSpPr>
            <a:spLocks noGrp="1"/>
          </p:cNvSpPr>
          <p:nvPr>
            <p:ph type="body" sz="quarter" idx="50"/>
          </p:nvPr>
        </p:nvSpPr>
        <p:spPr>
          <a:xfrm>
            <a:off x="3618696" y="2929823"/>
            <a:ext cx="1855295" cy="2471878"/>
          </a:xfrm>
        </p:spPr>
        <p:txBody>
          <a:bodyPr/>
          <a:lstStyle/>
          <a:p>
            <a:r>
              <a:rPr lang="en-US" sz="2800" b="1" dirty="0">
                <a:effectLst/>
                <a:latin typeface="Times New Roman" panose="02020603050405020304" pitchFamily="18" charset="0"/>
                <a:ea typeface="Times New Roman" panose="02020603050405020304" pitchFamily="18" charset="0"/>
              </a:rPr>
              <a:t>Lasting impact and memories for guests</a:t>
            </a:r>
            <a:endParaRPr lang="en-US" sz="2800" dirty="0">
              <a:effectLst/>
              <a:latin typeface="Times New Roman" panose="02020603050405020304" pitchFamily="18" charset="0"/>
              <a:ea typeface="Times New Roman" panose="02020603050405020304" pitchFamily="18" charset="0"/>
            </a:endParaRPr>
          </a:p>
          <a:p>
            <a:endParaRPr lang="en-US" sz="2000" dirty="0"/>
          </a:p>
        </p:txBody>
      </p:sp>
      <p:sp>
        <p:nvSpPr>
          <p:cNvPr id="9" name="Text Placeholder 8">
            <a:extLst>
              <a:ext uri="{FF2B5EF4-FFF2-40B4-BE49-F238E27FC236}">
                <a16:creationId xmlns:a16="http://schemas.microsoft.com/office/drawing/2014/main" id="{51C9CF6A-573F-201A-354D-77BDB820D9AF}"/>
              </a:ext>
            </a:extLst>
          </p:cNvPr>
          <p:cNvSpPr>
            <a:spLocks noGrp="1"/>
          </p:cNvSpPr>
          <p:nvPr>
            <p:ph type="body" sz="quarter" idx="51"/>
          </p:nvPr>
        </p:nvSpPr>
        <p:spPr>
          <a:xfrm>
            <a:off x="5473993" y="2929823"/>
            <a:ext cx="2466471" cy="2464293"/>
          </a:xfrm>
        </p:spPr>
        <p:txBody>
          <a:bodyPr/>
          <a:lstStyle/>
          <a:p>
            <a:r>
              <a:rPr lang="en-US" sz="3200" b="1" dirty="0">
                <a:effectLst/>
                <a:latin typeface="Times New Roman" panose="02020603050405020304" pitchFamily="18" charset="0"/>
                <a:ea typeface="Times New Roman" panose="02020603050405020304" pitchFamily="18" charset="0"/>
              </a:rPr>
              <a:t>Promotes Cultural Heritage </a:t>
            </a:r>
            <a:endParaRPr lang="en-US" sz="3200" dirty="0">
              <a:effectLst/>
              <a:latin typeface="Times New Roman" panose="02020603050405020304" pitchFamily="18" charset="0"/>
              <a:ea typeface="Times New Roman" panose="02020603050405020304" pitchFamily="18" charset="0"/>
            </a:endParaRPr>
          </a:p>
          <a:p>
            <a:endParaRPr lang="en-US" sz="2400" dirty="0"/>
          </a:p>
        </p:txBody>
      </p:sp>
      <p:sp>
        <p:nvSpPr>
          <p:cNvPr id="11" name="Text Placeholder 10">
            <a:extLst>
              <a:ext uri="{FF2B5EF4-FFF2-40B4-BE49-F238E27FC236}">
                <a16:creationId xmlns:a16="http://schemas.microsoft.com/office/drawing/2014/main" id="{5BD30172-8CBE-259C-BF82-27FF6AF0381D}"/>
              </a:ext>
            </a:extLst>
          </p:cNvPr>
          <p:cNvSpPr>
            <a:spLocks noGrp="1"/>
          </p:cNvSpPr>
          <p:nvPr>
            <p:ph type="body" sz="quarter" idx="52"/>
          </p:nvPr>
        </p:nvSpPr>
        <p:spPr>
          <a:xfrm>
            <a:off x="7934632" y="2929823"/>
            <a:ext cx="3111909" cy="2464293"/>
          </a:xfrm>
        </p:spPr>
        <p:txBody>
          <a:bodyPr/>
          <a:lstStyle/>
          <a:p>
            <a:pPr marR="0" lvl="0"/>
            <a:r>
              <a:rPr lang="en-US" sz="3200" b="1" dirty="0">
                <a:effectLst/>
                <a:latin typeface="Times New Roman" panose="02020603050405020304" pitchFamily="18" charset="0"/>
                <a:ea typeface="Times New Roman" panose="02020603050405020304" pitchFamily="18" charset="0"/>
              </a:rPr>
              <a:t>A place for wellness </a:t>
            </a:r>
            <a:endParaRPr lang="en-US"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24021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mt="21000"/>
          </a:blip>
          <a:stretch>
            <a:fillRect/>
          </a:stretch>
        </a:blip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p:txBody>
          <a:bodyPr/>
          <a:lstStyle/>
          <a:p>
            <a:r>
              <a:rPr lang="en-US" dirty="0"/>
              <a:t>How Hotels meet Guest Expectations </a:t>
            </a:r>
          </a:p>
        </p:txBody>
      </p:sp>
      <p:sp>
        <p:nvSpPr>
          <p:cNvPr id="65" name="Text Placeholder 64">
            <a:extLst>
              <a:ext uri="{FF2B5EF4-FFF2-40B4-BE49-F238E27FC236}">
                <a16:creationId xmlns:a16="http://schemas.microsoft.com/office/drawing/2014/main" id="{0ECD9490-0BE0-6A65-01CD-D54CAB839511}"/>
              </a:ext>
            </a:extLst>
          </p:cNvPr>
          <p:cNvSpPr>
            <a:spLocks noGrp="1"/>
          </p:cNvSpPr>
          <p:nvPr>
            <p:ph type="body" sz="quarter" idx="38"/>
          </p:nvPr>
        </p:nvSpPr>
        <p:spPr>
          <a:xfrm>
            <a:off x="3889942" y="2355643"/>
            <a:ext cx="2938561" cy="506399"/>
          </a:xfrm>
        </p:spPr>
        <p:txBody>
          <a:bodyPr/>
          <a:lstStyle/>
          <a:p>
            <a:r>
              <a:rPr lang="en-US" sz="3600" dirty="0">
                <a:latin typeface="Times New Roman" panose="02020603050405020304" pitchFamily="18" charset="0"/>
                <a:ea typeface="Calibri" panose="020F0502020204030204" pitchFamily="34" charset="0"/>
              </a:rPr>
              <a:t>2</a:t>
            </a:r>
            <a:r>
              <a:rPr lang="en-US" sz="3600" b="1" dirty="0">
                <a:effectLst/>
                <a:latin typeface="Times New Roman" panose="02020603050405020304" pitchFamily="18" charset="0"/>
                <a:ea typeface="Calibri" panose="020F0502020204030204" pitchFamily="34" charset="0"/>
              </a:rPr>
              <a:t>. Authenticity</a:t>
            </a:r>
            <a:endParaRPr lang="en-US" sz="3600" dirty="0"/>
          </a:p>
        </p:txBody>
      </p:sp>
      <p:sp>
        <p:nvSpPr>
          <p:cNvPr id="67" name="Text Placeholder 66">
            <a:extLst>
              <a:ext uri="{FF2B5EF4-FFF2-40B4-BE49-F238E27FC236}">
                <a16:creationId xmlns:a16="http://schemas.microsoft.com/office/drawing/2014/main" id="{CEEED1DD-BCBD-5246-2A2C-BCED87782D53}"/>
              </a:ext>
            </a:extLst>
          </p:cNvPr>
          <p:cNvSpPr>
            <a:spLocks noGrp="1"/>
          </p:cNvSpPr>
          <p:nvPr>
            <p:ph type="body" sz="quarter" idx="40"/>
          </p:nvPr>
        </p:nvSpPr>
        <p:spPr>
          <a:xfrm>
            <a:off x="5107230" y="4469081"/>
            <a:ext cx="3048628" cy="506399"/>
          </a:xfrm>
        </p:spPr>
        <p:txBody>
          <a:bodyPr/>
          <a:lstStyle/>
          <a:p>
            <a:r>
              <a:rPr lang="en-US" sz="4000" b="1" dirty="0">
                <a:effectLst/>
                <a:latin typeface="Times New Roman" panose="02020603050405020304" pitchFamily="18" charset="0"/>
                <a:ea typeface="Calibri" panose="020F0502020204030204" pitchFamily="34" charset="0"/>
              </a:rPr>
              <a:t>3. Reception</a:t>
            </a:r>
            <a:endParaRPr lang="en-US" sz="4000" dirty="0"/>
          </a:p>
        </p:txBody>
      </p:sp>
      <p:sp>
        <p:nvSpPr>
          <p:cNvPr id="71" name="Text Placeholder 70">
            <a:extLst>
              <a:ext uri="{FF2B5EF4-FFF2-40B4-BE49-F238E27FC236}">
                <a16:creationId xmlns:a16="http://schemas.microsoft.com/office/drawing/2014/main" id="{FAFB92ED-EE9E-1E13-228D-2A33EE0B2FC2}"/>
              </a:ext>
            </a:extLst>
          </p:cNvPr>
          <p:cNvSpPr>
            <a:spLocks noGrp="1"/>
          </p:cNvSpPr>
          <p:nvPr>
            <p:ph type="body" sz="quarter" idx="44"/>
          </p:nvPr>
        </p:nvSpPr>
        <p:spPr>
          <a:xfrm>
            <a:off x="7757652" y="2355643"/>
            <a:ext cx="3895109" cy="506399"/>
          </a:xfrm>
        </p:spPr>
        <p:txBody>
          <a:bodyPr/>
          <a:lstStyle/>
          <a:p>
            <a:r>
              <a:rPr lang="en-US" sz="3600" b="1" dirty="0">
                <a:effectLst/>
                <a:latin typeface="Times New Roman" panose="02020603050405020304" pitchFamily="18" charset="0"/>
                <a:ea typeface="Calibri" panose="020F0502020204030204" pitchFamily="34" charset="0"/>
              </a:rPr>
              <a:t>4. Truth to the word </a:t>
            </a:r>
            <a:endParaRPr lang="en-US" sz="3600" dirty="0"/>
          </a:p>
        </p:txBody>
      </p:sp>
      <p:sp>
        <p:nvSpPr>
          <p:cNvPr id="5" name="Slide Number Placeholder 4">
            <a:extLst>
              <a:ext uri="{FF2B5EF4-FFF2-40B4-BE49-F238E27FC236}">
                <a16:creationId xmlns:a16="http://schemas.microsoft.com/office/drawing/2014/main" id="{302DD1EA-9A0C-9303-AD79-5DAF401390EB}"/>
              </a:ext>
            </a:extLst>
          </p:cNvPr>
          <p:cNvSpPr>
            <a:spLocks noGrp="1"/>
          </p:cNvSpPr>
          <p:nvPr>
            <p:ph type="sldNum" sz="quarter" idx="47"/>
          </p:nvPr>
        </p:nvSpPr>
        <p:spPr/>
        <p:txBody>
          <a:bodyPr/>
          <a:lstStyle/>
          <a:p>
            <a:fld id="{47FEACEE-25B4-4A2D-B147-27296E36371D}" type="slidenum">
              <a:rPr lang="en-US" altLang="zh-CN" smtClean="0"/>
              <a:pPr/>
              <a:t>9</a:t>
            </a:fld>
            <a:endParaRPr lang="en-US" altLang="zh-CN" dirty="0"/>
          </a:p>
        </p:txBody>
      </p:sp>
      <p:sp>
        <p:nvSpPr>
          <p:cNvPr id="3" name="Text Placeholder 2">
            <a:extLst>
              <a:ext uri="{FF2B5EF4-FFF2-40B4-BE49-F238E27FC236}">
                <a16:creationId xmlns:a16="http://schemas.microsoft.com/office/drawing/2014/main" id="{658A593E-88A5-B688-5A08-E599083C90E2}"/>
              </a:ext>
            </a:extLst>
          </p:cNvPr>
          <p:cNvSpPr>
            <a:spLocks noGrp="1"/>
          </p:cNvSpPr>
          <p:nvPr>
            <p:ph type="body" sz="quarter" idx="27"/>
          </p:nvPr>
        </p:nvSpPr>
        <p:spPr>
          <a:xfrm>
            <a:off x="1507136" y="3865003"/>
            <a:ext cx="3600094" cy="506399"/>
          </a:xfrm>
        </p:spPr>
        <p:txBody>
          <a:bodyPr/>
          <a:lstStyle/>
          <a:p>
            <a:r>
              <a:rPr lang="en-US" sz="3600" b="1" dirty="0">
                <a:effectLst/>
                <a:latin typeface="Times New Roman" panose="02020603050405020304" pitchFamily="18" charset="0"/>
                <a:ea typeface="Calibri" panose="020F0502020204030204" pitchFamily="34" charset="0"/>
              </a:rPr>
              <a:t>1. Advertisements </a:t>
            </a:r>
            <a:endParaRPr lang="en-US" sz="3600" dirty="0"/>
          </a:p>
        </p:txBody>
      </p:sp>
    </p:spTree>
    <p:extLst>
      <p:ext uri="{BB962C8B-B14F-4D97-AF65-F5344CB8AC3E}">
        <p14:creationId xmlns:p14="http://schemas.microsoft.com/office/powerpoint/2010/main" val="3760906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4550705" y="221599"/>
            <a:ext cx="7189456" cy="1325563"/>
          </a:xfrm>
        </p:spPr>
        <p:txBody>
          <a:bodyPr/>
          <a:lstStyle/>
          <a:p>
            <a:r>
              <a:rPr lang="en-US" dirty="0"/>
              <a:t>How Can Hotels Exceed Guest Expectations </a:t>
            </a:r>
          </a:p>
        </p:txBody>
      </p:sp>
      <p:sp>
        <p:nvSpPr>
          <p:cNvPr id="43" name="Text Placeholder 42">
            <a:extLst>
              <a:ext uri="{FF2B5EF4-FFF2-40B4-BE49-F238E27FC236}">
                <a16:creationId xmlns:a16="http://schemas.microsoft.com/office/drawing/2014/main" id="{520E98B6-7B33-8FD4-A662-31DD4B85E22E}"/>
              </a:ext>
            </a:extLst>
          </p:cNvPr>
          <p:cNvSpPr>
            <a:spLocks noGrp="1"/>
          </p:cNvSpPr>
          <p:nvPr>
            <p:ph type="body" sz="quarter" idx="28"/>
          </p:nvPr>
        </p:nvSpPr>
        <p:spPr>
          <a:xfrm>
            <a:off x="4550705" y="1833453"/>
            <a:ext cx="3708392" cy="2741217"/>
          </a:xfrm>
        </p:spPr>
        <p:txBody>
          <a:bodyPr/>
          <a:lstStyle/>
          <a:p>
            <a:pPr marL="342900" indent="-342900">
              <a:buAutoNum type="arabicPeriod"/>
            </a:pPr>
            <a:r>
              <a:rPr lang="en-US" sz="3200" b="1" dirty="0">
                <a:latin typeface="Times New Roman" panose="02020603050405020304" pitchFamily="18" charset="0"/>
                <a:ea typeface="Calibri" panose="020F0502020204030204" pitchFamily="34" charset="0"/>
              </a:rPr>
              <a:t>N</a:t>
            </a:r>
            <a:r>
              <a:rPr lang="en-US" sz="3200" b="1" dirty="0">
                <a:effectLst/>
                <a:latin typeface="Times New Roman" panose="02020603050405020304" pitchFamily="18" charset="0"/>
                <a:ea typeface="Calibri" panose="020F0502020204030204" pitchFamily="34" charset="0"/>
              </a:rPr>
              <a:t>egotiated or discounted rates</a:t>
            </a:r>
            <a:r>
              <a:rPr lang="en-US" sz="3200" dirty="0">
                <a:effectLst/>
                <a:latin typeface="Times New Roman" panose="02020603050405020304" pitchFamily="18" charset="0"/>
                <a:ea typeface="Calibri" panose="020F0502020204030204" pitchFamily="34" charset="0"/>
              </a:rPr>
              <a:t> </a:t>
            </a:r>
            <a:br>
              <a:rPr lang="en-US" sz="3200" dirty="0">
                <a:effectLst/>
                <a:latin typeface="Times New Roman" panose="02020603050405020304" pitchFamily="18" charset="0"/>
                <a:ea typeface="Calibri" panose="020F0502020204030204" pitchFamily="34" charset="0"/>
              </a:rPr>
            </a:br>
            <a:endParaRPr lang="en-US" sz="3200" dirty="0">
              <a:effectLst/>
              <a:latin typeface="Times New Roman" panose="02020603050405020304" pitchFamily="18" charset="0"/>
              <a:ea typeface="Calibri" panose="020F0502020204030204" pitchFamily="34" charset="0"/>
            </a:endParaRPr>
          </a:p>
          <a:p>
            <a:pPr marL="342900" indent="-342900">
              <a:buAutoNum type="arabicPeriod"/>
            </a:pPr>
            <a:r>
              <a:rPr lang="en-US" sz="3200" b="1" dirty="0">
                <a:latin typeface="Times New Roman" panose="02020603050405020304" pitchFamily="18" charset="0"/>
              </a:rPr>
              <a:t>Special Packages</a:t>
            </a:r>
            <a:br>
              <a:rPr lang="en-US" sz="3200" b="1" dirty="0">
                <a:latin typeface="Times New Roman" panose="02020603050405020304" pitchFamily="18" charset="0"/>
              </a:rPr>
            </a:br>
            <a:r>
              <a:rPr lang="en-US" sz="3200" b="1" dirty="0">
                <a:latin typeface="Times New Roman" panose="02020603050405020304" pitchFamily="18" charset="0"/>
              </a:rPr>
              <a:t> </a:t>
            </a:r>
          </a:p>
          <a:p>
            <a:pPr marL="342900" indent="-342900">
              <a:buAutoNum type="arabicPeriod"/>
            </a:pPr>
            <a:r>
              <a:rPr lang="en-US" sz="3200" b="1" dirty="0">
                <a:latin typeface="Times New Roman" panose="02020603050405020304" pitchFamily="18" charset="0"/>
              </a:rPr>
              <a:t>Free sight-seeing tours</a:t>
            </a:r>
          </a:p>
        </p:txBody>
      </p:sp>
      <p:pic>
        <p:nvPicPr>
          <p:cNvPr id="26" name="图片占位符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a:xfrm>
            <a:off x="639298" y="875284"/>
            <a:ext cx="3741197" cy="42534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4" name="Text Placeholder 43">
            <a:extLst>
              <a:ext uri="{FF2B5EF4-FFF2-40B4-BE49-F238E27FC236}">
                <a16:creationId xmlns:a16="http://schemas.microsoft.com/office/drawing/2014/main" id="{78466807-A2DA-EC5D-ACDE-B83D6F7169EA}"/>
              </a:ext>
            </a:extLst>
          </p:cNvPr>
          <p:cNvSpPr>
            <a:spLocks noGrp="1"/>
          </p:cNvSpPr>
          <p:nvPr>
            <p:ph type="body" sz="quarter" idx="53"/>
          </p:nvPr>
        </p:nvSpPr>
        <p:spPr>
          <a:xfrm>
            <a:off x="8316429" y="2544230"/>
            <a:ext cx="3423732" cy="2957178"/>
          </a:xfrm>
        </p:spPr>
        <p:txBody>
          <a:bodyPr/>
          <a:lstStyle/>
          <a:p>
            <a:r>
              <a:rPr lang="en-US" sz="3200" b="1" dirty="0"/>
              <a:t>4</a:t>
            </a:r>
            <a:r>
              <a:rPr lang="en-US" sz="2400" dirty="0"/>
              <a:t>. </a:t>
            </a:r>
            <a:r>
              <a:rPr lang="en-US" sz="3200" b="1" dirty="0">
                <a:latin typeface="Times New Roman" panose="02020603050405020304" pitchFamily="18" charset="0"/>
              </a:rPr>
              <a:t>A free pre-D-day offer </a:t>
            </a:r>
            <a:endParaRPr lang="en-US" sz="2400" dirty="0"/>
          </a:p>
          <a:p>
            <a:endParaRPr lang="en-US" sz="2400" dirty="0"/>
          </a:p>
          <a:p>
            <a:r>
              <a:rPr lang="en-US" sz="2800" b="1" dirty="0"/>
              <a:t>5</a:t>
            </a:r>
            <a:r>
              <a:rPr lang="en-US" sz="2400" dirty="0"/>
              <a:t>. </a:t>
            </a:r>
            <a:r>
              <a:rPr lang="en-US" sz="3200" b="1" dirty="0">
                <a:latin typeface="Times New Roman" panose="02020603050405020304" pitchFamily="18" charset="0"/>
              </a:rPr>
              <a:t>A</a:t>
            </a:r>
            <a:r>
              <a:rPr lang="en-US" sz="3200" b="1" dirty="0">
                <a:effectLst/>
                <a:latin typeface="Times New Roman" panose="02020603050405020304" pitchFamily="18" charset="0"/>
                <a:ea typeface="Calibri" panose="020F0502020204030204" pitchFamily="34" charset="0"/>
              </a:rPr>
              <a:t>dditional guests</a:t>
            </a:r>
            <a:r>
              <a:rPr lang="en-US" sz="3200" dirty="0">
                <a:effectLst/>
                <a:latin typeface="Times New Roman" panose="02020603050405020304" pitchFamily="18" charset="0"/>
                <a:ea typeface="Calibri" panose="020F0502020204030204" pitchFamily="34" charset="0"/>
              </a:rPr>
              <a:t> </a:t>
            </a:r>
            <a:endParaRPr lang="en-US" sz="2400" dirty="0"/>
          </a:p>
          <a:p>
            <a:endParaRPr lang="en-US" sz="2400" dirty="0"/>
          </a:p>
        </p:txBody>
      </p:sp>
      <p:sp>
        <p:nvSpPr>
          <p:cNvPr id="5" name="Slide Number Placeholder 4">
            <a:extLst>
              <a:ext uri="{FF2B5EF4-FFF2-40B4-BE49-F238E27FC236}">
                <a16:creationId xmlns:a16="http://schemas.microsoft.com/office/drawing/2014/main" id="{2B243AAE-D428-CAAE-DCAF-0266FEEEAC70}"/>
              </a:ext>
            </a:extLst>
          </p:cNvPr>
          <p:cNvSpPr>
            <a:spLocks noGrp="1"/>
          </p:cNvSpPr>
          <p:nvPr>
            <p:ph type="sldNum" sz="quarter" idx="55"/>
          </p:nvPr>
        </p:nvSpPr>
        <p:spPr/>
        <p:txBody>
          <a:bodyPr/>
          <a:lstStyle/>
          <a:p>
            <a:fld id="{47FEACEE-25B4-4A2D-B147-27296E36371D}" type="slidenum">
              <a:rPr lang="en-US" altLang="zh-CN" smtClean="0"/>
              <a:pPr/>
              <a:t>10</a:t>
            </a:fld>
            <a:endParaRPr lang="en-US" altLang="zh-CN" dirty="0"/>
          </a:p>
        </p:txBody>
      </p:sp>
      <p:pic>
        <p:nvPicPr>
          <p:cNvPr id="13" name="Picture 12" descr="Bride sitting on bed">
            <a:extLst>
              <a:ext uri="{FF2B5EF4-FFF2-40B4-BE49-F238E27FC236}">
                <a16:creationId xmlns:a16="http://schemas.microsoft.com/office/drawing/2014/main" id="{AF09715E-D51F-3880-DBD8-445B2A41624F}"/>
              </a:ext>
            </a:extLst>
          </p:cNvPr>
          <p:cNvPicPr>
            <a:picLocks noChangeAspect="1"/>
          </p:cNvPicPr>
          <p:nvPr/>
        </p:nvPicPr>
        <p:blipFill>
          <a:blip r:embed="rId4"/>
          <a:stretch>
            <a:fillRect/>
          </a:stretch>
        </p:blipFill>
        <p:spPr>
          <a:xfrm>
            <a:off x="451839" y="875284"/>
            <a:ext cx="4013760" cy="4680465"/>
          </a:xfrm>
          <a:prstGeom prst="rect">
            <a:avLst/>
          </a:prstGeom>
        </p:spPr>
      </p:pic>
    </p:spTree>
    <p:extLst>
      <p:ext uri="{BB962C8B-B14F-4D97-AF65-F5344CB8AC3E}">
        <p14:creationId xmlns:p14="http://schemas.microsoft.com/office/powerpoint/2010/main" val="418214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1370171" y="761646"/>
            <a:ext cx="9823998" cy="1325563"/>
          </a:xfrm>
        </p:spPr>
        <p:txBody>
          <a:bodyPr/>
          <a:lstStyle/>
          <a:p>
            <a:r>
              <a:rPr lang="en-US" altLang="zh-CN" dirty="0"/>
              <a:t>Summary</a:t>
            </a: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1136178" y="1719288"/>
            <a:ext cx="4959822" cy="2007158"/>
          </a:xfrm>
        </p:spPr>
        <p:txBody>
          <a:bodyPr/>
          <a:lstStyle/>
          <a:p>
            <a:r>
              <a:rPr lang="en-US" sz="2400" dirty="0"/>
              <a:t>In conclusion, the hospitality industry is wide in its scope, and there are a great number of services that must be keenly and intentionally considered. </a:t>
            </a:r>
          </a:p>
          <a:p>
            <a:endParaRPr lang="en-US" sz="2400" dirty="0"/>
          </a:p>
          <a:p>
            <a:r>
              <a:rPr lang="en-US" sz="2400" dirty="0"/>
              <a:t>Hotels like Sheraton Tel Aviv are some of the leading 5-star hotels in the world, and clearly, they are very intentional and strategic with their services. </a:t>
            </a: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2" cstate="print">
            <a:extLst>
              <a:ext uri="{28A0092B-C50C-407E-A947-70E740481C1C}">
                <a14:useLocalDpi xmlns:a14="http://schemas.microsoft.com/office/drawing/2010/main"/>
              </a:ext>
            </a:extLst>
          </a:blip>
          <a:srcRect/>
          <a:stretch>
            <a:fillRect/>
          </a:stretch>
        </p:blipFill>
        <p:spPr/>
      </p:pic>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78007" y="3043869"/>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p:txBody>
          <a:bodyPr/>
          <a:lstStyle/>
          <a:p>
            <a:fld id="{47FEACEE-25B4-4A2D-B147-27296E36371D}" type="slidenum">
              <a:rPr lang="en-US" altLang="zh-CN" smtClean="0"/>
              <a:pPr/>
              <a:t>11</a:t>
            </a:fld>
            <a:endParaRPr lang="en-US" altLang="zh-CN" dirty="0"/>
          </a:p>
        </p:txBody>
      </p:sp>
    </p:spTree>
    <p:extLst>
      <p:ext uri="{BB962C8B-B14F-4D97-AF65-F5344CB8AC3E}">
        <p14:creationId xmlns:p14="http://schemas.microsoft.com/office/powerpoint/2010/main" val="4157533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399439" y="272159"/>
            <a:ext cx="9823998" cy="1325563"/>
          </a:xfrm>
        </p:spPr>
        <p:txBody>
          <a:bodyPr/>
          <a:lstStyle/>
          <a:p>
            <a:r>
              <a:rPr lang="en-US" dirty="0"/>
              <a:t>References </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38480" y="1320800"/>
            <a:ext cx="10655689" cy="7194550"/>
          </a:xfrm>
        </p:spPr>
        <p:txBody>
          <a:bodyPr/>
          <a:lstStyle/>
          <a:p>
            <a:pPr marL="0" marR="0" indent="-457200" algn="just">
              <a:lnSpc>
                <a:spcPct val="106000"/>
              </a:lnSpc>
              <a:spcBef>
                <a:spcPts val="0"/>
              </a:spcBef>
              <a:spcAft>
                <a:spcPts val="800"/>
              </a:spcAft>
            </a:pPr>
            <a:r>
              <a:rPr lang="en-US" sz="1800" kern="1200" dirty="0">
                <a:solidFill>
                  <a:srgbClr val="222222"/>
                </a:solidFill>
                <a:effectLst/>
                <a:latin typeface="Times New Roman" panose="02020603050405020304" pitchFamily="18" charset="0"/>
                <a:ea typeface="Times New Roman" panose="02020603050405020304" pitchFamily="18" charset="0"/>
                <a:cs typeface="+mn-cs"/>
              </a:rPr>
              <a:t>Ghimire, N. and </a:t>
            </a: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Aryal</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J., 2019. Customer understanding and marketing plan for Food Truck in Finland.</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i="1" kern="1200" dirty="0">
                <a:solidFill>
                  <a:srgbClr val="0F253E"/>
                </a:solidFill>
                <a:effectLst/>
                <a:latin typeface="Times New Roman" panose="02020603050405020304" pitchFamily="18" charset="0"/>
                <a:ea typeface="Times New Roman" panose="02020603050405020304" pitchFamily="18" charset="0"/>
                <a:cs typeface="+mn-cs"/>
              </a:rPr>
              <a:t>Hotels &amp; Resorts </a:t>
            </a:r>
            <a:r>
              <a:rPr lang="en-US" sz="1800" kern="1200" dirty="0">
                <a:solidFill>
                  <a:srgbClr val="0F253E"/>
                </a:solidFill>
                <a:effectLst/>
                <a:latin typeface="Times New Roman" panose="02020603050405020304" pitchFamily="18" charset="0"/>
                <a:ea typeface="Times New Roman" panose="02020603050405020304" pitchFamily="18" charset="0"/>
                <a:cs typeface="+mn-cs"/>
              </a:rPr>
              <a:t>(no date) </a:t>
            </a:r>
            <a:r>
              <a:rPr lang="en-US" sz="1800" i="1" kern="1200" dirty="0">
                <a:solidFill>
                  <a:srgbClr val="0F253E"/>
                </a:solidFill>
                <a:effectLst/>
                <a:latin typeface="Times New Roman" panose="02020603050405020304" pitchFamily="18" charset="0"/>
                <a:ea typeface="Times New Roman" panose="02020603050405020304" pitchFamily="18" charset="0"/>
                <a:cs typeface="+mn-cs"/>
              </a:rPr>
              <a:t>ram-test5.ose-dev39-vxbyr.cloud.marriott.com</a:t>
            </a:r>
            <a:r>
              <a:rPr lang="en-US" sz="1800" kern="1200" dirty="0">
                <a:solidFill>
                  <a:srgbClr val="0F253E"/>
                </a:solidFill>
                <a:effectLst/>
                <a:latin typeface="Times New Roman" panose="02020603050405020304" pitchFamily="18" charset="0"/>
                <a:ea typeface="Times New Roman" panose="02020603050405020304" pitchFamily="18" charset="0"/>
                <a:cs typeface="+mn-cs"/>
              </a:rPr>
              <a:t>. Available at: https://www.marriott.com/default.mi (Accessed: January 29, 2023). </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a:solidFill>
                  <a:srgbClr val="222222"/>
                </a:solidFill>
                <a:effectLst/>
                <a:latin typeface="Arial" panose="020B0604020202020204" pitchFamily="34" charset="0"/>
                <a:ea typeface="+mn-ea"/>
                <a:cs typeface="+mn-cs"/>
              </a:rPr>
              <a:t>Jawabreh, O., </a:t>
            </a:r>
            <a:r>
              <a:rPr lang="en-US" sz="1800" kern="1200" dirty="0" err="1">
                <a:solidFill>
                  <a:srgbClr val="222222"/>
                </a:solidFill>
                <a:effectLst/>
                <a:latin typeface="Arial" panose="020B0604020202020204" pitchFamily="34" charset="0"/>
                <a:ea typeface="+mn-ea"/>
                <a:cs typeface="+mn-cs"/>
              </a:rPr>
              <a:t>Jahmani</a:t>
            </a:r>
            <a:r>
              <a:rPr lang="en-US" sz="1800" kern="1200" dirty="0">
                <a:solidFill>
                  <a:srgbClr val="222222"/>
                </a:solidFill>
                <a:effectLst/>
                <a:latin typeface="Arial" panose="020B0604020202020204" pitchFamily="34" charset="0"/>
                <a:ea typeface="+mn-ea"/>
                <a:cs typeface="+mn-cs"/>
              </a:rPr>
              <a:t>, A., </a:t>
            </a:r>
            <a:r>
              <a:rPr lang="en-US" sz="1800" kern="1200" dirty="0" err="1">
                <a:solidFill>
                  <a:srgbClr val="222222"/>
                </a:solidFill>
                <a:effectLst/>
                <a:latin typeface="Arial" panose="020B0604020202020204" pitchFamily="34" charset="0"/>
                <a:ea typeface="+mn-ea"/>
                <a:cs typeface="+mn-cs"/>
              </a:rPr>
              <a:t>Khaleefah</a:t>
            </a:r>
            <a:r>
              <a:rPr lang="en-US" sz="1800" kern="1200" dirty="0">
                <a:solidFill>
                  <a:srgbClr val="222222"/>
                </a:solidFill>
                <a:effectLst/>
                <a:latin typeface="Arial" panose="020B0604020202020204" pitchFamily="34" charset="0"/>
                <a:ea typeface="+mn-ea"/>
                <a:cs typeface="+mn-cs"/>
              </a:rPr>
              <a:t>, Q., </a:t>
            </a:r>
            <a:r>
              <a:rPr lang="en-US" sz="1800" kern="1200" dirty="0" err="1">
                <a:solidFill>
                  <a:srgbClr val="222222"/>
                </a:solidFill>
                <a:effectLst/>
                <a:latin typeface="Arial" panose="020B0604020202020204" pitchFamily="34" charset="0"/>
                <a:ea typeface="+mn-ea"/>
                <a:cs typeface="+mn-cs"/>
              </a:rPr>
              <a:t>Alshatnawi</a:t>
            </a:r>
            <a:r>
              <a:rPr lang="en-US" sz="1800" kern="1200" dirty="0">
                <a:solidFill>
                  <a:srgbClr val="222222"/>
                </a:solidFill>
                <a:effectLst/>
                <a:latin typeface="Arial" panose="020B0604020202020204" pitchFamily="34" charset="0"/>
                <a:ea typeface="+mn-ea"/>
                <a:cs typeface="+mn-cs"/>
              </a:rPr>
              <a:t>, E. and </a:t>
            </a:r>
            <a:r>
              <a:rPr lang="en-US" sz="1800" kern="1200" dirty="0" err="1">
                <a:solidFill>
                  <a:srgbClr val="222222"/>
                </a:solidFill>
                <a:effectLst/>
                <a:latin typeface="Arial" panose="020B0604020202020204" pitchFamily="34" charset="0"/>
                <a:ea typeface="+mn-ea"/>
                <a:cs typeface="+mn-cs"/>
              </a:rPr>
              <a:t>Abdelrazaqe</a:t>
            </a:r>
            <a:r>
              <a:rPr lang="en-US" sz="1800" kern="1200" dirty="0">
                <a:solidFill>
                  <a:srgbClr val="222222"/>
                </a:solidFill>
                <a:effectLst/>
                <a:latin typeface="Arial" panose="020B0604020202020204" pitchFamily="34" charset="0"/>
                <a:ea typeface="+mn-ea"/>
                <a:cs typeface="+mn-cs"/>
              </a:rPr>
              <a:t>, H., 2020. Customer expectation in five star hotels in </a:t>
            </a:r>
            <a:r>
              <a:rPr lang="en-US" sz="1800" kern="1200" dirty="0" err="1">
                <a:solidFill>
                  <a:srgbClr val="222222"/>
                </a:solidFill>
                <a:effectLst/>
                <a:latin typeface="Arial" panose="020B0604020202020204" pitchFamily="34" charset="0"/>
                <a:ea typeface="+mn-ea"/>
                <a:cs typeface="+mn-cs"/>
              </a:rPr>
              <a:t>aqaba</a:t>
            </a:r>
            <a:r>
              <a:rPr lang="en-US" sz="1800" kern="1200" dirty="0">
                <a:solidFill>
                  <a:srgbClr val="222222"/>
                </a:solidFill>
                <a:effectLst/>
                <a:latin typeface="Arial" panose="020B0604020202020204" pitchFamily="34" charset="0"/>
                <a:ea typeface="+mn-ea"/>
                <a:cs typeface="+mn-cs"/>
              </a:rPr>
              <a:t> special economic zone authority (ASEZA). </a:t>
            </a:r>
            <a:r>
              <a:rPr lang="en-US" sz="1800" i="1" kern="1200" dirty="0">
                <a:solidFill>
                  <a:srgbClr val="222222"/>
                </a:solidFill>
                <a:effectLst/>
                <a:latin typeface="Arial" panose="020B0604020202020204" pitchFamily="34" charset="0"/>
                <a:ea typeface="+mn-ea"/>
                <a:cs typeface="+mn-cs"/>
              </a:rPr>
              <a:t>International Journal of Innovation, Creativity and Change</a:t>
            </a:r>
            <a:r>
              <a:rPr lang="en-US" sz="1800" kern="1200" dirty="0">
                <a:solidFill>
                  <a:srgbClr val="222222"/>
                </a:solidFill>
                <a:effectLst/>
                <a:latin typeface="Arial" panose="020B0604020202020204" pitchFamily="34" charset="0"/>
                <a:ea typeface="+mn-ea"/>
                <a:cs typeface="+mn-cs"/>
              </a:rPr>
              <a:t>, </a:t>
            </a:r>
            <a:r>
              <a:rPr lang="en-US" sz="1800" i="1" kern="1200" dirty="0">
                <a:solidFill>
                  <a:srgbClr val="222222"/>
                </a:solidFill>
                <a:effectLst/>
                <a:latin typeface="Arial" panose="020B0604020202020204" pitchFamily="34" charset="0"/>
                <a:ea typeface="+mn-ea"/>
                <a:cs typeface="+mn-cs"/>
              </a:rPr>
              <a:t>11</a:t>
            </a:r>
            <a:r>
              <a:rPr lang="en-US" sz="1800" kern="1200" dirty="0">
                <a:solidFill>
                  <a:srgbClr val="222222"/>
                </a:solidFill>
                <a:effectLst/>
                <a:latin typeface="Arial" panose="020B0604020202020204" pitchFamily="34" charset="0"/>
                <a:ea typeface="+mn-ea"/>
                <a:cs typeface="+mn-cs"/>
              </a:rPr>
              <a:t>(4), pp.417-438.</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a:solidFill>
                  <a:srgbClr val="222222"/>
                </a:solidFill>
                <a:effectLst/>
                <a:latin typeface="Times New Roman" panose="02020603050405020304" pitchFamily="18" charset="0"/>
                <a:ea typeface="Times New Roman" panose="02020603050405020304" pitchFamily="18" charset="0"/>
                <a:cs typeface="+mn-cs"/>
              </a:rPr>
              <a:t>Kim, W.G., Ma, X. and Kim, D.J., 2006. Determinants of Chinese hotel </a:t>
            </a: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customers’e</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-satisfaction and purchase intentions. </a:t>
            </a:r>
            <a:r>
              <a:rPr lang="en-US" sz="1800" i="1" kern="1200" dirty="0">
                <a:solidFill>
                  <a:srgbClr val="222222"/>
                </a:solidFill>
                <a:effectLst/>
                <a:latin typeface="Times New Roman" panose="02020603050405020304" pitchFamily="18" charset="0"/>
                <a:ea typeface="Times New Roman" panose="02020603050405020304" pitchFamily="18" charset="0"/>
                <a:cs typeface="+mn-cs"/>
              </a:rPr>
              <a:t>Tourism management</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a:t>
            </a:r>
            <a:r>
              <a:rPr lang="en-US" sz="1800" i="1" kern="1200" dirty="0">
                <a:solidFill>
                  <a:srgbClr val="222222"/>
                </a:solidFill>
                <a:effectLst/>
                <a:latin typeface="Times New Roman" panose="02020603050405020304" pitchFamily="18" charset="0"/>
                <a:ea typeface="Times New Roman" panose="02020603050405020304" pitchFamily="18" charset="0"/>
                <a:cs typeface="+mn-cs"/>
              </a:rPr>
              <a:t>27</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(5), pp.890-900.</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err="1">
                <a:solidFill>
                  <a:srgbClr val="222222"/>
                </a:solidFill>
                <a:effectLst/>
                <a:latin typeface="Times New Roman" panose="02020603050405020304" pitchFamily="18" charset="0"/>
                <a:ea typeface="Calibri" panose="020F0502020204030204" pitchFamily="34" charset="0"/>
              </a:rPr>
              <a:t>Meesala</a:t>
            </a:r>
            <a:r>
              <a:rPr lang="en-US" sz="1800" kern="1200" dirty="0">
                <a:solidFill>
                  <a:srgbClr val="222222"/>
                </a:solidFill>
                <a:effectLst/>
                <a:latin typeface="Times New Roman" panose="02020603050405020304" pitchFamily="18" charset="0"/>
                <a:ea typeface="Calibri" panose="020F0502020204030204" pitchFamily="34" charset="0"/>
              </a:rPr>
              <a:t>, A. and Paul, J., 2018. Service quality, consumer satisfaction and loyalty in hospitals: Thinking for the future. </a:t>
            </a:r>
            <a:r>
              <a:rPr lang="en-US" sz="1800" i="1"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Journal of Retailing and Consumer Services</a:t>
            </a:r>
            <a:r>
              <a:rPr lang="en-US" sz="1800"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40</a:t>
            </a:r>
            <a:r>
              <a:rPr lang="en-US" sz="1800"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 pp.261-269.</a:t>
            </a:r>
            <a:endParaRPr lang="en-US" sz="1800" dirty="0">
              <a:effectLst/>
              <a:latin typeface="Times New Roman" panose="02020603050405020304" pitchFamily="18" charset="0"/>
              <a:ea typeface="Times New Roman" panose="02020603050405020304" pitchFamily="18" charset="0"/>
            </a:endParaRPr>
          </a:p>
          <a:p>
            <a:pPr marL="0" marR="0" indent="-457200" algn="just">
              <a:spcBef>
                <a:spcPts val="1000"/>
              </a:spcBef>
              <a:spcAft>
                <a:spcPts val="0"/>
              </a:spcAft>
            </a:pP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Melissen</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F., Van der Rest, J.P., </a:t>
            </a: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Josephi</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S. and </a:t>
            </a: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Blomme</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R., 2019. </a:t>
            </a:r>
            <a:r>
              <a:rPr lang="en-US" sz="1800" i="1" kern="1200" dirty="0">
                <a:solidFill>
                  <a:srgbClr val="0F253E"/>
                </a:solidFill>
                <a:effectLst/>
                <a:latin typeface="Times New Roman" panose="02020603050405020304" pitchFamily="18" charset="0"/>
                <a:ea typeface="Times New Roman" panose="02020603050405020304" pitchFamily="18" charset="0"/>
                <a:cs typeface="+mn-cs"/>
              </a:rPr>
              <a:t>Hospitality experience</a:t>
            </a:r>
            <a:r>
              <a:rPr lang="en-US" sz="1800" kern="1200" dirty="0">
                <a:solidFill>
                  <a:srgbClr val="0F253E"/>
                </a:solidFill>
                <a:effectLst/>
                <a:latin typeface="Times New Roman" panose="02020603050405020304" pitchFamily="18" charset="0"/>
                <a:ea typeface="Times New Roman" panose="02020603050405020304" pitchFamily="18" charset="0"/>
                <a:cs typeface="+mn-cs"/>
              </a:rPr>
              <a:t>. Routledge.</a:t>
            </a:r>
            <a:endParaRPr lang="en-US" sz="1800" dirty="0">
              <a:effectLst/>
              <a:latin typeface="Times New Roman" panose="02020603050405020304" pitchFamily="18" charset="0"/>
              <a:ea typeface="Times New Roman" panose="02020603050405020304" pitchFamily="18" charset="0"/>
            </a:endParaRPr>
          </a:p>
          <a:p>
            <a:pPr marL="0" marR="0" indent="-457200" algn="just">
              <a:spcBef>
                <a:spcPts val="1000"/>
              </a:spcBef>
              <a:spcAft>
                <a:spcPts val="0"/>
              </a:spcAft>
            </a:pPr>
            <a:r>
              <a:rPr lang="en-US" sz="1800" kern="1200" dirty="0">
                <a:solidFill>
                  <a:srgbClr val="222222"/>
                </a:solidFill>
                <a:effectLst/>
                <a:latin typeface="Times New Roman" panose="02020603050405020304" pitchFamily="18" charset="0"/>
                <a:ea typeface="Times New Roman" panose="02020603050405020304" pitchFamily="18" charset="0"/>
                <a:cs typeface="+mn-cs"/>
              </a:rPr>
              <a:t>Meyer, D., 2006. </a:t>
            </a:r>
            <a:r>
              <a:rPr lang="en-US" sz="1800" i="1" kern="1200" dirty="0">
                <a:solidFill>
                  <a:srgbClr val="0F253E"/>
                </a:solidFill>
                <a:effectLst/>
                <a:latin typeface="Times New Roman" panose="02020603050405020304" pitchFamily="18" charset="0"/>
                <a:ea typeface="Times New Roman" panose="02020603050405020304" pitchFamily="18" charset="0"/>
                <a:cs typeface="+mn-cs"/>
              </a:rPr>
              <a:t>Setting the table: The transforming power of hospitality in business</a:t>
            </a:r>
            <a:r>
              <a:rPr lang="en-US" sz="1800" kern="1200" dirty="0">
                <a:solidFill>
                  <a:srgbClr val="0F253E"/>
                </a:solidFill>
                <a:effectLst/>
                <a:latin typeface="Times New Roman" panose="02020603050405020304" pitchFamily="18" charset="0"/>
                <a:ea typeface="Times New Roman" panose="02020603050405020304" pitchFamily="18" charset="0"/>
                <a:cs typeface="+mn-cs"/>
              </a:rPr>
              <a:t>. Harper Collins.</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err="1">
                <a:solidFill>
                  <a:srgbClr val="222222"/>
                </a:solidFill>
                <a:effectLst/>
                <a:latin typeface="Times New Roman" panose="02020603050405020304" pitchFamily="18" charset="0"/>
                <a:ea typeface="Calibri" panose="020F0502020204030204" pitchFamily="34" charset="0"/>
              </a:rPr>
              <a:t>Shoval</a:t>
            </a:r>
            <a:r>
              <a:rPr lang="en-US" sz="1800" kern="1200" dirty="0">
                <a:solidFill>
                  <a:srgbClr val="222222"/>
                </a:solidFill>
                <a:effectLst/>
                <a:latin typeface="Times New Roman" panose="02020603050405020304" pitchFamily="18" charset="0"/>
                <a:ea typeface="Calibri" panose="020F0502020204030204" pitchFamily="34" charset="0"/>
              </a:rPr>
              <a:t>, N., 2002. Global trends in the Tel-Aviv tourism sector. </a:t>
            </a:r>
            <a:r>
              <a:rPr lang="en-US" sz="1800" i="1"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Emerging Nodes in the Global Economy: Frankfurt and Tel Aviv Compared</a:t>
            </a:r>
            <a:r>
              <a:rPr lang="en-US" sz="1800"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 pp.195-212.</a:t>
            </a:r>
            <a:endParaRPr lang="en-US" sz="1800" dirty="0">
              <a:effectLst/>
              <a:latin typeface="Times New Roman" panose="02020603050405020304" pitchFamily="18" charset="0"/>
              <a:ea typeface="Times New Roman" panose="02020603050405020304" pitchFamily="18" charset="0"/>
            </a:endParaRPr>
          </a:p>
          <a:p>
            <a:pPr marL="0" marR="0" indent="-457200" algn="just">
              <a:spcBef>
                <a:spcPts val="1000"/>
              </a:spcBef>
              <a:spcAft>
                <a:spcPts val="0"/>
              </a:spcAft>
            </a:pPr>
            <a:r>
              <a:rPr lang="en-US" sz="1800" kern="1200" dirty="0">
                <a:solidFill>
                  <a:srgbClr val="222222"/>
                </a:solidFill>
                <a:effectLst/>
                <a:latin typeface="Times New Roman" panose="02020603050405020304" pitchFamily="18" charset="0"/>
                <a:ea typeface="Times New Roman" panose="02020603050405020304" pitchFamily="18" charset="0"/>
                <a:cs typeface="+mn-cs"/>
              </a:rPr>
              <a:t>Smith, M. and </a:t>
            </a:r>
            <a:r>
              <a:rPr lang="en-US" sz="1800" kern="1200" dirty="0" err="1">
                <a:solidFill>
                  <a:srgbClr val="222222"/>
                </a:solidFill>
                <a:effectLst/>
                <a:latin typeface="Times New Roman" panose="02020603050405020304" pitchFamily="18" charset="0"/>
                <a:ea typeface="Times New Roman" panose="02020603050405020304" pitchFamily="18" charset="0"/>
                <a:cs typeface="+mn-cs"/>
              </a:rPr>
              <a:t>Puczkó</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L., 2008. </a:t>
            </a:r>
            <a:r>
              <a:rPr lang="en-US" sz="1800" i="1" kern="1200" dirty="0">
                <a:solidFill>
                  <a:srgbClr val="222222"/>
                </a:solidFill>
                <a:effectLst/>
                <a:latin typeface="Times New Roman" panose="02020603050405020304" pitchFamily="18" charset="0"/>
                <a:ea typeface="Times New Roman" panose="02020603050405020304" pitchFamily="18" charset="0"/>
                <a:cs typeface="+mn-cs"/>
              </a:rPr>
              <a:t>Health and wellness tourism</a:t>
            </a:r>
            <a:r>
              <a:rPr lang="en-US" sz="1800" kern="1200" dirty="0">
                <a:solidFill>
                  <a:srgbClr val="222222"/>
                </a:solidFill>
                <a:effectLst/>
                <a:latin typeface="Times New Roman" panose="02020603050405020304" pitchFamily="18" charset="0"/>
                <a:ea typeface="Times New Roman" panose="02020603050405020304" pitchFamily="18" charset="0"/>
                <a:cs typeface="+mn-cs"/>
              </a:rPr>
              <a:t>. Routledge.</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a:solidFill>
                  <a:srgbClr val="222222"/>
                </a:solidFill>
                <a:effectLst/>
                <a:latin typeface="Times New Roman" panose="02020603050405020304" pitchFamily="18" charset="0"/>
                <a:ea typeface="Calibri" panose="020F0502020204030204" pitchFamily="34" charset="0"/>
              </a:rPr>
              <a:t>Smith, M.K. and </a:t>
            </a:r>
            <a:r>
              <a:rPr lang="en-US" sz="1800" kern="1200" dirty="0" err="1">
                <a:solidFill>
                  <a:srgbClr val="222222"/>
                </a:solidFill>
                <a:effectLst/>
                <a:latin typeface="Times New Roman" panose="02020603050405020304" pitchFamily="18" charset="0"/>
                <a:ea typeface="Calibri" panose="020F0502020204030204" pitchFamily="34" charset="0"/>
              </a:rPr>
              <a:t>Diekmann</a:t>
            </a:r>
            <a:r>
              <a:rPr lang="en-US" sz="1800" kern="1200" dirty="0">
                <a:solidFill>
                  <a:srgbClr val="222222"/>
                </a:solidFill>
                <a:effectLst/>
                <a:latin typeface="Times New Roman" panose="02020603050405020304" pitchFamily="18" charset="0"/>
                <a:ea typeface="Calibri" panose="020F0502020204030204" pitchFamily="34" charset="0"/>
              </a:rPr>
              <a:t>, A., 2017. Tourism and wellbeing. </a:t>
            </a:r>
            <a:r>
              <a:rPr lang="en-US" sz="1800" i="1"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Annals of tourism research</a:t>
            </a:r>
            <a:r>
              <a:rPr lang="en-US" sz="1800"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66</a:t>
            </a:r>
            <a:r>
              <a:rPr lang="en-US" sz="1800" kern="1200" dirty="0">
                <a:solidFill>
                  <a:srgbClr val="0F253E"/>
                </a:solidFill>
                <a:effectLst/>
                <a:latin typeface="Calibri" panose="020F0502020204030204" pitchFamily="34" charset="0"/>
                <a:ea typeface="Calibri" panose="020F0502020204030204" pitchFamily="34" charset="0"/>
                <a:cs typeface="Times New Roman" panose="02020603050405020304" pitchFamily="18" charset="0"/>
              </a:rPr>
              <a:t>, pp.1-13.</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US" sz="1800" kern="1200" dirty="0">
                <a:solidFill>
                  <a:srgbClr val="222222"/>
                </a:solidFill>
                <a:effectLst/>
                <a:latin typeface="Arial" panose="020B0604020202020204" pitchFamily="34" charset="0"/>
                <a:ea typeface="+mn-ea"/>
                <a:cs typeface="+mn-cs"/>
              </a:rPr>
              <a:t>Suryanarayanan, S., Srinivasan, S.R., Lin, W., Wang, L. and Sabharwal, J.K., 2021. Managing customer expectations: a study of two four-star hotels in Malaysia and Singapore. </a:t>
            </a:r>
            <a:r>
              <a:rPr lang="en-US" sz="1800" i="1" kern="1200" dirty="0">
                <a:solidFill>
                  <a:srgbClr val="222222"/>
                </a:solidFill>
                <a:effectLst/>
                <a:latin typeface="Arial" panose="020B0604020202020204" pitchFamily="34" charset="0"/>
                <a:ea typeface="+mn-ea"/>
                <a:cs typeface="+mn-cs"/>
              </a:rPr>
              <a:t>Service Excellence in Tourism and Hospitality: Insights from Asia</a:t>
            </a:r>
            <a:r>
              <a:rPr lang="en-US" sz="1800" kern="1200" dirty="0">
                <a:solidFill>
                  <a:srgbClr val="222222"/>
                </a:solidFill>
                <a:effectLst/>
                <a:latin typeface="Arial" panose="020B0604020202020204" pitchFamily="34" charset="0"/>
                <a:ea typeface="+mn-ea"/>
                <a:cs typeface="+mn-cs"/>
              </a:rPr>
              <a:t>, pp.41-53.</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6000"/>
              </a:lnSpc>
              <a:spcBef>
                <a:spcPts val="0"/>
              </a:spcBef>
              <a:spcAft>
                <a:spcPts val="800"/>
              </a:spcAft>
            </a:pPr>
            <a:r>
              <a:rPr lang="en-GB" sz="1800" kern="1200" dirty="0">
                <a:solidFill>
                  <a:srgbClr val="222222"/>
                </a:solidFill>
                <a:effectLst/>
                <a:latin typeface="Arial" panose="020B0604020202020204" pitchFamily="34" charset="0"/>
                <a:ea typeface="Calibri" panose="020F0502020204030204" pitchFamily="34" charset="0"/>
              </a:rPr>
              <a:t>Tefera, O. and Govender, K., 2017. Service quality, customer satisfaction and loyalty: The perceptions of Ethiopian hotel guests. </a:t>
            </a:r>
            <a:r>
              <a:rPr lang="en-US" sz="1800" i="1" kern="1200" dirty="0">
                <a:solidFill>
                  <a:srgbClr val="0F253E"/>
                </a:solidFill>
                <a:effectLst/>
                <a:latin typeface="Arial" panose="020B0604020202020204" pitchFamily="34" charset="0"/>
                <a:ea typeface="Calibri" panose="020F0502020204030204" pitchFamily="34" charset="0"/>
                <a:cs typeface="Times New Roman" panose="02020603050405020304" pitchFamily="18" charset="0"/>
              </a:rPr>
              <a:t>Journal of hospitality, tourism and leisure</a:t>
            </a:r>
            <a:r>
              <a:rPr lang="en-US" sz="1800" kern="1200" dirty="0">
                <a:solidFill>
                  <a:srgbClr val="0F253E"/>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200" dirty="0">
                <a:solidFill>
                  <a:srgbClr val="0F253E"/>
                </a:solidFill>
                <a:effectLst/>
                <a:latin typeface="Arial" panose="020B0604020202020204" pitchFamily="34" charset="0"/>
                <a:ea typeface="Calibri" panose="020F0502020204030204" pitchFamily="34" charset="0"/>
                <a:cs typeface="Times New Roman" panose="02020603050405020304" pitchFamily="18" charset="0"/>
              </a:rPr>
              <a:t>6</a:t>
            </a:r>
            <a:r>
              <a:rPr lang="en-US" sz="1800" kern="1200" dirty="0">
                <a:solidFill>
                  <a:srgbClr val="0F253E"/>
                </a:solidFill>
                <a:effectLst/>
                <a:latin typeface="Arial" panose="020B0604020202020204" pitchFamily="34" charset="0"/>
                <a:ea typeface="Calibri" panose="020F0502020204030204" pitchFamily="34" charset="0"/>
                <a:cs typeface="Times New Roman" panose="02020603050405020304" pitchFamily="18" charset="0"/>
              </a:rPr>
              <a:t>(2), pp.1-22.</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07000"/>
              </a:lnSpc>
              <a:spcBef>
                <a:spcPts val="0"/>
              </a:spcBef>
              <a:spcAft>
                <a:spcPts val="800"/>
              </a:spcAft>
            </a:pP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p:txBody>
          <a:bodyPr/>
          <a:lstStyle/>
          <a:p>
            <a:fld id="{47FEACEE-25B4-4A2D-B147-27296E36371D}" type="slidenum">
              <a:rPr lang="en-US" altLang="zh-CN" smtClean="0"/>
              <a:pPr/>
              <a:t>12</a:t>
            </a:fld>
            <a:endParaRPr lang="en-US" altLang="zh-CN" dirty="0"/>
          </a:p>
        </p:txBody>
      </p:sp>
    </p:spTree>
    <p:extLst>
      <p:ext uri="{BB962C8B-B14F-4D97-AF65-F5344CB8AC3E}">
        <p14:creationId xmlns:p14="http://schemas.microsoft.com/office/powerpoint/2010/main" val="971684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t>Thank you</a:t>
            </a:r>
          </a:p>
        </p:txBody>
      </p:sp>
      <p:pic>
        <p:nvPicPr>
          <p:cNvPr id="14" name="图片占位符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2" cstate="print">
            <a:extLst>
              <a:ext uri="{28A0092B-C50C-407E-A947-70E740481C1C}">
                <a14:useLocalDpi xmlns:a14="http://schemas.microsoft.com/office/drawing/2010/main"/>
              </a:ext>
            </a:extLst>
          </a:blip>
          <a:srcRect/>
          <a:stretch/>
        </p:blipFill>
        <p:spPr/>
      </p:pic>
      <p:pic>
        <p:nvPicPr>
          <p:cNvPr id="16" name="图片占位符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3" cstate="print">
            <a:extLst>
              <a:ext uri="{28A0092B-C50C-407E-A947-70E740481C1C}">
                <a14:useLocalDpi xmlns:a14="http://schemas.microsoft.com/office/drawing/2010/main"/>
              </a:ext>
            </a:extLst>
          </a:blip>
          <a:srcRect/>
          <a:stretch/>
        </p:blipFill>
        <p:spPr/>
      </p:pic>
      <p:pic>
        <p:nvPicPr>
          <p:cNvPr id="18" name="图片占位符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4" cstate="print">
            <a:extLst>
              <a:ext uri="{28A0092B-C50C-407E-A947-70E740481C1C}">
                <a14:useLocalDpi xmlns:a14="http://schemas.microsoft.com/office/drawing/2010/main"/>
              </a:ext>
            </a:extLst>
          </a:blip>
          <a:srcRect/>
          <a:stretch/>
        </p:blipFill>
        <p:spPr/>
      </p:pic>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p:txBody>
          <a:bodyPr/>
          <a:lstStyle/>
          <a:p>
            <a:r>
              <a:rPr lang="en-US" dirty="0"/>
              <a:t>NAME </a:t>
            </a:r>
          </a:p>
          <a:p>
            <a:pPr lvl="0"/>
            <a:r>
              <a:rPr lang="en-US" dirty="0"/>
              <a:t>EMAIL </a:t>
            </a:r>
          </a:p>
          <a:p>
            <a:endParaRPr lang="en-US" dirty="0"/>
          </a:p>
        </p:txBody>
      </p:sp>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5"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C81503-9DEF-42F3-A99B-D5E0223E195B}">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6F156100-9533-4411-B0C0-FA18F914F7B6}">
  <ds:schemaRefs>
    <ds:schemaRef ds:uri="http://schemas.microsoft.com/sharepoint/v3/contenttype/forms"/>
  </ds:schemaRefs>
</ds:datastoreItem>
</file>

<file path=customXml/itemProps3.xml><?xml version="1.0" encoding="utf-8"?>
<ds:datastoreItem xmlns:ds="http://schemas.openxmlformats.org/officeDocument/2006/customXml" ds:itemID="{76A4D1D3-B327-4D60-927D-26045FF4AF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Gallery</Template>
  <TotalTime>1139</TotalTime>
  <Words>1747</Words>
  <Application>Microsoft Office PowerPoint</Application>
  <PresentationFormat>Widescreen</PresentationFormat>
  <Paragraphs>167</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主题​​</vt:lpstr>
      <vt:lpstr>IMPORTANCE OF QUALITY SERVICE IN HOSPITALITY INDUSTRY </vt:lpstr>
      <vt:lpstr>PowerPoint Presentation</vt:lpstr>
      <vt:lpstr>Sheraton Tel Aviv  Hotel </vt:lpstr>
      <vt:lpstr>PowerPoint Presentation</vt:lpstr>
      <vt:lpstr>Main Brand Consumers  </vt:lpstr>
      <vt:lpstr>PowerPoint Presentation</vt:lpstr>
      <vt:lpstr>Importance of quality services to guests </vt:lpstr>
      <vt:lpstr>Importance of Hospitality  </vt:lpstr>
      <vt:lpstr>How Hotels meet Guest Expectations </vt:lpstr>
      <vt:lpstr>How Can Hotels Exceed Guest Expectations </vt:lpstr>
      <vt:lpstr>Summary</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QUALITY SERVICE IN HOSPITALITY INDUSTRY</dc:title>
  <dc:creator>Andrea Otieno</dc:creator>
  <cp:lastModifiedBy>Ovidiu Burlacu (2014303)</cp:lastModifiedBy>
  <cp:revision>6</cp:revision>
  <dcterms:created xsi:type="dcterms:W3CDTF">2023-01-28T19:31:03Z</dcterms:created>
  <dcterms:modified xsi:type="dcterms:W3CDTF">2023-02-06T17:31:10Z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