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68" d="100"/>
          <a:sy n="68" d="100"/>
        </p:scale>
        <p:origin x="5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5/13/2022</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583002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5/13/2022</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15744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5/13/2022</a:t>
            </a:fld>
            <a:endParaRPr lang="en-US" dirty="0"/>
          </a:p>
        </p:txBody>
      </p:sp>
    </p:spTree>
    <p:extLst>
      <p:ext uri="{BB962C8B-B14F-4D97-AF65-F5344CB8AC3E}">
        <p14:creationId xmlns:p14="http://schemas.microsoft.com/office/powerpoint/2010/main" val="3967526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5/13/2022</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64665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5/13/2022</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34537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5/13/2022</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86887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5/13/2022</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11232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5/13/2022</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66518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5/13/2022</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81862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5/13/2022</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96634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5/13/2022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0286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5/13/2022</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2053479"/>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Background pattern&#10;&#10;Description automatically generated">
            <a:extLst>
              <a:ext uri="{FF2B5EF4-FFF2-40B4-BE49-F238E27FC236}">
                <a16:creationId xmlns:a16="http://schemas.microsoft.com/office/drawing/2014/main" id="{2C5F7784-FA0F-2252-3657-F47E04FD6D3D}"/>
              </a:ext>
            </a:extLst>
          </p:cNvPr>
          <p:cNvPicPr>
            <a:picLocks noChangeAspect="1"/>
          </p:cNvPicPr>
          <p:nvPr/>
        </p:nvPicPr>
        <p:blipFill rotWithShape="1">
          <a:blip r:embed="rId2"/>
          <a:srcRect t="15710" r="-1" b="-1"/>
          <a:stretch/>
        </p:blipFill>
        <p:spPr>
          <a:xfrm>
            <a:off x="1524" y="10"/>
            <a:ext cx="12188952" cy="6857990"/>
          </a:xfrm>
          <a:prstGeom prst="rect">
            <a:avLst/>
          </a:prstGeom>
        </p:spPr>
      </p:pic>
      <p:grpSp>
        <p:nvGrpSpPr>
          <p:cNvPr id="11" name="Group 10">
            <a:extLst>
              <a:ext uri="{FF2B5EF4-FFF2-40B4-BE49-F238E27FC236}">
                <a16:creationId xmlns:a16="http://schemas.microsoft.com/office/drawing/2014/main" id="{FB8CE58F-407C-497E-B723-21FD8C6D35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9937" y="721297"/>
            <a:ext cx="5565913" cy="5415406"/>
            <a:chOff x="797792" y="912854"/>
            <a:chExt cx="5298208" cy="5032292"/>
          </a:xfrm>
        </p:grpSpPr>
        <p:sp>
          <p:nvSpPr>
            <p:cNvPr id="12" name="Freeform: Shape 11">
              <a:extLst>
                <a:ext uri="{FF2B5EF4-FFF2-40B4-BE49-F238E27FC236}">
                  <a16:creationId xmlns:a16="http://schemas.microsoft.com/office/drawing/2014/main" id="{1BE70332-ECAF-47BB-8C7B-BD049452F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439" y="1056388"/>
              <a:ext cx="4968823" cy="474806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716D9361-A35A-4DC8-AAB9-04FD2D6FEE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7792" y="912854"/>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87FC31AD-FBB3-4219-A758-D6F7594A0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671" y="1232452"/>
              <a:ext cx="4715122" cy="4439901"/>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676C92F-E580-78B9-6911-C02F0560C5A6}"/>
              </a:ext>
            </a:extLst>
          </p:cNvPr>
          <p:cNvSpPr>
            <a:spLocks noGrp="1"/>
          </p:cNvSpPr>
          <p:nvPr>
            <p:ph type="ctrTitle"/>
          </p:nvPr>
        </p:nvSpPr>
        <p:spPr>
          <a:xfrm>
            <a:off x="1402171" y="1737167"/>
            <a:ext cx="4181444" cy="2362673"/>
          </a:xfrm>
        </p:spPr>
        <p:txBody>
          <a:bodyPr anchor="b">
            <a:normAutofit fontScale="90000"/>
          </a:bodyPr>
          <a:lstStyle/>
          <a:p>
            <a:pPr algn="ctr">
              <a:lnSpc>
                <a:spcPct val="110000"/>
              </a:lnSpc>
            </a:pPr>
            <a:r>
              <a:rPr lang="en-US" sz="1800" b="1" dirty="0">
                <a:solidFill>
                  <a:schemeClr val="tx1">
                    <a:lumMod val="75000"/>
                    <a:lumOff val="25000"/>
                  </a:schemeClr>
                </a:solidFill>
                <a:latin typeface="Arial" panose="020B0604020202020204" pitchFamily="34" charset="0"/>
                <a:cs typeface="Arial" panose="020B0604020202020204" pitchFamily="34" charset="0"/>
              </a:rPr>
              <a:t>What are the potential challenges of National &amp; Transnational Policing &amp; Security following the United Kingdom's exit from the European Union?</a:t>
            </a:r>
            <a:br>
              <a:rPr lang="en-US" sz="1800" b="1" dirty="0">
                <a:solidFill>
                  <a:schemeClr val="tx1">
                    <a:lumMod val="75000"/>
                    <a:lumOff val="25000"/>
                  </a:schemeClr>
                </a:solidFill>
                <a:latin typeface="Arial" panose="020B0604020202020204" pitchFamily="34" charset="0"/>
                <a:cs typeface="Arial" panose="020B0604020202020204" pitchFamily="34" charset="0"/>
              </a:rPr>
            </a:br>
            <a:r>
              <a:rPr lang="en-US" sz="1800" b="1" dirty="0">
                <a:solidFill>
                  <a:schemeClr val="tx1">
                    <a:lumMod val="75000"/>
                    <a:lumOff val="25000"/>
                  </a:schemeClr>
                </a:solidFill>
                <a:latin typeface="Arial" panose="020B0604020202020204" pitchFamily="34" charset="0"/>
                <a:cs typeface="Arial" panose="020B0604020202020204" pitchFamily="34" charset="0"/>
              </a:rPr>
              <a:t>Who are the key stakeholders in our future security arrangements?</a:t>
            </a:r>
            <a:endParaRPr lang="en-GB" sz="1800" b="1"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685C982-7206-346B-8579-DE2FB1DE6397}"/>
              </a:ext>
            </a:extLst>
          </p:cNvPr>
          <p:cNvSpPr>
            <a:spLocks noGrp="1"/>
          </p:cNvSpPr>
          <p:nvPr>
            <p:ph type="subTitle" idx="1"/>
          </p:nvPr>
        </p:nvSpPr>
        <p:spPr>
          <a:xfrm>
            <a:off x="1343694" y="4099840"/>
            <a:ext cx="4181444" cy="1067457"/>
          </a:xfrm>
        </p:spPr>
        <p:txBody>
          <a:bodyPr anchor="t">
            <a:normAutofit lnSpcReduction="10000"/>
          </a:bodyPr>
          <a:lstStyle/>
          <a:p>
            <a:pPr algn="ctr">
              <a:lnSpc>
                <a:spcPct val="120000"/>
              </a:lnSpc>
            </a:pPr>
            <a:r>
              <a:rPr lang="en-GB" sz="1200" dirty="0">
                <a:solidFill>
                  <a:schemeClr val="tx1"/>
                </a:solidFill>
                <a:latin typeface="Arial" panose="020B0604020202020204" pitchFamily="34" charset="0"/>
                <a:cs typeface="Arial" panose="020B0604020202020204" pitchFamily="34" charset="0"/>
              </a:rPr>
              <a:t>University of Wales Trinity Saint David’s.</a:t>
            </a:r>
          </a:p>
          <a:p>
            <a:pPr algn="ctr">
              <a:lnSpc>
                <a:spcPct val="120000"/>
              </a:lnSpc>
            </a:pPr>
            <a:r>
              <a:rPr lang="en-GB" sz="1200" dirty="0">
                <a:solidFill>
                  <a:schemeClr val="tx1"/>
                </a:solidFill>
                <a:latin typeface="Arial" panose="020B0604020202020204" pitchFamily="34" charset="0"/>
                <a:cs typeface="Arial" panose="020B0604020202020204" pitchFamily="34" charset="0"/>
              </a:rPr>
              <a:t>Policing, Powers, Models and Society. </a:t>
            </a:r>
          </a:p>
          <a:p>
            <a:pPr algn="ctr">
              <a:lnSpc>
                <a:spcPct val="120000"/>
              </a:lnSpc>
            </a:pPr>
            <a:r>
              <a:rPr lang="en-GB" sz="1200" dirty="0">
                <a:solidFill>
                  <a:schemeClr val="tx1"/>
                </a:solidFill>
                <a:latin typeface="Arial" panose="020B0604020202020204" pitchFamily="34" charset="0"/>
                <a:cs typeface="Arial" panose="020B0604020202020204" pitchFamily="34" charset="0"/>
              </a:rPr>
              <a:t>Sophia Ivens.</a:t>
            </a:r>
          </a:p>
        </p:txBody>
      </p:sp>
    </p:spTree>
    <p:extLst>
      <p:ext uri="{BB962C8B-B14F-4D97-AF65-F5344CB8AC3E}">
        <p14:creationId xmlns:p14="http://schemas.microsoft.com/office/powerpoint/2010/main" val="2265231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FB24451C-CFB9-15BB-A8D6-D079D31B49B1}"/>
              </a:ext>
            </a:extLst>
          </p:cNvPr>
          <p:cNvPicPr>
            <a:picLocks noChangeAspect="1"/>
          </p:cNvPicPr>
          <p:nvPr/>
        </p:nvPicPr>
        <p:blipFill rotWithShape="1">
          <a:blip r:embed="rId2"/>
          <a:srcRect l="469"/>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4C1077-3B41-6D39-8EBB-7F4744E40354}"/>
              </a:ext>
            </a:extLst>
          </p:cNvPr>
          <p:cNvSpPr>
            <a:spLocks noGrp="1"/>
          </p:cNvSpPr>
          <p:nvPr>
            <p:ph type="title"/>
          </p:nvPr>
        </p:nvSpPr>
        <p:spPr>
          <a:xfrm>
            <a:off x="639113" y="4387510"/>
            <a:ext cx="4306111" cy="2186393"/>
          </a:xfrm>
        </p:spPr>
        <p:txBody>
          <a:bodyPr vert="horz" lIns="109728" tIns="109728" rIns="109728" bIns="91440" rtlCol="0" anchor="b">
            <a:noAutofit/>
          </a:bodyPr>
          <a:lstStyle/>
          <a:p>
            <a:pPr algn="ctr">
              <a:lnSpc>
                <a:spcPct val="150000"/>
              </a:lnSpc>
            </a:pPr>
            <a:r>
              <a:rPr lang="en-US" sz="2800" dirty="0">
                <a:latin typeface="Arial" panose="020B0604020202020204" pitchFamily="34" charset="0"/>
                <a:cs typeface="Arial" panose="020B0604020202020204" pitchFamily="34" charset="0"/>
              </a:rPr>
              <a:t>Introduction to the topic and a brief background history</a:t>
            </a:r>
            <a:r>
              <a:rPr lang="en-US" sz="24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3D78E959-26C9-25FC-B30A-D80B218309D8}"/>
              </a:ext>
            </a:extLst>
          </p:cNvPr>
          <p:cNvSpPr txBox="1"/>
          <p:nvPr/>
        </p:nvSpPr>
        <p:spPr>
          <a:xfrm>
            <a:off x="6094349" y="313679"/>
            <a:ext cx="5961622" cy="3093154"/>
          </a:xfrm>
          <a:prstGeom prst="rect">
            <a:avLst/>
          </a:prstGeom>
          <a:noFill/>
        </p:spPr>
        <p:txBody>
          <a:bodyPr wrap="square" rtlCol="0">
            <a:spAutoFit/>
          </a:bodyPr>
          <a:lstStyle/>
          <a:p>
            <a:pPr algn="ctr">
              <a:lnSpc>
                <a:spcPct val="150000"/>
              </a:lnSpc>
            </a:pPr>
            <a:r>
              <a:rPr lang="en-US" dirty="0">
                <a:solidFill>
                  <a:schemeClr val="bg1"/>
                </a:solidFill>
                <a:latin typeface="Arial" panose="020B0604020202020204" pitchFamily="34" charset="0"/>
                <a:cs typeface="Arial" panose="020B0604020202020204" pitchFamily="34" charset="0"/>
              </a:rPr>
              <a:t>You might hear the United Kingdom’s withdrawal from the European Union being more generally referred to as “Brexit”. This is an abbreviation of the words “Britain” and “exit”. Brexit formally begun on the 23</a:t>
            </a:r>
            <a:r>
              <a:rPr lang="en-US" baseline="30000" dirty="0">
                <a:solidFill>
                  <a:schemeClr val="bg1"/>
                </a:solidFill>
                <a:latin typeface="Arial" panose="020B0604020202020204" pitchFamily="34" charset="0"/>
                <a:cs typeface="Arial" panose="020B0604020202020204" pitchFamily="34" charset="0"/>
              </a:rPr>
              <a:t>rd</a:t>
            </a:r>
            <a:r>
              <a:rPr lang="en-US" dirty="0">
                <a:solidFill>
                  <a:schemeClr val="bg1"/>
                </a:solidFill>
                <a:latin typeface="Arial" panose="020B0604020202020204" pitchFamily="34" charset="0"/>
                <a:cs typeface="Arial" panose="020B0604020202020204" pitchFamily="34" charset="0"/>
              </a:rPr>
              <a:t> of June 2016 succeeding the passing of the Brexit vote. </a:t>
            </a:r>
          </a:p>
          <a:p>
            <a:pPr>
              <a:lnSpc>
                <a:spcPct val="150000"/>
              </a:lnSpc>
            </a:pPr>
            <a:endParaRPr lang="en-US" sz="1600" dirty="0">
              <a:solidFill>
                <a:schemeClr val="bg1"/>
              </a:solidFill>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1943546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49149-4FC7-CCC9-116C-2F46BFBF1C13}"/>
              </a:ext>
            </a:extLst>
          </p:cNvPr>
          <p:cNvSpPr>
            <a:spLocks noGrp="1"/>
          </p:cNvSpPr>
          <p:nvPr>
            <p:ph type="title"/>
          </p:nvPr>
        </p:nvSpPr>
        <p:spPr/>
        <p:txBody>
          <a:bodyPr>
            <a:normAutofit/>
          </a:bodyPr>
          <a:lstStyle/>
          <a:p>
            <a:pPr algn="ctr"/>
            <a:r>
              <a:rPr lang="en-GB" sz="1600" dirty="0">
                <a:solidFill>
                  <a:srgbClr val="00B050"/>
                </a:solidFill>
                <a:latin typeface="Arial" panose="020B0604020202020204" pitchFamily="34" charset="0"/>
                <a:cs typeface="Arial" panose="020B0604020202020204" pitchFamily="34" charset="0"/>
              </a:rPr>
              <a:t>EFFECTS OF ‘BREXIT’ ON NATIONAL SECURITY IN THE UNITED KINGDOM. </a:t>
            </a:r>
          </a:p>
        </p:txBody>
      </p:sp>
      <p:sp>
        <p:nvSpPr>
          <p:cNvPr id="4" name="Speech Bubble: Oval 3">
            <a:extLst>
              <a:ext uri="{FF2B5EF4-FFF2-40B4-BE49-F238E27FC236}">
                <a16:creationId xmlns:a16="http://schemas.microsoft.com/office/drawing/2014/main" id="{637844F3-8E8E-A946-0269-1B341C62705F}"/>
              </a:ext>
            </a:extLst>
          </p:cNvPr>
          <p:cNvSpPr/>
          <p:nvPr/>
        </p:nvSpPr>
        <p:spPr>
          <a:xfrm>
            <a:off x="520504" y="3032453"/>
            <a:ext cx="2799471" cy="1856935"/>
          </a:xfrm>
          <a:prstGeom prst="wedgeEllipseCallou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peech Bubble: Oval 6">
            <a:extLst>
              <a:ext uri="{FF2B5EF4-FFF2-40B4-BE49-F238E27FC236}">
                <a16:creationId xmlns:a16="http://schemas.microsoft.com/office/drawing/2014/main" id="{42EC9B7B-3F62-6455-B8F0-31CBBA5F74C5}"/>
              </a:ext>
            </a:extLst>
          </p:cNvPr>
          <p:cNvSpPr/>
          <p:nvPr/>
        </p:nvSpPr>
        <p:spPr>
          <a:xfrm>
            <a:off x="4696264" y="3032453"/>
            <a:ext cx="2799471" cy="1856935"/>
          </a:xfrm>
          <a:prstGeom prst="wedgeEllipseCallou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Oval 7">
            <a:extLst>
              <a:ext uri="{FF2B5EF4-FFF2-40B4-BE49-F238E27FC236}">
                <a16:creationId xmlns:a16="http://schemas.microsoft.com/office/drawing/2014/main" id="{3D9DC5C4-48D3-3924-6776-3E271D844177}"/>
              </a:ext>
            </a:extLst>
          </p:cNvPr>
          <p:cNvSpPr/>
          <p:nvPr/>
        </p:nvSpPr>
        <p:spPr>
          <a:xfrm>
            <a:off x="8872024" y="3032452"/>
            <a:ext cx="2799471" cy="1856935"/>
          </a:xfrm>
          <a:prstGeom prst="wedgeEllipseCallou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28E8CDD-D229-01BE-4188-B1E7A80E4083}"/>
              </a:ext>
            </a:extLst>
          </p:cNvPr>
          <p:cNvSpPr txBox="1"/>
          <p:nvPr/>
        </p:nvSpPr>
        <p:spPr>
          <a:xfrm>
            <a:off x="873955" y="3287657"/>
            <a:ext cx="2092570" cy="1346522"/>
          </a:xfrm>
          <a:prstGeom prst="rect">
            <a:avLst/>
          </a:prstGeom>
          <a:noFill/>
        </p:spPr>
        <p:txBody>
          <a:bodyPr wrap="square" rtlCol="0">
            <a:spAutoFit/>
          </a:bodyPr>
          <a:lstStyle/>
          <a:p>
            <a:pPr algn="ctr">
              <a:lnSpc>
                <a:spcPct val="150000"/>
              </a:lnSpc>
            </a:pPr>
            <a:r>
              <a:rPr lang="en-GB" dirty="0">
                <a:latin typeface="Arial" panose="020B0604020202020204" pitchFamily="34" charset="0"/>
                <a:cs typeface="Arial" panose="020B0604020202020204" pitchFamily="34" charset="0"/>
              </a:rPr>
              <a:t>More control over borders and immigration</a:t>
            </a:r>
            <a:r>
              <a:rPr lang="en-GB" sz="2000" dirty="0">
                <a:latin typeface="Arial" panose="020B0604020202020204" pitchFamily="34" charset="0"/>
                <a:cs typeface="Arial" panose="020B0604020202020204" pitchFamily="34" charset="0"/>
              </a:rPr>
              <a:t>. </a:t>
            </a:r>
            <a:endParaRPr lang="en-GB" sz="2000" dirty="0"/>
          </a:p>
        </p:txBody>
      </p:sp>
      <p:sp>
        <p:nvSpPr>
          <p:cNvPr id="13" name="TextBox 12">
            <a:extLst>
              <a:ext uri="{FF2B5EF4-FFF2-40B4-BE49-F238E27FC236}">
                <a16:creationId xmlns:a16="http://schemas.microsoft.com/office/drawing/2014/main" id="{DFE56CF3-6CAD-71B0-7EA6-C449AC3F5F95}"/>
              </a:ext>
            </a:extLst>
          </p:cNvPr>
          <p:cNvSpPr txBox="1"/>
          <p:nvPr/>
        </p:nvSpPr>
        <p:spPr>
          <a:xfrm>
            <a:off x="4767775" y="3524901"/>
            <a:ext cx="2656449" cy="872034"/>
          </a:xfrm>
          <a:prstGeom prst="rect">
            <a:avLst/>
          </a:prstGeom>
          <a:noFill/>
        </p:spPr>
        <p:txBody>
          <a:bodyPr wrap="square" rtlCol="0">
            <a:spAutoFit/>
          </a:bodyPr>
          <a:lstStyle/>
          <a:p>
            <a:pPr algn="ctr">
              <a:lnSpc>
                <a:spcPct val="150000"/>
              </a:lnSpc>
            </a:pPr>
            <a:r>
              <a:rPr lang="en-GB" dirty="0">
                <a:latin typeface="Arial" panose="020B0604020202020204" pitchFamily="34" charset="0"/>
                <a:cs typeface="Arial" panose="020B0604020202020204" pitchFamily="34" charset="0"/>
              </a:rPr>
              <a:t>Marginal effects – still got NATO. </a:t>
            </a:r>
          </a:p>
        </p:txBody>
      </p:sp>
      <p:sp>
        <p:nvSpPr>
          <p:cNvPr id="3" name="TextBox 2">
            <a:extLst>
              <a:ext uri="{FF2B5EF4-FFF2-40B4-BE49-F238E27FC236}">
                <a16:creationId xmlns:a16="http://schemas.microsoft.com/office/drawing/2014/main" id="{7E15BEC5-5917-E21F-1CDA-316C3E1AE478}"/>
              </a:ext>
            </a:extLst>
          </p:cNvPr>
          <p:cNvSpPr txBox="1"/>
          <p:nvPr/>
        </p:nvSpPr>
        <p:spPr>
          <a:xfrm>
            <a:off x="8970497" y="3524901"/>
            <a:ext cx="2602523" cy="872034"/>
          </a:xfrm>
          <a:prstGeom prst="rect">
            <a:avLst/>
          </a:prstGeom>
          <a:noFill/>
        </p:spPr>
        <p:txBody>
          <a:bodyPr wrap="square" rtlCol="0">
            <a:spAutoFit/>
          </a:bodyPr>
          <a:lstStyle/>
          <a:p>
            <a:pPr algn="ctr">
              <a:lnSpc>
                <a:spcPct val="150000"/>
              </a:lnSpc>
            </a:pPr>
            <a:r>
              <a:rPr lang="en-GB" dirty="0">
                <a:latin typeface="Arial" panose="020B0604020202020204" pitchFamily="34" charset="0"/>
                <a:cs typeface="Arial" panose="020B0604020202020204" pitchFamily="34" charset="0"/>
              </a:rPr>
              <a:t>Reinstated control over law-making. </a:t>
            </a:r>
          </a:p>
        </p:txBody>
      </p:sp>
    </p:spTree>
    <p:extLst>
      <p:ext uri="{BB962C8B-B14F-4D97-AF65-F5344CB8AC3E}">
        <p14:creationId xmlns:p14="http://schemas.microsoft.com/office/powerpoint/2010/main" val="3879435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83FE-F125-71A6-4C36-C1433C31F34E}"/>
              </a:ext>
            </a:extLst>
          </p:cNvPr>
          <p:cNvSpPr>
            <a:spLocks noGrp="1"/>
          </p:cNvSpPr>
          <p:nvPr>
            <p:ph type="title"/>
          </p:nvPr>
        </p:nvSpPr>
        <p:spPr/>
        <p:txBody>
          <a:bodyPr>
            <a:normAutofit/>
          </a:bodyPr>
          <a:lstStyle/>
          <a:p>
            <a:pPr algn="ctr"/>
            <a:r>
              <a:rPr lang="en-US" sz="1400" dirty="0">
                <a:solidFill>
                  <a:srgbClr val="FF0000"/>
                </a:solidFill>
              </a:rPr>
              <a:t>EFFECTS OF ‘BREXIT’ ON NATIONAL SECURITY IN THE UNITED KINGDOM. </a:t>
            </a:r>
            <a:endParaRPr lang="en-GB" sz="1400" dirty="0">
              <a:solidFill>
                <a:srgbClr val="FF0000"/>
              </a:solidFill>
            </a:endParaRPr>
          </a:p>
        </p:txBody>
      </p:sp>
      <p:sp>
        <p:nvSpPr>
          <p:cNvPr id="4" name="Speech Bubble: Oval 3">
            <a:extLst>
              <a:ext uri="{FF2B5EF4-FFF2-40B4-BE49-F238E27FC236}">
                <a16:creationId xmlns:a16="http://schemas.microsoft.com/office/drawing/2014/main" id="{CD4DA38E-6F2C-3BDB-9B28-51E9581C1423}"/>
              </a:ext>
            </a:extLst>
          </p:cNvPr>
          <p:cNvSpPr/>
          <p:nvPr/>
        </p:nvSpPr>
        <p:spPr>
          <a:xfrm>
            <a:off x="745587" y="3214467"/>
            <a:ext cx="2574388" cy="1709225"/>
          </a:xfrm>
          <a:prstGeom prst="wedgeEllipseCallou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Oval 4">
            <a:extLst>
              <a:ext uri="{FF2B5EF4-FFF2-40B4-BE49-F238E27FC236}">
                <a16:creationId xmlns:a16="http://schemas.microsoft.com/office/drawing/2014/main" id="{B8DF16BB-0DB4-59A5-5E20-6195A600E68A}"/>
              </a:ext>
            </a:extLst>
          </p:cNvPr>
          <p:cNvSpPr/>
          <p:nvPr/>
        </p:nvSpPr>
        <p:spPr>
          <a:xfrm>
            <a:off x="4808806" y="3214467"/>
            <a:ext cx="2574388" cy="1709225"/>
          </a:xfrm>
          <a:prstGeom prst="wedgeEllipseCallou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peech Bubble: Oval 5">
            <a:extLst>
              <a:ext uri="{FF2B5EF4-FFF2-40B4-BE49-F238E27FC236}">
                <a16:creationId xmlns:a16="http://schemas.microsoft.com/office/drawing/2014/main" id="{BA90E6F7-804E-37D1-FA5D-C8A9B8472464}"/>
              </a:ext>
            </a:extLst>
          </p:cNvPr>
          <p:cNvSpPr/>
          <p:nvPr/>
        </p:nvSpPr>
        <p:spPr>
          <a:xfrm>
            <a:off x="8872025" y="3247924"/>
            <a:ext cx="2574388" cy="1709225"/>
          </a:xfrm>
          <a:prstGeom prst="wedgeEllipseCallou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A4CE1F8-2BB0-B3BD-6769-D46F37B1D6B7}"/>
              </a:ext>
            </a:extLst>
          </p:cNvPr>
          <p:cNvSpPr txBox="1"/>
          <p:nvPr/>
        </p:nvSpPr>
        <p:spPr>
          <a:xfrm>
            <a:off x="745587" y="3884413"/>
            <a:ext cx="2574388"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Loss of partnership. </a:t>
            </a:r>
          </a:p>
        </p:txBody>
      </p:sp>
      <p:sp>
        <p:nvSpPr>
          <p:cNvPr id="8" name="TextBox 7">
            <a:extLst>
              <a:ext uri="{FF2B5EF4-FFF2-40B4-BE49-F238E27FC236}">
                <a16:creationId xmlns:a16="http://schemas.microsoft.com/office/drawing/2014/main" id="{95184115-BAF0-DABC-20FD-C42A842075FB}"/>
              </a:ext>
            </a:extLst>
          </p:cNvPr>
          <p:cNvSpPr txBox="1"/>
          <p:nvPr/>
        </p:nvSpPr>
        <p:spPr>
          <a:xfrm>
            <a:off x="5076093" y="3458770"/>
            <a:ext cx="2039815" cy="1287532"/>
          </a:xfrm>
          <a:prstGeom prst="rect">
            <a:avLst/>
          </a:prstGeom>
          <a:noFill/>
        </p:spPr>
        <p:txBody>
          <a:bodyPr wrap="square" rtlCol="0">
            <a:spAutoFit/>
          </a:bodyPr>
          <a:lstStyle/>
          <a:p>
            <a:pPr algn="ctr">
              <a:lnSpc>
                <a:spcPct val="150000"/>
              </a:lnSpc>
            </a:pPr>
            <a:r>
              <a:rPr lang="en-GB" dirty="0">
                <a:latin typeface="Arial" panose="020B0604020202020204" pitchFamily="34" charset="0"/>
                <a:cs typeface="Arial" panose="020B0604020202020204" pitchFamily="34" charset="0"/>
              </a:rPr>
              <a:t>Loss of trading weaponries and systems.</a:t>
            </a:r>
          </a:p>
        </p:txBody>
      </p:sp>
      <p:sp>
        <p:nvSpPr>
          <p:cNvPr id="3" name="TextBox 2">
            <a:extLst>
              <a:ext uri="{FF2B5EF4-FFF2-40B4-BE49-F238E27FC236}">
                <a16:creationId xmlns:a16="http://schemas.microsoft.com/office/drawing/2014/main" id="{D28F223F-B1E7-A32A-784D-744BAF7D5C62}"/>
              </a:ext>
            </a:extLst>
          </p:cNvPr>
          <p:cNvSpPr txBox="1"/>
          <p:nvPr/>
        </p:nvSpPr>
        <p:spPr>
          <a:xfrm>
            <a:off x="8872025" y="3840811"/>
            <a:ext cx="2623625" cy="456535"/>
          </a:xfrm>
          <a:prstGeom prst="rect">
            <a:avLst/>
          </a:prstGeom>
          <a:noFill/>
        </p:spPr>
        <p:txBody>
          <a:bodyPr wrap="square" rtlCol="0">
            <a:spAutoFit/>
          </a:bodyPr>
          <a:lstStyle/>
          <a:p>
            <a:pPr algn="ctr">
              <a:lnSpc>
                <a:spcPct val="150000"/>
              </a:lnSpc>
            </a:pPr>
            <a:r>
              <a:rPr lang="en-GB" dirty="0">
                <a:latin typeface="Arial" panose="020B0604020202020204" pitchFamily="34" charset="0"/>
                <a:cs typeface="Arial" panose="020B0604020202020204" pitchFamily="34" charset="0"/>
              </a:rPr>
              <a:t>No universal goals.</a:t>
            </a:r>
          </a:p>
        </p:txBody>
      </p:sp>
    </p:spTree>
    <p:extLst>
      <p:ext uri="{BB962C8B-B14F-4D97-AF65-F5344CB8AC3E}">
        <p14:creationId xmlns:p14="http://schemas.microsoft.com/office/powerpoint/2010/main" val="4285226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Content Placeholder 3" descr="A hand holding a flag&#10;&#10;Description automatically generated with medium confidence">
            <a:extLst>
              <a:ext uri="{FF2B5EF4-FFF2-40B4-BE49-F238E27FC236}">
                <a16:creationId xmlns:a16="http://schemas.microsoft.com/office/drawing/2014/main" id="{7E223C51-B3D5-AA2F-24E4-CA5FB19BA77C}"/>
              </a:ext>
            </a:extLst>
          </p:cNvPr>
          <p:cNvPicPr>
            <a:picLocks noGrp="1" noChangeAspect="1"/>
          </p:cNvPicPr>
          <p:nvPr>
            <p:ph idx="1"/>
          </p:nvPr>
        </p:nvPicPr>
        <p:blipFill rotWithShape="1">
          <a:blip r:embed="rId2"/>
          <a:srcRect r="25"/>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4809AAE-97AA-93AF-D8A3-20951F8D42E9}"/>
              </a:ext>
            </a:extLst>
          </p:cNvPr>
          <p:cNvSpPr>
            <a:spLocks noGrp="1"/>
          </p:cNvSpPr>
          <p:nvPr>
            <p:ph type="title"/>
          </p:nvPr>
        </p:nvSpPr>
        <p:spPr>
          <a:xfrm>
            <a:off x="5387928" y="604911"/>
            <a:ext cx="6696220" cy="1550650"/>
          </a:xfrm>
        </p:spPr>
        <p:txBody>
          <a:bodyPr vert="horz" lIns="109728" tIns="109728" rIns="109728" bIns="91440" rtlCol="0" anchor="b">
            <a:normAutofit/>
          </a:bodyPr>
          <a:lstStyle/>
          <a:p>
            <a:pPr algn="ctr">
              <a:lnSpc>
                <a:spcPct val="150000"/>
              </a:lnSpc>
            </a:pPr>
            <a:r>
              <a:rPr lang="en-US" sz="2000" dirty="0">
                <a:solidFill>
                  <a:schemeClr val="bg1"/>
                </a:solidFill>
                <a:latin typeface="Arial" panose="020B0604020202020204" pitchFamily="34" charset="0"/>
                <a:cs typeface="Arial" panose="020B0604020202020204" pitchFamily="34" charset="0"/>
              </a:rPr>
              <a:t>The Potential Challenges Of Transnational Policing And Security Following The United Kingdom's Exit From The European Union. </a:t>
            </a:r>
          </a:p>
        </p:txBody>
      </p:sp>
      <p:sp>
        <p:nvSpPr>
          <p:cNvPr id="5" name="TextBox 4">
            <a:extLst>
              <a:ext uri="{FF2B5EF4-FFF2-40B4-BE49-F238E27FC236}">
                <a16:creationId xmlns:a16="http://schemas.microsoft.com/office/drawing/2014/main" id="{B483D09D-D61F-D95F-89AE-45114386CED2}"/>
              </a:ext>
            </a:extLst>
          </p:cNvPr>
          <p:cNvSpPr txBox="1"/>
          <p:nvPr/>
        </p:nvSpPr>
        <p:spPr>
          <a:xfrm>
            <a:off x="5387928" y="2261380"/>
            <a:ext cx="6472772" cy="2949525"/>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Cross border policing partnership. </a:t>
            </a:r>
          </a:p>
          <a:p>
            <a:pPr marL="285750" indent="-285750">
              <a:lnSpc>
                <a:spcPct val="150000"/>
              </a:lnSpc>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Relationship between Ireland the United Kingdom.</a:t>
            </a:r>
          </a:p>
          <a:p>
            <a:pPr marL="285750" indent="-285750">
              <a:lnSpc>
                <a:spcPct val="150000"/>
              </a:lnSpc>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Loss</a:t>
            </a:r>
            <a:r>
              <a:rPr lang="en-US" dirty="0">
                <a:solidFill>
                  <a:schemeClr val="bg1"/>
                </a:solidFill>
                <a:latin typeface="Arial" panose="020B0604020202020204" pitchFamily="34" charset="0"/>
                <a:cs typeface="Arial" panose="020B0604020202020204" pitchFamily="34" charset="0"/>
              </a:rPr>
              <a:t> of access to European Union level procedures for data supply. </a:t>
            </a:r>
          </a:p>
          <a:p>
            <a:pPr marL="285750" indent="-285750">
              <a:lnSpc>
                <a:spcPct val="150000"/>
              </a:lnSpc>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Schengen Information System (SIS II). </a:t>
            </a:r>
          </a:p>
          <a:p>
            <a:pPr marL="285750" indent="-285750">
              <a:lnSpc>
                <a:spcPct val="150000"/>
              </a:lnSpc>
              <a:buFont typeface="Wingdings" panose="05000000000000000000" pitchFamily="2" charset="2"/>
              <a:buChar char="§"/>
            </a:pPr>
            <a:r>
              <a:rPr lang="en-US" dirty="0">
                <a:solidFill>
                  <a:schemeClr val="bg1"/>
                </a:solidFill>
                <a:latin typeface="Arial" panose="020B0604020202020204" pitchFamily="34" charset="0"/>
                <a:cs typeface="Arial" panose="020B0604020202020204" pitchFamily="34" charset="0"/>
              </a:rPr>
              <a:t>European Arrest Warrant (EAW). </a:t>
            </a:r>
          </a:p>
          <a:p>
            <a:pPr marL="285750" indent="-285750">
              <a:lnSpc>
                <a:spcPct val="150000"/>
              </a:lnSpc>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United Kingdom police force left in the dark! </a:t>
            </a:r>
          </a:p>
        </p:txBody>
      </p:sp>
    </p:spTree>
    <p:extLst>
      <p:ext uri="{BB962C8B-B14F-4D97-AF65-F5344CB8AC3E}">
        <p14:creationId xmlns:p14="http://schemas.microsoft.com/office/powerpoint/2010/main" val="3872319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ADE57DB-4FCA-0EFD-427B-4FDB99C66F3F}"/>
              </a:ext>
            </a:extLst>
          </p:cNvPr>
          <p:cNvSpPr>
            <a:spLocks noGrp="1"/>
          </p:cNvSpPr>
          <p:nvPr>
            <p:ph type="title"/>
          </p:nvPr>
        </p:nvSpPr>
        <p:spPr>
          <a:xfrm>
            <a:off x="6091271" y="1012874"/>
            <a:ext cx="5624118" cy="2900412"/>
          </a:xfrm>
        </p:spPr>
        <p:txBody>
          <a:bodyPr vert="horz" lIns="109728" tIns="109728" rIns="109728" bIns="91440" rtlCol="0" anchor="b">
            <a:normAutofit fontScale="90000"/>
          </a:bodyPr>
          <a:lstStyle/>
          <a:p>
            <a:pPr algn="ctr">
              <a:lnSpc>
                <a:spcPct val="150000"/>
              </a:lnSpc>
            </a:pPr>
            <a:r>
              <a:rPr lang="en-US" sz="3800" dirty="0">
                <a:solidFill>
                  <a:schemeClr val="tx1">
                    <a:lumMod val="85000"/>
                    <a:lumOff val="15000"/>
                  </a:schemeClr>
                </a:solidFill>
              </a:rPr>
              <a:t>Who are the key stakeholders in our future security arrangements?</a:t>
            </a:r>
          </a:p>
        </p:txBody>
      </p:sp>
      <p:sp>
        <p:nvSpPr>
          <p:cNvPr id="27" name="Freeform: Shape 26">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7047A151-CF6B-A322-F2AA-228D27A62EF7}"/>
              </a:ext>
            </a:extLst>
          </p:cNvPr>
          <p:cNvPicPr>
            <a:picLocks noChangeAspect="1"/>
          </p:cNvPicPr>
          <p:nvPr/>
        </p:nvPicPr>
        <p:blipFill rotWithShape="1">
          <a:blip r:embed="rId2"/>
          <a:srcRect l="27803" r="30915"/>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31" name="Freeform: Shape 30">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TextBox 4">
            <a:extLst>
              <a:ext uri="{FF2B5EF4-FFF2-40B4-BE49-F238E27FC236}">
                <a16:creationId xmlns:a16="http://schemas.microsoft.com/office/drawing/2014/main" id="{33FE9BC6-0413-0851-2197-B857BB93A0A2}"/>
              </a:ext>
            </a:extLst>
          </p:cNvPr>
          <p:cNvSpPr txBox="1"/>
          <p:nvPr/>
        </p:nvSpPr>
        <p:spPr>
          <a:xfrm>
            <a:off x="5926623" y="4037819"/>
            <a:ext cx="6027072" cy="2135200"/>
          </a:xfrm>
          <a:prstGeom prst="rect">
            <a:avLst/>
          </a:prstGeom>
          <a:noFill/>
        </p:spPr>
        <p:txBody>
          <a:bodyPr wrap="square" rtlCol="0">
            <a:spAutoFit/>
          </a:bodyPr>
          <a:lstStyle/>
          <a:p>
            <a:pPr algn="ctr">
              <a:lnSpc>
                <a:spcPct val="150000"/>
              </a:lnSpc>
            </a:pPr>
            <a:r>
              <a:rPr lang="en-US" dirty="0"/>
              <a:t>Single Source Regulations Office (SSRO), general public, United Kingdom government, Ministry of Defence, Members of Parliament, House of Commons Defence Committee and Her Majesty’s Treasury. </a:t>
            </a:r>
            <a:endParaRPr lang="en-GB" dirty="0"/>
          </a:p>
        </p:txBody>
      </p:sp>
    </p:spTree>
    <p:extLst>
      <p:ext uri="{BB962C8B-B14F-4D97-AF65-F5344CB8AC3E}">
        <p14:creationId xmlns:p14="http://schemas.microsoft.com/office/powerpoint/2010/main" val="2987995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8938F-A1CB-02B9-547D-763D0C3720C7}"/>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5E825417-BF03-3C2B-F503-46AFDF0B7812}"/>
              </a:ext>
            </a:extLst>
          </p:cNvPr>
          <p:cNvSpPr>
            <a:spLocks noGrp="1"/>
          </p:cNvSpPr>
          <p:nvPr>
            <p:ph idx="1"/>
          </p:nvPr>
        </p:nvSpPr>
        <p:spPr>
          <a:xfrm>
            <a:off x="117230" y="2256005"/>
            <a:ext cx="11957539" cy="4496487"/>
          </a:xfrm>
        </p:spPr>
        <p:txBody>
          <a:bodyPr>
            <a:normAutofit fontScale="77500" lnSpcReduction="20000"/>
          </a:bodyPr>
          <a:lstStyle/>
          <a:p>
            <a:pPr>
              <a:lnSpc>
                <a:spcPct val="160000"/>
              </a:lnSpc>
            </a:pPr>
            <a:r>
              <a:rPr lang="en-US" sz="1300" dirty="0">
                <a:latin typeface="Arial" panose="020B0604020202020204" pitchFamily="34" charset="0"/>
                <a:cs typeface="Arial" panose="020B0604020202020204" pitchFamily="34" charset="0"/>
              </a:rPr>
              <a:t>Black, J, Hall, A, Cox, K, Kepe, M and Silfversten, E. (2016), ‘</a:t>
            </a:r>
            <a:r>
              <a:rPr lang="en-US" sz="1300" i="1" dirty="0">
                <a:latin typeface="Arial" panose="020B0604020202020204" pitchFamily="34" charset="0"/>
                <a:cs typeface="Arial" panose="020B0604020202020204" pitchFamily="34" charset="0"/>
              </a:rPr>
              <a:t>Defence And Security After Brexit</a:t>
            </a:r>
            <a:r>
              <a:rPr lang="en-US" sz="1300" dirty="0">
                <a:latin typeface="Arial" panose="020B0604020202020204" pitchFamily="34" charset="0"/>
                <a:cs typeface="Arial" panose="020B0604020202020204" pitchFamily="34" charset="0"/>
              </a:rPr>
              <a:t>’, RAND, Cambridge.</a:t>
            </a:r>
          </a:p>
          <a:p>
            <a:pPr>
              <a:lnSpc>
                <a:spcPct val="160000"/>
              </a:lnSpc>
            </a:pPr>
            <a:r>
              <a:rPr lang="en-US" sz="1300" dirty="0">
                <a:latin typeface="Arial" panose="020B0604020202020204" pitchFamily="34" charset="0"/>
                <a:cs typeface="Arial" panose="020B0604020202020204" pitchFamily="34" charset="0"/>
              </a:rPr>
              <a:t>Blagden, D. (2017), ‘</a:t>
            </a:r>
            <a:r>
              <a:rPr lang="en-US" sz="1300" i="1" dirty="0">
                <a:latin typeface="Arial" panose="020B0604020202020204" pitchFamily="34" charset="0"/>
                <a:cs typeface="Arial" panose="020B0604020202020204" pitchFamily="34" charset="0"/>
              </a:rPr>
              <a:t>Britain And The World After Brexit</a:t>
            </a:r>
            <a:r>
              <a:rPr lang="en-US" sz="1300" dirty="0">
                <a:latin typeface="Arial" panose="020B0604020202020204" pitchFamily="34" charset="0"/>
                <a:cs typeface="Arial" panose="020B0604020202020204" pitchFamily="34" charset="0"/>
              </a:rPr>
              <a:t>’, Springer, United Kingdom.</a:t>
            </a:r>
          </a:p>
          <a:p>
            <a:pPr>
              <a:lnSpc>
                <a:spcPct val="160000"/>
              </a:lnSpc>
            </a:pPr>
            <a:r>
              <a:rPr lang="en-US" sz="1300" dirty="0">
                <a:latin typeface="Arial" panose="020B0604020202020204" pitchFamily="34" charset="0"/>
                <a:cs typeface="Arial" panose="020B0604020202020204" pitchFamily="34" charset="0"/>
              </a:rPr>
              <a:t>Dawson, J. (2017), ‘</a:t>
            </a:r>
            <a:r>
              <a:rPr lang="en-US" sz="1300" i="1" dirty="0">
                <a:latin typeface="Arial" panose="020B0604020202020204" pitchFamily="34" charset="0"/>
                <a:cs typeface="Arial" panose="020B0604020202020204" pitchFamily="34" charset="0"/>
              </a:rPr>
              <a:t>Brexit: Implications For National Security</a:t>
            </a:r>
            <a:r>
              <a:rPr lang="en-US" sz="1300" dirty="0">
                <a:latin typeface="Arial" panose="020B0604020202020204" pitchFamily="34" charset="0"/>
                <a:cs typeface="Arial" panose="020B0604020202020204" pitchFamily="34" charset="0"/>
              </a:rPr>
              <a:t>’, House of Commons, United Kingdom.</a:t>
            </a:r>
          </a:p>
          <a:p>
            <a:pPr>
              <a:lnSpc>
                <a:spcPct val="160000"/>
              </a:lnSpc>
            </a:pPr>
            <a:r>
              <a:rPr lang="en-US" sz="1300" dirty="0">
                <a:latin typeface="Arial" panose="020B0604020202020204" pitchFamily="34" charset="0"/>
                <a:cs typeface="Arial" panose="020B0604020202020204" pitchFamily="34" charset="0"/>
              </a:rPr>
              <a:t>Heisbourg, F. (2018), ‘</a:t>
            </a:r>
            <a:r>
              <a:rPr lang="en-US" sz="1300" i="1" dirty="0">
                <a:latin typeface="Arial" panose="020B0604020202020204" pitchFamily="34" charset="0"/>
                <a:cs typeface="Arial" panose="020B0604020202020204" pitchFamily="34" charset="0"/>
              </a:rPr>
              <a:t>Europe's Defence: Revisiting the Impact of Brexit</a:t>
            </a:r>
            <a:r>
              <a:rPr lang="en-US" sz="1300" dirty="0">
                <a:latin typeface="Arial" panose="020B0604020202020204" pitchFamily="34" charset="0"/>
                <a:cs typeface="Arial" panose="020B0604020202020204" pitchFamily="34" charset="0"/>
              </a:rPr>
              <a:t>’, Taylor and Francis, United Kingdom. </a:t>
            </a:r>
          </a:p>
          <a:p>
            <a:pPr>
              <a:lnSpc>
                <a:spcPct val="160000"/>
              </a:lnSpc>
            </a:pPr>
            <a:r>
              <a:rPr lang="en-US" sz="1300" dirty="0">
                <a:latin typeface="Arial" panose="020B0604020202020204" pitchFamily="34" charset="0"/>
                <a:cs typeface="Arial" panose="020B0604020202020204" pitchFamily="34" charset="0"/>
              </a:rPr>
              <a:t>House of Commons. (2021), ‘</a:t>
            </a:r>
            <a:r>
              <a:rPr lang="en-US" sz="1300" i="1" dirty="0">
                <a:latin typeface="Arial" panose="020B0604020202020204" pitchFamily="34" charset="0"/>
                <a:cs typeface="Arial" panose="020B0604020202020204" pitchFamily="34" charset="0"/>
              </a:rPr>
              <a:t>Cross-border Co-operation On Policing, Security And Criminal Justice After Brexit</a:t>
            </a:r>
            <a:r>
              <a:rPr lang="en-US" sz="1300" dirty="0">
                <a:latin typeface="Arial" panose="020B0604020202020204" pitchFamily="34" charset="0"/>
                <a:cs typeface="Arial" panose="020B0604020202020204" pitchFamily="34" charset="0"/>
              </a:rPr>
              <a:t>’, House of Commons, Northern Ireland. </a:t>
            </a:r>
          </a:p>
          <a:p>
            <a:pPr>
              <a:lnSpc>
                <a:spcPct val="160000"/>
              </a:lnSpc>
            </a:pPr>
            <a:r>
              <a:rPr lang="en-US" sz="1300" dirty="0">
                <a:latin typeface="Arial" panose="020B0604020202020204" pitchFamily="34" charset="0"/>
                <a:cs typeface="Arial" panose="020B0604020202020204" pitchFamily="34" charset="0"/>
              </a:rPr>
              <a:t>Howorth, J. (2017), </a:t>
            </a:r>
            <a:r>
              <a:rPr lang="en-US" sz="1300" i="1" dirty="0">
                <a:latin typeface="Arial" panose="020B0604020202020204" pitchFamily="34" charset="0"/>
                <a:cs typeface="Arial" panose="020B0604020202020204" pitchFamily="34" charset="0"/>
              </a:rPr>
              <a:t>‘EU Defence Cooperation after Brexit: What Role for the UK in the Future EU Defence Arrangements?’</a:t>
            </a:r>
            <a:r>
              <a:rPr lang="en-US" sz="1300" dirty="0">
                <a:latin typeface="Arial" panose="020B0604020202020204" pitchFamily="34" charset="0"/>
                <a:cs typeface="Arial" panose="020B0604020202020204" pitchFamily="34" charset="0"/>
              </a:rPr>
              <a:t>, Sage, United Kingdom. </a:t>
            </a:r>
          </a:p>
          <a:p>
            <a:pPr>
              <a:lnSpc>
                <a:spcPct val="160000"/>
              </a:lnSpc>
            </a:pPr>
            <a:r>
              <a:rPr lang="en-US" sz="1300" dirty="0">
                <a:latin typeface="Arial" panose="020B0604020202020204" pitchFamily="34" charset="0"/>
                <a:cs typeface="Arial" panose="020B0604020202020204" pitchFamily="34" charset="0"/>
              </a:rPr>
              <a:t>Inkster, N. (2018), ‘</a:t>
            </a:r>
            <a:r>
              <a:rPr lang="en-US" sz="1300" i="1" dirty="0">
                <a:latin typeface="Arial" panose="020B0604020202020204" pitchFamily="34" charset="0"/>
                <a:cs typeface="Arial" panose="020B0604020202020204" pitchFamily="34" charset="0"/>
              </a:rPr>
              <a:t>Brexit and Security</a:t>
            </a:r>
            <a:r>
              <a:rPr lang="en-US" sz="1300" dirty="0">
                <a:latin typeface="Arial" panose="020B0604020202020204" pitchFamily="34" charset="0"/>
                <a:cs typeface="Arial" panose="020B0604020202020204" pitchFamily="34" charset="0"/>
              </a:rPr>
              <a:t>’, Taylor and Francis, United Kingdom. </a:t>
            </a:r>
          </a:p>
          <a:p>
            <a:pPr>
              <a:lnSpc>
                <a:spcPct val="160000"/>
              </a:lnSpc>
            </a:pPr>
            <a:r>
              <a:rPr lang="en-US" sz="1300" dirty="0">
                <a:latin typeface="Arial" panose="020B0604020202020204" pitchFamily="34" charset="0"/>
                <a:cs typeface="Arial" panose="020B0604020202020204" pitchFamily="34" charset="0"/>
              </a:rPr>
              <a:t>Lightfoot, S, Mawdsley, E and Szent-Ivanyi, B. (2017), ‘</a:t>
            </a:r>
            <a:r>
              <a:rPr lang="en-US" sz="1300" i="1" dirty="0">
                <a:latin typeface="Arial" panose="020B0604020202020204" pitchFamily="34" charset="0"/>
                <a:cs typeface="Arial" panose="020B0604020202020204" pitchFamily="34" charset="0"/>
              </a:rPr>
              <a:t>Brexit and UK International Development Policy</a:t>
            </a:r>
            <a:r>
              <a:rPr lang="en-US" sz="1300" dirty="0">
                <a:latin typeface="Arial" panose="020B0604020202020204" pitchFamily="34" charset="0"/>
                <a:cs typeface="Arial" panose="020B0604020202020204" pitchFamily="34" charset="0"/>
              </a:rPr>
              <a:t>’, Wiley, United Kingdom. </a:t>
            </a:r>
          </a:p>
          <a:p>
            <a:pPr>
              <a:lnSpc>
                <a:spcPct val="160000"/>
              </a:lnSpc>
            </a:pPr>
            <a:r>
              <a:rPr lang="en-US" sz="1300" dirty="0">
                <a:latin typeface="Arial" panose="020B0604020202020204" pitchFamily="34" charset="0"/>
                <a:cs typeface="Arial" panose="020B0604020202020204" pitchFamily="34" charset="0"/>
              </a:rPr>
              <a:t>McErlane, A, Heaney, SG, Haran, M and McClements, S. (2016), ‘</a:t>
            </a:r>
            <a:r>
              <a:rPr lang="en-US" sz="1300" i="1" dirty="0">
                <a:latin typeface="Arial" panose="020B0604020202020204" pitchFamily="34" charset="0"/>
                <a:cs typeface="Arial" panose="020B0604020202020204" pitchFamily="34" charset="0"/>
              </a:rPr>
              <a:t>The Application of Stakeholder Theory to UK PPP Stakeholders</a:t>
            </a:r>
            <a:r>
              <a:rPr lang="en-US" sz="1300" dirty="0">
                <a:latin typeface="Arial" panose="020B0604020202020204" pitchFamily="34" charset="0"/>
                <a:cs typeface="Arial" panose="020B0604020202020204" pitchFamily="34" charset="0"/>
              </a:rPr>
              <a:t>’, Ulster University, Ulster.</a:t>
            </a:r>
          </a:p>
          <a:p>
            <a:pPr>
              <a:lnSpc>
                <a:spcPct val="160000"/>
              </a:lnSpc>
            </a:pPr>
            <a:r>
              <a:rPr lang="en-US" sz="1300" dirty="0">
                <a:latin typeface="Arial" panose="020B0604020202020204" pitchFamily="34" charset="0"/>
                <a:cs typeface="Arial" panose="020B0604020202020204" pitchFamily="34" charset="0"/>
              </a:rPr>
              <a:t>Scottish Government. (2019), </a:t>
            </a:r>
            <a:r>
              <a:rPr lang="en-US" sz="1300" i="1" dirty="0">
                <a:latin typeface="Arial" panose="020B0604020202020204" pitchFamily="34" charset="0"/>
                <a:cs typeface="Arial" panose="020B0604020202020204" pitchFamily="34" charset="0"/>
              </a:rPr>
              <a:t>‘Brexit: Unheard Voices - Views From Stakeholders Across Scotland On Leaving The EU</a:t>
            </a:r>
            <a:r>
              <a:rPr lang="en-US" sz="1300" dirty="0">
                <a:latin typeface="Arial" panose="020B0604020202020204" pitchFamily="34" charset="0"/>
                <a:cs typeface="Arial" panose="020B0604020202020204" pitchFamily="34" charset="0"/>
              </a:rPr>
              <a:t>’, Scottish Government, Scotland. </a:t>
            </a:r>
          </a:p>
          <a:p>
            <a:pPr>
              <a:lnSpc>
                <a:spcPct val="160000"/>
              </a:lnSpc>
            </a:pPr>
            <a:r>
              <a:rPr lang="en-US" sz="1300" dirty="0">
                <a:latin typeface="Arial" panose="020B0604020202020204" pitchFamily="34" charset="0"/>
                <a:cs typeface="Arial" panose="020B0604020202020204" pitchFamily="34" charset="0"/>
              </a:rPr>
              <a:t>United Kingdom Government. (2022), ‘</a:t>
            </a:r>
            <a:r>
              <a:rPr lang="en-US" sz="1300" i="1" dirty="0">
                <a:latin typeface="Arial" panose="020B0604020202020204" pitchFamily="34" charset="0"/>
                <a:cs typeface="Arial" panose="020B0604020202020204" pitchFamily="34" charset="0"/>
              </a:rPr>
              <a:t>The Benefits Of Brexit: How The UK Is Taking Advantage Of Leaving The EU</a:t>
            </a:r>
            <a:r>
              <a:rPr lang="en-US" sz="1300" dirty="0">
                <a:latin typeface="Arial" panose="020B0604020202020204" pitchFamily="34" charset="0"/>
                <a:cs typeface="Arial" panose="020B0604020202020204" pitchFamily="34" charset="0"/>
              </a:rPr>
              <a:t>’, United Kingdom Government, United Kingdom. </a:t>
            </a:r>
          </a:p>
          <a:p>
            <a:pPr>
              <a:lnSpc>
                <a:spcPct val="160000"/>
              </a:lnSpc>
            </a:pPr>
            <a:r>
              <a:rPr lang="en-US" sz="1300" dirty="0">
                <a:latin typeface="Arial" panose="020B0604020202020204" pitchFamily="34" charset="0"/>
                <a:cs typeface="Arial" panose="020B0604020202020204" pitchFamily="34" charset="0"/>
              </a:rPr>
              <a:t>Uttley, M and Wilkinson, B. (2016), ‘</a:t>
            </a:r>
            <a:r>
              <a:rPr lang="en-US" sz="1300" i="1" dirty="0">
                <a:latin typeface="Arial" panose="020B0604020202020204" pitchFamily="34" charset="0"/>
                <a:cs typeface="Arial" panose="020B0604020202020204" pitchFamily="34" charset="0"/>
              </a:rPr>
              <a:t>A Spin Of The Wheel? Defense Procurement And Defense Industries In The Brexit Debates</a:t>
            </a:r>
            <a:r>
              <a:rPr lang="en-US" sz="1300" dirty="0">
                <a:latin typeface="Arial" panose="020B0604020202020204" pitchFamily="34" charset="0"/>
                <a:cs typeface="Arial" panose="020B0604020202020204" pitchFamily="34" charset="0"/>
              </a:rPr>
              <a:t>’, Oxford University Press, Oxford. </a:t>
            </a:r>
          </a:p>
          <a:p>
            <a:pPr>
              <a:lnSpc>
                <a:spcPct val="150000"/>
              </a:lnSpc>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7924069"/>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551</TotalTime>
  <Words>615</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Meiryo</vt:lpstr>
      <vt:lpstr>Arial</vt:lpstr>
      <vt:lpstr>Corbel</vt:lpstr>
      <vt:lpstr>Wingdings</vt:lpstr>
      <vt:lpstr>SketchLinesVTI</vt:lpstr>
      <vt:lpstr>What are the potential challenges of National &amp; Transnational Policing &amp; Security following the United Kingdom's exit from the European Union? Who are the key stakeholders in our future security arrangements?</vt:lpstr>
      <vt:lpstr>Introduction to the topic and a brief background history. </vt:lpstr>
      <vt:lpstr>EFFECTS OF ‘BREXIT’ ON NATIONAL SECURITY IN THE UNITED KINGDOM. </vt:lpstr>
      <vt:lpstr>EFFECTS OF ‘BREXIT’ ON NATIONAL SECURITY IN THE UNITED KINGDOM. </vt:lpstr>
      <vt:lpstr>The Potential Challenges Of Transnational Policing And Security Following The United Kingdom's Exit From The European Union. </vt:lpstr>
      <vt:lpstr>Who are the key stakeholders in our future security arrangements?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potential challenges of National &amp; Transnational Policing &amp; Security following the United Kingdom's exit from the European Union?</dc:title>
  <dc:creator>Sophia Ivens</dc:creator>
  <cp:lastModifiedBy>Sophia Ivens</cp:lastModifiedBy>
  <cp:revision>32</cp:revision>
  <dcterms:created xsi:type="dcterms:W3CDTF">2022-05-09T13:14:47Z</dcterms:created>
  <dcterms:modified xsi:type="dcterms:W3CDTF">2022-05-13T14:41:18Z</dcterms:modified>
</cp:coreProperties>
</file>