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58" r:id="rId10"/>
    <p:sldId id="260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D4227C-8C91-D92A-C638-A732E445D0BD}" v="225" dt="2024-02-23T00:19:21.911"/>
    <p1510:client id="{275955CE-9C49-65D7-B2C0-8F35C505C9B7}" v="54" dt="2024-02-23T00:25:24.021"/>
    <p1510:client id="{44EA7765-2A70-9367-376B-B78E2EC94895}" v="372" dt="2024-02-22T23:56:48.467"/>
    <p1510:client id="{56B65C70-4CE9-25FE-030D-F81DA084B191}" v="16" dt="2024-02-23T19:40:04.286"/>
    <p1510:client id="{96AF00A2-E1F3-50FD-0C52-EECCB50B0FCD}" v="74" dt="2024-02-23T12:59:19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39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582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360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145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087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233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00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118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5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900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289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1932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916075432/4314fcac87?share=copy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visitengland.com/experience/west-midland-safari-park" TargetMode="External"/><Relationship Id="rId4" Type="http://schemas.openxmlformats.org/officeDocument/2006/relationships/hyperlink" Target="https://www.thesun.co.uk/news/12659303/families-horrified-buffalo-butcher-zebra-death-safari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s://www.handpickedhotels.co.uk/blog/things-to-do/west-midlands-safari-par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rdc.msstate.edu/ecommerce/curricula/exp_economy/module1_4.htm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schooltrips.co.uk/news/wmsp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sp.co.uk/adventure-theme-park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ressandstar.com/news/local-hubs/wyre-forest/bewdley/2022/10/06/tiger-habitat-to-open-up-at-west-midlands-safari-park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-docs.co.uk/scenario/how-do-i-do-a-pestel-analysis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idermedia.com/news/midlands/solid-year-for-safari-park" TargetMode="External"/><Relationship Id="rId13" Type="http://schemas.openxmlformats.org/officeDocument/2006/relationships/hyperlink" Target="https://www.wmsp.co.uk/research-conservation/" TargetMode="External"/><Relationship Id="rId3" Type="http://schemas.openxmlformats.org/officeDocument/2006/relationships/hyperlink" Target="https://popcenter.asu.edu/content/crimes-against-tourists-0#:~:text=7" TargetMode="External"/><Relationship Id="rId7" Type="http://schemas.openxmlformats.org/officeDocument/2006/relationships/hyperlink" Target="https://companycheck.co.uk/company/06449517/WEST-MIDLAND-SAFARI-PARK-LIMITED/companies-house-data" TargetMode="External"/><Relationship Id="rId12" Type="http://schemas.openxmlformats.org/officeDocument/2006/relationships/hyperlink" Target="https://surftechit.co.uk/case-study/west-midland-safari-park/" TargetMode="External"/><Relationship Id="rId17" Type="http://schemas.openxmlformats.org/officeDocument/2006/relationships/hyperlink" Target="https://www.expressandstar.com/editors-picks/2013/09/18/masterplan-for-west-midland-safari-park-has-seal-of-approval/" TargetMode="External"/><Relationship Id="rId2" Type="http://schemas.openxmlformats.org/officeDocument/2006/relationships/hyperlink" Target="https://www.tourism-review.com/the-world-of-technology-affects-tourism-industry-immensely-news2757" TargetMode="External"/><Relationship Id="rId16" Type="http://schemas.openxmlformats.org/officeDocument/2006/relationships/hyperlink" Target="https://ukc-word-edit.officeapps.live.com/we/www.expressandstar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rdc.msstate.edu/ecommerce/curricula/exp_economy/module1_4.htm#:~:text=Pine%20and%20Gilmore%20(1999)%20termed" TargetMode="External"/><Relationship Id="rId11" Type="http://schemas.openxmlformats.org/officeDocument/2006/relationships/hyperlink" Target="http://school-workshops.com/animal-school-trips-and-visits-west-midland-safari-park-163.html" TargetMode="External"/><Relationship Id="rId5" Type="http://schemas.openxmlformats.org/officeDocument/2006/relationships/hyperlink" Target="https://www.bbc.co.uk/news/uk-england-hereford-worcester-22175377" TargetMode="External"/><Relationship Id="rId15" Type="http://schemas.openxmlformats.org/officeDocument/2006/relationships/hyperlink" Target="https://wmspsupport.zendesk.com/hc/en-gb/articles/9187365245597-What-s-included-with-an-admission-rides-bundle-ticket#:~:text=Admission%20includes%20access%20to%20our,Trail%2C%20daily%20feeds%2C%20talks%20%26" TargetMode="External"/><Relationship Id="rId10" Type="http://schemas.openxmlformats.org/officeDocument/2006/relationships/hyperlink" Target="https://www.safariacademy.co.uk/" TargetMode="External"/><Relationship Id="rId4" Type="http://schemas.openxmlformats.org/officeDocument/2006/relationships/hyperlink" Target="https://www.gripsure.co.uk/projects/west-midland-safari-park/" TargetMode="External"/><Relationship Id="rId9" Type="http://schemas.openxmlformats.org/officeDocument/2006/relationships/hyperlink" Target="https://mize.tech/blog/what-is-educational-tourism-stats-benefits-examples-more/" TargetMode="External"/><Relationship Id="rId14" Type="http://schemas.openxmlformats.org/officeDocument/2006/relationships/hyperlink" Target="https://www.wmsp.co.uk/our-ev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5B657-3EBA-0389-C8A3-21B091BDC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to video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257B1-FE1F-0C21-DC94-DB9B67F13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https://vimeo.com/916075432/4314fcac87?share=copy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143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ign with a lion head&#10;&#10;Description automatically generated">
            <a:extLst>
              <a:ext uri="{FF2B5EF4-FFF2-40B4-BE49-F238E27FC236}">
                <a16:creationId xmlns:a16="http://schemas.microsoft.com/office/drawing/2014/main" id="{F658AB76-5168-D6BA-2B9E-7B4F47D3BE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8925" r="-1" b="8653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7700559B-C167-AC4E-B779-B0FE1E1A2C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142" t="27427" r="11731" b="38777"/>
          <a:stretch/>
        </p:blipFill>
        <p:spPr>
          <a:xfrm>
            <a:off x="6238953" y="3670972"/>
            <a:ext cx="5910563" cy="31858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652" y="781192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5000"/>
              <a:t>West Midland's Safari Park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85" y="3891637"/>
            <a:ext cx="5395912" cy="1655762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algn="l"/>
            <a:r>
              <a:rPr lang="en-GB" sz="3200">
                <a:latin typeface="Arial"/>
                <a:ea typeface="Roboto"/>
                <a:cs typeface="Arial"/>
              </a:rPr>
              <a:t>Courtney Bevington – 2201793</a:t>
            </a:r>
          </a:p>
          <a:p>
            <a:pPr algn="just"/>
            <a:r>
              <a:rPr lang="en-GB" sz="3200">
                <a:latin typeface="Arial"/>
                <a:ea typeface="Roboto"/>
                <a:cs typeface="Arial"/>
              </a:rPr>
              <a:t>Research Methods and Field Study Experience (BMTP5022)</a:t>
            </a:r>
          </a:p>
          <a:p>
            <a:pPr algn="just"/>
            <a:r>
              <a:rPr lang="en-GB" sz="3200">
                <a:latin typeface="Arial"/>
                <a:ea typeface="Roboto"/>
                <a:cs typeface="Arial"/>
              </a:rPr>
              <a:t>Dr Emma Roberts</a:t>
            </a:r>
          </a:p>
          <a:p>
            <a:pPr algn="l"/>
            <a:endParaRPr lang="en-GB" sz="2000">
              <a:latin typeface="Roboto"/>
              <a:ea typeface="Roboto"/>
              <a:cs typeface="Roboto"/>
            </a:endParaRPr>
          </a:p>
          <a:p>
            <a:pPr algn="l"/>
            <a:br>
              <a:rPr lang="en-US" sz="2000"/>
            </a:br>
            <a:endParaRPr lang="en-US" sz="2000"/>
          </a:p>
          <a:p>
            <a:pPr algn="l"/>
            <a:endParaRPr lang="en-GB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B8FDC1-29EB-56E4-6599-B64DC115AE9D}"/>
              </a:ext>
            </a:extLst>
          </p:cNvPr>
          <p:cNvSpPr txBox="1"/>
          <p:nvPr/>
        </p:nvSpPr>
        <p:spPr>
          <a:xfrm>
            <a:off x="-3377" y="6061345"/>
            <a:ext cx="8144334" cy="10618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2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Photos - </a:t>
            </a:r>
          </a:p>
          <a:p>
            <a:pPr algn="just"/>
            <a:r>
              <a:rPr lang="en-GB" sz="1100" u="sng">
                <a:latin typeface="Calibri"/>
                <a:ea typeface="Calibri"/>
                <a:cs typeface="Calibri"/>
                <a:hlinkClick r:id="rId4"/>
              </a:rPr>
              <a:t>https://www.thesun.co.uk/news/12659303/families-horrified-buffalo-butcher-zebra-death-safari/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 algn="l"/>
            <a:endParaRPr lang="en-GB" sz="1100"/>
          </a:p>
          <a:p>
            <a:r>
              <a:rPr lang="en-GB" sz="1100">
                <a:ea typeface="+mn-lt"/>
                <a:cs typeface="+mn-lt"/>
                <a:hlinkClick r:id="rId5"/>
              </a:rPr>
              <a:t>https://www.visitengland.com/experience/west-midland-safari-park</a:t>
            </a:r>
            <a:endParaRPr lang="en-GB" sz="1100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B4FC1B9-0590-9ACF-F5FE-475946D0A2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34" t="33529" r="13419" b="10621"/>
          <a:stretch/>
        </p:blipFill>
        <p:spPr>
          <a:xfrm>
            <a:off x="5155080" y="626742"/>
            <a:ext cx="2062593" cy="1252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09A74-84EA-42FB-865B-9D80DA3F9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200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5" name="Picture 4" descr="A screenshot of a website&#10;&#10;Description automatically generated">
            <a:extLst>
              <a:ext uri="{FF2B5EF4-FFF2-40B4-BE49-F238E27FC236}">
                <a16:creationId xmlns:a16="http://schemas.microsoft.com/office/drawing/2014/main" id="{6866F60E-B045-9191-2A54-EE1629AEA2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16" t="33516" r="12959" b="10784"/>
          <a:stretch/>
        </p:blipFill>
        <p:spPr>
          <a:xfrm>
            <a:off x="5155081" y="2810296"/>
            <a:ext cx="2062593" cy="1237408"/>
          </a:xfrm>
          <a:prstGeom prst="rect">
            <a:avLst/>
          </a:prstGeom>
        </p:spPr>
      </p:pic>
      <p:pic>
        <p:nvPicPr>
          <p:cNvPr id="7" name="Picture 6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02AFA975-249A-2990-1D46-2C938B2681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386" t="32843" r="12967" b="9967"/>
          <a:stretch/>
        </p:blipFill>
        <p:spPr>
          <a:xfrm>
            <a:off x="7616936" y="473750"/>
            <a:ext cx="4248944" cy="2646538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3CF8D547-8C6B-46CB-95B2-189650D2FF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834" t="33497" r="12959" b="9314"/>
          <a:stretch/>
        </p:blipFill>
        <p:spPr>
          <a:xfrm>
            <a:off x="5163486" y="4944197"/>
            <a:ext cx="2062593" cy="1270924"/>
          </a:xfrm>
          <a:prstGeom prst="rect">
            <a:avLst/>
          </a:prstGeom>
        </p:spPr>
      </p:pic>
      <p:pic>
        <p:nvPicPr>
          <p:cNvPr id="9" name="Picture 8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5A8BF18-ED55-6EAD-4D94-4A4017BF68C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834" t="33497" r="13327" b="9737"/>
          <a:stretch/>
        </p:blipFill>
        <p:spPr>
          <a:xfrm>
            <a:off x="7616936" y="3750442"/>
            <a:ext cx="4248944" cy="26171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3226C83-B45F-2ADF-389A-64787C004178}"/>
              </a:ext>
            </a:extLst>
          </p:cNvPr>
          <p:cNvSpPr txBox="1"/>
          <p:nvPr/>
        </p:nvSpPr>
        <p:spPr>
          <a:xfrm>
            <a:off x="854448" y="742390"/>
            <a:ext cx="36026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3E7ECC-5B6F-D4B2-71A0-19CE8F4C1A13}"/>
              </a:ext>
            </a:extLst>
          </p:cNvPr>
          <p:cNvSpPr txBox="1"/>
          <p:nvPr/>
        </p:nvSpPr>
        <p:spPr>
          <a:xfrm>
            <a:off x="666750" y="2173941"/>
            <a:ext cx="397808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000"/>
              <a:t>Unique services</a:t>
            </a:r>
            <a:endParaRPr lang="en-US" sz="2000"/>
          </a:p>
          <a:p>
            <a:pPr marL="285750" indent="-285750">
              <a:buFont typeface="Wingdings"/>
              <a:buChar char="Ø"/>
            </a:pPr>
            <a:endParaRPr lang="en-GB" sz="2000"/>
          </a:p>
          <a:p>
            <a:pPr marL="285750" indent="-285750">
              <a:buFont typeface="Wingdings"/>
              <a:buChar char="Ø"/>
            </a:pPr>
            <a:r>
              <a:rPr lang="en-GB" sz="2000"/>
              <a:t>Positive economic impacts</a:t>
            </a:r>
          </a:p>
          <a:p>
            <a:pPr marL="285750" indent="-285750">
              <a:buFont typeface="Wingdings"/>
              <a:buChar char="Ø"/>
            </a:pPr>
            <a:endParaRPr lang="en-GB" sz="2000"/>
          </a:p>
          <a:p>
            <a:pPr marL="285750" indent="-285750">
              <a:buFont typeface="Wingdings"/>
              <a:buChar char="Ø"/>
            </a:pPr>
            <a:r>
              <a:rPr lang="en-GB" sz="2000"/>
              <a:t>300 extra jobs</a:t>
            </a:r>
          </a:p>
          <a:p>
            <a:pPr marL="285750" indent="-285750">
              <a:buFont typeface="Wingdings"/>
              <a:buChar char="Ø"/>
            </a:pPr>
            <a:endParaRPr lang="en-GB" sz="2000"/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Calibri"/>
                <a:ea typeface="Calibri"/>
                <a:cs typeface="Calibri"/>
              </a:rPr>
              <a:t>Spending worth £10 million</a:t>
            </a:r>
            <a:endParaRPr lang="en-GB" sz="2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001A8A-D19E-5E88-3DF1-0A58F3820670}"/>
              </a:ext>
            </a:extLst>
          </p:cNvPr>
          <p:cNvSpPr txBox="1"/>
          <p:nvPr/>
        </p:nvSpPr>
        <p:spPr>
          <a:xfrm>
            <a:off x="630331" y="5672977"/>
            <a:ext cx="3711948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/>
              <a:t>Photos - </a:t>
            </a:r>
            <a:r>
              <a:rPr lang="en-GB" sz="1100">
                <a:ea typeface="+mn-lt"/>
                <a:cs typeface="+mn-lt"/>
                <a:hlinkClick r:id="rId7"/>
              </a:rPr>
              <a:t>https://www.handpickedhotels.co.uk/blog/things-to-do/west-midlands-safari-park</a:t>
            </a:r>
            <a:endParaRPr lang="en-GB" sz="1100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19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E2BE5-4EF8-0160-57E2-63B07217B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The 4E's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9455C-772D-9C02-0129-9C0717624B80}"/>
              </a:ext>
            </a:extLst>
          </p:cNvPr>
          <p:cNvSpPr>
            <a:spLocks/>
          </p:cNvSpPr>
          <p:nvPr/>
        </p:nvSpPr>
        <p:spPr>
          <a:xfrm>
            <a:off x="5542672" y="2635042"/>
            <a:ext cx="2233807" cy="18188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75488">
              <a:spcAft>
                <a:spcPts val="600"/>
              </a:spcAft>
            </a:pPr>
            <a:endParaRPr lang="en-GB" sz="1040" kern="120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defTabSz="475488">
              <a:spcAft>
                <a:spcPts val="600"/>
              </a:spcAft>
            </a:pPr>
            <a:br>
              <a:rPr lang="en-US" sz="104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US" sz="104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 sz="2000"/>
          </a:p>
        </p:txBody>
      </p:sp>
      <p:pic>
        <p:nvPicPr>
          <p:cNvPr id="4" name="Picture 3" descr="4e">
            <a:extLst>
              <a:ext uri="{FF2B5EF4-FFF2-40B4-BE49-F238E27FC236}">
                <a16:creationId xmlns:a16="http://schemas.microsoft.com/office/drawing/2014/main" id="{707268F3-F08B-4AD9-ACA8-041533C9C5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39" b="-1"/>
          <a:stretch/>
        </p:blipFill>
        <p:spPr>
          <a:xfrm>
            <a:off x="7365110" y="1688337"/>
            <a:ext cx="4630600" cy="4237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AAC3C1-5540-08D3-D522-0B0A0E0DAB6B}"/>
              </a:ext>
            </a:extLst>
          </p:cNvPr>
          <p:cNvSpPr txBox="1"/>
          <p:nvPr/>
        </p:nvSpPr>
        <p:spPr>
          <a:xfrm>
            <a:off x="7426079" y="1715454"/>
            <a:ext cx="1641721" cy="878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475488">
              <a:spcAft>
                <a:spcPts val="600"/>
              </a:spcAft>
            </a:pPr>
            <a:r>
              <a:rPr lang="en-GB" sz="936" kern="1200">
                <a:solidFill>
                  <a:schemeClr val="tx1"/>
                </a:solidFill>
                <a:latin typeface="+mn-lt"/>
                <a:ea typeface="+mn-lt"/>
                <a:cs typeface="+mn-lt"/>
                <a:hlinkClick r:id="rId3"/>
              </a:rPr>
              <a:t>https://srdc.msstate.edu/ecommerce/curricula/exp_economy/module1_4.htm</a:t>
            </a:r>
            <a:endParaRPr lang="en-US" sz="936" kern="120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19BC2E-EB03-0034-7E9D-F1A99E5127B7}"/>
              </a:ext>
            </a:extLst>
          </p:cNvPr>
          <p:cNvSpPr txBox="1"/>
          <p:nvPr/>
        </p:nvSpPr>
        <p:spPr>
          <a:xfrm>
            <a:off x="911706" y="4616823"/>
            <a:ext cx="567666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200" dirty="0">
                <a:latin typeface="Calibri"/>
                <a:ea typeface="Calibri"/>
                <a:cs typeface="Calibri"/>
              </a:rPr>
              <a:t>Pine and Gilmore (1998), the four realms of experience include education, entertainment, escapism and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esthetic</a:t>
            </a:r>
            <a:r>
              <a:rPr lang="en-GB" sz="2200" dirty="0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endParaRPr lang="en-GB" sz="12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0901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22601-ABFB-9071-92E8-CB08D903E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Education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AD7BF9-D6CC-B474-1A52-4B658DDFF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latin typeface="Calibri"/>
                <a:cs typeface="Calibri"/>
              </a:rPr>
              <a:t>School trips</a:t>
            </a:r>
            <a:endParaRPr lang="en-US" sz="2400">
              <a:latin typeface="Aptos" panose="02110004020202020204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latin typeface="Calibri"/>
                <a:cs typeface="Calibri"/>
              </a:rPr>
              <a:t>Open days</a:t>
            </a:r>
            <a:endParaRPr lang="en-US" sz="2400">
              <a:latin typeface="Aptos" panose="02110004020202020204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latin typeface="Calibri"/>
                <a:cs typeface="Calibri"/>
              </a:rPr>
              <a:t>Events</a:t>
            </a:r>
            <a:endParaRPr lang="en-US" sz="2400">
              <a:latin typeface="Aptos" panose="02110004020202020204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latin typeface="Calibri"/>
                <a:cs typeface="Calibri"/>
              </a:rPr>
              <a:t>Accredited courses 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2400">
              <a:latin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latin typeface="Calibri"/>
                <a:cs typeface="Calibri"/>
              </a:rPr>
              <a:t>“Has the power to drive the growth of many sectors and help develop entire regions and communities” (Reali, 2022)</a:t>
            </a:r>
          </a:p>
        </p:txBody>
      </p:sp>
      <p:pic>
        <p:nvPicPr>
          <p:cNvPr id="4" name="Content Placeholder 3" descr="A group of women holding a certificate and a bird house&#10;&#10;Description automatically generated">
            <a:extLst>
              <a:ext uri="{FF2B5EF4-FFF2-40B4-BE49-F238E27FC236}">
                <a16:creationId xmlns:a16="http://schemas.microsoft.com/office/drawing/2014/main" id="{59BB8992-1FC7-65F9-E086-5F4574FA2A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51" t="21078" r="21415" b="16340"/>
          <a:stretch/>
        </p:blipFill>
        <p:spPr>
          <a:xfrm>
            <a:off x="5311702" y="1445569"/>
            <a:ext cx="6880470" cy="429185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155391-C06C-8F01-CEB6-35E12877C993}"/>
              </a:ext>
            </a:extLst>
          </p:cNvPr>
          <p:cNvSpPr txBox="1"/>
          <p:nvPr/>
        </p:nvSpPr>
        <p:spPr>
          <a:xfrm>
            <a:off x="6695514" y="994522"/>
            <a:ext cx="51967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  <a:hlinkClick r:id="rId3"/>
              </a:rPr>
              <a:t>https://www.ukschooltrips.co.uk/news/wmsp.html</a:t>
            </a:r>
            <a:endParaRPr lang="en-US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235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24DEA-3969-D7D9-5D42-6BF52D1F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Entertainment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D44E3E7-67CA-24D5-F02B-1C48E8272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Safari tours</a:t>
            </a:r>
            <a:endParaRPr lang="en-US" sz="2200">
              <a:latin typeface="Aptos" panose="02110004020202020204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Walking trails</a:t>
            </a:r>
            <a:endParaRPr lang="en-US" sz="2200">
              <a:latin typeface="Aptos" panose="02110004020202020204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Bingo</a:t>
            </a:r>
            <a:endParaRPr lang="en-US" sz="2200">
              <a:latin typeface="Aptos" panose="02110004020202020204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Afternoon tea 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2200">
              <a:latin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Entertainment is a significant factor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32479DCA-0821-5FFD-0053-8D5B01963B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599" t="26982" r="13099" b="13720"/>
          <a:stretch/>
        </p:blipFill>
        <p:spPr>
          <a:xfrm>
            <a:off x="7764716" y="1847599"/>
            <a:ext cx="4425821" cy="406670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F9FE2D-93B9-8C01-976C-0EA256B45F67}"/>
              </a:ext>
            </a:extLst>
          </p:cNvPr>
          <p:cNvSpPr txBox="1"/>
          <p:nvPr/>
        </p:nvSpPr>
        <p:spPr>
          <a:xfrm>
            <a:off x="8665984" y="1246923"/>
            <a:ext cx="352985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  <a:hlinkClick r:id="rId3"/>
              </a:rPr>
              <a:t>https://www.wmsp.co.uk/adventure-theme-park/</a:t>
            </a:r>
            <a:endParaRPr lang="en-US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06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03CEE-8E61-335D-50F3-3AA77399E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Escapism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E8A36C-7502-B5E2-A608-12C3EC9B5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Virtual Reality Immersive Ride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“Refers to seeking experiences that differ from tourists' daily experiences” (Vo Thanh and Kirova, 2018)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200">
                <a:latin typeface="Calibri"/>
                <a:cs typeface="Calibri"/>
              </a:rPr>
              <a:t>Increasing expenditures related to tourism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1800">
              <a:latin typeface="Calibri"/>
              <a:cs typeface="Calibri"/>
            </a:endParaRP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EDD73785-73C4-AAE3-4198-C40B466620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07" t="25032" r="34099" b="18301"/>
          <a:stretch/>
        </p:blipFill>
        <p:spPr>
          <a:xfrm>
            <a:off x="6099048" y="701126"/>
            <a:ext cx="5458968" cy="54557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016494-2D45-7E40-DDE7-2AB26439536A}"/>
              </a:ext>
            </a:extLst>
          </p:cNvPr>
          <p:cNvSpPr txBox="1"/>
          <p:nvPr/>
        </p:nvSpPr>
        <p:spPr>
          <a:xfrm>
            <a:off x="6093198" y="210110"/>
            <a:ext cx="611561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>
                <a:ea typeface="+mn-lt"/>
                <a:cs typeface="+mn-lt"/>
              </a:rPr>
              <a:t>https://www.facebook.com/WestMidSafari/posts/our-new-virtual-reality-river-boat-ride-opens-on-monday-17th-may-%25EF%25B8%258Fyou-can-now-en/4006066246140436/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285113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036BD3-1A6B-6F77-120F-18992F151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latin typeface="+mj-lt"/>
                <a:ea typeface="+mj-ea"/>
                <a:cs typeface="+mj-cs"/>
              </a:rPr>
              <a:t>Esthetic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3804C2F-1F6F-C348-E503-5D76D277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>
                <a:latin typeface="Calibri"/>
                <a:ea typeface="Calibri"/>
                <a:cs typeface="Calibri"/>
              </a:rPr>
              <a:t>Appeal to the animals in their habitat</a:t>
            </a:r>
          </a:p>
          <a:p>
            <a:r>
              <a:rPr lang="en-GB" sz="2200">
                <a:latin typeface="Calibri"/>
                <a:ea typeface="Calibri"/>
                <a:cs typeface="Calibri"/>
              </a:rPr>
              <a:t>This is an integral part of the guest experience; it allows for a visually appealing environment to guests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5814BEE4-4AAB-8C9D-C2E7-991B347D8A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95" t="25630" r="47399" b="25274"/>
          <a:stretch/>
        </p:blipFill>
        <p:spPr>
          <a:xfrm>
            <a:off x="6099048" y="1445659"/>
            <a:ext cx="5458968" cy="39666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D286DD-33F7-DD70-FE4E-339B3B033E11}"/>
              </a:ext>
            </a:extLst>
          </p:cNvPr>
          <p:cNvSpPr txBox="1"/>
          <p:nvPr/>
        </p:nvSpPr>
        <p:spPr>
          <a:xfrm>
            <a:off x="6205257" y="504264"/>
            <a:ext cx="6140822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ea typeface="+mn-lt"/>
                <a:cs typeface="+mn-lt"/>
                <a:hlinkClick r:id="rId3"/>
              </a:rPr>
              <a:t>https://www.expressandstar.com/news/local-hubs/wyre-forest/bewdley/2022/10/06/tiger-habitat-to-open-up-at-west-midlands-safari-park/</a:t>
            </a:r>
            <a:endParaRPr lang="en-US" sz="1200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602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EAA35C16-0FB5-0010-2C7F-1FFBEABBE2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1433" t="29306" r="11143" b="19537"/>
          <a:stretch/>
        </p:blipFill>
        <p:spPr>
          <a:xfrm>
            <a:off x="995498" y="155950"/>
            <a:ext cx="10471659" cy="388448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453BCA-7448-BA9E-64D5-BE93C9F1D5C8}"/>
              </a:ext>
            </a:extLst>
          </p:cNvPr>
          <p:cNvSpPr txBox="1"/>
          <p:nvPr/>
        </p:nvSpPr>
        <p:spPr>
          <a:xfrm>
            <a:off x="1316690" y="3781984"/>
            <a:ext cx="949698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u="sng">
                <a:latin typeface="Calibri"/>
                <a:ea typeface="Calibri"/>
                <a:cs typeface="Calibri"/>
                <a:hlinkClick r:id="rId3"/>
              </a:rPr>
              <a:t>https://business-docs.co.uk/scenario/how-do-i-do-a-pestel-analysis/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0D9244-657B-8E21-2DF3-346BACF24492}"/>
              </a:ext>
            </a:extLst>
          </p:cNvPr>
          <p:cNvSpPr txBox="1"/>
          <p:nvPr/>
        </p:nvSpPr>
        <p:spPr>
          <a:xfrm>
            <a:off x="826433" y="4482353"/>
            <a:ext cx="470366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Turnover rate</a:t>
            </a:r>
          </a:p>
          <a:p>
            <a:pPr marL="285750" indent="-285750">
              <a:buFont typeface="Wingdings"/>
              <a:buChar char="Ø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Tourism related expenditures</a:t>
            </a:r>
          </a:p>
          <a:p>
            <a:pPr marL="285750" indent="-285750">
              <a:buFont typeface="Wingdings"/>
              <a:buChar char="Ø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 sz="2400">
                <a:latin typeface="Calibri"/>
                <a:ea typeface="Calibri"/>
                <a:cs typeface="Calibri"/>
              </a:rPr>
              <a:t>Fostering a lifelong learning attitude</a:t>
            </a:r>
          </a:p>
          <a:p>
            <a:pPr marL="285750" indent="-285750">
              <a:buFont typeface="Wingdings"/>
              <a:buChar char="Ø"/>
            </a:pPr>
            <a:endParaRPr lang="en-GB" sz="1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088183-F623-6E17-E97A-06E9C434B00F}"/>
              </a:ext>
            </a:extLst>
          </p:cNvPr>
          <p:cNvSpPr txBox="1"/>
          <p:nvPr/>
        </p:nvSpPr>
        <p:spPr>
          <a:xfrm>
            <a:off x="6385664" y="4395545"/>
            <a:ext cx="570149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400">
                <a:latin typeface="Calibri"/>
                <a:cs typeface="Calibri"/>
              </a:rPr>
              <a:t>Technology can benefit or disadvantage a business</a:t>
            </a:r>
          </a:p>
          <a:p>
            <a:pPr marL="285750" indent="-285750">
              <a:buFont typeface="Wingdings"/>
              <a:buChar char="Ø"/>
            </a:pPr>
            <a:endParaRPr lang="en-GB" sz="2400">
              <a:latin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 sz="2400">
                <a:latin typeface="Calibri"/>
                <a:cs typeface="Calibri"/>
              </a:rPr>
              <a:t>High level of crime</a:t>
            </a:r>
          </a:p>
          <a:p>
            <a:pPr marL="285750" indent="-285750">
              <a:buFont typeface="Wingdings"/>
              <a:buChar char="Ø"/>
            </a:pPr>
            <a:endParaRPr lang="en-GB" sz="2400">
              <a:latin typeface="Calibri"/>
              <a:cs typeface="Calibri"/>
            </a:endParaRPr>
          </a:p>
          <a:p>
            <a:pPr marL="285750" indent="-285750">
              <a:buFont typeface="Wingdings"/>
              <a:buChar char="Ø"/>
            </a:pPr>
            <a:r>
              <a:rPr lang="en-GB" sz="2400">
                <a:latin typeface="Calibri"/>
                <a:cs typeface="Calibri"/>
              </a:rPr>
              <a:t>Climate change and Weather</a:t>
            </a:r>
          </a:p>
        </p:txBody>
      </p:sp>
    </p:spTree>
    <p:extLst>
      <p:ext uri="{BB962C8B-B14F-4D97-AF65-F5344CB8AC3E}">
        <p14:creationId xmlns:p14="http://schemas.microsoft.com/office/powerpoint/2010/main" val="3794951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E87E1-FDE3-E621-A09C-6406BFEAE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000"/>
              <a:t>Reflections and Limitations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0F9FB83-2D4F-0A62-CF10-6542FAEEC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200" dirty="0" err="1"/>
              <a:t>Netnographic</a:t>
            </a:r>
            <a:r>
              <a:rPr lang="en-US" sz="2200" dirty="0"/>
              <a:t> research</a:t>
            </a: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sz="2200" dirty="0"/>
          </a:p>
          <a:p>
            <a:pPr>
              <a:buFont typeface="Wingdings" panose="020B0604020202020204" pitchFamily="34" charset="0"/>
              <a:buChar char="Ø"/>
            </a:pPr>
            <a:r>
              <a:rPr lang="en-US" sz="2200" dirty="0"/>
              <a:t>PESTLE analysis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200" dirty="0"/>
          </a:p>
          <a:p>
            <a:pPr>
              <a:buFont typeface="Wingdings" panose="020B0604020202020204" pitchFamily="34" charset="0"/>
              <a:buChar char="Ø"/>
            </a:pPr>
            <a:r>
              <a:rPr lang="en-US" sz="2200" dirty="0"/>
              <a:t>4 E's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200" dirty="0"/>
          </a:p>
          <a:p>
            <a:pPr>
              <a:buFont typeface="Wingdings" panose="020B0604020202020204" pitchFamily="34" charset="0"/>
              <a:buChar char="Ø"/>
            </a:pPr>
            <a:r>
              <a:rPr lang="en-US" sz="2200" dirty="0"/>
              <a:t>No ethical approval 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200" dirty="0"/>
          </a:p>
          <a:p>
            <a:pPr>
              <a:buFont typeface="Wingdings" panose="020B0604020202020204" pitchFamily="34" charset="0"/>
              <a:buChar char="Ø"/>
            </a:pPr>
            <a:endParaRPr lang="en-US" sz="2200" dirty="0"/>
          </a:p>
        </p:txBody>
      </p:sp>
      <p:pic>
        <p:nvPicPr>
          <p:cNvPr id="4" name="Content Placeholder 3" descr="Sources for Secondary Data">
            <a:extLst>
              <a:ext uri="{FF2B5EF4-FFF2-40B4-BE49-F238E27FC236}">
                <a16:creationId xmlns:a16="http://schemas.microsoft.com/office/drawing/2014/main" id="{B1C58A7B-CDCB-0160-1D7A-8745B3D7F8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5" r="1" b="122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73C369-14BE-AEDC-17E7-5A0FF3BB2F15}"/>
              </a:ext>
            </a:extLst>
          </p:cNvPr>
          <p:cNvSpPr txBox="1"/>
          <p:nvPr/>
        </p:nvSpPr>
        <p:spPr>
          <a:xfrm>
            <a:off x="6580654" y="2801"/>
            <a:ext cx="561414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https://www.wordsdoctorate.com/blog-details/what-are-primary-data-and-secondary-data-in-phd/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811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8B655-3E74-55A3-443C-32772D17E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" y="-208985"/>
            <a:ext cx="10515600" cy="1325563"/>
          </a:xfrm>
        </p:spPr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566CD-6F67-4AED-20D8-B006EE99E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1" y="698283"/>
            <a:ext cx="12248365" cy="62198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Brain, L. (2011). </a:t>
            </a:r>
            <a:r>
              <a:rPr lang="en-GB" sz="1200" i="1" dirty="0">
                <a:latin typeface="Times New Roman"/>
                <a:cs typeface="Times New Roman"/>
              </a:rPr>
              <a:t>The World of Technology Affects Tourism Industry Immensely. </a:t>
            </a:r>
            <a:r>
              <a:rPr lang="en-GB" sz="1200" dirty="0">
                <a:latin typeface="Times New Roman"/>
                <a:cs typeface="Times New Roman"/>
              </a:rPr>
              <a:t>Available at: </a:t>
            </a:r>
            <a:r>
              <a:rPr lang="en-GB" sz="1200" u="sng" dirty="0">
                <a:latin typeface="Times New Roman"/>
                <a:cs typeface="Times New Roman"/>
                <a:hlinkClick r:id="rId2"/>
              </a:rPr>
              <a:t>https://www.tourism-review.com/the-world-of-technology-affects-tourism-industry-immensely-news2757</a:t>
            </a:r>
            <a:r>
              <a:rPr lang="en-GB" sz="1200" dirty="0">
                <a:latin typeface="Times New Roman"/>
                <a:cs typeface="Times New Roman"/>
              </a:rPr>
              <a:t> (Date accessed 1st February 2024).</a:t>
            </a:r>
          </a:p>
          <a:p>
            <a:pPr algn="just">
              <a:buNone/>
            </a:pPr>
            <a:r>
              <a:rPr lang="en-GB" sz="1200" dirty="0" err="1">
                <a:latin typeface="Times New Roman"/>
                <a:cs typeface="Times New Roman"/>
              </a:rPr>
              <a:t>Glensor</a:t>
            </a:r>
            <a:r>
              <a:rPr lang="en-GB" sz="1200" dirty="0">
                <a:latin typeface="Times New Roman"/>
                <a:cs typeface="Times New Roman"/>
              </a:rPr>
              <a:t>, R. and Peak, K. (2004). </a:t>
            </a:r>
            <a:r>
              <a:rPr lang="en-GB" sz="1200" i="1" dirty="0">
                <a:latin typeface="Times New Roman"/>
                <a:cs typeface="Times New Roman"/>
              </a:rPr>
              <a:t>Crimes Against Tourists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3"/>
              </a:rPr>
              <a:t>https://popcenter.asu.edu/content/crimes-against-tourists-0#:~:text=7</a:t>
            </a:r>
            <a:r>
              <a:rPr lang="en-GB" sz="1200" dirty="0">
                <a:latin typeface="Times New Roman"/>
                <a:cs typeface="Times New Roman"/>
              </a:rPr>
              <a:t> (Date accessed 1st February 2024).</a:t>
            </a:r>
          </a:p>
          <a:p>
            <a:pPr algn="just">
              <a:buNone/>
            </a:pPr>
            <a:r>
              <a:rPr lang="en-GB" sz="1200" dirty="0" err="1">
                <a:latin typeface="Times New Roman"/>
                <a:cs typeface="Times New Roman"/>
              </a:rPr>
              <a:t>Gripsure</a:t>
            </a:r>
            <a:r>
              <a:rPr lang="en-GB" sz="1200" dirty="0">
                <a:latin typeface="Times New Roman"/>
                <a:cs typeface="Times New Roman"/>
              </a:rPr>
              <a:t> (n.d.). </a:t>
            </a:r>
            <a:r>
              <a:rPr lang="en-GB" sz="1200" i="1" dirty="0">
                <a:latin typeface="Times New Roman"/>
                <a:cs typeface="Times New Roman"/>
              </a:rPr>
              <a:t>West Midland Safari Park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4"/>
              </a:rPr>
              <a:t>https://www.gripsure.co.uk/projects/west-midland-safari-park/</a:t>
            </a:r>
            <a:r>
              <a:rPr lang="en-GB" sz="1200" dirty="0">
                <a:latin typeface="Times New Roman"/>
                <a:cs typeface="Times New Roman"/>
              </a:rPr>
              <a:t> (Date accessed 31st January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In pictures: 40 years of the West Midland Safari Park. (2013). </a:t>
            </a:r>
            <a:r>
              <a:rPr lang="en-GB" sz="1200" i="1" dirty="0">
                <a:latin typeface="Times New Roman"/>
                <a:cs typeface="Times New Roman"/>
              </a:rPr>
              <a:t>BBC News</a:t>
            </a:r>
            <a:r>
              <a:rPr lang="en-GB" sz="1200" dirty="0">
                <a:latin typeface="Times New Roman"/>
                <a:cs typeface="Times New Roman"/>
              </a:rPr>
              <a:t>. Available at: </a:t>
            </a:r>
            <a:r>
              <a:rPr lang="en-GB" sz="1200" u="sng" dirty="0">
                <a:latin typeface="Times New Roman"/>
                <a:cs typeface="Times New Roman"/>
                <a:hlinkClick r:id="rId5"/>
              </a:rPr>
              <a:t>https://www.bbc.co.uk/news/uk-england-hereford-worcester-22175377</a:t>
            </a:r>
            <a:r>
              <a:rPr lang="en-GB" sz="1200" dirty="0">
                <a:latin typeface="Times New Roman"/>
                <a:cs typeface="Times New Roman"/>
              </a:rPr>
              <a:t> (Date accessed 3rd February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Jeong, M., Fiore, A., Oh, H., Niehm, L. and </a:t>
            </a:r>
            <a:r>
              <a:rPr lang="en-GB" sz="1200" dirty="0" err="1">
                <a:latin typeface="Times New Roman"/>
                <a:cs typeface="Times New Roman"/>
              </a:rPr>
              <a:t>Hausafus</a:t>
            </a:r>
            <a:r>
              <a:rPr lang="en-GB" sz="1200" dirty="0">
                <a:latin typeface="Times New Roman"/>
                <a:cs typeface="Times New Roman"/>
              </a:rPr>
              <a:t>, C. (n.d.). </a:t>
            </a:r>
            <a:r>
              <a:rPr lang="en-GB" sz="1200" i="1" dirty="0">
                <a:latin typeface="Times New Roman"/>
                <a:cs typeface="Times New Roman"/>
              </a:rPr>
              <a:t>Strengthening Competitive Advantage of Rural Businesses with E-commerce and Experience Economy Strategies - Defining the 4Es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6"/>
              </a:rPr>
              <a:t>https://srdc.msstate.edu/ecommerce/curricula/exp_economy/module1_4.htm#:~:text=Pine%20and%20Gilmore%20(1999)%20termed</a:t>
            </a:r>
            <a:r>
              <a:rPr lang="en-GB" sz="1200" dirty="0">
                <a:latin typeface="Times New Roman"/>
                <a:cs typeface="Times New Roman"/>
              </a:rPr>
              <a:t> (Date accessed 29th November 2023).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ltd, company check (n.d.). </a:t>
            </a:r>
            <a:r>
              <a:rPr lang="en-GB" sz="1200" i="1" dirty="0">
                <a:latin typeface="Times New Roman"/>
                <a:cs typeface="Times New Roman"/>
              </a:rPr>
              <a:t>WEST MIDLAND SAFARI PARK LIMITED. Free business summary taken from official companies house information. </a:t>
            </a:r>
            <a:r>
              <a:rPr lang="en-GB" sz="1200" dirty="0">
                <a:latin typeface="Times New Roman"/>
                <a:cs typeface="Times New Roman"/>
              </a:rPr>
              <a:t>Available at: </a:t>
            </a:r>
            <a:r>
              <a:rPr lang="en-GB" sz="1200" u="sng" dirty="0">
                <a:latin typeface="Times New Roman"/>
                <a:cs typeface="Times New Roman"/>
                <a:hlinkClick r:id="rId7"/>
              </a:rPr>
              <a:t>https://companycheck.co.uk/company/06449517/WEST-MIDLAND-SAFARI-PARK-LIMITED/companies-house-data</a:t>
            </a:r>
            <a:r>
              <a:rPr lang="en-GB" sz="1200" dirty="0">
                <a:latin typeface="Times New Roman"/>
                <a:cs typeface="Times New Roman"/>
              </a:rPr>
              <a:t> (Date accessed 19th February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Media, I. (2017). </a:t>
            </a:r>
            <a:r>
              <a:rPr lang="en-GB" sz="1200" i="1" dirty="0">
                <a:latin typeface="Times New Roman"/>
                <a:cs typeface="Times New Roman"/>
              </a:rPr>
              <a:t>Solid year for safari park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8"/>
              </a:rPr>
              <a:t>https://www.insidermedia.com/news/midlands/solid-year-for-safari-park</a:t>
            </a:r>
            <a:r>
              <a:rPr lang="en-GB" sz="1200" dirty="0">
                <a:latin typeface="Times New Roman"/>
                <a:cs typeface="Times New Roman"/>
              </a:rPr>
              <a:t> (Date accessed 1st February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Reali, C. (2022). </a:t>
            </a:r>
            <a:r>
              <a:rPr lang="en-GB" sz="1200" i="1" dirty="0">
                <a:latin typeface="Times New Roman"/>
                <a:cs typeface="Times New Roman"/>
              </a:rPr>
              <a:t>What is Educational Tourism: Stats, Benefits, Examples &amp; More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9"/>
              </a:rPr>
              <a:t>https://mize.tech/blog/what-is-educational-tourism-stats-benefits-examples-more/</a:t>
            </a:r>
            <a:r>
              <a:rPr lang="en-GB" sz="1200" dirty="0">
                <a:latin typeface="Times New Roman"/>
                <a:cs typeface="Times New Roman"/>
              </a:rPr>
              <a:t> (Date accessed 31st January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Safari Academy (n.d.). </a:t>
            </a:r>
            <a:r>
              <a:rPr lang="en-GB" sz="1200" i="1" dirty="0">
                <a:latin typeface="Times New Roman"/>
                <a:cs typeface="Times New Roman"/>
              </a:rPr>
              <a:t>Safari Academy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10"/>
              </a:rPr>
              <a:t>https://www.safariacademy.co.uk/</a:t>
            </a:r>
            <a:r>
              <a:rPr lang="en-GB" sz="1200" dirty="0">
                <a:latin typeface="Times New Roman"/>
                <a:cs typeface="Times New Roman"/>
              </a:rPr>
              <a:t> (Date accessed 31st January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school-workshops.com. (n.d.). </a:t>
            </a:r>
            <a:r>
              <a:rPr lang="en-GB" sz="1200" i="1" dirty="0">
                <a:latin typeface="Times New Roman"/>
                <a:cs typeface="Times New Roman"/>
              </a:rPr>
              <a:t>West Midland Safari Park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11"/>
              </a:rPr>
              <a:t>http://school-workshops.com/animal-school-trips-and-visits-west-midland-safari-park-163.html</a:t>
            </a:r>
            <a:r>
              <a:rPr lang="en-GB" sz="1200" dirty="0">
                <a:latin typeface="Times New Roman"/>
                <a:cs typeface="Times New Roman"/>
              </a:rPr>
              <a:t> (Date accessed 19th February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Surf Tech IT. (n.d.). </a:t>
            </a:r>
            <a:r>
              <a:rPr lang="en-GB" sz="1200" i="1" dirty="0">
                <a:latin typeface="Times New Roman"/>
                <a:cs typeface="Times New Roman"/>
              </a:rPr>
              <a:t>West Midland Safari Park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12"/>
              </a:rPr>
              <a:t>https://surftechit.co.uk/case-study/west-midland-safari-park/</a:t>
            </a:r>
            <a:r>
              <a:rPr lang="en-GB" sz="1200" dirty="0">
                <a:latin typeface="Times New Roman"/>
                <a:cs typeface="Times New Roman"/>
              </a:rPr>
              <a:t> (Date accessed 1st February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Vo Thanh, T. and Kirova, V. (2018). Wine tourism experience: A </a:t>
            </a:r>
            <a:r>
              <a:rPr lang="en-GB" sz="1200" dirty="0" err="1">
                <a:latin typeface="Times New Roman"/>
                <a:cs typeface="Times New Roman"/>
              </a:rPr>
              <a:t>netnography</a:t>
            </a:r>
            <a:r>
              <a:rPr lang="en-GB" sz="1200" dirty="0">
                <a:latin typeface="Times New Roman"/>
                <a:cs typeface="Times New Roman"/>
              </a:rPr>
              <a:t> study. </a:t>
            </a:r>
            <a:r>
              <a:rPr lang="en-GB" sz="1200" i="1" dirty="0">
                <a:latin typeface="Times New Roman"/>
                <a:cs typeface="Times New Roman"/>
              </a:rPr>
              <a:t>Journal of Business Research</a:t>
            </a:r>
            <a:r>
              <a:rPr lang="en-GB" sz="1200" dirty="0">
                <a:latin typeface="Times New Roman"/>
                <a:cs typeface="Times New Roman"/>
              </a:rPr>
              <a:t>, pp.30–37. </a:t>
            </a:r>
            <a:r>
              <a:rPr lang="en-GB" sz="1200" dirty="0" err="1">
                <a:latin typeface="Times New Roman"/>
                <a:cs typeface="Times New Roman"/>
              </a:rPr>
              <a:t>doi:https</a:t>
            </a:r>
            <a:r>
              <a:rPr lang="en-GB" sz="1200" dirty="0">
                <a:latin typeface="Times New Roman"/>
                <a:cs typeface="Times New Roman"/>
              </a:rPr>
              <a:t>://doi.org/10.1016/j.jbusres.2017.10.008.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West Midland Safari &amp; Leisure Park. (n.d.). </a:t>
            </a:r>
            <a:r>
              <a:rPr lang="en-GB" sz="1200" i="1" dirty="0">
                <a:latin typeface="Times New Roman"/>
                <a:cs typeface="Times New Roman"/>
              </a:rPr>
              <a:t>RESEARCH &amp; CONSERVATION</a:t>
            </a:r>
            <a:r>
              <a:rPr lang="en-GB" sz="1200" dirty="0">
                <a:latin typeface="Times New Roman"/>
                <a:cs typeface="Times New Roman"/>
              </a:rPr>
              <a:t>. Available at: </a:t>
            </a:r>
            <a:r>
              <a:rPr lang="en-GB" sz="1200" u="sng" dirty="0">
                <a:latin typeface="Times New Roman"/>
                <a:cs typeface="Times New Roman"/>
                <a:hlinkClick r:id="rId13"/>
              </a:rPr>
              <a:t>https://www.wmsp.co.uk/research-conservation/</a:t>
            </a:r>
            <a:r>
              <a:rPr lang="en-GB" sz="1200" dirty="0">
                <a:latin typeface="Times New Roman"/>
                <a:cs typeface="Times New Roman"/>
              </a:rPr>
              <a:t> (Date accessed 1st February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West Midland Safari Park. (n.d.). </a:t>
            </a:r>
            <a:r>
              <a:rPr lang="en-GB" sz="1200" i="1" dirty="0">
                <a:latin typeface="Times New Roman"/>
                <a:cs typeface="Times New Roman"/>
              </a:rPr>
              <a:t>Upcoming Events.</a:t>
            </a:r>
            <a:r>
              <a:rPr lang="en-GB" sz="1200" dirty="0">
                <a:latin typeface="Times New Roman"/>
                <a:cs typeface="Times New Roman"/>
              </a:rPr>
              <a:t> Available at: </a:t>
            </a:r>
            <a:r>
              <a:rPr lang="en-GB" sz="1200" u="sng" dirty="0">
                <a:latin typeface="Times New Roman"/>
                <a:cs typeface="Times New Roman"/>
                <a:hlinkClick r:id="rId14"/>
              </a:rPr>
              <a:t>https://www.wmsp.co.uk/our-events/</a:t>
            </a:r>
            <a:r>
              <a:rPr lang="en-GB" sz="1200" dirty="0">
                <a:latin typeface="Times New Roman"/>
                <a:cs typeface="Times New Roman"/>
              </a:rPr>
              <a:t> (Date accessed 31st January 2024).</a:t>
            </a:r>
          </a:p>
          <a:p>
            <a:pPr algn="just">
              <a:buNone/>
            </a:pPr>
            <a:r>
              <a:rPr lang="en-GB" sz="1200" dirty="0">
                <a:latin typeface="Times New Roman"/>
                <a:cs typeface="Times New Roman"/>
              </a:rPr>
              <a:t>West Midland's Safari (n.d.). </a:t>
            </a:r>
            <a:r>
              <a:rPr lang="en-GB" sz="1200" i="1" dirty="0">
                <a:latin typeface="Times New Roman"/>
                <a:cs typeface="Times New Roman"/>
              </a:rPr>
              <a:t>What’s included with an admission</a:t>
            </a:r>
            <a:r>
              <a:rPr lang="en-GB" sz="1200" dirty="0">
                <a:latin typeface="Times New Roman"/>
                <a:cs typeface="Times New Roman"/>
              </a:rPr>
              <a:t>. </a:t>
            </a:r>
            <a:r>
              <a:rPr lang="en-GB" sz="1200" dirty="0" err="1">
                <a:latin typeface="Times New Roman"/>
                <a:cs typeface="Times New Roman"/>
              </a:rPr>
              <a:t>wmspsupport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15"/>
              </a:rPr>
              <a:t>https://wmspsupport.zendesk.com/hc/en-gb/articles/9187365245597-What-s-included-with-an-admission-rides-bundle-ticket#:~:text=Admission%20includes%20access%20to%20our,Trail%2C%20daily%20feeds%2C%20talks%20%26</a:t>
            </a:r>
            <a:r>
              <a:rPr lang="en-GB" sz="1200" dirty="0">
                <a:latin typeface="Times New Roman"/>
                <a:cs typeface="Times New Roman"/>
              </a:rPr>
              <a:t> </a:t>
            </a:r>
            <a:r>
              <a:rPr lang="en-GB" sz="1200" dirty="0">
                <a:latin typeface="Calibri"/>
                <a:cs typeface="Calibri"/>
              </a:rPr>
              <a:t>(Date accessed 3</a:t>
            </a:r>
            <a:r>
              <a:rPr lang="en-GB" sz="1200" baseline="30000" dirty="0">
                <a:latin typeface="Calibri"/>
                <a:cs typeface="Calibri"/>
              </a:rPr>
              <a:t>rd</a:t>
            </a:r>
            <a:r>
              <a:rPr lang="en-GB" sz="1200" dirty="0">
                <a:latin typeface="Calibri"/>
                <a:cs typeface="Calibri"/>
              </a:rPr>
              <a:t> February 2024).</a:t>
            </a:r>
          </a:p>
          <a:p>
            <a:pPr algn="just">
              <a:buNone/>
            </a:pPr>
            <a:r>
              <a:rPr lang="en-GB" sz="1200" u="sng" dirty="0">
                <a:latin typeface="Times New Roman"/>
                <a:cs typeface="Times New Roman"/>
                <a:hlinkClick r:id="rId16"/>
              </a:rPr>
              <a:t>www.expressandstar.com</a:t>
            </a:r>
            <a:r>
              <a:rPr lang="en-GB" sz="1200" dirty="0">
                <a:latin typeface="Times New Roman"/>
                <a:cs typeface="Times New Roman"/>
              </a:rPr>
              <a:t>. (2013). </a:t>
            </a:r>
            <a:r>
              <a:rPr lang="en-GB" sz="1200" i="1" dirty="0">
                <a:latin typeface="Times New Roman"/>
                <a:cs typeface="Times New Roman"/>
              </a:rPr>
              <a:t>Masterplan for West Midland Safari Park has seal of approval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u="sng" dirty="0">
                <a:latin typeface="Times New Roman"/>
                <a:cs typeface="Times New Roman"/>
                <a:hlinkClick r:id="rId17"/>
              </a:rPr>
              <a:t>https://www.expressandstar.com/editors-picks/2013/09/18/masterplan-for-west-midland-safari-park-has-seal-of-approval/</a:t>
            </a:r>
            <a:r>
              <a:rPr lang="en-GB" sz="1200" dirty="0">
                <a:latin typeface="Times New Roman"/>
                <a:cs typeface="Times New Roman"/>
              </a:rPr>
              <a:t> </a:t>
            </a:r>
            <a:r>
              <a:rPr lang="en-GB" sz="1200" dirty="0">
                <a:latin typeface="Calibri"/>
                <a:cs typeface="Calibri"/>
              </a:rPr>
              <a:t>(Date accessed 15th February 2024).</a:t>
            </a:r>
          </a:p>
          <a:p>
            <a:pPr algn="just">
              <a:buNone/>
            </a:pPr>
            <a:endParaRPr lang="en-GB" sz="1200" dirty="0">
              <a:latin typeface="Times New Roman"/>
              <a:cs typeface="Times New Roman"/>
            </a:endParaRPr>
          </a:p>
          <a:p>
            <a:pPr algn="just">
              <a:buNone/>
            </a:pPr>
            <a:endParaRPr lang="en-GB" sz="12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328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Link to video </vt:lpstr>
      <vt:lpstr>West Midland's Safari Park </vt:lpstr>
      <vt:lpstr>PowerPoint Presentation</vt:lpstr>
      <vt:lpstr>The 4E's</vt:lpstr>
      <vt:lpstr>Education</vt:lpstr>
      <vt:lpstr>Entertainment</vt:lpstr>
      <vt:lpstr>Escapism</vt:lpstr>
      <vt:lpstr>Esthetic</vt:lpstr>
      <vt:lpstr>PowerPoint Presentation</vt:lpstr>
      <vt:lpstr>Reflections and Limitations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34</cp:revision>
  <dcterms:created xsi:type="dcterms:W3CDTF">2024-02-22T22:44:13Z</dcterms:created>
  <dcterms:modified xsi:type="dcterms:W3CDTF">2024-02-23T19:40:55Z</dcterms:modified>
</cp:coreProperties>
</file>