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35"/>
  </p:notesMasterIdLst>
  <p:handoutMasterIdLst>
    <p:handoutMasterId r:id="rId36"/>
  </p:handoutMasterIdLst>
  <p:sldIdLst>
    <p:sldId id="452" r:id="rId2"/>
    <p:sldId id="453" r:id="rId3"/>
    <p:sldId id="454" r:id="rId4"/>
    <p:sldId id="455" r:id="rId5"/>
    <p:sldId id="456" r:id="rId6"/>
    <p:sldId id="457" r:id="rId7"/>
    <p:sldId id="458" r:id="rId8"/>
    <p:sldId id="459" r:id="rId9"/>
    <p:sldId id="460" r:id="rId10"/>
    <p:sldId id="461" r:id="rId11"/>
    <p:sldId id="462" r:id="rId12"/>
    <p:sldId id="463" r:id="rId13"/>
    <p:sldId id="464" r:id="rId14"/>
    <p:sldId id="465" r:id="rId15"/>
    <p:sldId id="466" r:id="rId16"/>
    <p:sldId id="467" r:id="rId17"/>
    <p:sldId id="468" r:id="rId18"/>
    <p:sldId id="469" r:id="rId19"/>
    <p:sldId id="470" r:id="rId20"/>
    <p:sldId id="471" r:id="rId21"/>
    <p:sldId id="472" r:id="rId22"/>
    <p:sldId id="473" r:id="rId23"/>
    <p:sldId id="474" r:id="rId24"/>
    <p:sldId id="475" r:id="rId25"/>
    <p:sldId id="476" r:id="rId26"/>
    <p:sldId id="477" r:id="rId27"/>
    <p:sldId id="478" r:id="rId28"/>
    <p:sldId id="479" r:id="rId29"/>
    <p:sldId id="480" r:id="rId30"/>
    <p:sldId id="481" r:id="rId31"/>
    <p:sldId id="482" r:id="rId32"/>
    <p:sldId id="483" r:id="rId33"/>
    <p:sldId id="484" r:id="rId34"/>
  </p:sldIdLst>
  <p:sldSz cx="9144000" cy="6858000" type="screen4x3"/>
  <p:notesSz cx="6858000" cy="9199563"/>
  <p:custDataLst>
    <p:tags r:id="rId37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C66C0"/>
    <a:srgbClr val="1974CF"/>
    <a:srgbClr val="1B7EE1"/>
    <a:srgbClr val="1973CD"/>
    <a:srgbClr val="1666B6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18" autoAdjust="0"/>
    <p:restoredTop sz="95000" autoAdjust="0"/>
  </p:normalViewPr>
  <p:slideViewPr>
    <p:cSldViewPr snapToGrid="0">
      <p:cViewPr varScale="1">
        <p:scale>
          <a:sx n="99" d="100"/>
          <a:sy n="99" d="100"/>
        </p:scale>
        <p:origin x="1432" y="184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gs" Target="tags/tag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6998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40618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FD95AC3-A10B-451A-A9BA-83FD82213286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B757EEF-D11D-4A31-BC1C-D92A918DB231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6B4E6CB-F189-4D72-8424-1B1E09DA8562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E4B0105-A779-44A6-9F3A-2275947B8EE8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D4F67AF-F1CA-42E1-A68F-A603400FDD5A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C5154C0-97B9-45C0-BAE1-7870D2A2F070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B57D2AE-8622-490A-B34F-C89D985B39B0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A5C311F-4B84-4414-8F37-CBBFEE9D7E06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9E84F62-F673-43C4-9EB9-9C491EC35C67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216F671-A4FB-452B-BB58-5461C674C71B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266CDFC-467A-485A-8F4F-4561D6ED2CC0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D21E3B4-33A4-4D90-8C15-FA3217C1B6B2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FA830DE-3764-47B8-816E-318727F43FC4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F040D15-F466-4E46-8320-37467290BB10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53EDB89-AB03-4352-9FB5-48DF7F5DA352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E51C921-FED5-4C17-A8E1-ECE6C5989ECA}" type="slidenum">
              <a:rPr lang="en-US"/>
              <a:pPr/>
              <a:t>17</a:t>
            </a:fld>
            <a:endParaRPr lang="en-US" dirty="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01BD3CF-CB93-4F5D-8A81-29C8BCC27B52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67928B7-1B96-4D5F-A12E-3F6D206FA5CC}" type="slidenum">
              <a:rPr lang="en-US"/>
              <a:pPr/>
              <a:t>19</a:t>
            </a:fld>
            <a:endParaRPr lang="en-US" dirty="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08D5D71-BC55-446C-9B62-85515F809033}" type="slidenum">
              <a:rPr lang="en-US"/>
              <a:pPr/>
              <a:t>20</a:t>
            </a:fld>
            <a:endParaRPr lang="en-US" dirty="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80BA431-4219-406F-AC89-B21F0E4A7C2B}" type="slidenum">
              <a:rPr lang="en-US"/>
              <a:pPr/>
              <a:t>21</a:t>
            </a:fld>
            <a:endParaRPr lang="en-US" dirty="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7E30380-AB1B-4333-A416-7787DF089EF8}" type="slidenum">
              <a:rPr lang="en-US"/>
              <a:pPr/>
              <a:t>22</a:t>
            </a:fld>
            <a:endParaRPr lang="en-US" dirty="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C2E10D3-3803-4CEB-BDB8-AA2EF9B53FAC}" type="slidenum">
              <a:rPr lang="en-US"/>
              <a:pPr/>
              <a:t>24</a:t>
            </a:fld>
            <a:endParaRPr lang="en-US" dirty="0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D5FD018-130B-405D-89EC-F8C302AF025B}" type="slidenum">
              <a:rPr lang="en-US"/>
              <a:pPr/>
              <a:t>25</a:t>
            </a:fld>
            <a:endParaRPr lang="en-US" dirty="0"/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3EBF3BF-7A1E-4FFE-8C09-47BB0243DE92}" type="slidenum">
              <a:rPr lang="en-US"/>
              <a:pPr/>
              <a:t>29</a:t>
            </a:fld>
            <a:endParaRPr lang="en-US" dirty="0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19EAF07-8757-4D00-8F0A-FCA23674052F}" type="slidenum">
              <a:rPr lang="en-US"/>
              <a:pPr/>
              <a:t>31</a:t>
            </a:fld>
            <a:endParaRPr lang="en-US" dirty="0"/>
          </a:p>
        </p:txBody>
      </p:sp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23EEBDE-075E-4B04-8052-2132A2D7BF95}" type="slidenum">
              <a:rPr lang="en-US"/>
              <a:pPr/>
              <a:t>32</a:t>
            </a:fld>
            <a:endParaRPr lang="en-US" dirty="0"/>
          </a:p>
        </p:txBody>
      </p:sp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14AC6EF-B23F-4C94-8A5A-D996BA3374F0}" type="slidenum">
              <a:rPr lang="en-US"/>
              <a:pPr/>
              <a:t>33</a:t>
            </a:fld>
            <a:endParaRPr lang="en-US" dirty="0"/>
          </a:p>
        </p:txBody>
      </p:sp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 dirty="0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09562" y="5064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dirty="0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5112" y="14954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8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6"/>
            <a:ext cx="7099300" cy="2770496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9: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Respiration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0"/>
          <p:cNvSpPr>
            <a:spLocks noChangeArrowheads="1"/>
          </p:cNvSpPr>
          <p:nvPr/>
        </p:nvSpPr>
        <p:spPr bwMode="auto">
          <a:xfrm>
            <a:off x="328942" y="403945"/>
            <a:ext cx="31838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I. Introduction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09\Plowman5e-ch009-image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411" y="1469597"/>
            <a:ext cx="7513162" cy="27932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253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44456" y="1476971"/>
            <a:ext cx="7010400" cy="871650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The Conductive Zone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 The Respiratory Zone</a:t>
            </a:r>
          </a:p>
        </p:txBody>
      </p:sp>
      <p:sp>
        <p:nvSpPr>
          <p:cNvPr id="9218" name="Rectangle 7"/>
          <p:cNvSpPr>
            <a:spLocks noChangeArrowheads="1"/>
          </p:cNvSpPr>
          <p:nvPr/>
        </p:nvSpPr>
        <p:spPr bwMode="auto">
          <a:xfrm>
            <a:off x="344456" y="344156"/>
            <a:ext cx="794480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Structure of the Pulmonary System</a:t>
            </a:r>
          </a:p>
        </p:txBody>
      </p:sp>
      <p:pic>
        <p:nvPicPr>
          <p:cNvPr id="2050" name="Picture 2" descr="\\172.24.161.56\lww\01_Logistics\Plowman5e_9781496323187\13_Ancillaries\1_Input\PPTs\JPEG updated arts\Plowman-PPT-03\Ch09\Plowman5e-ch009-image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74709" y="1476971"/>
            <a:ext cx="4440023" cy="46949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6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6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2530" grpId="0" build="p" autoUpdateAnimBg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609490" y="1191879"/>
            <a:ext cx="1371600" cy="1466850"/>
          </a:xfrm>
        </p:spPr>
        <p:txBody>
          <a:bodyPr lIns="73025" tIns="36512" rIns="73025" bIns="36512"/>
          <a:lstStyle/>
          <a:p>
            <a:pPr marL="407988" indent="-407988" algn="ctr" defTabSz="722313" eaLnBrk="1" hangingPunct="1">
              <a:buFontTx/>
              <a:buNone/>
              <a:tabLst>
                <a:tab pos="1223963" algn="l"/>
              </a:tabLst>
            </a:pPr>
            <a:r>
              <a:rPr lang="en-US" sz="4000" dirty="0">
                <a:ea typeface="ＭＳ Ｐゴシック" charset="-128"/>
                <a:sym typeface="Symbol" pitchFamily="18" charset="2"/>
              </a:rPr>
              <a:t></a:t>
            </a:r>
            <a:r>
              <a:rPr lang="en-US" sz="4000" dirty="0">
                <a:ea typeface="ＭＳ Ｐゴシック" charset="-128"/>
              </a:rPr>
              <a:t>P</a:t>
            </a:r>
          </a:p>
          <a:p>
            <a:pPr marL="407988" indent="-407988" algn="ctr" defTabSz="722313" eaLnBrk="1" hangingPunct="1">
              <a:buFontTx/>
              <a:buNone/>
              <a:tabLst>
                <a:tab pos="1223963" algn="l"/>
              </a:tabLst>
            </a:pPr>
            <a:r>
              <a:rPr lang="en-US" sz="4000" dirty="0">
                <a:ea typeface="ＭＳ Ｐゴシック" charset="-128"/>
              </a:rPr>
              <a:t>R</a:t>
            </a:r>
          </a:p>
        </p:txBody>
      </p:sp>
      <p:sp>
        <p:nvSpPr>
          <p:cNvPr id="666628" name="Rectangle 4"/>
          <p:cNvSpPr>
            <a:spLocks noChangeArrowheads="1"/>
          </p:cNvSpPr>
          <p:nvPr/>
        </p:nvSpPr>
        <p:spPr bwMode="auto">
          <a:xfrm>
            <a:off x="1237890" y="1545498"/>
            <a:ext cx="1371600" cy="6985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82550" tIns="41275" rIns="82550" bIns="41275">
            <a:spAutoFit/>
          </a:bodyPr>
          <a:lstStyle/>
          <a:p>
            <a:pPr defTabSz="722313"/>
            <a:r>
              <a:rPr lang="en-US" sz="4000" b="0" dirty="0">
                <a:latin typeface="Verdana" pitchFamily="34" charset="0"/>
              </a:rPr>
              <a:t>V =</a:t>
            </a:r>
          </a:p>
        </p:txBody>
      </p:sp>
      <p:sp>
        <p:nvSpPr>
          <p:cNvPr id="666629" name="Line 5"/>
          <p:cNvSpPr>
            <a:spLocks noChangeShapeType="1"/>
          </p:cNvSpPr>
          <p:nvPr/>
        </p:nvSpPr>
        <p:spPr bwMode="auto">
          <a:xfrm>
            <a:off x="2609490" y="1894748"/>
            <a:ext cx="1182688" cy="0"/>
          </a:xfrm>
          <a:prstGeom prst="line">
            <a:avLst/>
          </a:prstGeom>
          <a:noFill/>
          <a:ln w="50800">
            <a:solidFill>
              <a:schemeClr val="bg1"/>
            </a:solidFill>
            <a:round/>
            <a:headEnd/>
            <a:tailEnd/>
          </a:ln>
          <a:effectLst>
            <a:outerShdw blurRad="63500" dist="53882" dir="2700000" algn="ctr" rotWithShape="0">
              <a:schemeClr val="tx1">
                <a:alpha val="74997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pPr>
              <a:defRPr/>
            </a:pPr>
            <a:endParaRPr lang="en-US" dirty="0">
              <a:latin typeface="Arial" charset="0"/>
              <a:ea typeface="+mn-ea"/>
            </a:endParaRPr>
          </a:p>
        </p:txBody>
      </p:sp>
      <p:sp>
        <p:nvSpPr>
          <p:cNvPr id="666630" name="Rectangle 6"/>
          <p:cNvSpPr>
            <a:spLocks noChangeArrowheads="1"/>
          </p:cNvSpPr>
          <p:nvPr/>
        </p:nvSpPr>
        <p:spPr bwMode="auto">
          <a:xfrm>
            <a:off x="1363728" y="3107393"/>
            <a:ext cx="4878238" cy="157299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82550" tIns="41275" rIns="82550" bIns="41275">
            <a:spAutoFit/>
          </a:bodyPr>
          <a:lstStyle/>
          <a:p>
            <a:pPr marL="815975" indent="-815975" algn="l" defTabSz="722313">
              <a:spcBef>
                <a:spcPct val="20000"/>
              </a:spcBef>
              <a:spcAft>
                <a:spcPct val="50000"/>
              </a:spcAft>
              <a:tabLst>
                <a:tab pos="747713" algn="l"/>
              </a:tabLst>
            </a:pPr>
            <a:r>
              <a:rPr lang="en-US" sz="2200" b="0" dirty="0">
                <a:latin typeface="Verdana" pitchFamily="34" charset="0"/>
              </a:rPr>
              <a:t>V  =  Airflow</a:t>
            </a:r>
            <a:endParaRPr lang="en-US" sz="2200" dirty="0">
              <a:latin typeface="Verdana" pitchFamily="34" charset="0"/>
            </a:endParaRPr>
          </a:p>
          <a:p>
            <a:pPr marL="815975" indent="-815975" algn="l" defTabSz="722313">
              <a:spcBef>
                <a:spcPct val="20000"/>
              </a:spcBef>
              <a:spcAft>
                <a:spcPct val="50000"/>
              </a:spcAft>
              <a:tabLst>
                <a:tab pos="747713" algn="l"/>
              </a:tabLst>
            </a:pPr>
            <a:r>
              <a:rPr lang="en-US" sz="2200" b="0" dirty="0">
                <a:latin typeface="Verdana" pitchFamily="34" charset="0"/>
                <a:sym typeface="Symbol" pitchFamily="18" charset="2"/>
              </a:rPr>
              <a:t></a:t>
            </a:r>
            <a:r>
              <a:rPr lang="en-US" sz="2200" b="0" dirty="0">
                <a:latin typeface="Verdana" pitchFamily="34" charset="0"/>
              </a:rPr>
              <a:t>P =  Pressure gradient</a:t>
            </a:r>
          </a:p>
          <a:p>
            <a:pPr marL="815975" indent="-815975" algn="l" defTabSz="722313">
              <a:spcBef>
                <a:spcPct val="20000"/>
              </a:spcBef>
              <a:spcAft>
                <a:spcPct val="50000"/>
              </a:spcAft>
              <a:tabLst>
                <a:tab pos="747713" algn="l"/>
              </a:tabLst>
            </a:pPr>
            <a:r>
              <a:rPr lang="en-US" sz="2200" b="0" dirty="0">
                <a:latin typeface="Verdana" pitchFamily="34" charset="0"/>
              </a:rPr>
              <a:t>R  =  Resistance</a:t>
            </a:r>
          </a:p>
        </p:txBody>
      </p:sp>
      <p:sp>
        <p:nvSpPr>
          <p:cNvPr id="666631" name="Text Box 7"/>
          <p:cNvSpPr txBox="1">
            <a:spLocks noChangeArrowheads="1"/>
          </p:cNvSpPr>
          <p:nvPr/>
        </p:nvSpPr>
        <p:spPr bwMode="auto">
          <a:xfrm>
            <a:off x="1398220" y="1358814"/>
            <a:ext cx="3810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US" sz="3000" b="0" dirty="0">
                <a:latin typeface="Times" charset="0"/>
              </a:rPr>
              <a:t>•</a:t>
            </a:r>
          </a:p>
        </p:txBody>
      </p:sp>
      <p:sp>
        <p:nvSpPr>
          <p:cNvPr id="11270" name="Rectangle 12"/>
          <p:cNvSpPr>
            <a:spLocks noChangeArrowheads="1"/>
          </p:cNvSpPr>
          <p:nvPr/>
        </p:nvSpPr>
        <p:spPr bwMode="auto">
          <a:xfrm>
            <a:off x="360889" y="448445"/>
            <a:ext cx="574548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Mechanics of Breathing</a:t>
            </a:r>
          </a:p>
        </p:txBody>
      </p:sp>
      <p:sp>
        <p:nvSpPr>
          <p:cNvPr id="8" name="Text Box 7"/>
          <p:cNvSpPr txBox="1">
            <a:spLocks noChangeArrowheads="1"/>
          </p:cNvSpPr>
          <p:nvPr/>
        </p:nvSpPr>
        <p:spPr bwMode="auto">
          <a:xfrm>
            <a:off x="1311271" y="2929548"/>
            <a:ext cx="3810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US" sz="2000" b="0" dirty="0">
                <a:latin typeface="Times" charset="0"/>
              </a:rPr>
              <a:t>•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66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66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6627" grpId="0" build="p" autoUpdateAnimBg="0" advAuto="0"/>
      <p:bldP spid="666628" grpId="0" autoUpdateAnimBg="0"/>
      <p:bldP spid="666630" grpId="0" autoUpdateAnimBg="0"/>
      <p:bldP spid="666631" grpId="0" autoUpdateAnimBg="0"/>
      <p:bldP spid="8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2"/>
          <p:cNvSpPr>
            <a:spLocks noChangeArrowheads="1"/>
          </p:cNvSpPr>
          <p:nvPr/>
        </p:nvSpPr>
        <p:spPr bwMode="auto">
          <a:xfrm>
            <a:off x="297382" y="103098"/>
            <a:ext cx="871014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Inspiratory and Expiratory Pressure Gradients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09\Plowman5e-ch009-image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89716" y="1353172"/>
            <a:ext cx="3456352" cy="421949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7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82045" y="1465625"/>
            <a:ext cx="8606971" cy="2259722"/>
          </a:xfrm>
        </p:spPr>
        <p:txBody>
          <a:bodyPr wrap="square">
            <a:spAutoFit/>
          </a:bodyPr>
          <a:lstStyle/>
          <a:p>
            <a:pPr marL="290513" indent="-2905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b="1" dirty="0">
                <a:ea typeface="ＭＳ Ｐゴシック" charset="-128"/>
              </a:rPr>
              <a:t>Pulmonary circulation</a:t>
            </a:r>
            <a:r>
              <a:rPr lang="en-US" dirty="0">
                <a:ea typeface="ＭＳ Ｐゴシック" charset="-128"/>
              </a:rPr>
              <a:t>—Serves the external respiratory function</a:t>
            </a:r>
          </a:p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endParaRPr lang="en-US" dirty="0">
              <a:ea typeface="ＭＳ Ｐゴシック" charset="-128"/>
            </a:endParaRPr>
          </a:p>
          <a:p>
            <a:pPr marL="231775" indent="-23177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b="1" dirty="0">
                <a:ea typeface="ＭＳ Ｐゴシック" charset="-128"/>
              </a:rPr>
              <a:t>Bronchial circulation</a:t>
            </a:r>
            <a:r>
              <a:rPr lang="en-US" dirty="0">
                <a:ea typeface="ＭＳ Ｐゴシック" charset="-128"/>
              </a:rPr>
              <a:t>—Supplies the internal respiration needs of the lung tissue itself. Part of the systemic circulation</a:t>
            </a:r>
            <a:endParaRPr lang="en-US" b="1" dirty="0">
              <a:ea typeface="ＭＳ Ｐゴシック" charset="-128"/>
            </a:endParaRPr>
          </a:p>
        </p:txBody>
      </p:sp>
      <p:sp>
        <p:nvSpPr>
          <p:cNvPr id="15362" name="Rectangle 7"/>
          <p:cNvSpPr>
            <a:spLocks noChangeArrowheads="1"/>
          </p:cNvSpPr>
          <p:nvPr/>
        </p:nvSpPr>
        <p:spPr bwMode="auto">
          <a:xfrm>
            <a:off x="282045" y="407410"/>
            <a:ext cx="556274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IV. Respiratory Circulation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7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0722" grpId="0" build="p" autoUpdateAnimBg="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189878" y="101365"/>
            <a:ext cx="842234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Pulmonary Circulation Showing Arborization around the Alveoli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09\Plowman5e-ch009-image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1494" y="1465567"/>
            <a:ext cx="4058995" cy="397988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276252" y="133682"/>
            <a:ext cx="842234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Pulmonary Circulation Showing Arborization around the Alveoli (cont.)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09\Plowman5e-ch009-image0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5944" y="2608983"/>
            <a:ext cx="5542960" cy="37481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4819" name="Rectangle 3"/>
          <p:cNvSpPr>
            <a:spLocks noChangeArrowheads="1"/>
          </p:cNvSpPr>
          <p:nvPr/>
        </p:nvSpPr>
        <p:spPr bwMode="auto">
          <a:xfrm>
            <a:off x="1817298" y="1654713"/>
            <a:ext cx="4419600" cy="838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73025" tIns="36512" rIns="73025" bIns="36512"/>
          <a:lstStyle/>
          <a:p>
            <a:pPr marL="407988" indent="-407988" defTabSz="722313" eaLnBrk="1" hangingPunct="1">
              <a:lnSpc>
                <a:spcPct val="90000"/>
              </a:lnSpc>
              <a:spcBef>
                <a:spcPct val="60000"/>
              </a:spcBef>
              <a:buClr>
                <a:srgbClr val="CC9900"/>
              </a:buClr>
              <a:tabLst>
                <a:tab pos="1223963" algn="l"/>
              </a:tabLst>
            </a:pPr>
            <a:r>
              <a:rPr lang="en-US" sz="4000" b="0" dirty="0">
                <a:latin typeface="Verdana" pitchFamily="34" charset="0"/>
              </a:rPr>
              <a:t>V</a:t>
            </a:r>
            <a:r>
              <a:rPr lang="en-US" sz="4000" b="0" baseline="-25000" dirty="0">
                <a:latin typeface="Verdana" pitchFamily="34" charset="0"/>
              </a:rPr>
              <a:t>E</a:t>
            </a:r>
            <a:r>
              <a:rPr lang="en-US" sz="4000" b="0" dirty="0">
                <a:latin typeface="Verdana" pitchFamily="34" charset="0"/>
              </a:rPr>
              <a:t>	 =	V</a:t>
            </a:r>
            <a:r>
              <a:rPr lang="en-US" sz="4000" b="0" baseline="-25000" dirty="0">
                <a:latin typeface="Verdana" pitchFamily="34" charset="0"/>
              </a:rPr>
              <a:t>T</a:t>
            </a:r>
            <a:r>
              <a:rPr lang="en-US" sz="4000" b="0" dirty="0">
                <a:latin typeface="Verdana" pitchFamily="34" charset="0"/>
              </a:rPr>
              <a:t> </a:t>
            </a:r>
            <a:r>
              <a:rPr lang="en-US" sz="4000" b="0" dirty="0">
                <a:latin typeface="Verdana" pitchFamily="34" charset="0"/>
                <a:sym typeface="Symbol" pitchFamily="18" charset="2"/>
              </a:rPr>
              <a:t> f</a:t>
            </a:r>
            <a:endParaRPr lang="en-US" sz="4000" b="0" dirty="0">
              <a:latin typeface="Verdana" pitchFamily="34" charset="0"/>
            </a:endParaRPr>
          </a:p>
        </p:txBody>
      </p:sp>
      <p:sp>
        <p:nvSpPr>
          <p:cNvPr id="674820" name="Rectangle 4"/>
          <p:cNvSpPr>
            <a:spLocks noChangeArrowheads="1"/>
          </p:cNvSpPr>
          <p:nvPr/>
        </p:nvSpPr>
        <p:spPr bwMode="auto">
          <a:xfrm>
            <a:off x="1969998" y="3021885"/>
            <a:ext cx="5486400" cy="99745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82550" tIns="41275" rIns="82550" bIns="41275">
            <a:spAutoFit/>
          </a:bodyPr>
          <a:lstStyle/>
          <a:p>
            <a:pPr marL="815975" indent="-815975" algn="l" defTabSz="722313">
              <a:spcBef>
                <a:spcPct val="20000"/>
              </a:spcBef>
              <a:spcAft>
                <a:spcPct val="50000"/>
              </a:spcAft>
              <a:tabLst>
                <a:tab pos="747713" algn="l"/>
              </a:tabLst>
            </a:pPr>
            <a:r>
              <a:rPr lang="en-US" sz="2200" b="0" dirty="0">
                <a:latin typeface="Verdana" pitchFamily="34" charset="0"/>
              </a:rPr>
              <a:t>V</a:t>
            </a:r>
            <a:r>
              <a:rPr lang="en-US" sz="2200" b="0" baseline="-25000" dirty="0">
                <a:latin typeface="Verdana" pitchFamily="34" charset="0"/>
              </a:rPr>
              <a:t>T</a:t>
            </a:r>
            <a:r>
              <a:rPr lang="en-US" sz="2200" dirty="0">
                <a:latin typeface="Verdana" pitchFamily="34" charset="0"/>
              </a:rPr>
              <a:t>  </a:t>
            </a:r>
            <a:r>
              <a:rPr lang="en-US" sz="2200" b="0" dirty="0">
                <a:latin typeface="Verdana" pitchFamily="34" charset="0"/>
              </a:rPr>
              <a:t>=  Tidal volume</a:t>
            </a:r>
          </a:p>
          <a:p>
            <a:pPr marL="815975" indent="-815975" algn="l" defTabSz="722313">
              <a:spcBef>
                <a:spcPct val="20000"/>
              </a:spcBef>
              <a:spcAft>
                <a:spcPct val="50000"/>
              </a:spcAft>
              <a:tabLst>
                <a:tab pos="747713" algn="l"/>
              </a:tabLst>
            </a:pPr>
            <a:r>
              <a:rPr lang="en-US" sz="2200" b="0" dirty="0">
                <a:latin typeface="Verdana" pitchFamily="34" charset="0"/>
              </a:rPr>
              <a:t>f    =  Frequency</a:t>
            </a:r>
          </a:p>
        </p:txBody>
      </p:sp>
      <p:sp>
        <p:nvSpPr>
          <p:cNvPr id="674821" name="Text Box 5"/>
          <p:cNvSpPr txBox="1">
            <a:spLocks noChangeArrowheads="1"/>
          </p:cNvSpPr>
          <p:nvPr/>
        </p:nvSpPr>
        <p:spPr bwMode="auto">
          <a:xfrm>
            <a:off x="2237746" y="1425046"/>
            <a:ext cx="3810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600" b="0" dirty="0">
                <a:latin typeface="Times" charset="0"/>
              </a:rPr>
              <a:t>•</a:t>
            </a:r>
          </a:p>
        </p:txBody>
      </p:sp>
      <p:sp>
        <p:nvSpPr>
          <p:cNvPr id="21508" name="Rectangle 8"/>
          <p:cNvSpPr>
            <a:spLocks noChangeArrowheads="1"/>
          </p:cNvSpPr>
          <p:nvPr/>
        </p:nvSpPr>
        <p:spPr bwMode="auto">
          <a:xfrm>
            <a:off x="276641" y="340764"/>
            <a:ext cx="866936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V. Minute Ventilation/Alveolar Ventilation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48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48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7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7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4819" grpId="0" autoUpdateAnimBg="0"/>
      <p:bldP spid="674820" grpId="0" autoUpdateAnimBg="0"/>
      <p:bldP spid="674821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867" name="Rectangle 3"/>
          <p:cNvSpPr>
            <a:spLocks noChangeArrowheads="1"/>
          </p:cNvSpPr>
          <p:nvPr/>
        </p:nvSpPr>
        <p:spPr bwMode="auto">
          <a:xfrm>
            <a:off x="1524000" y="1764162"/>
            <a:ext cx="5486400" cy="914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73025" tIns="36512" rIns="73025" bIns="36512"/>
          <a:lstStyle/>
          <a:p>
            <a:pPr marL="407988" indent="-407988" defTabSz="722313" eaLnBrk="1" hangingPunct="1">
              <a:lnSpc>
                <a:spcPct val="90000"/>
              </a:lnSpc>
              <a:spcBef>
                <a:spcPct val="60000"/>
              </a:spcBef>
              <a:buClr>
                <a:srgbClr val="CC9900"/>
              </a:buClr>
              <a:tabLst>
                <a:tab pos="1223963" algn="l"/>
              </a:tabLst>
            </a:pPr>
            <a:r>
              <a:rPr lang="en-US" sz="4000" b="0" dirty="0">
                <a:latin typeface="Verdana" pitchFamily="34" charset="0"/>
              </a:rPr>
              <a:t>V</a:t>
            </a:r>
            <a:r>
              <a:rPr lang="en-US" sz="4000" b="0" baseline="-25000" dirty="0">
                <a:latin typeface="Verdana" pitchFamily="34" charset="0"/>
              </a:rPr>
              <a:t>A </a:t>
            </a:r>
            <a:r>
              <a:rPr lang="en-US" sz="4000" b="0" dirty="0">
                <a:latin typeface="Verdana" pitchFamily="34" charset="0"/>
              </a:rPr>
              <a:t>= (V</a:t>
            </a:r>
            <a:r>
              <a:rPr lang="en-US" sz="4000" b="0" baseline="-25000" dirty="0">
                <a:latin typeface="Verdana" pitchFamily="34" charset="0"/>
              </a:rPr>
              <a:t>T</a:t>
            </a:r>
            <a:r>
              <a:rPr lang="en-US" sz="4000" b="0" dirty="0">
                <a:latin typeface="Verdana" pitchFamily="34" charset="0"/>
                <a:sym typeface="Symbol" pitchFamily="18" charset="2"/>
              </a:rPr>
              <a:t>−V</a:t>
            </a:r>
            <a:r>
              <a:rPr lang="en-US" sz="4000" b="0" baseline="-25000" dirty="0">
                <a:latin typeface="Verdana" pitchFamily="34" charset="0"/>
                <a:sym typeface="Symbol" pitchFamily="18" charset="2"/>
              </a:rPr>
              <a:t>D</a:t>
            </a:r>
            <a:r>
              <a:rPr lang="en-US" sz="4000" b="0" dirty="0">
                <a:latin typeface="Verdana" pitchFamily="34" charset="0"/>
                <a:sym typeface="Symbol" pitchFamily="18" charset="2"/>
              </a:rPr>
              <a:t>)  f</a:t>
            </a:r>
            <a:endParaRPr lang="en-US" sz="4000" b="0" dirty="0">
              <a:latin typeface="Verdana" pitchFamily="34" charset="0"/>
            </a:endParaRPr>
          </a:p>
        </p:txBody>
      </p:sp>
      <p:sp>
        <p:nvSpPr>
          <p:cNvPr id="676868" name="Rectangle 4"/>
          <p:cNvSpPr>
            <a:spLocks noChangeArrowheads="1"/>
          </p:cNvSpPr>
          <p:nvPr/>
        </p:nvSpPr>
        <p:spPr bwMode="auto">
          <a:xfrm>
            <a:off x="1600200" y="3123964"/>
            <a:ext cx="5181600" cy="22653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82550" tIns="41275" rIns="82550" bIns="41275"/>
          <a:lstStyle/>
          <a:p>
            <a:pPr marL="815975" indent="-815975" defTabSz="722313">
              <a:spcBef>
                <a:spcPct val="20000"/>
              </a:spcBef>
              <a:spcAft>
                <a:spcPct val="50000"/>
              </a:spcAft>
              <a:tabLst>
                <a:tab pos="747713" algn="l"/>
              </a:tabLst>
            </a:pPr>
            <a:r>
              <a:rPr lang="en-US" sz="2200" b="0" dirty="0">
                <a:latin typeface="Verdana" pitchFamily="34" charset="0"/>
              </a:rPr>
              <a:t>V</a:t>
            </a:r>
            <a:r>
              <a:rPr lang="en-US" sz="2200" b="0" baseline="-25000" dirty="0">
                <a:latin typeface="Verdana" pitchFamily="34" charset="0"/>
              </a:rPr>
              <a:t>T</a:t>
            </a:r>
            <a:r>
              <a:rPr lang="en-US" sz="2200" b="0" dirty="0">
                <a:latin typeface="Verdana" pitchFamily="34" charset="0"/>
              </a:rPr>
              <a:t>   =  Tidal volume</a:t>
            </a:r>
          </a:p>
          <a:p>
            <a:pPr marL="815975" indent="-815975" defTabSz="722313">
              <a:spcBef>
                <a:spcPct val="20000"/>
              </a:spcBef>
              <a:spcAft>
                <a:spcPct val="50000"/>
              </a:spcAft>
              <a:tabLst>
                <a:tab pos="747713" algn="l"/>
              </a:tabLst>
            </a:pPr>
            <a:r>
              <a:rPr lang="en-US" sz="2200" b="0" dirty="0">
                <a:latin typeface="Verdana" pitchFamily="34" charset="0"/>
              </a:rPr>
              <a:t>V</a:t>
            </a:r>
            <a:r>
              <a:rPr lang="en-US" sz="2200" b="0" baseline="-25000" dirty="0">
                <a:latin typeface="Verdana" pitchFamily="34" charset="0"/>
              </a:rPr>
              <a:t>D</a:t>
            </a:r>
            <a:r>
              <a:rPr lang="en-US" sz="2200" b="0" dirty="0">
                <a:latin typeface="Verdana" pitchFamily="34" charset="0"/>
              </a:rPr>
              <a:t>  =  Dead space</a:t>
            </a:r>
          </a:p>
          <a:p>
            <a:pPr marL="815975" indent="-815975" defTabSz="722313">
              <a:spcBef>
                <a:spcPct val="20000"/>
              </a:spcBef>
              <a:spcAft>
                <a:spcPct val="50000"/>
              </a:spcAft>
              <a:tabLst>
                <a:tab pos="747713" algn="l"/>
              </a:tabLst>
            </a:pPr>
            <a:r>
              <a:rPr lang="en-US" sz="2200" b="0" dirty="0">
                <a:latin typeface="Verdana" pitchFamily="34" charset="0"/>
              </a:rPr>
              <a:t>f  =  Frequency</a:t>
            </a: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2166412" y="1478064"/>
            <a:ext cx="3810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600" b="0" dirty="0">
                <a:latin typeface="Times" charset="0"/>
              </a:rPr>
              <a:t>•</a:t>
            </a:r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232228" y="139653"/>
            <a:ext cx="860697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V. Minute Ventilation/Alveolar Ventilation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6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6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76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6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867" grpId="0" autoUpdateAnimBg="0"/>
      <p:bldP spid="676868" grpId="0" autoUpdateAnimBg="0"/>
      <p:bldP spid="5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9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14319" y="1303528"/>
            <a:ext cx="7010400" cy="397674"/>
          </a:xfrm>
        </p:spPr>
        <p:txBody>
          <a:bodyPr>
            <a:spAutoFit/>
          </a:bodyPr>
          <a:lstStyle/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Static Lung Volumes</a:t>
            </a:r>
          </a:p>
        </p:txBody>
      </p:sp>
      <p:sp>
        <p:nvSpPr>
          <p:cNvPr id="25602" name="Rectangle 10"/>
          <p:cNvSpPr>
            <a:spLocks noChangeArrowheads="1"/>
          </p:cNvSpPr>
          <p:nvPr/>
        </p:nvSpPr>
        <p:spPr bwMode="auto">
          <a:xfrm>
            <a:off x="245463" y="398748"/>
            <a:ext cx="71481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Measurement of Lung Volumes</a:t>
            </a:r>
          </a:p>
        </p:txBody>
      </p:sp>
      <p:pic>
        <p:nvPicPr>
          <p:cNvPr id="6148" name="Picture 4" descr="\\172.24.161.56\lww\01_Logistics\Plowman5e_9781496323187\13_Ancillaries\1_Input\PPTs\JPEG updated arts\Plowman-PPT-03\Ch09\Plowman5e-ch009-image0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172" y="1991073"/>
            <a:ext cx="6053302" cy="35111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8914" grpId="0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096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32095" y="1457310"/>
            <a:ext cx="7010400" cy="276755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 Dynamic Lung Volumes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 Spirometry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•  FEV1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•  MVV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D.  Gas Dilution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E.  Standardization</a:t>
            </a:r>
          </a:p>
        </p:txBody>
      </p:sp>
      <p:sp>
        <p:nvSpPr>
          <p:cNvPr id="4" name="Rectangle 10"/>
          <p:cNvSpPr>
            <a:spLocks noChangeArrowheads="1"/>
          </p:cNvSpPr>
          <p:nvPr/>
        </p:nvSpPr>
        <p:spPr bwMode="auto">
          <a:xfrm>
            <a:off x="144099" y="377727"/>
            <a:ext cx="867096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Measurement of Lung Volumes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0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80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80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0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80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80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0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80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80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09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809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809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0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80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80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09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809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809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0962" grpId="0" build="p" autoUpdateAnimBg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0"/>
          <p:cNvSpPr>
            <a:spLocks noChangeArrowheads="1"/>
          </p:cNvSpPr>
          <p:nvPr/>
        </p:nvSpPr>
        <p:spPr bwMode="auto">
          <a:xfrm>
            <a:off x="81907" y="142905"/>
            <a:ext cx="882986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Effects of Pressure, Temperature, and Water Vapor on Air Volume.</a:t>
            </a:r>
          </a:p>
        </p:txBody>
      </p:sp>
      <p:pic>
        <p:nvPicPr>
          <p:cNvPr id="7170" name="Picture 2" descr="\\172.24.161.56\lww\01_Logistics\Plowman5e_9781496323187\13_Ancillaries\1_Input\PPTs\JPEG updated arts\Plowman-PPT-03\Ch09\Plowman5e-ch009-image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4617" y="1404594"/>
            <a:ext cx="3305077" cy="41760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301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09265" y="1355939"/>
            <a:ext cx="8403771" cy="1650325"/>
          </a:xfrm>
        </p:spPr>
        <p:txBody>
          <a:bodyPr wrap="square">
            <a:spAutoFit/>
          </a:bodyPr>
          <a:lstStyle/>
          <a:p>
            <a:pPr marL="574675" indent="-5746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Dalton</a:t>
            </a:r>
            <a:r>
              <a:rPr lang="en-US" altLang="en-US" b="1" dirty="0">
                <a:ea typeface="ＭＳ Ｐゴシック" charset="-128"/>
              </a:rPr>
              <a:t>’</a:t>
            </a:r>
            <a:r>
              <a:rPr lang="en-US" b="1" dirty="0">
                <a:ea typeface="ＭＳ Ｐゴシック" charset="-128"/>
              </a:rPr>
              <a:t>s Law</a:t>
            </a:r>
            <a:endParaRPr lang="en-US" dirty="0">
              <a:ea typeface="ＭＳ Ｐゴシック" charset="-128"/>
            </a:endParaRPr>
          </a:p>
          <a:p>
            <a:pPr marL="574675" indent="-5746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Partial pressure = Total pressure (mmHg) </a:t>
            </a:r>
            <a:r>
              <a:rPr lang="en-US" dirty="0">
                <a:ea typeface="ＭＳ Ｐゴシック" charset="-128"/>
                <a:sym typeface="Symbol" pitchFamily="18" charset="2"/>
              </a:rPr>
              <a:t> fraction of the gas</a:t>
            </a:r>
          </a:p>
          <a:p>
            <a:pPr marL="574675" indent="-5746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  <a:sym typeface="Symbol" pitchFamily="18" charset="2"/>
              </a:rPr>
              <a:t>                   P</a:t>
            </a:r>
            <a:r>
              <a:rPr lang="en-US" baseline="-25000" dirty="0">
                <a:ea typeface="ＭＳ Ｐゴシック" charset="-128"/>
                <a:sym typeface="Symbol" pitchFamily="18" charset="2"/>
              </a:rPr>
              <a:t>G</a:t>
            </a:r>
            <a:r>
              <a:rPr lang="en-US" dirty="0">
                <a:ea typeface="ＭＳ Ｐゴシック" charset="-128"/>
                <a:sym typeface="Symbol" pitchFamily="18" charset="2"/>
              </a:rPr>
              <a:t> = P</a:t>
            </a:r>
            <a:r>
              <a:rPr lang="en-US" baseline="-25000" dirty="0">
                <a:ea typeface="ＭＳ Ｐゴシック" charset="-128"/>
                <a:sym typeface="Symbol" pitchFamily="18" charset="2"/>
              </a:rPr>
              <a:t>B</a:t>
            </a:r>
            <a:r>
              <a:rPr lang="en-US" dirty="0">
                <a:ea typeface="ＭＳ Ｐゴシック" charset="-128"/>
                <a:sym typeface="Symbol" pitchFamily="18" charset="2"/>
              </a:rPr>
              <a:t> </a:t>
            </a:r>
            <a:r>
              <a:rPr lang="en-US" b="1" dirty="0">
                <a:ea typeface="ＭＳ Ｐゴシック" charset="-128"/>
                <a:sym typeface="Symbol" pitchFamily="18" charset="2"/>
              </a:rPr>
              <a:t> </a:t>
            </a:r>
            <a:r>
              <a:rPr lang="en-US" dirty="0">
                <a:ea typeface="ＭＳ Ｐゴシック" charset="-128"/>
                <a:sym typeface="Symbol" pitchFamily="18" charset="2"/>
              </a:rPr>
              <a:t>F</a:t>
            </a:r>
            <a:r>
              <a:rPr lang="en-US" baseline="-25000" dirty="0">
                <a:ea typeface="ＭＳ Ｐゴシック" charset="-128"/>
                <a:sym typeface="Symbol" pitchFamily="18" charset="2"/>
              </a:rPr>
              <a:t>G</a:t>
            </a:r>
            <a:endParaRPr lang="en-US" dirty="0">
              <a:ea typeface="ＭＳ Ｐゴシック" charset="-128"/>
            </a:endParaRPr>
          </a:p>
        </p:txBody>
      </p:sp>
      <p:sp>
        <p:nvSpPr>
          <p:cNvPr id="31747" name="Rectangle 8"/>
          <p:cNvSpPr>
            <a:spLocks noChangeArrowheads="1"/>
          </p:cNvSpPr>
          <p:nvPr/>
        </p:nvSpPr>
        <p:spPr bwMode="auto">
          <a:xfrm>
            <a:off x="395939" y="376193"/>
            <a:ext cx="57294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VII. Partial Pressure of Gas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30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830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830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30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830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830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30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830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830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3010" grpId="0" build="p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\\172.24.161.56\lww\01_Logistics\Plowman5e_9781496323187\13_Ancillaries\1_Input\PPTs\JPEG updated arts\Plowman-PPT-03\Ch09\Table 9.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9620" y="1303010"/>
            <a:ext cx="7824247" cy="421609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8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1533" y="1314559"/>
            <a:ext cx="7010400" cy="397674"/>
          </a:xfrm>
        </p:spPr>
        <p:txBody>
          <a:bodyPr>
            <a:spAutoFit/>
          </a:bodyPr>
          <a:lstStyle/>
          <a:p>
            <a:pPr marL="0" indent="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Respiratory Centers</a:t>
            </a:r>
          </a:p>
        </p:txBody>
      </p:sp>
      <p:sp>
        <p:nvSpPr>
          <p:cNvPr id="35842" name="Rectangle 3"/>
          <p:cNvSpPr>
            <a:spLocks noChangeArrowheads="1"/>
          </p:cNvSpPr>
          <p:nvPr/>
        </p:nvSpPr>
        <p:spPr bwMode="auto">
          <a:xfrm>
            <a:off x="141533" y="402212"/>
            <a:ext cx="863890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VIII. Regulation of Pulmonary Ventilation</a:t>
            </a:r>
          </a:p>
        </p:txBody>
      </p:sp>
      <p:pic>
        <p:nvPicPr>
          <p:cNvPr id="9218" name="Picture 2" descr="\\172.24.161.56\lww\01_Logistics\Plowman5e_9781496323187\13_Ancillaries\1_Input\PPTs\JPEG updated arts\Plowman-PPT-03\Ch09\Plowman5e-ch009-image0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07735" y="1995332"/>
            <a:ext cx="5614729" cy="38759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9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9874" grpId="0" build="p" autoUpdateAnimBg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39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17714" y="1414172"/>
            <a:ext cx="7721600" cy="3715505"/>
          </a:xfrm>
        </p:spPr>
        <p:txBody>
          <a:bodyPr wrap="square"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	Anatomical Sensors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1.  Higher brain centers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    a.  Hypothalamus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    b.  Cerebral cortex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2.  Systemic receptors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    a.  Irritant receptors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    b.  Stretch receptors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17714" y="105426"/>
            <a:ext cx="870857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VIII. Regulation of Pulmonary Ventilation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3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3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23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23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9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239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239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9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239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239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9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239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239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9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239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239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9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239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239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3970" grpId="0" build="p" autoUpdateAnimBg="0" advAuto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60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17714" y="1374405"/>
            <a:ext cx="7010400" cy="3241529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None/>
            </a:pPr>
            <a:r>
              <a:rPr lang="en-US" b="1" dirty="0">
                <a:ea typeface="ＭＳ Ｐゴシック" charset="-128"/>
              </a:rPr>
              <a:t>    B.  Anatomical Sensors (cont.)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3.  Mechanoreceptors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	4.  </a:t>
            </a:r>
            <a:r>
              <a:rPr lang="en-US" b="1" dirty="0">
                <a:ea typeface="ＭＳ Ｐゴシック" charset="-128"/>
              </a:rPr>
              <a:t>Chemoreceptors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    a.  Influence of PO</a:t>
            </a:r>
            <a:r>
              <a:rPr lang="en-US" baseline="-25000" dirty="0">
                <a:ea typeface="ＭＳ Ｐゴシック" charset="-128"/>
              </a:rPr>
              <a:t>2</a:t>
            </a:r>
            <a:endParaRPr lang="en-US" dirty="0">
              <a:ea typeface="ＭＳ Ｐゴシック" charset="-128"/>
            </a:endParaRP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    b.  Influence of PCO</a:t>
            </a:r>
            <a:r>
              <a:rPr lang="en-US" baseline="-25000" dirty="0">
                <a:ea typeface="ＭＳ Ｐゴシック" charset="-128"/>
              </a:rPr>
              <a:t>2</a:t>
            </a:r>
            <a:endParaRPr lang="en-US" dirty="0">
              <a:ea typeface="ＭＳ Ｐゴシック" charset="-128"/>
            </a:endParaRP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    c.  Influence of pH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    d.  Influence of K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17714" y="105427"/>
            <a:ext cx="870857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VIII. Regulation of Pulmonary Ventilation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6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6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260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260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260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260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260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260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260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260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260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260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60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260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260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6018" grpId="0" build="p" autoUpdateAnimBg="0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17714" y="146369"/>
            <a:ext cx="870857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C66C0"/>
                </a:solidFill>
                <a:latin typeface="+mj-lt"/>
              </a:rPr>
              <a:t>The Effect of Arterial PO</a:t>
            </a:r>
            <a:r>
              <a:rPr lang="en-US" sz="2800" b="1" baseline="-25000" dirty="0">
                <a:solidFill>
                  <a:srgbClr val="0C66C0"/>
                </a:solidFill>
                <a:latin typeface="+mj-lt"/>
              </a:rPr>
              <a:t>2</a:t>
            </a:r>
            <a:r>
              <a:rPr lang="en-US" sz="2800" b="1" dirty="0">
                <a:solidFill>
                  <a:srgbClr val="0C66C0"/>
                </a:solidFill>
                <a:latin typeface="+mj-lt"/>
              </a:rPr>
              <a:t> (PaO</a:t>
            </a:r>
            <a:r>
              <a:rPr lang="en-US" sz="2800" b="1" baseline="-25000" dirty="0">
                <a:solidFill>
                  <a:srgbClr val="0C66C0"/>
                </a:solidFill>
                <a:latin typeface="+mj-lt"/>
              </a:rPr>
              <a:t>2</a:t>
            </a:r>
            <a:r>
              <a:rPr lang="en-US" sz="2800" b="1" dirty="0">
                <a:solidFill>
                  <a:srgbClr val="0C66C0"/>
                </a:solidFill>
                <a:latin typeface="+mj-lt"/>
              </a:rPr>
              <a:t>) on Minute Ventilation</a:t>
            </a:r>
          </a:p>
        </p:txBody>
      </p:sp>
      <p:pic>
        <p:nvPicPr>
          <p:cNvPr id="10242" name="Picture 2" descr="\\172.24.161.56\lww\01_Logistics\Plowman5e_9781496323187\13_Ancillaries\1_Input\PPTs\JPEG updated arts\Plowman-PPT-03\Ch09\Plowman5e-ch009-image0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2836" y="1448990"/>
            <a:ext cx="5344998" cy="333708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78099" y="18518"/>
            <a:ext cx="870857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C66C0"/>
                </a:solidFill>
                <a:latin typeface="+mj-lt"/>
              </a:rPr>
              <a:t>The Ventilatory Response to Carbon Dioxide</a:t>
            </a:r>
          </a:p>
        </p:txBody>
      </p:sp>
      <p:pic>
        <p:nvPicPr>
          <p:cNvPr id="11266" name="Picture 2" descr="\\172.24.161.56\lww\01_Logistics\Plowman5e_9781496323187\13_Ancillaries\1_Input\PPTs\JPEG updated arts\Plowman-PPT-03\Ch09\Plowman5e-ch009-image0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10846" y="1450469"/>
            <a:ext cx="5287577" cy="37714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421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7013" y="1451502"/>
            <a:ext cx="8461829" cy="2733698"/>
          </a:xfrm>
        </p:spPr>
        <p:txBody>
          <a:bodyPr wrap="square">
            <a:spAutoFit/>
          </a:bodyPr>
          <a:lstStyle/>
          <a:p>
            <a:pPr marL="347663" indent="-34766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b="1" dirty="0">
                <a:ea typeface="ＭＳ Ｐゴシック" charset="-128"/>
              </a:rPr>
              <a:t>Gas Exchange: Henry</a:t>
            </a:r>
            <a:r>
              <a:rPr lang="en-US" altLang="en-US" b="1" dirty="0">
                <a:ea typeface="ＭＳ Ｐゴシック" charset="-128"/>
              </a:rPr>
              <a:t>’</a:t>
            </a:r>
            <a:r>
              <a:rPr lang="en-US" b="1" dirty="0">
                <a:ea typeface="ＭＳ Ｐゴシック" charset="-128"/>
              </a:rPr>
              <a:t>s Law</a:t>
            </a:r>
          </a:p>
          <a:p>
            <a:pPr marL="406400" indent="-4064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A mixture of gases is in contact with a liquid, each gas dissolves in the liquid in proportion to its partial pressure and solubility until equilibrium is achieved and the gas partial pressures are equal in both locations. 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	</a:t>
            </a:r>
          </a:p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dirty="0">
              <a:ea typeface="ＭＳ Ｐゴシック" charset="-128"/>
            </a:endParaRPr>
          </a:p>
        </p:txBody>
      </p:sp>
      <p:sp>
        <p:nvSpPr>
          <p:cNvPr id="46082" name="Rectangle 3"/>
          <p:cNvSpPr>
            <a:spLocks noChangeArrowheads="1"/>
          </p:cNvSpPr>
          <p:nvPr/>
        </p:nvSpPr>
        <p:spPr bwMode="auto">
          <a:xfrm>
            <a:off x="227013" y="286312"/>
            <a:ext cx="668644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IX. Gas Exchange and Transport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42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342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342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42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342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342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42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342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342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4210" grpId="0" build="p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05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13668" y="280060"/>
            <a:ext cx="7010400" cy="4807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buClr>
                <a:srgbClr val="FF0000"/>
              </a:buClr>
              <a:buFontTx/>
              <a:buNone/>
            </a:pPr>
            <a:r>
              <a:rPr lang="en-US" sz="2800" b="1" kern="1200" dirty="0">
                <a:solidFill>
                  <a:srgbClr val="0066CC"/>
                </a:solidFill>
                <a:latin typeface="+mj-lt"/>
              </a:rPr>
              <a:t>External Respiration</a:t>
            </a:r>
          </a:p>
        </p:txBody>
      </p:sp>
      <p:pic>
        <p:nvPicPr>
          <p:cNvPr id="12290" name="Picture 2" descr="\\172.24.161.56\lww\01_Logistics\Plowman5e_9781496323187\13_Ancillaries\1_Input\PPTs\JPEG updated arts\Plowman-PPT-03\Ch09\Plowman5e-ch009-image0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36954" y="1445843"/>
            <a:ext cx="5095009" cy="40470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05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505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505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0594" grpId="0" build="p" autoUpdateAnimBg="0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5"/>
          <p:cNvSpPr txBox="1">
            <a:spLocks noChangeArrowheads="1"/>
          </p:cNvSpPr>
          <p:nvPr/>
        </p:nvSpPr>
        <p:spPr bwMode="auto">
          <a:xfrm>
            <a:off x="439059" y="1499513"/>
            <a:ext cx="64738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sz="2200" b="0" dirty="0">
                <a:latin typeface="+mn-lt"/>
              </a:rPr>
              <a:t> Movement of gases from blood to tissue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323799" y="322418"/>
            <a:ext cx="7010400" cy="480774"/>
          </a:xfrm>
          <a:prstGeom prst="rect">
            <a:avLst/>
          </a:prstGeom>
        </p:spPr>
        <p:txBody>
          <a:bodyPr>
            <a:spAutoFit/>
          </a:bodyPr>
          <a:lstStyle/>
          <a:p>
            <a:pPr marL="609600" marR="0" lvl="0" indent="-609600" algn="l" defTabSz="914400" latinLnBrk="0">
              <a:lnSpc>
                <a:spcPct val="90000"/>
              </a:lnSpc>
              <a:buClr>
                <a:srgbClr val="FF0000"/>
              </a:buClr>
              <a:buSzTx/>
              <a:buFontTx/>
              <a:buNone/>
              <a:tabLst/>
              <a:defRPr/>
            </a:pPr>
            <a:r>
              <a:rPr lang="en-US" sz="2800" b="1" dirty="0">
                <a:solidFill>
                  <a:srgbClr val="0066CC"/>
                </a:solidFill>
                <a:latin typeface="+mj-lt"/>
              </a:rPr>
              <a:t>Internal Respiration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utoUpdateAnimBg="0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88313" y="308595"/>
            <a:ext cx="8679303" cy="4801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lvl="0" indent="-609600" algn="l">
              <a:lnSpc>
                <a:spcPct val="90000"/>
              </a:lnSpc>
              <a:buClr>
                <a:srgbClr val="FF0000"/>
              </a:buClr>
            </a:pPr>
            <a:r>
              <a:rPr lang="en-US" sz="2800" b="1" dirty="0">
                <a:solidFill>
                  <a:srgbClr val="0066CC"/>
                </a:solidFill>
                <a:latin typeface="+mj-lt"/>
              </a:rPr>
              <a:t>Oxygen and Carbon Dioxide Exchange</a:t>
            </a:r>
          </a:p>
        </p:txBody>
      </p:sp>
      <p:pic>
        <p:nvPicPr>
          <p:cNvPr id="13314" name="Picture 2" descr="\\172.24.161.56\lww\01_Logistics\Plowman5e_9781496323187\13_Ancillaries\1_Input\PPTs\JPEG updated arts\Plowman-PPT-03\Ch09\Plowman5e-ch009-image0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0032" y="1486291"/>
            <a:ext cx="6726182" cy="40258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utoUpdateAnimBg="0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83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19312" y="1426763"/>
            <a:ext cx="8577943" cy="2564421"/>
          </a:xfrm>
        </p:spPr>
        <p:txBody>
          <a:bodyPr wrap="square">
            <a:spAutoFit/>
          </a:bodyPr>
          <a:lstStyle/>
          <a:p>
            <a:pPr marL="622300" indent="-6223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b="1" dirty="0">
                <a:ea typeface="ＭＳ Ｐゴシック" charset="-128"/>
              </a:rPr>
              <a:t>Hemoglobin</a:t>
            </a:r>
            <a:r>
              <a:rPr lang="en-US" dirty="0">
                <a:ea typeface="ＭＳ Ｐゴシック" charset="-128"/>
              </a:rPr>
              <a:t>—The protein portion of the RBC that binds with oxygen, consisting of four iron-containing pigments called hemes and a protein call globin</a:t>
            </a:r>
          </a:p>
          <a:p>
            <a:pPr marL="622300" indent="-6223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endParaRPr lang="en-US" dirty="0">
              <a:ea typeface="ＭＳ Ｐゴシック" charset="-128"/>
            </a:endParaRPr>
          </a:p>
          <a:p>
            <a:pPr marL="622300" indent="-62230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b="1" dirty="0">
                <a:ea typeface="ＭＳ Ｐゴシック" charset="-128"/>
              </a:rPr>
              <a:t>a-vO</a:t>
            </a:r>
            <a:r>
              <a:rPr lang="en-US" b="1" baseline="-25000" dirty="0">
                <a:ea typeface="ＭＳ Ｐゴシック" charset="-128"/>
              </a:rPr>
              <a:t>2</a:t>
            </a:r>
            <a:r>
              <a:rPr lang="en-US" b="1" dirty="0">
                <a:ea typeface="ＭＳ Ｐゴシック" charset="-128"/>
              </a:rPr>
              <a:t>diff</a:t>
            </a:r>
            <a:r>
              <a:rPr lang="en-US" dirty="0">
                <a:ea typeface="ＭＳ Ｐゴシック" charset="-128"/>
              </a:rPr>
              <a:t>—The difference between the amount of oxygen returned in venous blood and the amount originally carried in arterial blood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217952" y="402609"/>
            <a:ext cx="8679303" cy="4801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lvl="0" indent="-609600" algn="l">
              <a:lnSpc>
                <a:spcPct val="90000"/>
              </a:lnSpc>
              <a:spcAft>
                <a:spcPct val="50000"/>
              </a:spcAft>
              <a:buClr>
                <a:srgbClr val="FF0000"/>
              </a:buClr>
            </a:pPr>
            <a:r>
              <a:rPr lang="en-US" sz="2800" b="1" dirty="0">
                <a:solidFill>
                  <a:srgbClr val="0C66C0"/>
                </a:solidFill>
                <a:latin typeface="+mj-lt"/>
              </a:rPr>
              <a:t>Oxygen Transport</a:t>
            </a: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srgbClr val="0C66C0"/>
              </a:solidFill>
              <a:effectLst/>
              <a:uLnTx/>
              <a:uFillTx/>
              <a:latin typeface="+mj-lt"/>
              <a:ea typeface="ＭＳ Ｐゴシック" charset="-128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38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38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3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383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383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8306" grpId="0" build="p" autoUpdateAnimBg="0" advAuto="0"/>
      <p:bldP spid="4" grpId="0" build="p" autoUpdateAnimBg="0" advAuto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Text Box 4"/>
          <p:cNvSpPr txBox="1">
            <a:spLocks noChangeArrowheads="1"/>
          </p:cNvSpPr>
          <p:nvPr/>
        </p:nvSpPr>
        <p:spPr bwMode="auto">
          <a:xfrm>
            <a:off x="324998" y="321031"/>
            <a:ext cx="68611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US" sz="2800" b="1" dirty="0">
                <a:solidFill>
                  <a:srgbClr val="0C66C0"/>
                </a:solidFill>
                <a:latin typeface="+mj-lt"/>
              </a:rPr>
              <a:t>Red Blood Cell and Hemoglobin</a:t>
            </a:r>
          </a:p>
        </p:txBody>
      </p:sp>
      <p:pic>
        <p:nvPicPr>
          <p:cNvPr id="14338" name="Picture 2" descr="\\172.24.161.56\lww\01_Logistics\Plowman5e_9781496323187\13_Ancillaries\1_Input\PPTs\JPEG updated arts\Plowman-PPT-03\Ch09\Plowman5e-ch009-image0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0292" y="1554887"/>
            <a:ext cx="3506771" cy="2801282"/>
          </a:xfrm>
          <a:prstGeom prst="rect">
            <a:avLst/>
          </a:prstGeom>
          <a:noFill/>
        </p:spPr>
      </p:pic>
      <p:pic>
        <p:nvPicPr>
          <p:cNvPr id="14339" name="Picture 3" descr="\\172.24.161.56\lww\01_Logistics\Plowman5e_9781496323187\13_Ancillaries\1_Input\PPTs\JPEG updated arts\Plowman-PPT-03\Ch09\Plowman5e-ch009-image0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7415" y="1429866"/>
            <a:ext cx="3223966" cy="29263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575165" y="349872"/>
            <a:ext cx="68611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en-US" sz="2800" b="1" dirty="0">
                <a:solidFill>
                  <a:srgbClr val="0C66C0"/>
                </a:solidFill>
                <a:latin typeface="+mj-lt"/>
              </a:rPr>
              <a:t>Oxygenation of Hemoglobin</a:t>
            </a:r>
          </a:p>
        </p:txBody>
      </p:sp>
      <p:pic>
        <p:nvPicPr>
          <p:cNvPr id="15362" name="Picture 2" descr="\\172.24.161.56\lww\01_Logistics\Plowman5e_9781496323187\13_Ancillaries\1_Input\PPTs\JPEG updated arts\Plowman-PPT-03\Ch09\Plowman5e-ch009-image0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5165" y="1499266"/>
            <a:ext cx="6847880" cy="36499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ext Box 4"/>
          <p:cNvSpPr txBox="1">
            <a:spLocks noChangeArrowheads="1"/>
          </p:cNvSpPr>
          <p:nvPr/>
        </p:nvSpPr>
        <p:spPr bwMode="auto">
          <a:xfrm>
            <a:off x="452438" y="1423313"/>
            <a:ext cx="7535863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sz="2200" b="0" dirty="0">
                <a:latin typeface="+mn-lt"/>
              </a:rPr>
              <a:t>Percent Saturation of Hemoglobin</a:t>
            </a:r>
          </a:p>
        </p:txBody>
      </p:sp>
      <p:sp>
        <p:nvSpPr>
          <p:cNvPr id="57346" name="Text Box 5"/>
          <p:cNvSpPr txBox="1">
            <a:spLocks noChangeArrowheads="1"/>
          </p:cNvSpPr>
          <p:nvPr/>
        </p:nvSpPr>
        <p:spPr bwMode="auto">
          <a:xfrm>
            <a:off x="713926" y="2168139"/>
            <a:ext cx="775493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sz="2200" b="0" dirty="0">
                <a:latin typeface="+mn-lt"/>
              </a:rPr>
              <a:t>SbO</a:t>
            </a:r>
            <a:r>
              <a:rPr lang="en-US" sz="2200" b="0" baseline="-25000" dirty="0">
                <a:latin typeface="+mn-lt"/>
              </a:rPr>
              <a:t>2</a:t>
            </a:r>
            <a:r>
              <a:rPr lang="en-US" sz="2200" b="0" dirty="0">
                <a:latin typeface="+mn-lt"/>
              </a:rPr>
              <a:t>%</a:t>
            </a:r>
            <a:r>
              <a:rPr lang="en-US" sz="2200" b="0" baseline="-25000" dirty="0">
                <a:latin typeface="+mn-lt"/>
              </a:rPr>
              <a:t> </a:t>
            </a:r>
            <a:r>
              <a:rPr lang="en-US" sz="2200" b="0" dirty="0">
                <a:latin typeface="+mn-lt"/>
              </a:rPr>
              <a:t>= [(Hb </a:t>
            </a:r>
            <a:r>
              <a:rPr lang="en-US" sz="2200" dirty="0">
                <a:latin typeface="+mn-lt"/>
                <a:cs typeface="Arial" pitchFamily="34" charset="0"/>
              </a:rPr>
              <a:t>·</a:t>
            </a:r>
            <a:r>
              <a:rPr lang="en-US" sz="2200" dirty="0">
                <a:latin typeface="+mn-lt"/>
              </a:rPr>
              <a:t> </a:t>
            </a:r>
            <a:r>
              <a:rPr lang="en-US" sz="2200" b="0" dirty="0">
                <a:latin typeface="+mn-lt"/>
              </a:rPr>
              <a:t>O</a:t>
            </a:r>
            <a:r>
              <a:rPr lang="en-US" sz="2200" b="0" baseline="-25000" dirty="0">
                <a:latin typeface="+mn-lt"/>
              </a:rPr>
              <a:t>2</a:t>
            </a:r>
            <a:r>
              <a:rPr lang="en-US" sz="2200" b="0" dirty="0">
                <a:latin typeface="+mn-lt"/>
                <a:cs typeface="Arial" pitchFamily="34" charset="0"/>
              </a:rPr>
              <a:t>)/(Hb </a:t>
            </a:r>
            <a:r>
              <a:rPr lang="en-US" sz="2200" dirty="0">
                <a:latin typeface="+mn-lt"/>
                <a:cs typeface="Arial" pitchFamily="34" charset="0"/>
              </a:rPr>
              <a:t>· </a:t>
            </a:r>
            <a:r>
              <a:rPr lang="en-US" sz="2200" b="0" dirty="0">
                <a:latin typeface="+mn-lt"/>
                <a:cs typeface="Arial" pitchFamily="34" charset="0"/>
              </a:rPr>
              <a:t>O</a:t>
            </a:r>
            <a:r>
              <a:rPr lang="en-US" sz="2200" b="0" baseline="-25000" dirty="0">
                <a:latin typeface="+mn-lt"/>
                <a:cs typeface="Arial" pitchFamily="34" charset="0"/>
              </a:rPr>
              <a:t>2capacity</a:t>
            </a:r>
            <a:r>
              <a:rPr lang="en-US" sz="2200" b="0" dirty="0">
                <a:latin typeface="+mn-lt"/>
                <a:cs typeface="Arial" pitchFamily="34" charset="0"/>
              </a:rPr>
              <a:t>)] x 100</a:t>
            </a:r>
            <a:endParaRPr lang="en-US" sz="2200" dirty="0">
              <a:latin typeface="+mn-lt"/>
              <a:cs typeface="Arial" pitchFamily="34" charset="0"/>
            </a:endParaRPr>
          </a:p>
        </p:txBody>
      </p:sp>
      <p:sp>
        <p:nvSpPr>
          <p:cNvPr id="57348" name="Text Box 7"/>
          <p:cNvSpPr txBox="1">
            <a:spLocks noChangeArrowheads="1"/>
          </p:cNvSpPr>
          <p:nvPr/>
        </p:nvSpPr>
        <p:spPr bwMode="auto">
          <a:xfrm>
            <a:off x="452438" y="1397000"/>
            <a:ext cx="548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endParaRPr lang="en-US" dirty="0"/>
          </a:p>
        </p:txBody>
      </p:sp>
      <p:sp>
        <p:nvSpPr>
          <p:cNvPr id="57349" name="Text Box 8"/>
          <p:cNvSpPr txBox="1">
            <a:spLocks noChangeArrowheads="1"/>
          </p:cNvSpPr>
          <p:nvPr/>
        </p:nvSpPr>
        <p:spPr bwMode="auto">
          <a:xfrm>
            <a:off x="1450975" y="2930937"/>
            <a:ext cx="553878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sz="2200" b="0" dirty="0">
                <a:latin typeface="+mn-lt"/>
              </a:rPr>
              <a:t>Percent Content of Hemoglobin</a:t>
            </a:r>
          </a:p>
        </p:txBody>
      </p:sp>
      <p:sp>
        <p:nvSpPr>
          <p:cNvPr id="57350" name="Text Box 9"/>
          <p:cNvSpPr txBox="1">
            <a:spLocks noChangeArrowheads="1"/>
          </p:cNvSpPr>
          <p:nvPr/>
        </p:nvSpPr>
        <p:spPr bwMode="auto">
          <a:xfrm>
            <a:off x="1083469" y="3666367"/>
            <a:ext cx="627380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sz="2200" b="0" dirty="0">
                <a:latin typeface="+mn-lt"/>
              </a:rPr>
              <a:t>HbO</a:t>
            </a:r>
            <a:r>
              <a:rPr lang="en-US" sz="2200" b="0" baseline="-25000" dirty="0">
                <a:latin typeface="+mn-lt"/>
              </a:rPr>
              <a:t>2  </a:t>
            </a:r>
            <a:r>
              <a:rPr lang="en-US" sz="2200" b="0" dirty="0">
                <a:latin typeface="+mn-lt"/>
              </a:rPr>
              <a:t>= Hb </a:t>
            </a:r>
            <a:r>
              <a:rPr lang="en-US" sz="2200" dirty="0">
                <a:latin typeface="+mn-lt"/>
                <a:cs typeface="Arial" pitchFamily="34" charset="0"/>
              </a:rPr>
              <a:t>· </a:t>
            </a:r>
            <a:r>
              <a:rPr lang="en-US" sz="2200" b="0" dirty="0">
                <a:latin typeface="+mn-lt"/>
                <a:cs typeface="Arial" pitchFamily="34" charset="0"/>
              </a:rPr>
              <a:t>1.34 </a:t>
            </a:r>
            <a:r>
              <a:rPr lang="en-US" sz="2200" dirty="0">
                <a:latin typeface="+mn-lt"/>
                <a:cs typeface="Arial" pitchFamily="34" charset="0"/>
              </a:rPr>
              <a:t>· </a:t>
            </a:r>
            <a:r>
              <a:rPr lang="en-US" sz="2200" b="0" dirty="0">
                <a:latin typeface="+mn-lt"/>
                <a:cs typeface="Arial" pitchFamily="34" charset="0"/>
              </a:rPr>
              <a:t>SbO</a:t>
            </a:r>
            <a:r>
              <a:rPr lang="en-US" sz="2200" b="0" baseline="-25000" dirty="0">
                <a:latin typeface="+mn-lt"/>
                <a:cs typeface="Arial" pitchFamily="34" charset="0"/>
              </a:rPr>
              <a:t>2</a:t>
            </a:r>
            <a:r>
              <a:rPr lang="en-US" sz="2200" b="0" dirty="0">
                <a:latin typeface="+mn-lt"/>
                <a:cs typeface="Arial" pitchFamily="34" charset="0"/>
              </a:rPr>
              <a:t>%</a:t>
            </a:r>
            <a:endParaRPr lang="en-US" sz="2200" dirty="0">
              <a:latin typeface="+mn-lt"/>
              <a:cs typeface="Arial" pitchFamily="34" charset="0"/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127439" y="157257"/>
            <a:ext cx="858677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C66C0"/>
                </a:solidFill>
                <a:latin typeface="+mj-lt"/>
              </a:rPr>
              <a:t>Percent Saturation  and Content of Hemoglobin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ext Box 4"/>
          <p:cNvSpPr txBox="1">
            <a:spLocks noChangeArrowheads="1"/>
          </p:cNvSpPr>
          <p:nvPr/>
        </p:nvSpPr>
        <p:spPr bwMode="auto">
          <a:xfrm>
            <a:off x="368299" y="110249"/>
            <a:ext cx="811371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US" sz="2800" b="1" dirty="0">
                <a:solidFill>
                  <a:srgbClr val="0C66C0"/>
                </a:solidFill>
                <a:latin typeface="+mj-lt"/>
              </a:rPr>
              <a:t>Binding of O</a:t>
            </a:r>
            <a:r>
              <a:rPr lang="en-US" sz="2800" b="1" baseline="-25000" dirty="0">
                <a:solidFill>
                  <a:srgbClr val="0C66C0"/>
                </a:solidFill>
                <a:latin typeface="+mj-lt"/>
              </a:rPr>
              <a:t>2 </a:t>
            </a:r>
            <a:r>
              <a:rPr lang="en-US" sz="2800" b="1" dirty="0">
                <a:solidFill>
                  <a:srgbClr val="0C66C0"/>
                </a:solidFill>
                <a:latin typeface="+mj-lt"/>
              </a:rPr>
              <a:t>and Hb: O</a:t>
            </a:r>
            <a:r>
              <a:rPr lang="en-US" sz="2800" b="1" baseline="-25000" dirty="0">
                <a:solidFill>
                  <a:srgbClr val="0C66C0"/>
                </a:solidFill>
                <a:latin typeface="+mj-lt"/>
              </a:rPr>
              <a:t>2</a:t>
            </a:r>
            <a:r>
              <a:rPr lang="en-US" sz="2800" b="1" dirty="0">
                <a:solidFill>
                  <a:srgbClr val="0C66C0"/>
                </a:solidFill>
                <a:latin typeface="+mj-lt"/>
              </a:rPr>
              <a:t> Dissociation Curve</a:t>
            </a:r>
          </a:p>
        </p:txBody>
      </p:sp>
      <p:pic>
        <p:nvPicPr>
          <p:cNvPr id="16386" name="Picture 2" descr="\\172.24.161.56\lww\01_Logistics\Plowman5e_9781496323187\13_Ancillaries\1_Input\PPTs\JPEG updated arts\Plowman-PPT-03\Ch09\Plowman5e-ch009-image01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08144" y="1590108"/>
            <a:ext cx="4760535" cy="368340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Text Box 4"/>
          <p:cNvSpPr txBox="1">
            <a:spLocks noChangeArrowheads="1"/>
          </p:cNvSpPr>
          <p:nvPr/>
        </p:nvSpPr>
        <p:spPr bwMode="auto">
          <a:xfrm>
            <a:off x="366485" y="388566"/>
            <a:ext cx="7788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US" sz="2800" b="1" dirty="0">
                <a:solidFill>
                  <a:srgbClr val="0C66C0"/>
                </a:solidFill>
                <a:latin typeface="+mj-lt"/>
              </a:rPr>
              <a:t>a-vO</a:t>
            </a:r>
            <a:r>
              <a:rPr lang="en-US" sz="2800" b="1" baseline="-25000" dirty="0">
                <a:solidFill>
                  <a:srgbClr val="0C66C0"/>
                </a:solidFill>
                <a:latin typeface="+mj-lt"/>
              </a:rPr>
              <a:t>2</a:t>
            </a:r>
            <a:r>
              <a:rPr lang="en-US" sz="2800" b="1" dirty="0">
                <a:solidFill>
                  <a:srgbClr val="0C66C0"/>
                </a:solidFill>
                <a:latin typeface="+mj-lt"/>
              </a:rPr>
              <a:t> Difference</a:t>
            </a:r>
          </a:p>
        </p:txBody>
      </p:sp>
      <p:sp>
        <p:nvSpPr>
          <p:cNvPr id="60418" name="Text Box 5"/>
          <p:cNvSpPr txBox="1">
            <a:spLocks noChangeArrowheads="1"/>
          </p:cNvSpPr>
          <p:nvPr/>
        </p:nvSpPr>
        <p:spPr bwMode="auto">
          <a:xfrm>
            <a:off x="835024" y="1975843"/>
            <a:ext cx="701040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endParaRPr lang="en-US" sz="2200" dirty="0">
              <a:latin typeface="+mn-lt"/>
            </a:endParaRPr>
          </a:p>
        </p:txBody>
      </p:sp>
      <p:sp>
        <p:nvSpPr>
          <p:cNvPr id="60419" name="Text Box 6"/>
          <p:cNvSpPr txBox="1">
            <a:spLocks noChangeArrowheads="1"/>
          </p:cNvSpPr>
          <p:nvPr/>
        </p:nvSpPr>
        <p:spPr bwMode="auto">
          <a:xfrm>
            <a:off x="-1077914" y="1734543"/>
            <a:ext cx="5697538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</a:pPr>
            <a:endParaRPr lang="en-US" sz="2200" dirty="0">
              <a:latin typeface="+mn-lt"/>
            </a:endParaRPr>
          </a:p>
        </p:txBody>
      </p:sp>
      <p:sp>
        <p:nvSpPr>
          <p:cNvPr id="60420" name="Text Box 7"/>
          <p:cNvSpPr txBox="1">
            <a:spLocks noChangeArrowheads="1"/>
          </p:cNvSpPr>
          <p:nvPr/>
        </p:nvSpPr>
        <p:spPr bwMode="auto">
          <a:xfrm>
            <a:off x="550637" y="1510934"/>
            <a:ext cx="7419975" cy="1954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US" sz="2200" dirty="0">
                <a:latin typeface="+mn-lt"/>
              </a:rPr>
              <a:t>a-vO</a:t>
            </a:r>
            <a:r>
              <a:rPr lang="en-US" sz="2200" baseline="-25000" dirty="0">
                <a:latin typeface="+mn-lt"/>
              </a:rPr>
              <a:t>2</a:t>
            </a:r>
            <a:r>
              <a:rPr lang="en-US" sz="2200" dirty="0">
                <a:latin typeface="+mn-lt"/>
              </a:rPr>
              <a:t> difference</a:t>
            </a:r>
          </a:p>
          <a:p>
            <a:pPr algn="l" eaLnBrk="1" hangingPunct="1">
              <a:spcBef>
                <a:spcPct val="50000"/>
              </a:spcBef>
            </a:pPr>
            <a:r>
              <a:rPr lang="en-US" sz="2200" dirty="0">
                <a:latin typeface="+mn-lt"/>
              </a:rPr>
              <a:t>= </a:t>
            </a:r>
            <a:r>
              <a:rPr lang="en-US" sz="2200" b="0" dirty="0">
                <a:latin typeface="+mn-lt"/>
              </a:rPr>
              <a:t>amount of oxygen dissociated from blood</a:t>
            </a:r>
          </a:p>
          <a:p>
            <a:pPr algn="l" eaLnBrk="1" hangingPunct="1">
              <a:spcBef>
                <a:spcPct val="50000"/>
              </a:spcBef>
            </a:pPr>
            <a:r>
              <a:rPr lang="en-US" sz="2200" b="0" dirty="0">
                <a:latin typeface="+mn-lt"/>
              </a:rPr>
              <a:t>Reflects oxygen uptake (largely by muscle)</a:t>
            </a:r>
          </a:p>
          <a:p>
            <a:pPr algn="l" eaLnBrk="1" hangingPunct="1">
              <a:spcBef>
                <a:spcPct val="50000"/>
              </a:spcBef>
            </a:pPr>
            <a:endParaRPr lang="en-US" sz="2200" b="0" dirty="0">
              <a:latin typeface="+mn-lt"/>
            </a:endParaRPr>
          </a:p>
        </p:txBody>
      </p:sp>
      <p:sp>
        <p:nvSpPr>
          <p:cNvPr id="60421" name="Text Box 8"/>
          <p:cNvSpPr txBox="1">
            <a:spLocks noChangeArrowheads="1"/>
          </p:cNvSpPr>
          <p:nvPr/>
        </p:nvSpPr>
        <p:spPr bwMode="auto">
          <a:xfrm>
            <a:off x="504702" y="3722093"/>
            <a:ext cx="8116887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US" sz="2200" b="0" dirty="0">
                <a:latin typeface="+mn-lt"/>
              </a:rPr>
              <a:t>O</a:t>
            </a:r>
            <a:r>
              <a:rPr lang="en-US" sz="2200" b="0" baseline="-25000" dirty="0">
                <a:latin typeface="+mn-lt"/>
              </a:rPr>
              <a:t>2 </a:t>
            </a:r>
            <a:r>
              <a:rPr lang="en-US" sz="2200" b="0" dirty="0">
                <a:latin typeface="+mn-lt"/>
              </a:rPr>
              <a:t>content of arterial blood    		19.79        19.79</a:t>
            </a:r>
          </a:p>
        </p:txBody>
      </p:sp>
      <p:sp>
        <p:nvSpPr>
          <p:cNvPr id="60422" name="Text Box 11"/>
          <p:cNvSpPr txBox="1">
            <a:spLocks noChangeArrowheads="1"/>
          </p:cNvSpPr>
          <p:nvPr/>
        </p:nvSpPr>
        <p:spPr bwMode="auto">
          <a:xfrm>
            <a:off x="575041" y="4278085"/>
            <a:ext cx="8154987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/>
            <a:r>
              <a:rPr lang="en-US" sz="2200" b="0" dirty="0">
                <a:latin typeface="+mn-lt"/>
              </a:rPr>
              <a:t>O</a:t>
            </a:r>
            <a:r>
              <a:rPr lang="en-US" sz="2200" b="0" baseline="-25000" dirty="0">
                <a:latin typeface="+mn-lt"/>
              </a:rPr>
              <a:t>2</a:t>
            </a:r>
            <a:r>
              <a:rPr lang="en-US" sz="2200" b="0" dirty="0">
                <a:latin typeface="+mn-lt"/>
              </a:rPr>
              <a:t> content of venous blood (at rest)  </a:t>
            </a:r>
            <a:r>
              <a:rPr lang="en-US" sz="2200" b="0" u="sng" dirty="0">
                <a:latin typeface="+mn-lt"/>
              </a:rPr>
              <a:t>−15.20 </a:t>
            </a:r>
            <a:r>
              <a:rPr lang="en-US" sz="2200" dirty="0">
                <a:latin typeface="+mn-lt"/>
              </a:rPr>
              <a:t>       </a:t>
            </a:r>
            <a:r>
              <a:rPr lang="en-US" sz="2200" b="0" u="sng" dirty="0">
                <a:latin typeface="+mn-lt"/>
              </a:rPr>
              <a:t>10.00</a:t>
            </a:r>
          </a:p>
        </p:txBody>
      </p:sp>
      <p:sp>
        <p:nvSpPr>
          <p:cNvPr id="60423" name="Text Box 12"/>
          <p:cNvSpPr txBox="1">
            <a:spLocks noChangeArrowheads="1"/>
          </p:cNvSpPr>
          <p:nvPr/>
        </p:nvSpPr>
        <p:spPr bwMode="auto">
          <a:xfrm>
            <a:off x="826797" y="3893543"/>
            <a:ext cx="184731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1" hangingPunct="1"/>
            <a:endParaRPr lang="en-US" sz="2200" dirty="0">
              <a:latin typeface="+mn-lt"/>
            </a:endParaRPr>
          </a:p>
        </p:txBody>
      </p:sp>
      <p:sp>
        <p:nvSpPr>
          <p:cNvPr id="60424" name="Text Box 13"/>
          <p:cNvSpPr txBox="1">
            <a:spLocks noChangeArrowheads="1"/>
          </p:cNvSpPr>
          <p:nvPr/>
        </p:nvSpPr>
        <p:spPr bwMode="auto">
          <a:xfrm>
            <a:off x="5130799" y="4871443"/>
            <a:ext cx="337820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endParaRPr lang="en-US" sz="2200" dirty="0">
              <a:latin typeface="+mn-lt"/>
            </a:endParaRPr>
          </a:p>
        </p:txBody>
      </p:sp>
      <p:sp>
        <p:nvSpPr>
          <p:cNvPr id="60425" name="Text Box 14"/>
          <p:cNvSpPr txBox="1">
            <a:spLocks noChangeArrowheads="1"/>
          </p:cNvSpPr>
          <p:nvPr/>
        </p:nvSpPr>
        <p:spPr bwMode="auto">
          <a:xfrm>
            <a:off x="6141664" y="4735042"/>
            <a:ext cx="259715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US" sz="2200" b="0" dirty="0">
                <a:latin typeface="+mn-lt"/>
              </a:rPr>
              <a:t>4.59          9.79 </a:t>
            </a:r>
          </a:p>
        </p:txBody>
      </p:sp>
      <p:sp>
        <p:nvSpPr>
          <p:cNvPr id="60427" name="TextBox 2"/>
          <p:cNvSpPr txBox="1">
            <a:spLocks noChangeArrowheads="1"/>
          </p:cNvSpPr>
          <p:nvPr/>
        </p:nvSpPr>
        <p:spPr bwMode="auto">
          <a:xfrm>
            <a:off x="5767815" y="2943608"/>
            <a:ext cx="298511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200" b="0" dirty="0">
                <a:latin typeface="+mn-lt"/>
              </a:rPr>
              <a:t>a-vO</a:t>
            </a:r>
            <a:r>
              <a:rPr lang="en-US" sz="2200" b="0" baseline="-25000" dirty="0">
                <a:latin typeface="+mn-lt"/>
              </a:rPr>
              <a:t>2</a:t>
            </a:r>
            <a:r>
              <a:rPr lang="en-US" sz="2200" b="0" dirty="0">
                <a:latin typeface="+mn-lt"/>
              </a:rPr>
              <a:t>diff </a:t>
            </a:r>
          </a:p>
          <a:p>
            <a:pPr algn="l"/>
            <a:r>
              <a:rPr lang="en-US" sz="2200" b="0" u="sng" dirty="0">
                <a:latin typeface="+mn-lt"/>
              </a:rPr>
              <a:t>at rest</a:t>
            </a:r>
            <a:r>
              <a:rPr lang="en-US" sz="2200" b="0" dirty="0">
                <a:latin typeface="+mn-lt"/>
              </a:rPr>
              <a:t>     </a:t>
            </a:r>
            <a:r>
              <a:rPr lang="en-US" sz="2200" b="0" u="sng" dirty="0">
                <a:latin typeface="+mn-lt"/>
              </a:rPr>
              <a:t>during EX</a:t>
            </a:r>
            <a:endParaRPr lang="en-US" sz="2200" u="sng" dirty="0">
              <a:latin typeface="+mn-lt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240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65723" y="1464029"/>
            <a:ext cx="8636000" cy="1819602"/>
          </a:xfrm>
        </p:spPr>
        <p:txBody>
          <a:bodyPr wrap="square">
            <a:spAutoFit/>
          </a:bodyPr>
          <a:lstStyle/>
          <a:p>
            <a:pPr marL="347663" indent="-34766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CO</a:t>
            </a:r>
            <a:r>
              <a:rPr lang="en-US" baseline="-25000" dirty="0">
                <a:ea typeface="ＭＳ Ｐゴシック" charset="-128"/>
              </a:rPr>
              <a:t>2</a:t>
            </a:r>
            <a:r>
              <a:rPr lang="en-US" dirty="0">
                <a:ea typeface="ＭＳ Ｐゴシック" charset="-128"/>
              </a:rPr>
              <a:t> is carried in three ways in the blood:</a:t>
            </a:r>
          </a:p>
          <a:p>
            <a:pPr marL="574675" indent="-5746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1.  Dissolved in plasma</a:t>
            </a:r>
          </a:p>
          <a:p>
            <a:pPr marL="574675" indent="-5746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2.  Bound to hemoglobin (carbaminohemoglobin)</a:t>
            </a:r>
          </a:p>
          <a:p>
            <a:pPr marL="574675" indent="-574675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 3.  Bicarbonate ions (HCO</a:t>
            </a:r>
            <a:r>
              <a:rPr lang="en-US" baseline="-25000" dirty="0">
                <a:ea typeface="ＭＳ Ｐゴシック" charset="-128"/>
              </a:rPr>
              <a:t>3</a:t>
            </a:r>
            <a:r>
              <a:rPr lang="en-US" baseline="30000" dirty="0">
                <a:ea typeface="ＭＳ Ｐゴシック" charset="-128"/>
              </a:rPr>
              <a:t>–</a:t>
            </a:r>
            <a:r>
              <a:rPr lang="en-US" dirty="0">
                <a:ea typeface="ＭＳ Ｐゴシック" charset="-128"/>
              </a:rPr>
              <a:t>)</a:t>
            </a:r>
          </a:p>
        </p:txBody>
      </p:sp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310705" y="281081"/>
            <a:ext cx="7788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US" sz="2800" b="1" dirty="0">
                <a:solidFill>
                  <a:srgbClr val="0C66C0"/>
                </a:solidFill>
                <a:latin typeface="+mj-lt"/>
                <a:ea typeface="ＭＳ Ｐゴシック" charset="-128"/>
              </a:rPr>
              <a:t>Carbon Dioxide Transport</a:t>
            </a:r>
            <a:endParaRPr lang="en-US" sz="2800" b="1" dirty="0">
              <a:solidFill>
                <a:srgbClr val="0C66C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2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2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2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24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424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424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2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42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42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24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424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424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2402" grpId="0" build="p" autoUpdateAnimBg="0" advAuto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321746" y="106913"/>
            <a:ext cx="864460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US" sz="2800" b="1" dirty="0">
                <a:solidFill>
                  <a:srgbClr val="0C66C0"/>
                </a:solidFill>
                <a:latin typeface="+mj-lt"/>
              </a:rPr>
              <a:t>Summary of Oxygen and </a:t>
            </a:r>
            <a:r>
              <a:rPr lang="en-US" sz="2800" b="1" dirty="0">
                <a:solidFill>
                  <a:srgbClr val="0C66C0"/>
                </a:solidFill>
                <a:latin typeface="+mj-lt"/>
                <a:ea typeface="ＭＳ Ｐゴシック" charset="-128"/>
              </a:rPr>
              <a:t>Carbon Dioxide Transport</a:t>
            </a:r>
            <a:endParaRPr lang="en-US" sz="2800" b="1" dirty="0">
              <a:solidFill>
                <a:srgbClr val="0C66C0"/>
              </a:solidFill>
              <a:latin typeface="+mj-lt"/>
            </a:endParaRPr>
          </a:p>
        </p:txBody>
      </p:sp>
      <p:pic>
        <p:nvPicPr>
          <p:cNvPr id="17410" name="Picture 2" descr="\\172.24.161.56\lww\01_Logistics\Plowman5e_9781496323187\13_Ancillaries\1_Input\PPTs\JPEG updated arts\Plowman-PPT-03\Ch09\Plowman5e-ch009-image01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21036" y="1448287"/>
            <a:ext cx="5635595" cy="37436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64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09264" y="1391247"/>
            <a:ext cx="8563429" cy="3681650"/>
          </a:xfrm>
        </p:spPr>
        <p:txBody>
          <a:bodyPr wrap="square">
            <a:spAutoFit/>
          </a:bodyPr>
          <a:lstStyle/>
          <a:p>
            <a:pPr marL="347663" indent="-34766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</a:pPr>
            <a:r>
              <a:rPr lang="en-US" dirty="0">
                <a:ea typeface="ＭＳ Ｐゴシック" charset="-128"/>
              </a:rPr>
              <a:t>A series of mechanisms that attempt to regulate the [H</a:t>
            </a:r>
            <a:r>
              <a:rPr lang="en-US" baseline="30000" dirty="0">
                <a:ea typeface="ＭＳ Ｐゴシック" charset="-128"/>
              </a:rPr>
              <a:t>+</a:t>
            </a:r>
            <a:r>
              <a:rPr lang="en-US" dirty="0">
                <a:ea typeface="ＭＳ Ｐゴシック" charset="-128"/>
              </a:rPr>
              <a:t>] in body fluids</a:t>
            </a:r>
          </a:p>
          <a:p>
            <a:pPr marL="1095375" lvl="1" indent="-51435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Necessary for homeostasis</a:t>
            </a:r>
          </a:p>
          <a:p>
            <a:pPr marL="1095375" lvl="1" indent="-51435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Hb as a buffer–Carbonic acid- bicarbonate buffering system (CO</a:t>
            </a:r>
            <a:r>
              <a:rPr lang="en-US" baseline="-25000" dirty="0">
                <a:ea typeface="ＭＳ Ｐゴシック" charset="-128"/>
              </a:rPr>
              <a:t>2</a:t>
            </a:r>
            <a:r>
              <a:rPr lang="en-US" dirty="0">
                <a:ea typeface="ＭＳ Ｐゴシック" charset="-128"/>
              </a:rPr>
              <a:t> exhaled by respiratory system)</a:t>
            </a:r>
          </a:p>
          <a:p>
            <a:pPr marL="1095375" lvl="1" indent="-51435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−"/>
            </a:pPr>
            <a:r>
              <a:rPr lang="en-US" dirty="0">
                <a:ea typeface="ＭＳ Ｐゴシック" charset="-128"/>
              </a:rPr>
              <a:t>Kidneys–long term</a:t>
            </a:r>
          </a:p>
          <a:p>
            <a:pPr marL="1438275" lvl="2" indent="-51435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Conserve or eliminate bicarbonate</a:t>
            </a:r>
          </a:p>
          <a:p>
            <a:pPr marL="1438275" lvl="2" indent="-514350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●"/>
            </a:pPr>
            <a:r>
              <a:rPr lang="en-US" dirty="0">
                <a:ea typeface="ＭＳ Ｐゴシック" charset="-128"/>
              </a:rPr>
              <a:t>Excrete H</a:t>
            </a:r>
            <a:r>
              <a:rPr lang="en-US" baseline="30000" dirty="0">
                <a:ea typeface="ＭＳ Ｐゴシック" charset="-128"/>
              </a:rPr>
              <a:t>+</a:t>
            </a:r>
            <a:r>
              <a:rPr lang="en-US" baseline="-25000" dirty="0">
                <a:ea typeface="ＭＳ Ｐゴシック" charset="-128"/>
              </a:rPr>
              <a:t> </a:t>
            </a:r>
            <a:endParaRPr lang="en-US" dirty="0">
              <a:ea typeface="ＭＳ Ｐゴシック" charset="-128"/>
            </a:endParaRPr>
          </a:p>
        </p:txBody>
      </p:sp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310705" y="343256"/>
            <a:ext cx="864460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1" hangingPunct="1">
              <a:spcBef>
                <a:spcPct val="50000"/>
              </a:spcBef>
            </a:pPr>
            <a:r>
              <a:rPr lang="en-US" sz="2800" b="1" dirty="0">
                <a:solidFill>
                  <a:srgbClr val="0C66C0"/>
                </a:solidFill>
                <a:latin typeface="+mj-lt"/>
              </a:rPr>
              <a:t>Acid−Base Balance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6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6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6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64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464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464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64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464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464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64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464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464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64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464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464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64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464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464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6498" grpId="0" build="p" autoUpdateAnimBg="0" advAuto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2954</TotalTime>
  <Words>719</Words>
  <Application>Microsoft Macintosh PowerPoint</Application>
  <PresentationFormat>On-screen Show (4:3)</PresentationFormat>
  <Paragraphs>143</Paragraphs>
  <Slides>33</Slides>
  <Notes>28</Notes>
  <HiddenSlides>7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Times</vt:lpstr>
      <vt:lpstr>Times New Roman</vt:lpstr>
      <vt:lpstr>Verdana</vt:lpstr>
      <vt:lpstr>LWW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349</cp:revision>
  <cp:lastPrinted>2001-01-03T19:47:24Z</cp:lastPrinted>
  <dcterms:created xsi:type="dcterms:W3CDTF">2001-02-15T19:07:27Z</dcterms:created>
  <dcterms:modified xsi:type="dcterms:W3CDTF">2022-02-28T20:38:47Z</dcterms:modified>
</cp:coreProperties>
</file>