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5143500" cx="9144000"/>
  <p:notesSz cx="6858000" cy="9144000"/>
  <p:embeddedFontLst>
    <p:embeddedFont>
      <p:font typeface="PT Sans Narrow"/>
      <p:regular r:id="rId30"/>
      <p:bold r:id="rId31"/>
    </p:embeddedFont>
    <p:embeddedFont>
      <p:font typeface="Open Sans"/>
      <p:regular r:id="rId32"/>
      <p:bold r:id="rId33"/>
      <p:italic r:id="rId34"/>
      <p:boldItalic r:id="rId3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http://customooxmlschemas.google.com/">
      <go:slidesCustomData xmlns:go="http://customooxmlschemas.google.com/" r:id="rId36" roundtripDataSignature="AMtx7mhkHTKn3xqrmKui6I4o2uliQIXV9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PTSansNarrow-bold.fntdata"/><Relationship Id="rId30" Type="http://schemas.openxmlformats.org/officeDocument/2006/relationships/font" Target="fonts/PTSansNarrow-regular.fntdata"/><Relationship Id="rId11" Type="http://schemas.openxmlformats.org/officeDocument/2006/relationships/slide" Target="slides/slide6.xml"/><Relationship Id="rId33" Type="http://schemas.openxmlformats.org/officeDocument/2006/relationships/font" Target="fonts/OpenSans-bold.fntdata"/><Relationship Id="rId10" Type="http://schemas.openxmlformats.org/officeDocument/2006/relationships/slide" Target="slides/slide5.xml"/><Relationship Id="rId32" Type="http://schemas.openxmlformats.org/officeDocument/2006/relationships/font" Target="fonts/OpenSans-regular.fntdata"/><Relationship Id="rId13" Type="http://schemas.openxmlformats.org/officeDocument/2006/relationships/slide" Target="slides/slide8.xml"/><Relationship Id="rId35" Type="http://schemas.openxmlformats.org/officeDocument/2006/relationships/font" Target="fonts/OpenSans-boldItalic.fntdata"/><Relationship Id="rId12" Type="http://schemas.openxmlformats.org/officeDocument/2006/relationships/slide" Target="slides/slide7.xml"/><Relationship Id="rId34" Type="http://schemas.openxmlformats.org/officeDocument/2006/relationships/font" Target="fonts/OpenSans-italic.fntdata"/><Relationship Id="rId15" Type="http://schemas.openxmlformats.org/officeDocument/2006/relationships/slide" Target="slides/slide10.xml"/><Relationship Id="rId14" Type="http://schemas.openxmlformats.org/officeDocument/2006/relationships/slide" Target="slides/slide9.xml"/><Relationship Id="rId36" Type="http://customschemas.google.com/relationships/presentationmetadata" Target="meta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Google Shape;68;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Google Shape;8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Google Shape;8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7: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8: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3" name="Shape 103"/>
        <p:cNvGrpSpPr/>
        <p:nvPr/>
      </p:nvGrpSpPr>
      <p:grpSpPr>
        <a:xfrm>
          <a:off x="0" y="0"/>
          <a:ext cx="0" cy="0"/>
          <a:chOff x="0" y="0"/>
          <a:chExt cx="0" cy="0"/>
        </a:xfrm>
      </p:grpSpPr>
      <p:sp>
        <p:nvSpPr>
          <p:cNvPr id="104" name="Google Shape;104;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9: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9" name="Shape 109"/>
        <p:cNvGrpSpPr/>
        <p:nvPr/>
      </p:nvGrpSpPr>
      <p:grpSpPr>
        <a:xfrm>
          <a:off x="0" y="0"/>
          <a:ext cx="0" cy="0"/>
          <a:chOff x="0" y="0"/>
          <a:chExt cx="0" cy="0"/>
        </a:xfrm>
      </p:grpSpPr>
      <p:sp>
        <p:nvSpPr>
          <p:cNvPr id="110" name="Google Shape;11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0: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Google Shape;128;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3" name="Shape 133"/>
        <p:cNvGrpSpPr/>
        <p:nvPr/>
      </p:nvGrpSpPr>
      <p:grpSpPr>
        <a:xfrm>
          <a:off x="0" y="0"/>
          <a:ext cx="0" cy="0"/>
          <a:chOff x="0" y="0"/>
          <a:chExt cx="0" cy="0"/>
        </a:xfrm>
      </p:grpSpPr>
      <p:sp>
        <p:nvSpPr>
          <p:cNvPr id="134" name="Google Shape;134;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Google Shape;140;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5: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5" name="Shape 145"/>
        <p:cNvGrpSpPr/>
        <p:nvPr/>
      </p:nvGrpSpPr>
      <p:grpSpPr>
        <a:xfrm>
          <a:off x="0" y="0"/>
          <a:ext cx="0" cy="0"/>
          <a:chOff x="0" y="0"/>
          <a:chExt cx="0" cy="0"/>
        </a:xfrm>
      </p:grpSpPr>
      <p:sp>
        <p:nvSpPr>
          <p:cNvPr id="146" name="Google Shape;14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6: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Google Shape;152;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7: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8: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9: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20: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Google Shape;176;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2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Google Shape;183;p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2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8" name="Shape 188"/>
        <p:cNvGrpSpPr/>
        <p:nvPr/>
      </p:nvGrpSpPr>
      <p:grpSpPr>
        <a:xfrm>
          <a:off x="0" y="0"/>
          <a:ext cx="0" cy="0"/>
          <a:chOff x="0" y="0"/>
          <a:chExt cx="0" cy="0"/>
        </a:xfrm>
      </p:grpSpPr>
      <p:sp>
        <p:nvSpPr>
          <p:cNvPr id="189" name="Google Shape;189;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2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4" name="Shape 194"/>
        <p:cNvGrpSpPr/>
        <p:nvPr/>
      </p:nvGrpSpPr>
      <p:grpSpPr>
        <a:xfrm>
          <a:off x="0" y="0"/>
          <a:ext cx="0" cy="0"/>
          <a:chOff x="0" y="0"/>
          <a:chExt cx="0" cy="0"/>
        </a:xfrm>
      </p:grpSpPr>
      <p:sp>
        <p:nvSpPr>
          <p:cNvPr id="195" name="Google Shape;195;p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24: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Google Shape;201;p2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2" name="Google Shape;202;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cxnSp>
        <p:nvCxnSpPr>
          <p:cNvPr id="10" name="Google Shape;10;p27"/>
          <p:cNvCxnSpPr/>
          <p:nvPr/>
        </p:nvCxnSpPr>
        <p:spPr>
          <a:xfrm>
            <a:off x="7007735" y="3176888"/>
            <a:ext cx="562200" cy="0"/>
          </a:xfrm>
          <a:prstGeom prst="straightConnector1">
            <a:avLst/>
          </a:prstGeom>
          <a:noFill/>
          <a:ln cap="flat" cmpd="sng" w="76200">
            <a:solidFill>
              <a:schemeClr val="lt2"/>
            </a:solidFill>
            <a:prstDash val="solid"/>
            <a:round/>
            <a:headEnd len="sm" w="sm" type="none"/>
            <a:tailEnd len="sm" w="sm" type="none"/>
          </a:ln>
        </p:spPr>
      </p:cxnSp>
      <p:cxnSp>
        <p:nvCxnSpPr>
          <p:cNvPr id="11" name="Google Shape;11;p27"/>
          <p:cNvCxnSpPr/>
          <p:nvPr/>
        </p:nvCxnSpPr>
        <p:spPr>
          <a:xfrm>
            <a:off x="1575035" y="3158252"/>
            <a:ext cx="562200" cy="0"/>
          </a:xfrm>
          <a:prstGeom prst="straightConnector1">
            <a:avLst/>
          </a:prstGeom>
          <a:noFill/>
          <a:ln cap="flat" cmpd="sng" w="76200">
            <a:solidFill>
              <a:schemeClr val="lt2"/>
            </a:solidFill>
            <a:prstDash val="solid"/>
            <a:round/>
            <a:headEnd len="sm" w="sm" type="none"/>
            <a:tailEnd len="sm" w="sm" type="none"/>
          </a:ln>
        </p:spPr>
      </p:cxnSp>
      <p:grpSp>
        <p:nvGrpSpPr>
          <p:cNvPr id="12" name="Google Shape;12;p27"/>
          <p:cNvGrpSpPr/>
          <p:nvPr/>
        </p:nvGrpSpPr>
        <p:grpSpPr>
          <a:xfrm>
            <a:off x="1004144" y="1022025"/>
            <a:ext cx="7136669" cy="152400"/>
            <a:chOff x="1346429" y="1011300"/>
            <a:chExt cx="6452100" cy="152400"/>
          </a:xfrm>
        </p:grpSpPr>
        <p:cxnSp>
          <p:nvCxnSpPr>
            <p:cNvPr id="13" name="Google Shape;13;p27"/>
            <p:cNvCxnSpPr/>
            <p:nvPr/>
          </p:nvCxnSpPr>
          <p:spPr>
            <a:xfrm rot="10800000">
              <a:off x="1346429" y="1011300"/>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4" name="Google Shape;14;p27"/>
            <p:cNvCxnSpPr/>
            <p:nvPr/>
          </p:nvCxnSpPr>
          <p:spPr>
            <a:xfrm rot="10800000">
              <a:off x="1346429" y="1163700"/>
              <a:ext cx="6452100" cy="0"/>
            </a:xfrm>
            <a:prstGeom prst="straightConnector1">
              <a:avLst/>
            </a:prstGeom>
            <a:noFill/>
            <a:ln cap="flat" cmpd="sng" w="9525">
              <a:solidFill>
                <a:schemeClr val="accent3"/>
              </a:solidFill>
              <a:prstDash val="solid"/>
              <a:round/>
              <a:headEnd len="sm" w="sm" type="none"/>
              <a:tailEnd len="sm" w="sm" type="none"/>
            </a:ln>
          </p:spPr>
        </p:cxnSp>
      </p:grpSp>
      <p:grpSp>
        <p:nvGrpSpPr>
          <p:cNvPr id="15" name="Google Shape;15;p27"/>
          <p:cNvGrpSpPr/>
          <p:nvPr/>
        </p:nvGrpSpPr>
        <p:grpSpPr>
          <a:xfrm>
            <a:off x="1004151" y="3969100"/>
            <a:ext cx="7136669" cy="152400"/>
            <a:chOff x="1346435" y="3969088"/>
            <a:chExt cx="6452100" cy="152400"/>
          </a:xfrm>
        </p:grpSpPr>
        <p:cxnSp>
          <p:nvCxnSpPr>
            <p:cNvPr id="16" name="Google Shape;16;p27"/>
            <p:cNvCxnSpPr/>
            <p:nvPr/>
          </p:nvCxnSpPr>
          <p:spPr>
            <a:xfrm>
              <a:off x="1346435" y="4121488"/>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7" name="Google Shape;17;p27"/>
            <p:cNvCxnSpPr/>
            <p:nvPr/>
          </p:nvCxnSpPr>
          <p:spPr>
            <a:xfrm>
              <a:off x="1346435" y="3969088"/>
              <a:ext cx="6452100" cy="0"/>
            </a:xfrm>
            <a:prstGeom prst="straightConnector1">
              <a:avLst/>
            </a:prstGeom>
            <a:noFill/>
            <a:ln cap="flat" cmpd="sng" w="9525">
              <a:solidFill>
                <a:schemeClr val="accent3"/>
              </a:solidFill>
              <a:prstDash val="solid"/>
              <a:round/>
              <a:headEnd len="sm" w="sm" type="none"/>
              <a:tailEnd len="sm" w="sm" type="none"/>
            </a:ln>
          </p:spPr>
        </p:cxnSp>
      </p:grpSp>
      <p:sp>
        <p:nvSpPr>
          <p:cNvPr id="18" name="Google Shape;18;p27"/>
          <p:cNvSpPr txBox="1"/>
          <p:nvPr>
            <p:ph type="ctrTitle"/>
          </p:nvPr>
        </p:nvSpPr>
        <p:spPr>
          <a:xfrm>
            <a:off x="1004150" y="1751764"/>
            <a:ext cx="7136700" cy="1022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400"/>
              <a:buNone/>
              <a:defRPr sz="5400"/>
            </a:lvl1pPr>
            <a:lvl2pPr lvl="1" algn="ctr">
              <a:lnSpc>
                <a:spcPct val="100000"/>
              </a:lnSpc>
              <a:spcBef>
                <a:spcPts val="0"/>
              </a:spcBef>
              <a:spcAft>
                <a:spcPts val="0"/>
              </a:spcAft>
              <a:buSzPts val="5400"/>
              <a:buNone/>
              <a:defRPr sz="5400"/>
            </a:lvl2pPr>
            <a:lvl3pPr lvl="2" algn="ctr">
              <a:lnSpc>
                <a:spcPct val="100000"/>
              </a:lnSpc>
              <a:spcBef>
                <a:spcPts val="0"/>
              </a:spcBef>
              <a:spcAft>
                <a:spcPts val="0"/>
              </a:spcAft>
              <a:buSzPts val="5400"/>
              <a:buNone/>
              <a:defRPr sz="5400"/>
            </a:lvl3pPr>
            <a:lvl4pPr lvl="3" algn="ctr">
              <a:lnSpc>
                <a:spcPct val="100000"/>
              </a:lnSpc>
              <a:spcBef>
                <a:spcPts val="0"/>
              </a:spcBef>
              <a:spcAft>
                <a:spcPts val="0"/>
              </a:spcAft>
              <a:buSzPts val="5400"/>
              <a:buNone/>
              <a:defRPr sz="5400"/>
            </a:lvl4pPr>
            <a:lvl5pPr lvl="4" algn="ctr">
              <a:lnSpc>
                <a:spcPct val="100000"/>
              </a:lnSpc>
              <a:spcBef>
                <a:spcPts val="0"/>
              </a:spcBef>
              <a:spcAft>
                <a:spcPts val="0"/>
              </a:spcAft>
              <a:buSzPts val="5400"/>
              <a:buNone/>
              <a:defRPr sz="5400"/>
            </a:lvl5pPr>
            <a:lvl6pPr lvl="5" algn="ctr">
              <a:lnSpc>
                <a:spcPct val="100000"/>
              </a:lnSpc>
              <a:spcBef>
                <a:spcPts val="0"/>
              </a:spcBef>
              <a:spcAft>
                <a:spcPts val="0"/>
              </a:spcAft>
              <a:buSzPts val="5400"/>
              <a:buNone/>
              <a:defRPr sz="5400"/>
            </a:lvl6pPr>
            <a:lvl7pPr lvl="6" algn="ctr">
              <a:lnSpc>
                <a:spcPct val="100000"/>
              </a:lnSpc>
              <a:spcBef>
                <a:spcPts val="0"/>
              </a:spcBef>
              <a:spcAft>
                <a:spcPts val="0"/>
              </a:spcAft>
              <a:buSzPts val="5400"/>
              <a:buNone/>
              <a:defRPr sz="5400"/>
            </a:lvl7pPr>
            <a:lvl8pPr lvl="7" algn="ctr">
              <a:lnSpc>
                <a:spcPct val="100000"/>
              </a:lnSpc>
              <a:spcBef>
                <a:spcPts val="0"/>
              </a:spcBef>
              <a:spcAft>
                <a:spcPts val="0"/>
              </a:spcAft>
              <a:buSzPts val="5400"/>
              <a:buNone/>
              <a:defRPr sz="5400"/>
            </a:lvl8pPr>
            <a:lvl9pPr lvl="8" algn="ctr">
              <a:lnSpc>
                <a:spcPct val="100000"/>
              </a:lnSpc>
              <a:spcBef>
                <a:spcPts val="0"/>
              </a:spcBef>
              <a:spcAft>
                <a:spcPts val="0"/>
              </a:spcAft>
              <a:buSzPts val="5400"/>
              <a:buNone/>
              <a:defRPr sz="5400"/>
            </a:lvl9pPr>
          </a:lstStyle>
          <a:p/>
        </p:txBody>
      </p:sp>
      <p:sp>
        <p:nvSpPr>
          <p:cNvPr id="19" name="Google Shape;19;p27"/>
          <p:cNvSpPr txBox="1"/>
          <p:nvPr>
            <p:ph idx="1" type="subTitle"/>
          </p:nvPr>
        </p:nvSpPr>
        <p:spPr>
          <a:xfrm>
            <a:off x="2137225" y="2850039"/>
            <a:ext cx="48705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sp>
        <p:nvSpPr>
          <p:cNvPr id="22" name="Google Shape;22;p28"/>
          <p:cNvSpPr/>
          <p:nvPr/>
        </p:nvSpPr>
        <p:spPr>
          <a:xfrm>
            <a:off x="-75" y="5045700"/>
            <a:ext cx="9144000" cy="978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28"/>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24" name="Google Shape;24;p28"/>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25" name="Google Shape;25;p2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6" name="Shape 26"/>
        <p:cNvGrpSpPr/>
        <p:nvPr/>
      </p:nvGrpSpPr>
      <p:grpSpPr>
        <a:xfrm>
          <a:off x="0" y="0"/>
          <a:ext cx="0" cy="0"/>
          <a:chOff x="0" y="0"/>
          <a:chExt cx="0" cy="0"/>
        </a:xfrm>
      </p:grpSpPr>
      <p:sp>
        <p:nvSpPr>
          <p:cNvPr id="27" name="Google Shape;27;p29"/>
          <p:cNvSpPr/>
          <p:nvPr/>
        </p:nvSpPr>
        <p:spPr>
          <a:xfrm>
            <a:off x="-50" y="2571900"/>
            <a:ext cx="9144000" cy="25716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29"/>
          <p:cNvSpPr txBox="1"/>
          <p:nvPr>
            <p:ph type="title"/>
          </p:nvPr>
        </p:nvSpPr>
        <p:spPr>
          <a:xfrm>
            <a:off x="311700" y="814800"/>
            <a:ext cx="8571300" cy="9420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a:lvl1pPr>
            <a:lvl2pPr lvl="1" algn="ctr">
              <a:lnSpc>
                <a:spcPct val="100000"/>
              </a:lnSpc>
              <a:spcBef>
                <a:spcPts val="0"/>
              </a:spcBef>
              <a:spcAft>
                <a:spcPts val="0"/>
              </a:spcAft>
              <a:buSzPts val="3600"/>
              <a:buNone/>
              <a:defRPr/>
            </a:lvl2pPr>
            <a:lvl3pPr lvl="2" algn="ctr">
              <a:lnSpc>
                <a:spcPct val="100000"/>
              </a:lnSpc>
              <a:spcBef>
                <a:spcPts val="0"/>
              </a:spcBef>
              <a:spcAft>
                <a:spcPts val="0"/>
              </a:spcAft>
              <a:buSzPts val="3600"/>
              <a:buNone/>
              <a:defRPr/>
            </a:lvl3pPr>
            <a:lvl4pPr lvl="3" algn="ctr">
              <a:lnSpc>
                <a:spcPct val="100000"/>
              </a:lnSpc>
              <a:spcBef>
                <a:spcPts val="0"/>
              </a:spcBef>
              <a:spcAft>
                <a:spcPts val="0"/>
              </a:spcAft>
              <a:buSzPts val="3600"/>
              <a:buNone/>
              <a:defRPr/>
            </a:lvl4pPr>
            <a:lvl5pPr lvl="4" algn="ctr">
              <a:lnSpc>
                <a:spcPct val="100000"/>
              </a:lnSpc>
              <a:spcBef>
                <a:spcPts val="0"/>
              </a:spcBef>
              <a:spcAft>
                <a:spcPts val="0"/>
              </a:spcAft>
              <a:buSzPts val="3600"/>
              <a:buNone/>
              <a:defRPr/>
            </a:lvl5pPr>
            <a:lvl6pPr lvl="5" algn="ctr">
              <a:lnSpc>
                <a:spcPct val="100000"/>
              </a:lnSpc>
              <a:spcBef>
                <a:spcPts val="0"/>
              </a:spcBef>
              <a:spcAft>
                <a:spcPts val="0"/>
              </a:spcAft>
              <a:buSzPts val="3600"/>
              <a:buNone/>
              <a:defRPr/>
            </a:lvl6pPr>
            <a:lvl7pPr lvl="6" algn="ctr">
              <a:lnSpc>
                <a:spcPct val="100000"/>
              </a:lnSpc>
              <a:spcBef>
                <a:spcPts val="0"/>
              </a:spcBef>
              <a:spcAft>
                <a:spcPts val="0"/>
              </a:spcAft>
              <a:buSzPts val="3600"/>
              <a:buNone/>
              <a:defRPr/>
            </a:lvl7pPr>
            <a:lvl8pPr lvl="7" algn="ctr">
              <a:lnSpc>
                <a:spcPct val="100000"/>
              </a:lnSpc>
              <a:spcBef>
                <a:spcPts val="0"/>
              </a:spcBef>
              <a:spcAft>
                <a:spcPts val="0"/>
              </a:spcAft>
              <a:buSzPts val="3600"/>
              <a:buNone/>
              <a:defRPr/>
            </a:lvl8pPr>
            <a:lvl9pPr lvl="8" algn="ctr">
              <a:lnSpc>
                <a:spcPct val="100000"/>
              </a:lnSpc>
              <a:spcBef>
                <a:spcPts val="0"/>
              </a:spcBef>
              <a:spcAft>
                <a:spcPts val="0"/>
              </a:spcAft>
              <a:buSzPts val="3600"/>
              <a:buNone/>
              <a:defRPr/>
            </a:lvl9pPr>
          </a:lstStyle>
          <a:p/>
        </p:txBody>
      </p:sp>
      <p:sp>
        <p:nvSpPr>
          <p:cNvPr id="29" name="Google Shape;29;p2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0" name="Shape 30"/>
        <p:cNvGrpSpPr/>
        <p:nvPr/>
      </p:nvGrpSpPr>
      <p:grpSpPr>
        <a:xfrm>
          <a:off x="0" y="0"/>
          <a:ext cx="0" cy="0"/>
          <a:chOff x="0" y="0"/>
          <a:chExt cx="0" cy="0"/>
        </a:xfrm>
      </p:grpSpPr>
      <p:sp>
        <p:nvSpPr>
          <p:cNvPr id="31" name="Google Shape;31;p30"/>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2" name="Google Shape;32;p30"/>
          <p:cNvSpPr txBox="1"/>
          <p:nvPr>
            <p:ph idx="1" type="body"/>
          </p:nvPr>
        </p:nvSpPr>
        <p:spPr>
          <a:xfrm>
            <a:off x="3117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3" name="Google Shape;33;p30"/>
          <p:cNvSpPr txBox="1"/>
          <p:nvPr>
            <p:ph idx="2" type="body"/>
          </p:nvPr>
        </p:nvSpPr>
        <p:spPr>
          <a:xfrm>
            <a:off x="4832400" y="1266175"/>
            <a:ext cx="3999900" cy="33027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4" name="Google Shape;34;p3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5" name="Shape 35"/>
        <p:cNvGrpSpPr/>
        <p:nvPr/>
      </p:nvGrpSpPr>
      <p:grpSpPr>
        <a:xfrm>
          <a:off x="0" y="0"/>
          <a:ext cx="0" cy="0"/>
          <a:chOff x="0" y="0"/>
          <a:chExt cx="0" cy="0"/>
        </a:xfrm>
      </p:grpSpPr>
      <p:sp>
        <p:nvSpPr>
          <p:cNvPr id="36" name="Google Shape;36;p31"/>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37" name="Google Shape;37;p3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8" name="Shape 38"/>
        <p:cNvGrpSpPr/>
        <p:nvPr/>
      </p:nvGrpSpPr>
      <p:grpSpPr>
        <a:xfrm>
          <a:off x="0" y="0"/>
          <a:ext cx="0" cy="0"/>
          <a:chOff x="0" y="0"/>
          <a:chExt cx="0" cy="0"/>
        </a:xfrm>
      </p:grpSpPr>
      <p:sp>
        <p:nvSpPr>
          <p:cNvPr id="39" name="Google Shape;39;p32"/>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0" name="Google Shape;40;p32"/>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41" name="Google Shape;41;p3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6"/>
        </a:solidFill>
      </p:bgPr>
    </p:bg>
    <p:spTree>
      <p:nvGrpSpPr>
        <p:cNvPr id="42" name="Shape 42"/>
        <p:cNvGrpSpPr/>
        <p:nvPr/>
      </p:nvGrpSpPr>
      <p:grpSpPr>
        <a:xfrm>
          <a:off x="0" y="0"/>
          <a:ext cx="0" cy="0"/>
          <a:chOff x="0" y="0"/>
          <a:chExt cx="0" cy="0"/>
        </a:xfrm>
      </p:grpSpPr>
      <p:sp>
        <p:nvSpPr>
          <p:cNvPr id="43" name="Google Shape;43;p33"/>
          <p:cNvSpPr txBox="1"/>
          <p:nvPr>
            <p:ph type="title"/>
          </p:nvPr>
        </p:nvSpPr>
        <p:spPr>
          <a:xfrm>
            <a:off x="490250" y="526350"/>
            <a:ext cx="56136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Clr>
                <a:schemeClr val="dk2"/>
              </a:buClr>
              <a:buSzPts val="5400"/>
              <a:buNone/>
              <a:defRPr b="0" sz="5400">
                <a:solidFill>
                  <a:schemeClr val="dk2"/>
                </a:solidFill>
              </a:defRPr>
            </a:lvl1pPr>
            <a:lvl2pPr lvl="1" algn="l">
              <a:lnSpc>
                <a:spcPct val="100000"/>
              </a:lnSpc>
              <a:spcBef>
                <a:spcPts val="0"/>
              </a:spcBef>
              <a:spcAft>
                <a:spcPts val="0"/>
              </a:spcAft>
              <a:buClr>
                <a:schemeClr val="dk2"/>
              </a:buClr>
              <a:buSzPts val="5400"/>
              <a:buNone/>
              <a:defRPr b="0" sz="5400">
                <a:solidFill>
                  <a:schemeClr val="dk2"/>
                </a:solidFill>
              </a:defRPr>
            </a:lvl2pPr>
            <a:lvl3pPr lvl="2" algn="l">
              <a:lnSpc>
                <a:spcPct val="100000"/>
              </a:lnSpc>
              <a:spcBef>
                <a:spcPts val="0"/>
              </a:spcBef>
              <a:spcAft>
                <a:spcPts val="0"/>
              </a:spcAft>
              <a:buClr>
                <a:schemeClr val="dk2"/>
              </a:buClr>
              <a:buSzPts val="5400"/>
              <a:buNone/>
              <a:defRPr b="0" sz="5400">
                <a:solidFill>
                  <a:schemeClr val="dk2"/>
                </a:solidFill>
              </a:defRPr>
            </a:lvl3pPr>
            <a:lvl4pPr lvl="3" algn="l">
              <a:lnSpc>
                <a:spcPct val="100000"/>
              </a:lnSpc>
              <a:spcBef>
                <a:spcPts val="0"/>
              </a:spcBef>
              <a:spcAft>
                <a:spcPts val="0"/>
              </a:spcAft>
              <a:buClr>
                <a:schemeClr val="dk2"/>
              </a:buClr>
              <a:buSzPts val="5400"/>
              <a:buNone/>
              <a:defRPr b="0" sz="5400">
                <a:solidFill>
                  <a:schemeClr val="dk2"/>
                </a:solidFill>
              </a:defRPr>
            </a:lvl4pPr>
            <a:lvl5pPr lvl="4" algn="l">
              <a:lnSpc>
                <a:spcPct val="100000"/>
              </a:lnSpc>
              <a:spcBef>
                <a:spcPts val="0"/>
              </a:spcBef>
              <a:spcAft>
                <a:spcPts val="0"/>
              </a:spcAft>
              <a:buClr>
                <a:schemeClr val="dk2"/>
              </a:buClr>
              <a:buSzPts val="5400"/>
              <a:buNone/>
              <a:defRPr b="0" sz="5400">
                <a:solidFill>
                  <a:schemeClr val="dk2"/>
                </a:solidFill>
              </a:defRPr>
            </a:lvl5pPr>
            <a:lvl6pPr lvl="5" algn="l">
              <a:lnSpc>
                <a:spcPct val="100000"/>
              </a:lnSpc>
              <a:spcBef>
                <a:spcPts val="0"/>
              </a:spcBef>
              <a:spcAft>
                <a:spcPts val="0"/>
              </a:spcAft>
              <a:buClr>
                <a:schemeClr val="dk2"/>
              </a:buClr>
              <a:buSzPts val="5400"/>
              <a:buNone/>
              <a:defRPr b="0" sz="5400">
                <a:solidFill>
                  <a:schemeClr val="dk2"/>
                </a:solidFill>
              </a:defRPr>
            </a:lvl6pPr>
            <a:lvl7pPr lvl="6" algn="l">
              <a:lnSpc>
                <a:spcPct val="100000"/>
              </a:lnSpc>
              <a:spcBef>
                <a:spcPts val="0"/>
              </a:spcBef>
              <a:spcAft>
                <a:spcPts val="0"/>
              </a:spcAft>
              <a:buClr>
                <a:schemeClr val="dk2"/>
              </a:buClr>
              <a:buSzPts val="5400"/>
              <a:buNone/>
              <a:defRPr b="0" sz="5400">
                <a:solidFill>
                  <a:schemeClr val="dk2"/>
                </a:solidFill>
              </a:defRPr>
            </a:lvl7pPr>
            <a:lvl8pPr lvl="7" algn="l">
              <a:lnSpc>
                <a:spcPct val="100000"/>
              </a:lnSpc>
              <a:spcBef>
                <a:spcPts val="0"/>
              </a:spcBef>
              <a:spcAft>
                <a:spcPts val="0"/>
              </a:spcAft>
              <a:buClr>
                <a:schemeClr val="dk2"/>
              </a:buClr>
              <a:buSzPts val="5400"/>
              <a:buNone/>
              <a:defRPr b="0" sz="5400">
                <a:solidFill>
                  <a:schemeClr val="dk2"/>
                </a:solidFill>
              </a:defRPr>
            </a:lvl8pPr>
            <a:lvl9pPr lvl="8" algn="l">
              <a:lnSpc>
                <a:spcPct val="100000"/>
              </a:lnSpc>
              <a:spcBef>
                <a:spcPts val="0"/>
              </a:spcBef>
              <a:spcAft>
                <a:spcPts val="0"/>
              </a:spcAft>
              <a:buClr>
                <a:schemeClr val="dk2"/>
              </a:buClr>
              <a:buSzPts val="5400"/>
              <a:buNone/>
              <a:defRPr b="0" sz="5400">
                <a:solidFill>
                  <a:schemeClr val="dk2"/>
                </a:solidFill>
              </a:defRPr>
            </a:lvl9pPr>
          </a:lstStyle>
          <a:p/>
        </p:txBody>
      </p:sp>
      <p:sp>
        <p:nvSpPr>
          <p:cNvPr id="44" name="Google Shape;44;p3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34"/>
          <p:cNvSpPr/>
          <p:nvPr/>
        </p:nvSpPr>
        <p:spPr>
          <a:xfrm>
            <a:off x="4572000" y="0"/>
            <a:ext cx="4572000" cy="51435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47" name="Google Shape;47;p34"/>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34"/>
          <p:cNvSpPr txBox="1"/>
          <p:nvPr>
            <p:ph type="title"/>
          </p:nvPr>
        </p:nvSpPr>
        <p:spPr>
          <a:xfrm>
            <a:off x="265500" y="1039675"/>
            <a:ext cx="4045200" cy="1675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49" name="Google Shape;49;p34"/>
          <p:cNvSpPr txBox="1"/>
          <p:nvPr>
            <p:ph idx="1" type="subTitle"/>
          </p:nvPr>
        </p:nvSpPr>
        <p:spPr>
          <a:xfrm>
            <a:off x="265500" y="27268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34"/>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1600"/>
              </a:spcBef>
              <a:spcAft>
                <a:spcPts val="0"/>
              </a:spcAft>
              <a:buClr>
                <a:schemeClr val="lt1"/>
              </a:buClr>
              <a:buSzPts val="1400"/>
              <a:buChar char="○"/>
              <a:defRPr>
                <a:solidFill>
                  <a:schemeClr val="lt1"/>
                </a:solidFill>
              </a:defRPr>
            </a:lvl2pPr>
            <a:lvl3pPr indent="-317500" lvl="2" marL="1371600" algn="l">
              <a:lnSpc>
                <a:spcPct val="115000"/>
              </a:lnSpc>
              <a:spcBef>
                <a:spcPts val="1600"/>
              </a:spcBef>
              <a:spcAft>
                <a:spcPts val="0"/>
              </a:spcAft>
              <a:buClr>
                <a:schemeClr val="lt1"/>
              </a:buClr>
              <a:buSzPts val="1400"/>
              <a:buChar char="■"/>
              <a:defRPr>
                <a:solidFill>
                  <a:schemeClr val="lt1"/>
                </a:solidFill>
              </a:defRPr>
            </a:lvl3pPr>
            <a:lvl4pPr indent="-317500" lvl="3" marL="1828800" algn="l">
              <a:lnSpc>
                <a:spcPct val="115000"/>
              </a:lnSpc>
              <a:spcBef>
                <a:spcPts val="1600"/>
              </a:spcBef>
              <a:spcAft>
                <a:spcPts val="0"/>
              </a:spcAft>
              <a:buClr>
                <a:schemeClr val="lt1"/>
              </a:buClr>
              <a:buSzPts val="1400"/>
              <a:buChar char="●"/>
              <a:defRPr>
                <a:solidFill>
                  <a:schemeClr val="lt1"/>
                </a:solidFill>
              </a:defRPr>
            </a:lvl4pPr>
            <a:lvl5pPr indent="-317500" lvl="4" marL="2286000" algn="l">
              <a:lnSpc>
                <a:spcPct val="115000"/>
              </a:lnSpc>
              <a:spcBef>
                <a:spcPts val="1600"/>
              </a:spcBef>
              <a:spcAft>
                <a:spcPts val="0"/>
              </a:spcAft>
              <a:buClr>
                <a:schemeClr val="lt1"/>
              </a:buClr>
              <a:buSzPts val="1400"/>
              <a:buChar char="○"/>
              <a:defRPr>
                <a:solidFill>
                  <a:schemeClr val="lt1"/>
                </a:solidFill>
              </a:defRPr>
            </a:lvl5pPr>
            <a:lvl6pPr indent="-317500" lvl="5" marL="2743200" algn="l">
              <a:lnSpc>
                <a:spcPct val="115000"/>
              </a:lnSpc>
              <a:spcBef>
                <a:spcPts val="1600"/>
              </a:spcBef>
              <a:spcAft>
                <a:spcPts val="0"/>
              </a:spcAft>
              <a:buClr>
                <a:schemeClr val="lt1"/>
              </a:buClr>
              <a:buSzPts val="1400"/>
              <a:buChar char="■"/>
              <a:defRPr>
                <a:solidFill>
                  <a:schemeClr val="lt1"/>
                </a:solidFill>
              </a:defRPr>
            </a:lvl6pPr>
            <a:lvl7pPr indent="-317500" lvl="6" marL="3200400" algn="l">
              <a:lnSpc>
                <a:spcPct val="115000"/>
              </a:lnSpc>
              <a:spcBef>
                <a:spcPts val="1600"/>
              </a:spcBef>
              <a:spcAft>
                <a:spcPts val="0"/>
              </a:spcAft>
              <a:buClr>
                <a:schemeClr val="lt1"/>
              </a:buClr>
              <a:buSzPts val="1400"/>
              <a:buChar char="●"/>
              <a:defRPr>
                <a:solidFill>
                  <a:schemeClr val="lt1"/>
                </a:solidFill>
              </a:defRPr>
            </a:lvl7pPr>
            <a:lvl8pPr indent="-317500" lvl="7" marL="3657600" algn="l">
              <a:lnSpc>
                <a:spcPct val="115000"/>
              </a:lnSpc>
              <a:spcBef>
                <a:spcPts val="1600"/>
              </a:spcBef>
              <a:spcAft>
                <a:spcPts val="0"/>
              </a:spcAft>
              <a:buClr>
                <a:schemeClr val="lt1"/>
              </a:buClr>
              <a:buSzPts val="1400"/>
              <a:buChar char="○"/>
              <a:defRPr>
                <a:solidFill>
                  <a:schemeClr val="lt1"/>
                </a:solidFill>
              </a:defRPr>
            </a:lvl8pPr>
            <a:lvl9pPr indent="-317500" lvl="8" marL="4114800" algn="l">
              <a:lnSpc>
                <a:spcPct val="115000"/>
              </a:lnSpc>
              <a:spcBef>
                <a:spcPts val="1600"/>
              </a:spcBef>
              <a:spcAft>
                <a:spcPts val="1600"/>
              </a:spcAft>
              <a:buClr>
                <a:schemeClr val="lt1"/>
              </a:buClr>
              <a:buSzPts val="1400"/>
              <a:buChar char="■"/>
              <a:defRPr>
                <a:solidFill>
                  <a:schemeClr val="lt1"/>
                </a:solidFill>
              </a:defRPr>
            </a:lvl9pPr>
          </a:lstStyle>
          <a:p/>
        </p:txBody>
      </p:sp>
      <p:sp>
        <p:nvSpPr>
          <p:cNvPr id="51" name="Google Shape;51;p3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2" name="Shape 52"/>
        <p:cNvGrpSpPr/>
        <p:nvPr/>
      </p:nvGrpSpPr>
      <p:grpSpPr>
        <a:xfrm>
          <a:off x="0" y="0"/>
          <a:ext cx="0" cy="0"/>
          <a:chOff x="0" y="0"/>
          <a:chExt cx="0" cy="0"/>
        </a:xfrm>
      </p:grpSpPr>
      <p:sp>
        <p:nvSpPr>
          <p:cNvPr id="53" name="Google Shape;53;p35"/>
          <p:cNvSpPr txBox="1"/>
          <p:nvPr>
            <p:ph idx="1" type="body"/>
          </p:nvPr>
        </p:nvSpPr>
        <p:spPr>
          <a:xfrm>
            <a:off x="311700" y="4230725"/>
            <a:ext cx="5998800" cy="5988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p:txBody>
      </p:sp>
      <p:sp>
        <p:nvSpPr>
          <p:cNvPr id="54" name="Google Shape;54;p3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5" name="Shape 55"/>
        <p:cNvGrpSpPr/>
        <p:nvPr/>
      </p:nvGrpSpPr>
      <p:grpSpPr>
        <a:xfrm>
          <a:off x="0" y="0"/>
          <a:ext cx="0" cy="0"/>
          <a:chOff x="0" y="0"/>
          <a:chExt cx="0" cy="0"/>
        </a:xfrm>
      </p:grpSpPr>
      <p:sp>
        <p:nvSpPr>
          <p:cNvPr id="56" name="Google Shape;56;p36"/>
          <p:cNvSpPr/>
          <p:nvPr/>
        </p:nvSpPr>
        <p:spPr>
          <a:xfrm>
            <a:off x="-75"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36"/>
          <p:cNvSpPr txBox="1"/>
          <p:nvPr>
            <p:ph hasCustomPrompt="1" type="title"/>
          </p:nvPr>
        </p:nvSpPr>
        <p:spPr>
          <a:xfrm>
            <a:off x="311700" y="1304850"/>
            <a:ext cx="8520600" cy="1538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accent3"/>
              </a:buClr>
              <a:buSzPts val="13000"/>
              <a:buNone/>
              <a:defRPr sz="13000">
                <a:solidFill>
                  <a:schemeClr val="accent3"/>
                </a:solidFill>
              </a:defRPr>
            </a:lvl1pPr>
            <a:lvl2pPr lvl="1" algn="ctr">
              <a:lnSpc>
                <a:spcPct val="100000"/>
              </a:lnSpc>
              <a:spcBef>
                <a:spcPts val="0"/>
              </a:spcBef>
              <a:spcAft>
                <a:spcPts val="0"/>
              </a:spcAft>
              <a:buClr>
                <a:schemeClr val="accent3"/>
              </a:buClr>
              <a:buSzPts val="13000"/>
              <a:buNone/>
              <a:defRPr sz="13000">
                <a:solidFill>
                  <a:schemeClr val="accent3"/>
                </a:solidFill>
              </a:defRPr>
            </a:lvl2pPr>
            <a:lvl3pPr lvl="2" algn="ctr">
              <a:lnSpc>
                <a:spcPct val="100000"/>
              </a:lnSpc>
              <a:spcBef>
                <a:spcPts val="0"/>
              </a:spcBef>
              <a:spcAft>
                <a:spcPts val="0"/>
              </a:spcAft>
              <a:buClr>
                <a:schemeClr val="accent3"/>
              </a:buClr>
              <a:buSzPts val="13000"/>
              <a:buNone/>
              <a:defRPr sz="13000">
                <a:solidFill>
                  <a:schemeClr val="accent3"/>
                </a:solidFill>
              </a:defRPr>
            </a:lvl3pPr>
            <a:lvl4pPr lvl="3" algn="ctr">
              <a:lnSpc>
                <a:spcPct val="100000"/>
              </a:lnSpc>
              <a:spcBef>
                <a:spcPts val="0"/>
              </a:spcBef>
              <a:spcAft>
                <a:spcPts val="0"/>
              </a:spcAft>
              <a:buClr>
                <a:schemeClr val="accent3"/>
              </a:buClr>
              <a:buSzPts val="13000"/>
              <a:buNone/>
              <a:defRPr sz="13000">
                <a:solidFill>
                  <a:schemeClr val="accent3"/>
                </a:solidFill>
              </a:defRPr>
            </a:lvl4pPr>
            <a:lvl5pPr lvl="4" algn="ctr">
              <a:lnSpc>
                <a:spcPct val="100000"/>
              </a:lnSpc>
              <a:spcBef>
                <a:spcPts val="0"/>
              </a:spcBef>
              <a:spcAft>
                <a:spcPts val="0"/>
              </a:spcAft>
              <a:buClr>
                <a:schemeClr val="accent3"/>
              </a:buClr>
              <a:buSzPts val="13000"/>
              <a:buNone/>
              <a:defRPr sz="13000">
                <a:solidFill>
                  <a:schemeClr val="accent3"/>
                </a:solidFill>
              </a:defRPr>
            </a:lvl5pPr>
            <a:lvl6pPr lvl="5" algn="ctr">
              <a:lnSpc>
                <a:spcPct val="100000"/>
              </a:lnSpc>
              <a:spcBef>
                <a:spcPts val="0"/>
              </a:spcBef>
              <a:spcAft>
                <a:spcPts val="0"/>
              </a:spcAft>
              <a:buClr>
                <a:schemeClr val="accent3"/>
              </a:buClr>
              <a:buSzPts val="13000"/>
              <a:buNone/>
              <a:defRPr sz="13000">
                <a:solidFill>
                  <a:schemeClr val="accent3"/>
                </a:solidFill>
              </a:defRPr>
            </a:lvl6pPr>
            <a:lvl7pPr lvl="6" algn="ctr">
              <a:lnSpc>
                <a:spcPct val="100000"/>
              </a:lnSpc>
              <a:spcBef>
                <a:spcPts val="0"/>
              </a:spcBef>
              <a:spcAft>
                <a:spcPts val="0"/>
              </a:spcAft>
              <a:buClr>
                <a:schemeClr val="accent3"/>
              </a:buClr>
              <a:buSzPts val="13000"/>
              <a:buNone/>
              <a:defRPr sz="13000">
                <a:solidFill>
                  <a:schemeClr val="accent3"/>
                </a:solidFill>
              </a:defRPr>
            </a:lvl7pPr>
            <a:lvl8pPr lvl="7" algn="ctr">
              <a:lnSpc>
                <a:spcPct val="100000"/>
              </a:lnSpc>
              <a:spcBef>
                <a:spcPts val="0"/>
              </a:spcBef>
              <a:spcAft>
                <a:spcPts val="0"/>
              </a:spcAft>
              <a:buClr>
                <a:schemeClr val="accent3"/>
              </a:buClr>
              <a:buSzPts val="13000"/>
              <a:buNone/>
              <a:defRPr sz="13000">
                <a:solidFill>
                  <a:schemeClr val="accent3"/>
                </a:solidFill>
              </a:defRPr>
            </a:lvl8pPr>
            <a:lvl9pPr lvl="8" algn="ctr">
              <a:lnSpc>
                <a:spcPct val="100000"/>
              </a:lnSpc>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36"/>
          <p:cNvSpPr txBox="1"/>
          <p:nvPr>
            <p:ph idx="1" type="body"/>
          </p:nvPr>
        </p:nvSpPr>
        <p:spPr>
          <a:xfrm>
            <a:off x="311700" y="2995650"/>
            <a:ext cx="8520600" cy="10716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59" name="Google Shape;59;p3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0" name="Shape 60"/>
        <p:cNvGrpSpPr/>
        <p:nvPr/>
      </p:nvGrpSpPr>
      <p:grpSpPr>
        <a:xfrm>
          <a:off x="0" y="0"/>
          <a:ext cx="0" cy="0"/>
          <a:chOff x="0" y="0"/>
          <a:chExt cx="0" cy="0"/>
        </a:xfrm>
      </p:grpSpPr>
      <p:sp>
        <p:nvSpPr>
          <p:cNvPr id="61" name="Google Shape;61;p3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tropic">
    <p:bg>
      <p:bgPr>
        <a:solidFill>
          <a:schemeClr val="lt1"/>
        </a:solidFill>
      </p:bgPr>
    </p:bg>
    <p:spTree>
      <p:nvGrpSpPr>
        <p:cNvPr id="5" name="Shape 5"/>
        <p:cNvGrpSpPr/>
        <p:nvPr/>
      </p:nvGrpSpPr>
      <p:grpSpPr>
        <a:xfrm>
          <a:off x="0" y="0"/>
          <a:ext cx="0" cy="0"/>
          <a:chOff x="0" y="0"/>
          <a:chExt cx="0" cy="0"/>
        </a:xfrm>
      </p:grpSpPr>
      <p:sp>
        <p:nvSpPr>
          <p:cNvPr id="6" name="Google Shape;6;p26"/>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1pPr>
            <a:lvl2pPr lvl="1"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2pPr>
            <a:lvl3pPr lvl="2"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3pPr>
            <a:lvl4pPr lvl="3"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4pPr>
            <a:lvl5pPr lvl="4"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5pPr>
            <a:lvl6pPr lvl="5"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6pPr>
            <a:lvl7pPr lvl="6"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7pPr>
            <a:lvl8pPr lvl="7"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8pPr>
            <a:lvl9pPr lvl="8" marR="0" rtl="0" algn="l">
              <a:lnSpc>
                <a:spcPct val="100000"/>
              </a:lnSpc>
              <a:spcBef>
                <a:spcPts val="0"/>
              </a:spcBef>
              <a:spcAft>
                <a:spcPts val="0"/>
              </a:spcAft>
              <a:buClr>
                <a:schemeClr val="accent1"/>
              </a:buClr>
              <a:buSzPts val="3600"/>
              <a:buFont typeface="PT Sans Narrow"/>
              <a:buNone/>
              <a:defRPr b="1" i="0" sz="3600" u="none" cap="none" strike="noStrike">
                <a:solidFill>
                  <a:schemeClr val="accent1"/>
                </a:solidFill>
                <a:latin typeface="PT Sans Narrow"/>
                <a:ea typeface="PT Sans Narrow"/>
                <a:cs typeface="PT Sans Narrow"/>
                <a:sym typeface="PT Sans Narrow"/>
              </a:defRPr>
            </a:lvl9pPr>
          </a:lstStyle>
          <a:p/>
        </p:txBody>
      </p:sp>
      <p:sp>
        <p:nvSpPr>
          <p:cNvPr id="7" name="Google Shape;7;p26"/>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dk2"/>
              </a:buClr>
              <a:buSzPts val="1800"/>
              <a:buFont typeface="Open Sans"/>
              <a:buChar char="●"/>
              <a:defRPr b="0" i="0" sz="1800" u="none" cap="none" strike="noStrike">
                <a:solidFill>
                  <a:schemeClr val="dk2"/>
                </a:solidFill>
                <a:latin typeface="Open Sans"/>
                <a:ea typeface="Open Sans"/>
                <a:cs typeface="Open Sans"/>
                <a:sym typeface="Open Sans"/>
              </a:defRPr>
            </a:lvl1pPr>
            <a:lvl2pPr indent="-317500" lvl="1" marL="914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2pPr>
            <a:lvl3pPr indent="-317500" lvl="2" marL="1371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3pPr>
            <a:lvl4pPr indent="-317500" lvl="3" marL="18288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4pPr>
            <a:lvl5pPr indent="-317500" lvl="4" marL="22860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5pPr>
            <a:lvl6pPr indent="-317500" lvl="5" marL="27432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6pPr>
            <a:lvl7pPr indent="-317500" lvl="6" marL="32004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7pPr>
            <a:lvl8pPr indent="-317500" lvl="7" marL="3657600" marR="0" rtl="0" algn="l">
              <a:lnSpc>
                <a:spcPct val="115000"/>
              </a:lnSpc>
              <a:spcBef>
                <a:spcPts val="1600"/>
              </a:spcBef>
              <a:spcAft>
                <a:spcPts val="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8pPr>
            <a:lvl9pPr indent="-317500" lvl="8" marL="4114800" marR="0" rtl="0" algn="l">
              <a:lnSpc>
                <a:spcPct val="115000"/>
              </a:lnSpc>
              <a:spcBef>
                <a:spcPts val="1600"/>
              </a:spcBef>
              <a:spcAft>
                <a:spcPts val="1600"/>
              </a:spcAft>
              <a:buClr>
                <a:schemeClr val="dk2"/>
              </a:buClr>
              <a:buSzPts val="1400"/>
              <a:buFont typeface="Open Sans"/>
              <a:buChar char="■"/>
              <a:defRPr b="0" i="0" sz="1400" u="none" cap="none" strike="noStrike">
                <a:solidFill>
                  <a:schemeClr val="dk2"/>
                </a:solidFill>
                <a:latin typeface="Open Sans"/>
                <a:ea typeface="Open Sans"/>
                <a:cs typeface="Open Sans"/>
                <a:sym typeface="Open Sans"/>
              </a:defRPr>
            </a:lvl9pPr>
          </a:lstStyle>
          <a:p/>
        </p:txBody>
      </p:sp>
      <p:sp>
        <p:nvSpPr>
          <p:cNvPr id="8" name="Google Shape;8;p2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www.youtube.com/watch?v=zmMS65wJpQ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www.youtube.com/watch?v=rkr_h0jlo7A&amp;feature=youtu.be" TargetMode="External"/><Relationship Id="rId4" Type="http://schemas.openxmlformats.org/officeDocument/2006/relationships/hyperlink" Target="https://www.youtube.com/watch?v=EdHiFMYUzkw&amp;t=95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hyperlink" Target="https://www.youtube.com/watch?v=42Hc6pvnI8A" TargetMode="External"/><Relationship Id="rId4" Type="http://schemas.openxmlformats.org/officeDocument/2006/relationships/hyperlink" Target="https://www.youtube.com/watch?v=q1fFnoyPSHQ&amp;t=30s" TargetMode="External"/><Relationship Id="rId5" Type="http://schemas.openxmlformats.org/officeDocument/2006/relationships/hyperlink" Target="https://www.youtube.com/watch?v=C6b_mQqULsM&amp;t=9s" TargetMode="External"/><Relationship Id="rId6" Type="http://schemas.openxmlformats.org/officeDocument/2006/relationships/hyperlink" Target="https://www.youtube.com/watch?v=QIpg_34H96w&amp;t=66s" TargetMode="External"/><Relationship Id="rId7" Type="http://schemas.openxmlformats.org/officeDocument/2006/relationships/hyperlink" Target="https://www.youtube.com/watch?v=ISBwAmKyQyw&amp;t=12s" TargetMode="External"/><Relationship Id="rId8" Type="http://schemas.openxmlformats.org/officeDocument/2006/relationships/hyperlink" Target="https://www.youtube.com/watch?v=M1jyD0QiTsQ"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3.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https://en.wikipedia.org/wiki/International_Exhibition_of_Modern_Decorative_and_Industrial_Arts" TargetMode="External"/><Relationship Id="rId4" Type="http://schemas.openxmlformats.org/officeDocument/2006/relationships/hyperlink" Target="https://en.wikipedia.org/wiki/Chrome_plating" TargetMode="External"/><Relationship Id="rId5" Type="http://schemas.openxmlformats.org/officeDocument/2006/relationships/hyperlink" Target="https://en.wikipedia.org/wiki/Stainless_steel" TargetMode="External"/><Relationship Id="rId6" Type="http://schemas.openxmlformats.org/officeDocument/2006/relationships/hyperlink" Target="https://en.wikipedia.org/wiki/Plastic"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hyperlink" Target="https://www.tate.org.uk/learn/online-resources/glossary/a/abstract-art"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
          <p:cNvSpPr txBox="1"/>
          <p:nvPr/>
        </p:nvSpPr>
        <p:spPr>
          <a:xfrm>
            <a:off x="1084729" y="485859"/>
            <a:ext cx="6974542" cy="3971365"/>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000"/>
              <a:buFont typeface="Arial"/>
              <a:buNone/>
            </a:pPr>
            <a:r>
              <a:rPr b="1" i="0" lang="en-GB" sz="2000" u="none" cap="none" strike="noStrike">
                <a:solidFill>
                  <a:srgbClr val="000000"/>
                </a:solidFill>
                <a:latin typeface="Avenir"/>
                <a:ea typeface="Avenir"/>
                <a:cs typeface="Avenir"/>
                <a:sym typeface="Avenir"/>
              </a:rPr>
              <a:t>Dance In Context</a:t>
            </a:r>
            <a:endParaRPr b="1" i="0" sz="2000" u="none" cap="none" strike="noStrike">
              <a:solidFill>
                <a:srgbClr val="000000"/>
              </a:solidFill>
              <a:latin typeface="Avenir"/>
              <a:ea typeface="Avenir"/>
              <a:cs typeface="Avenir"/>
              <a:sym typeface="Avenir"/>
            </a:endParaRPr>
          </a:p>
          <a:p>
            <a:pPr indent="0" lvl="0" marL="0" marR="0" rtl="0" algn="ctr">
              <a:lnSpc>
                <a:spcPct val="100000"/>
              </a:lnSpc>
              <a:spcBef>
                <a:spcPts val="0"/>
              </a:spcBef>
              <a:spcAft>
                <a:spcPts val="0"/>
              </a:spcAft>
              <a:buClr>
                <a:srgbClr val="000000"/>
              </a:buClr>
              <a:buSzPts val="1200"/>
              <a:buFont typeface="Arial"/>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1" i="0" lang="en-GB" sz="1200" u="none" cap="none" strike="noStrike">
                <a:solidFill>
                  <a:srgbClr val="000000"/>
                </a:solidFill>
                <a:latin typeface="Avenir"/>
                <a:ea typeface="Avenir"/>
                <a:cs typeface="Avenir"/>
                <a:sym typeface="Avenir"/>
              </a:rPr>
              <a:t>Lecture: American Pioneers and the birth of American Modern Dance</a:t>
            </a: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1" i="0" lang="en-GB" sz="1200" u="none" cap="none" strike="noStrike">
                <a:solidFill>
                  <a:srgbClr val="000000"/>
                </a:solidFill>
                <a:latin typeface="Avenir"/>
                <a:ea typeface="Avenir"/>
                <a:cs typeface="Avenir"/>
                <a:sym typeface="Avenir"/>
              </a:rPr>
              <a:t>Lecture Content: </a:t>
            </a:r>
            <a:r>
              <a:rPr b="0" i="0" lang="en-GB" sz="1200" u="none" cap="none" strike="noStrike">
                <a:solidFill>
                  <a:srgbClr val="000000"/>
                </a:solidFill>
                <a:latin typeface="Arial"/>
                <a:ea typeface="Arial"/>
                <a:cs typeface="Arial"/>
                <a:sym typeface="Arial"/>
              </a:rPr>
              <a:t>During this session, you will be introduced to the early modern dance pioneers of American Modern Dance, gaining context to how, why, and where they began. </a:t>
            </a:r>
            <a:endParaRPr/>
          </a:p>
          <a:p>
            <a:pPr indent="0" lvl="0" marL="0" marR="0" rtl="0" algn="l">
              <a:lnSpc>
                <a:spcPct val="100000"/>
              </a:lnSpc>
              <a:spcBef>
                <a:spcPts val="0"/>
              </a:spcBef>
              <a:spcAft>
                <a:spcPts val="0"/>
              </a:spcAft>
              <a:buNone/>
            </a:pPr>
            <a:r>
              <a:t/>
            </a:r>
            <a:endParaRPr b="0" i="0" sz="12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GB" sz="1200" u="none" cap="none" strike="noStrike">
                <a:solidFill>
                  <a:srgbClr val="000000"/>
                </a:solidFill>
                <a:latin typeface="Arial"/>
                <a:ea typeface="Arial"/>
                <a:cs typeface="Arial"/>
                <a:sym typeface="Arial"/>
              </a:rPr>
              <a:t>You will be encouraged to research aspects of their work, identifying key artistic and aesthetic choices made. You will be encouraged to explore these aspects in a practical session. </a:t>
            </a:r>
            <a:endParaRPr/>
          </a:p>
          <a:p>
            <a:pPr indent="0" lvl="0" marL="0" marR="0" rtl="0" algn="l">
              <a:lnSpc>
                <a:spcPct val="100000"/>
              </a:lnSpc>
              <a:spcBef>
                <a:spcPts val="0"/>
              </a:spcBef>
              <a:spcAft>
                <a:spcPts val="0"/>
              </a:spcAft>
              <a:buNone/>
            </a:pPr>
            <a:r>
              <a:t/>
            </a:r>
            <a:endParaRPr b="0"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0"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rPr b="0" i="0" lang="en-GB" sz="1200" u="none" cap="none" strike="noStrike">
                <a:solidFill>
                  <a:srgbClr val="000000"/>
                </a:solidFill>
                <a:latin typeface="Avenir"/>
                <a:ea typeface="Avenir"/>
                <a:cs typeface="Avenir"/>
                <a:sym typeface="Avenir"/>
              </a:rPr>
              <a:t>You will also be required to present to your peers your own research of one of the early modern dance pioneers with your peers.</a:t>
            </a: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a:p>
            <a:pPr indent="0" lvl="0" marL="0" marR="0" rtl="0" algn="l">
              <a:lnSpc>
                <a:spcPct val="100000"/>
              </a:lnSpc>
              <a:spcBef>
                <a:spcPts val="0"/>
              </a:spcBef>
              <a:spcAft>
                <a:spcPts val="0"/>
              </a:spcAft>
              <a:buNone/>
            </a:pPr>
            <a:r>
              <a:t/>
            </a:r>
            <a:endParaRPr b="1" i="0" sz="1200" u="none" cap="none" strike="noStrike">
              <a:solidFill>
                <a:srgbClr val="000000"/>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0" name="Shape 70"/>
        <p:cNvGrpSpPr/>
        <p:nvPr/>
      </p:nvGrpSpPr>
      <p:grpSpPr>
        <a:xfrm>
          <a:off x="0" y="0"/>
          <a:ext cx="0" cy="0"/>
          <a:chOff x="0" y="0"/>
          <a:chExt cx="0" cy="0"/>
        </a:xfrm>
      </p:grpSpPr>
      <p:sp>
        <p:nvSpPr>
          <p:cNvPr id="71" name="Google Shape;71;p3"/>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AMERICAN MODERN DANCE</a:t>
            </a:r>
            <a:br>
              <a:rPr lang="en-GB" cap="none">
                <a:latin typeface="Avenir"/>
                <a:ea typeface="Avenir"/>
                <a:cs typeface="Avenir"/>
                <a:sym typeface="Avenir"/>
              </a:rPr>
            </a:br>
            <a:endParaRPr>
              <a:latin typeface="Avenir"/>
              <a:ea typeface="Avenir"/>
              <a:cs typeface="Avenir"/>
              <a:sym typeface="Avenir"/>
            </a:endParaRPr>
          </a:p>
        </p:txBody>
      </p:sp>
      <p:pic>
        <p:nvPicPr>
          <p:cNvPr id="72" name="Google Shape;72;p3"/>
          <p:cNvPicPr preferRelativeResize="0"/>
          <p:nvPr/>
        </p:nvPicPr>
        <p:blipFill rotWithShape="1">
          <a:blip r:embed="rId3">
            <a:alphaModFix/>
          </a:blip>
          <a:srcRect b="0" l="0" r="0" t="0"/>
          <a:stretch/>
        </p:blipFill>
        <p:spPr>
          <a:xfrm>
            <a:off x="2159000" y="847625"/>
            <a:ext cx="4826000" cy="3784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AMERICAN MODERN DANCE</a:t>
            </a:r>
            <a:br>
              <a:rPr lang="en-GB" cap="none">
                <a:latin typeface="Avenir"/>
                <a:ea typeface="Avenir"/>
                <a:cs typeface="Avenir"/>
                <a:sym typeface="Avenir"/>
              </a:rPr>
            </a:br>
            <a:endParaRPr>
              <a:latin typeface="Avenir"/>
              <a:ea typeface="Avenir"/>
              <a:cs typeface="Avenir"/>
              <a:sym typeface="Avenir"/>
            </a:endParaRPr>
          </a:p>
        </p:txBody>
      </p:sp>
      <p:pic>
        <p:nvPicPr>
          <p:cNvPr id="78" name="Google Shape;78;p4"/>
          <p:cNvPicPr preferRelativeResize="0"/>
          <p:nvPr/>
        </p:nvPicPr>
        <p:blipFill rotWithShape="1">
          <a:blip r:embed="rId3">
            <a:alphaModFix/>
          </a:blip>
          <a:srcRect b="0" l="0" r="0" t="0"/>
          <a:stretch/>
        </p:blipFill>
        <p:spPr>
          <a:xfrm>
            <a:off x="2168394" y="1198990"/>
            <a:ext cx="4807211" cy="347396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2" name="Shape 82"/>
        <p:cNvGrpSpPr/>
        <p:nvPr/>
      </p:nvGrpSpPr>
      <p:grpSpPr>
        <a:xfrm>
          <a:off x="0" y="0"/>
          <a:ext cx="0" cy="0"/>
          <a:chOff x="0" y="0"/>
          <a:chExt cx="0" cy="0"/>
        </a:xfrm>
      </p:grpSpPr>
      <p:sp>
        <p:nvSpPr>
          <p:cNvPr id="83" name="Google Shape;83;p5"/>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PRESENTATIONS</a:t>
            </a:r>
            <a:br>
              <a:rPr lang="en-GB" cap="none">
                <a:latin typeface="Avenir"/>
                <a:ea typeface="Avenir"/>
                <a:cs typeface="Avenir"/>
                <a:sym typeface="Avenir"/>
              </a:rPr>
            </a:br>
            <a:endParaRPr>
              <a:latin typeface="Avenir"/>
              <a:ea typeface="Avenir"/>
              <a:cs typeface="Avenir"/>
              <a:sym typeface="Avenir"/>
            </a:endParaRPr>
          </a:p>
        </p:txBody>
      </p:sp>
      <p:sp>
        <p:nvSpPr>
          <p:cNvPr id="84" name="Google Shape;84;p5"/>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LOIS FULLER (1862 – 1928)</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ISADORA DUNCAN (1877 – 1927)</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RUTH ST DENIS (1979 – 1968)</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Google Shape;89;p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a:t>FRANCOIS DELSARTE (1811 - 1871, France).</a:t>
            </a:r>
            <a:br>
              <a:rPr lang="en-GB"/>
            </a:br>
            <a:br>
              <a:rPr lang="en-GB" cap="none">
                <a:latin typeface="Avenir"/>
                <a:ea typeface="Avenir"/>
                <a:cs typeface="Avenir"/>
                <a:sym typeface="Avenir"/>
              </a:rPr>
            </a:br>
            <a:endParaRPr>
              <a:latin typeface="Avenir"/>
              <a:ea typeface="Avenir"/>
              <a:cs typeface="Avenir"/>
              <a:sym typeface="Avenir"/>
            </a:endParaRPr>
          </a:p>
        </p:txBody>
      </p:sp>
      <p:sp>
        <p:nvSpPr>
          <p:cNvPr id="90" name="Google Shape;90;p6"/>
          <p:cNvSpPr txBox="1"/>
          <p:nvPr>
            <p:ph idx="1" type="body"/>
          </p:nvPr>
        </p:nvSpPr>
        <p:spPr>
          <a:xfrm>
            <a:off x="311700" y="1066644"/>
            <a:ext cx="8520600" cy="4415058"/>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SzPts val="1800"/>
              <a:buChar char="●"/>
            </a:pPr>
            <a:r>
              <a:rPr lang="en-GB" sz="1600">
                <a:solidFill>
                  <a:srgbClr val="000000"/>
                </a:solidFill>
                <a:latin typeface="Avenir"/>
                <a:ea typeface="Avenir"/>
                <a:cs typeface="Avenir"/>
                <a:sym typeface="Avenir"/>
              </a:rPr>
              <a:t>He is considered as a precursor by modern dance history because he invents a theory about the relationship between human movement and feelings.</a:t>
            </a:r>
            <a:endParaRPr/>
          </a:p>
          <a:p>
            <a:pPr indent="-228600" lvl="0" marL="457200" rtl="0" algn="l">
              <a:lnSpc>
                <a:spcPct val="115000"/>
              </a:lnSpc>
              <a:spcBef>
                <a:spcPts val="0"/>
              </a:spcBef>
              <a:spcAft>
                <a:spcPts val="0"/>
              </a:spcAft>
              <a:buSzPts val="1800"/>
              <a:buNone/>
            </a:pPr>
            <a:r>
              <a:t/>
            </a:r>
            <a:endParaRPr sz="16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Char char="●"/>
            </a:pPr>
            <a:r>
              <a:rPr lang="en-GB" sz="1600">
                <a:solidFill>
                  <a:srgbClr val="000000"/>
                </a:solidFill>
                <a:latin typeface="Avenir"/>
                <a:ea typeface="Avenir"/>
                <a:cs typeface="Avenir"/>
                <a:sym typeface="Avenir"/>
              </a:rPr>
              <a:t>His researches lead him to conclude that to each emotion or mental image corresponds a movement, or at least an attempt of it. That idea boosts one of the main ideological components of modern dance at its origins: “feelings and their intensity are the cause of movement and its quality”.</a:t>
            </a:r>
            <a:endParaRPr/>
          </a:p>
          <a:p>
            <a:pPr indent="-228600" lvl="0" marL="457200" rtl="0" algn="l">
              <a:lnSpc>
                <a:spcPct val="115000"/>
              </a:lnSpc>
              <a:spcBef>
                <a:spcPts val="0"/>
              </a:spcBef>
              <a:spcAft>
                <a:spcPts val="0"/>
              </a:spcAft>
              <a:buSzPts val="1800"/>
              <a:buNone/>
            </a:pPr>
            <a:r>
              <a:t/>
            </a:r>
            <a:endParaRPr sz="16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Char char="●"/>
            </a:pPr>
            <a:r>
              <a:rPr lang="en-GB" sz="1600">
                <a:solidFill>
                  <a:srgbClr val="000000"/>
                </a:solidFill>
                <a:latin typeface="Avenir"/>
                <a:ea typeface="Avenir"/>
                <a:cs typeface="Avenir"/>
                <a:sym typeface="Avenir"/>
              </a:rPr>
              <a:t>In other words, the source of dance lies inside the dancer, and not outside, in codified gestures, like classical dance would propose.</a:t>
            </a:r>
            <a:endParaRPr/>
          </a:p>
          <a:p>
            <a:pPr indent="0" lvl="0" marL="114300" rtl="0" algn="l">
              <a:lnSpc>
                <a:spcPct val="115000"/>
              </a:lnSpc>
              <a:spcBef>
                <a:spcPts val="0"/>
              </a:spcBef>
              <a:spcAft>
                <a:spcPts val="0"/>
              </a:spcAft>
              <a:buSzPts val="1800"/>
              <a:buNone/>
            </a:pPr>
            <a:r>
              <a:t/>
            </a:r>
            <a:endParaRPr sz="1600">
              <a:solidFill>
                <a:srgbClr val="000000"/>
              </a:solidFill>
              <a:latin typeface="Avenir"/>
              <a:ea typeface="Avenir"/>
              <a:cs typeface="Avenir"/>
              <a:sym typeface="Aveni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Google Shape;95;p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a:t>FRANCOIS DELSARTE (1811 - 1871, France).</a:t>
            </a:r>
            <a:br>
              <a:rPr lang="en-GB"/>
            </a:br>
            <a:br>
              <a:rPr lang="en-GB" cap="none">
                <a:latin typeface="Avenir"/>
                <a:ea typeface="Avenir"/>
                <a:cs typeface="Avenir"/>
                <a:sym typeface="Avenir"/>
              </a:rPr>
            </a:br>
            <a:endParaRPr>
              <a:latin typeface="Avenir"/>
              <a:ea typeface="Avenir"/>
              <a:cs typeface="Avenir"/>
              <a:sym typeface="Avenir"/>
            </a:endParaRPr>
          </a:p>
        </p:txBody>
      </p:sp>
      <p:sp>
        <p:nvSpPr>
          <p:cNvPr id="96" name="Google Shape;96;p7"/>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Delsarte’s contributions: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Elaboration of a new code of gestures, completely independent from the classical dance tradition.</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Study and codification of a logic system about the relationships between the different parts of the body, different types of movement and different human feelings.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Creation of a system for the study, analysis and teaching of movement.</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Invention of the fundamental notion of the gesture’s expressiveness.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Introduction of the importance of the upper body (trunk, arms, face) as the main vehicle of expression of the soul.</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Delsarte’s student Steele MacKay spreads his theory and teachings in the United States of America, leaving his influence in several figures of modern dance history like Ruth Saint Denis, Ted Shawn and Isadora Duncan, among others.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2800"/>
              <a:t>ÉMILE JAQUES-DALCROZE (1865 - 1950, Austria - Switzerland).</a:t>
            </a:r>
            <a:br>
              <a:rPr lang="en-GB" sz="2800"/>
            </a:br>
            <a:br>
              <a:rPr lang="en-GB" sz="2800"/>
            </a:br>
            <a:br>
              <a:rPr lang="en-GB" sz="2800" cap="none">
                <a:latin typeface="Avenir"/>
                <a:ea typeface="Avenir"/>
                <a:cs typeface="Avenir"/>
                <a:sym typeface="Avenir"/>
              </a:rPr>
            </a:br>
            <a:endParaRPr sz="2800">
              <a:latin typeface="Avenir"/>
              <a:ea typeface="Avenir"/>
              <a:cs typeface="Avenir"/>
              <a:sym typeface="Avenir"/>
            </a:endParaRPr>
          </a:p>
        </p:txBody>
      </p:sp>
      <p:sp>
        <p:nvSpPr>
          <p:cNvPr id="102" name="Google Shape;102;p8"/>
          <p:cNvSpPr txBox="1"/>
          <p:nvPr>
            <p:ph idx="1" type="body"/>
          </p:nvPr>
        </p:nvSpPr>
        <p:spPr>
          <a:xfrm>
            <a:off x="311700" y="1066644"/>
            <a:ext cx="8520600" cy="4415058"/>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SzPts val="1800"/>
              <a:buChar char="●"/>
            </a:pPr>
            <a:r>
              <a:rPr lang="en-GB" sz="1400">
                <a:solidFill>
                  <a:srgbClr val="000000"/>
                </a:solidFill>
                <a:latin typeface="Avenir"/>
                <a:ea typeface="Avenir"/>
                <a:cs typeface="Avenir"/>
                <a:sym typeface="Avenir"/>
              </a:rPr>
              <a:t>Dalcroze is a pianist and conductor, important for modern dance history because he invents a new approach to movement called “Rhythmics” or “Eurhythmics”.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Char char="●"/>
            </a:pPr>
            <a:r>
              <a:rPr lang="en-GB" sz="1400">
                <a:solidFill>
                  <a:srgbClr val="000000"/>
                </a:solidFill>
                <a:latin typeface="Avenir"/>
                <a:ea typeface="Avenir"/>
                <a:cs typeface="Avenir"/>
                <a:sym typeface="Avenir"/>
              </a:rPr>
              <a:t>Its main contribution is the work over the relationship between music and movement. According to him, body expresses a degree of ‘musicality’ that can be studied and taught.</a:t>
            </a:r>
            <a:endParaRPr/>
          </a:p>
          <a:p>
            <a:pPr indent="-228600" lvl="0" marL="4572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Char char="●"/>
            </a:pPr>
            <a:r>
              <a:rPr lang="en-GB" sz="1400">
                <a:solidFill>
                  <a:srgbClr val="000000"/>
                </a:solidFill>
                <a:latin typeface="Avenir"/>
                <a:ea typeface="Avenir"/>
                <a:cs typeface="Avenir"/>
                <a:sym typeface="Avenir"/>
              </a:rPr>
              <a:t>He doesn’t plan to apply his discoveries to dancers, but to musicians. Though, his teaching method has such a great success throughout Europe that it reaches some of the most important modern dance figures of the time, like V. Nijinsky (through Marie Rambert), Mary Wigman and Rudolph Laban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6" name="Shape 106"/>
        <p:cNvGrpSpPr/>
        <p:nvPr/>
      </p:nvGrpSpPr>
      <p:grpSpPr>
        <a:xfrm>
          <a:off x="0" y="0"/>
          <a:ext cx="0" cy="0"/>
          <a:chOff x="0" y="0"/>
          <a:chExt cx="0" cy="0"/>
        </a:xfrm>
      </p:grpSpPr>
      <p:sp>
        <p:nvSpPr>
          <p:cNvPr id="107" name="Google Shape;107;p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2800"/>
              <a:t>ÉMILE JAQUES-DALCROZE (1865 - 1950, Austria - Switzerland).</a:t>
            </a:r>
            <a:br>
              <a:rPr lang="en-GB" sz="2800"/>
            </a:br>
            <a:br>
              <a:rPr lang="en-GB" sz="2800"/>
            </a:br>
            <a:br>
              <a:rPr lang="en-GB" sz="2800" cap="none">
                <a:latin typeface="Avenir"/>
                <a:ea typeface="Avenir"/>
                <a:cs typeface="Avenir"/>
                <a:sym typeface="Avenir"/>
              </a:rPr>
            </a:br>
            <a:endParaRPr sz="2800">
              <a:latin typeface="Avenir"/>
              <a:ea typeface="Avenir"/>
              <a:cs typeface="Avenir"/>
              <a:sym typeface="Avenir"/>
            </a:endParaRPr>
          </a:p>
        </p:txBody>
      </p:sp>
      <p:sp>
        <p:nvSpPr>
          <p:cNvPr id="108" name="Google Shape;108;p9"/>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These are some of Dalcroze’s renowned contributions: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Introduction of a notion of relationship between movement and rhythm.</a:t>
            </a:r>
            <a:endParaRPr/>
          </a:p>
          <a:p>
            <a:pPr indent="-228600" lvl="0" marL="457200" rtl="0" algn="l">
              <a:lnSpc>
                <a:spcPct val="115000"/>
              </a:lnSpc>
              <a:spcBef>
                <a:spcPts val="0"/>
              </a:spcBef>
              <a:spcAft>
                <a:spcPts val="0"/>
              </a:spcAft>
              <a:buSzPts val="1800"/>
              <a:buFont typeface="Open Sans"/>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Creation of an original educational method through movement.</a:t>
            </a:r>
            <a:endParaRPr/>
          </a:p>
          <a:p>
            <a:pPr indent="-228600" lvl="0" marL="457200" rtl="0" algn="l">
              <a:lnSpc>
                <a:spcPct val="115000"/>
              </a:lnSpc>
              <a:spcBef>
                <a:spcPts val="0"/>
              </a:spcBef>
              <a:spcAft>
                <a:spcPts val="0"/>
              </a:spcAft>
              <a:buSzPts val="1800"/>
              <a:buFont typeface="Open Sans"/>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venir"/>
              <a:buChar char="-"/>
            </a:pPr>
            <a:r>
              <a:rPr lang="en-GB" sz="1400">
                <a:solidFill>
                  <a:srgbClr val="000000"/>
                </a:solidFill>
                <a:latin typeface="Avenir"/>
                <a:ea typeface="Avenir"/>
                <a:cs typeface="Avenir"/>
                <a:sym typeface="Avenir"/>
              </a:rPr>
              <a:t>Some of his essential principles: body blockages are caused by rhythmic blockages; relaxation is indispensable to achieve a right movement; breathing is crucial to obtain relaxation and is the fundamental rhythmic movement.</a:t>
            </a:r>
            <a:endParaRPr/>
          </a:p>
          <a:p>
            <a:pPr indent="-228600" lvl="0" marL="457200" rtl="0" algn="l">
              <a:lnSpc>
                <a:spcPct val="115000"/>
              </a:lnSpc>
              <a:spcBef>
                <a:spcPts val="0"/>
              </a:spcBef>
              <a:spcAft>
                <a:spcPts val="0"/>
              </a:spcAft>
              <a:buSzPts val="1800"/>
              <a:buFont typeface="Open Sans"/>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Dalcroze’s method also leaves its influence in the United States of America thanks to Mary Wigman’s student Hanya Holm.</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2" name="Shape 112"/>
        <p:cNvGrpSpPr/>
        <p:nvPr/>
      </p:nvGrpSpPr>
      <p:grpSpPr>
        <a:xfrm>
          <a:off x="0" y="0"/>
          <a:ext cx="0" cy="0"/>
          <a:chOff x="0" y="0"/>
          <a:chExt cx="0" cy="0"/>
        </a:xfrm>
      </p:grpSpPr>
      <p:sp>
        <p:nvSpPr>
          <p:cNvPr id="113" name="Google Shape;113;p10"/>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LOIS FULLER</a:t>
            </a:r>
            <a:br>
              <a:rPr lang="en-GB" cap="none">
                <a:latin typeface="Avenir"/>
                <a:ea typeface="Avenir"/>
                <a:cs typeface="Avenir"/>
                <a:sym typeface="Avenir"/>
              </a:rPr>
            </a:br>
            <a:endParaRPr>
              <a:latin typeface="Avenir"/>
              <a:ea typeface="Avenir"/>
              <a:cs typeface="Avenir"/>
              <a:sym typeface="Avenir"/>
            </a:endParaRPr>
          </a:p>
        </p:txBody>
      </p:sp>
      <p:sp>
        <p:nvSpPr>
          <p:cNvPr id="114" name="Google Shape;114;p10"/>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First American pioneer of modern dance to achieve international acclaim (Anderson, J. </a:t>
            </a:r>
            <a:r>
              <a:rPr i="1" lang="en-GB" sz="1500">
                <a:solidFill>
                  <a:srgbClr val="000000"/>
                </a:solidFill>
                <a:latin typeface="Avenir"/>
                <a:ea typeface="Avenir"/>
                <a:cs typeface="Avenir"/>
                <a:sym typeface="Avenir"/>
              </a:rPr>
              <a:t>Art without Boundaries</a:t>
            </a:r>
            <a:r>
              <a:rPr lang="en-GB" sz="1500">
                <a:solidFill>
                  <a:srgbClr val="000000"/>
                </a:solidFill>
                <a:latin typeface="Avenir"/>
                <a:ea typeface="Avenir"/>
                <a:cs typeface="Avenir"/>
                <a:sym typeface="Avenir"/>
              </a:rPr>
              <a:t>. P. 11. 1997)</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“The Painter with Light”</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Visual effects and new technology e.g. stage projections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Stage lighting and coloured gels</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Materials, skirts and drapery, sticks and wires</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Natural elements or objects – fire, the sea, butterflies</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i="1" lang="en-GB" sz="1500">
                <a:solidFill>
                  <a:srgbClr val="000000"/>
                </a:solidFill>
                <a:latin typeface="Avenir"/>
                <a:ea typeface="Avenir"/>
                <a:cs typeface="Avenir"/>
                <a:sym typeface="Avenir"/>
              </a:rPr>
              <a:t>Fire Dance </a:t>
            </a:r>
            <a:r>
              <a:rPr lang="en-GB" sz="1500">
                <a:solidFill>
                  <a:srgbClr val="000000"/>
                </a:solidFill>
                <a:latin typeface="Avenir"/>
                <a:ea typeface="Avenir"/>
                <a:cs typeface="Avenir"/>
                <a:sym typeface="Avenir"/>
              </a:rPr>
              <a:t>(1895) – lighting from underneath, Wagner’s </a:t>
            </a:r>
            <a:r>
              <a:rPr i="1" lang="en-GB" sz="1500">
                <a:solidFill>
                  <a:srgbClr val="000000"/>
                </a:solidFill>
                <a:latin typeface="Avenir"/>
                <a:ea typeface="Avenir"/>
                <a:cs typeface="Avenir"/>
                <a:sym typeface="Avenir"/>
              </a:rPr>
              <a:t>Ride of the Valkyries</a:t>
            </a:r>
            <a:endParaRPr/>
          </a:p>
          <a:p>
            <a:pPr indent="0" lvl="0" marL="114300" rtl="0" algn="l">
              <a:lnSpc>
                <a:spcPct val="115000"/>
              </a:lnSpc>
              <a:spcBef>
                <a:spcPts val="0"/>
              </a:spcBef>
              <a:spcAft>
                <a:spcPts val="0"/>
              </a:spcAft>
              <a:buSzPts val="1800"/>
              <a:buNone/>
            </a:pPr>
            <a:r>
              <a:rPr i="1" lang="en-GB" sz="1500" u="sng">
                <a:solidFill>
                  <a:srgbClr val="000000"/>
                </a:solidFill>
                <a:latin typeface="Avenir"/>
                <a:ea typeface="Avenir"/>
                <a:cs typeface="Avenir"/>
                <a:sym typeface="Avenir"/>
                <a:hlinkClick r:id="rId3"/>
              </a:rPr>
              <a:t>https://www.youtube.com/watch?v=zmMS65wJpQE</a:t>
            </a:r>
            <a:r>
              <a:rPr i="1" lang="en-GB" sz="1500">
                <a:solidFill>
                  <a:srgbClr val="000000"/>
                </a:solidFill>
                <a:latin typeface="Avenir"/>
                <a:ea typeface="Avenir"/>
                <a:cs typeface="Avenir"/>
                <a:sym typeface="Avenir"/>
              </a:rPr>
              <a:t> – The Serpentine Dance</a:t>
            </a:r>
            <a:endParaRPr/>
          </a:p>
          <a:p>
            <a:pPr indent="0" lvl="0" marL="114300" rtl="0" algn="l">
              <a:lnSpc>
                <a:spcPct val="115000"/>
              </a:lnSpc>
              <a:spcBef>
                <a:spcPts val="0"/>
              </a:spcBef>
              <a:spcAft>
                <a:spcPts val="0"/>
              </a:spcAft>
              <a:buSzPts val="1800"/>
              <a:buNone/>
            </a:pPr>
            <a:r>
              <a:t/>
            </a:r>
            <a:endParaRPr i="1"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She symbolised Art Nouveau.</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11"/>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ISADORA DUNCAN (1877 – 1927)</a:t>
            </a:r>
            <a:br>
              <a:rPr lang="en-GB" cap="none">
                <a:latin typeface="Avenir"/>
                <a:ea typeface="Avenir"/>
                <a:cs typeface="Avenir"/>
                <a:sym typeface="Avenir"/>
              </a:rPr>
            </a:br>
            <a:endParaRPr>
              <a:latin typeface="Avenir"/>
              <a:ea typeface="Avenir"/>
              <a:cs typeface="Avenir"/>
              <a:sym typeface="Avenir"/>
            </a:endParaRPr>
          </a:p>
        </p:txBody>
      </p:sp>
      <p:sp>
        <p:nvSpPr>
          <p:cNvPr id="120" name="Google Shape;120;p11"/>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“The dancer of the future will be one whose body and soul have grown so harmoniously together that the natural language of that soul will have become the movement of the body…</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She will dance not in the form of a nymph, nor fairy, not coquette,, but in the form of woman in its greatest and purest expression. </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She will dance the changing life of nature, showing how each part is transformed into the other…</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She will dance the freedom of women…</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She will dance the body emerging again from centuries of civilized forgetfulness… no longer at war wit spirituality and intelligence but jus joining them in a glorious harmony.”</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(Duncan, I. </a:t>
            </a:r>
            <a:r>
              <a:rPr i="1" lang="en-GB" sz="1500">
                <a:solidFill>
                  <a:srgbClr val="000000"/>
                </a:solidFill>
                <a:latin typeface="Avenir"/>
                <a:ea typeface="Avenir"/>
                <a:cs typeface="Avenir"/>
                <a:sym typeface="Avenir"/>
              </a:rPr>
              <a:t>The Art of the Dance</a:t>
            </a:r>
            <a:r>
              <a:rPr lang="en-GB" sz="1500">
                <a:solidFill>
                  <a:srgbClr val="000000"/>
                </a:solidFill>
                <a:latin typeface="Avenir"/>
                <a:ea typeface="Avenir"/>
                <a:cs typeface="Avenir"/>
                <a:sym typeface="Avenir"/>
              </a:rPr>
              <a:t>, 1928)</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Google Shape;125;p12"/>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ISADORA DUNCAN (1877 – 1927)</a:t>
            </a:r>
            <a:br>
              <a:rPr lang="en-GB" cap="none">
                <a:latin typeface="Avenir"/>
                <a:ea typeface="Avenir"/>
                <a:cs typeface="Avenir"/>
                <a:sym typeface="Avenir"/>
              </a:rPr>
            </a:br>
            <a:endParaRPr>
              <a:latin typeface="Avenir"/>
              <a:ea typeface="Avenir"/>
              <a:cs typeface="Avenir"/>
              <a:sym typeface="Avenir"/>
            </a:endParaRPr>
          </a:p>
        </p:txBody>
      </p:sp>
      <p:sp>
        <p:nvSpPr>
          <p:cNvPr id="126" name="Google Shape;126;p12"/>
          <p:cNvSpPr txBox="1"/>
          <p:nvPr>
            <p:ph idx="1" type="body"/>
          </p:nvPr>
        </p:nvSpPr>
        <p:spPr>
          <a:xfrm>
            <a:off x="311700" y="728442"/>
            <a:ext cx="8520600" cy="7724182"/>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Born San Francisco, 1877 (or 1878)</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Influenced by her upbringing by the sea, Delsarte, ballet</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Choreographies built on natural rhythms of wind and  waves</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Found it hard in NYC and moved to Europe – London and Paris circa 1900</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Attracted many artists and intellectuals</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Andre Messager and Maurice Ravel (composers) accompanied her</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Posed from Auguste Rodin – who she resisted his advances</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In Paris, admired Fuller who invited her to join her troupe </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First trip to Russia in 1904, meeting Fokine and Stanislavsky</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Performed again in America 1908</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Lived in Russia for two years supporting Communism</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Tried to set up schools</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Rigorous curriculum – dancing, singing, gymnastics, music theory, academic subjects</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“I was seeking and finally discovered the central spring of all movement, the crater of motor power, the unity from which all diversities of movement are born.”</a:t>
            </a:r>
            <a:endParaRPr/>
          </a:p>
          <a:p>
            <a:pPr indent="-342900" lvl="0" marL="457200" rtl="0" algn="l">
              <a:lnSpc>
                <a:spcPct val="115000"/>
              </a:lnSpc>
              <a:spcBef>
                <a:spcPts val="0"/>
              </a:spcBef>
              <a:spcAft>
                <a:spcPts val="0"/>
              </a:spcAft>
              <a:buSzPts val="1800"/>
              <a:buFont typeface="Arial"/>
              <a:buChar char="•"/>
            </a:pPr>
            <a:r>
              <a:rPr lang="en-GB" sz="1300">
                <a:solidFill>
                  <a:srgbClr val="000000"/>
                </a:solidFill>
                <a:latin typeface="Avenir"/>
                <a:ea typeface="Avenir"/>
                <a:cs typeface="Avenir"/>
                <a:sym typeface="Avenir"/>
              </a:rPr>
              <a:t>Died in 1927</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0" name="Shape 130"/>
        <p:cNvGrpSpPr/>
        <p:nvPr/>
      </p:nvGrpSpPr>
      <p:grpSpPr>
        <a:xfrm>
          <a:off x="0" y="0"/>
          <a:ext cx="0" cy="0"/>
          <a:chOff x="0" y="0"/>
          <a:chExt cx="0" cy="0"/>
        </a:xfrm>
      </p:grpSpPr>
      <p:sp>
        <p:nvSpPr>
          <p:cNvPr id="131" name="Google Shape;131;p13"/>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DUNCAN – FORM AND STYLE</a:t>
            </a:r>
            <a:br>
              <a:rPr lang="en-GB" cap="none">
                <a:latin typeface="Avenir"/>
                <a:ea typeface="Avenir"/>
                <a:cs typeface="Avenir"/>
                <a:sym typeface="Avenir"/>
              </a:rPr>
            </a:br>
            <a:endParaRPr>
              <a:latin typeface="Avenir"/>
              <a:ea typeface="Avenir"/>
              <a:cs typeface="Avenir"/>
              <a:sym typeface="Avenir"/>
            </a:endParaRPr>
          </a:p>
        </p:txBody>
      </p:sp>
      <p:sp>
        <p:nvSpPr>
          <p:cNvPr id="132" name="Google Shape;132;p13"/>
          <p:cNvSpPr txBox="1"/>
          <p:nvPr>
            <p:ph idx="1" type="body"/>
          </p:nvPr>
        </p:nvSpPr>
        <p:spPr>
          <a:xfrm>
            <a:off x="311700" y="728442"/>
            <a:ext cx="8520600" cy="7724182"/>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Performances lasted approximately 2 hours – solo shows, sometimes with her group</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Music – Gluck, Beethoven, Chopin, Wagner, Brahms</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Simple costumes, tunics, robes</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Bare foot meant connection to the ground, sensitivity to touch on the floor</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Movement centred in solar plexus – movement radiated to extremities not isolated steps and poses – continual flow of energy</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Walking, skips, runs, gallops, low jumps</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Stillness and movement – ebb and flow</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Breath</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Dynamics – crescendos and diminuendos</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Search for beauty</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Dances of sorrow, courage, liberation and joy</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Improvised – included lectures during performances on art and politics</a:t>
            </a:r>
            <a:endParaRPr/>
          </a:p>
          <a:p>
            <a:pPr indent="-228600" lvl="0" marL="457200" rtl="0" algn="l">
              <a:lnSpc>
                <a:spcPct val="115000"/>
              </a:lnSpc>
              <a:spcBef>
                <a:spcPts val="0"/>
              </a:spcBef>
              <a:spcAft>
                <a:spcPts val="0"/>
              </a:spcAft>
              <a:buSzPts val="1800"/>
              <a:buFont typeface="Arial"/>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Expression of personal emotion rather than representation</a:t>
            </a:r>
            <a:endParaRPr/>
          </a:p>
          <a:p>
            <a:pPr indent="0" lvl="0" marL="114300" rtl="0" algn="l">
              <a:lnSpc>
                <a:spcPct val="115000"/>
              </a:lnSpc>
              <a:spcBef>
                <a:spcPts val="0"/>
              </a:spcBef>
              <a:spcAft>
                <a:spcPts val="0"/>
              </a:spcAft>
              <a:buSzPts val="1800"/>
              <a:buNone/>
            </a:pPr>
            <a:r>
              <a:t/>
            </a:r>
            <a:endParaRPr sz="1300">
              <a:solidFill>
                <a:srgbClr val="000000"/>
              </a:solidFill>
              <a:latin typeface="Avenir"/>
              <a:ea typeface="Avenir"/>
              <a:cs typeface="Avenir"/>
              <a:sym typeface="Aveni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14"/>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DUNCAN – POLITICAL ARTIST</a:t>
            </a:r>
            <a:br>
              <a:rPr lang="en-GB" cap="none">
                <a:latin typeface="Avenir"/>
                <a:ea typeface="Avenir"/>
                <a:cs typeface="Avenir"/>
                <a:sym typeface="Avenir"/>
              </a:rPr>
            </a:br>
            <a:endParaRPr>
              <a:latin typeface="Avenir"/>
              <a:ea typeface="Avenir"/>
              <a:cs typeface="Avenir"/>
              <a:sym typeface="Avenir"/>
            </a:endParaRPr>
          </a:p>
        </p:txBody>
      </p:sp>
      <p:sp>
        <p:nvSpPr>
          <p:cNvPr id="138" name="Google Shape;138;p14"/>
          <p:cNvSpPr txBox="1"/>
          <p:nvPr>
            <p:ph idx="1" type="body"/>
          </p:nvPr>
        </p:nvSpPr>
        <p:spPr>
          <a:xfrm>
            <a:off x="311700" y="728442"/>
            <a:ext cx="8520600" cy="3074124"/>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Socialist but connected to European high society</a:t>
            </a: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Advocated women’s rights </a:t>
            </a: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Right to a career and have children by choice</a:t>
            </a: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Performed pregnant</a:t>
            </a: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WW1 – danced the </a:t>
            </a:r>
            <a:r>
              <a:rPr i="1" lang="en-GB" sz="1500">
                <a:solidFill>
                  <a:srgbClr val="000000"/>
                </a:solidFill>
                <a:latin typeface="Avenir"/>
                <a:ea typeface="Avenir"/>
                <a:cs typeface="Avenir"/>
                <a:sym typeface="Avenir"/>
              </a:rPr>
              <a:t>Marseillaise </a:t>
            </a:r>
            <a:r>
              <a:rPr lang="en-GB" sz="1500">
                <a:solidFill>
                  <a:srgbClr val="000000"/>
                </a:solidFill>
                <a:latin typeface="Avenir"/>
                <a:ea typeface="Avenir"/>
                <a:cs typeface="Avenir"/>
                <a:sym typeface="Avenir"/>
              </a:rPr>
              <a:t>(1915) – French national anthem in tribute to her adoptive country – wearing red to symbolised the impact on the army</a:t>
            </a:r>
            <a:endParaRPr/>
          </a:p>
          <a:p>
            <a:pPr indent="-342900" lvl="0" marL="457200" rtl="0" algn="l">
              <a:lnSpc>
                <a:spcPct val="115000"/>
              </a:lnSpc>
              <a:spcBef>
                <a:spcPts val="0"/>
              </a:spcBef>
              <a:spcAft>
                <a:spcPts val="0"/>
              </a:spcAft>
              <a:buSzPts val="1800"/>
              <a:buFont typeface="Arial"/>
              <a:buChar char="•"/>
            </a:pPr>
            <a:r>
              <a:rPr lang="en-GB" sz="1500">
                <a:solidFill>
                  <a:srgbClr val="000000"/>
                </a:solidFill>
                <a:latin typeface="Avenir"/>
                <a:ea typeface="Avenir"/>
                <a:cs typeface="Avenir"/>
                <a:sym typeface="Avenir"/>
              </a:rPr>
              <a:t>Oppressed serf in </a:t>
            </a:r>
            <a:r>
              <a:rPr i="1" lang="en-GB" sz="1500">
                <a:solidFill>
                  <a:srgbClr val="000000"/>
                </a:solidFill>
                <a:latin typeface="Avenir"/>
                <a:ea typeface="Avenir"/>
                <a:cs typeface="Avenir"/>
                <a:sym typeface="Avenir"/>
              </a:rPr>
              <a:t>Marche Slave </a:t>
            </a:r>
            <a:r>
              <a:rPr lang="en-GB" sz="1500">
                <a:solidFill>
                  <a:srgbClr val="000000"/>
                </a:solidFill>
                <a:latin typeface="Avenir"/>
                <a:ea typeface="Avenir"/>
                <a:cs typeface="Avenir"/>
                <a:sym typeface="Avenir"/>
              </a:rPr>
              <a:t>(1916) </a:t>
            </a:r>
            <a:r>
              <a:rPr i="1" lang="en-GB" sz="1500">
                <a:solidFill>
                  <a:srgbClr val="000000"/>
                </a:solidFill>
                <a:latin typeface="Avenir"/>
                <a:ea typeface="Avenir"/>
                <a:cs typeface="Avenir"/>
                <a:sym typeface="Avenir"/>
              </a:rPr>
              <a:t>– </a:t>
            </a:r>
            <a:r>
              <a:rPr lang="en-GB" sz="1500">
                <a:solidFill>
                  <a:srgbClr val="000000"/>
                </a:solidFill>
                <a:latin typeface="Avenir"/>
                <a:ea typeface="Avenir"/>
                <a:cs typeface="Avenir"/>
                <a:sym typeface="Avenir"/>
              </a:rPr>
              <a:t>bound hands but freed to demonstrate liberation</a:t>
            </a:r>
            <a:endParaRPr i="1" sz="1500">
              <a:solidFill>
                <a:srgbClr val="000000"/>
              </a:solidFill>
              <a:latin typeface="Avenir"/>
              <a:ea typeface="Avenir"/>
              <a:cs typeface="Avenir"/>
              <a:sym typeface="Aveni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2" name="Shape 142"/>
        <p:cNvGrpSpPr/>
        <p:nvPr/>
      </p:nvGrpSpPr>
      <p:grpSpPr>
        <a:xfrm>
          <a:off x="0" y="0"/>
          <a:ext cx="0" cy="0"/>
          <a:chOff x="0" y="0"/>
          <a:chExt cx="0" cy="0"/>
        </a:xfrm>
      </p:grpSpPr>
      <p:sp>
        <p:nvSpPr>
          <p:cNvPr id="143" name="Google Shape;143;p15"/>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ISADORA DUNCAN (1877 – 1927)</a:t>
            </a:r>
            <a:br>
              <a:rPr lang="en-GB" cap="none">
                <a:latin typeface="Avenir"/>
                <a:ea typeface="Avenir"/>
                <a:cs typeface="Avenir"/>
                <a:sym typeface="Avenir"/>
              </a:rPr>
            </a:br>
            <a:endParaRPr>
              <a:latin typeface="Avenir"/>
              <a:ea typeface="Avenir"/>
              <a:cs typeface="Avenir"/>
              <a:sym typeface="Avenir"/>
            </a:endParaRPr>
          </a:p>
        </p:txBody>
      </p:sp>
      <p:sp>
        <p:nvSpPr>
          <p:cNvPr id="144" name="Google Shape;144;p15"/>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rial"/>
              <a:buChar char="•"/>
            </a:pPr>
            <a:r>
              <a:rPr lang="en-GB" sz="1600">
                <a:solidFill>
                  <a:srgbClr val="000000"/>
                </a:solidFill>
                <a:latin typeface="Avenir"/>
                <a:ea typeface="Avenir"/>
                <a:cs typeface="Avenir"/>
                <a:sym typeface="Avenir"/>
              </a:rPr>
              <a:t>Her choreography didn’t reflect artistic movements of the time – Dadist, Cubist, Surrealist</a:t>
            </a:r>
            <a:endParaRPr/>
          </a:p>
          <a:p>
            <a:pPr indent="-342900" lvl="0" marL="457200" rtl="0" algn="l">
              <a:lnSpc>
                <a:spcPct val="115000"/>
              </a:lnSpc>
              <a:spcBef>
                <a:spcPts val="0"/>
              </a:spcBef>
              <a:spcAft>
                <a:spcPts val="0"/>
              </a:spcAft>
              <a:buSzPts val="1800"/>
              <a:buFont typeface="Arial"/>
              <a:buChar char="•"/>
            </a:pPr>
            <a:r>
              <a:rPr lang="en-GB" sz="1600">
                <a:solidFill>
                  <a:srgbClr val="000000"/>
                </a:solidFill>
                <a:latin typeface="Avenir"/>
                <a:ea typeface="Avenir"/>
                <a:cs typeface="Avenir"/>
                <a:sym typeface="Avenir"/>
              </a:rPr>
              <a:t>Retained Hellenistic qualities of turn of the 20</a:t>
            </a:r>
            <a:r>
              <a:rPr baseline="30000" lang="en-GB" sz="1600">
                <a:solidFill>
                  <a:srgbClr val="000000"/>
                </a:solidFill>
                <a:latin typeface="Avenir"/>
                <a:ea typeface="Avenir"/>
                <a:cs typeface="Avenir"/>
                <a:sym typeface="Avenir"/>
              </a:rPr>
              <a:t>th</a:t>
            </a:r>
            <a:r>
              <a:rPr lang="en-GB" sz="1600">
                <a:solidFill>
                  <a:srgbClr val="000000"/>
                </a:solidFill>
                <a:latin typeface="Avenir"/>
                <a:ea typeface="Avenir"/>
                <a:cs typeface="Avenir"/>
                <a:sym typeface="Avenir"/>
              </a:rPr>
              <a:t> Century </a:t>
            </a:r>
            <a:endParaRPr/>
          </a:p>
          <a:p>
            <a:pPr indent="-228600" lvl="0" marL="457200" rtl="0" algn="l">
              <a:lnSpc>
                <a:spcPct val="115000"/>
              </a:lnSpc>
              <a:spcBef>
                <a:spcPts val="0"/>
              </a:spcBef>
              <a:spcAft>
                <a:spcPts val="0"/>
              </a:spcAft>
              <a:buSzPts val="1800"/>
              <a:buFont typeface="Arial"/>
              <a:buNone/>
            </a:pPr>
            <a:r>
              <a:t/>
            </a:r>
            <a:endParaRPr sz="16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rial"/>
              <a:buChar char="•"/>
            </a:pPr>
            <a:r>
              <a:rPr lang="en-GB" sz="1600">
                <a:solidFill>
                  <a:srgbClr val="000000"/>
                </a:solidFill>
                <a:latin typeface="Avenir"/>
                <a:ea typeface="Avenir"/>
                <a:cs typeface="Avenir"/>
                <a:sym typeface="Avenir"/>
              </a:rPr>
              <a:t>Major influence on modern dance and on British Modern Dance pioneers such as Margaret Morris</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Clips of Isadora Duncan - </a:t>
            </a:r>
            <a:r>
              <a:rPr lang="en-GB" sz="1500" u="sng">
                <a:solidFill>
                  <a:srgbClr val="000000"/>
                </a:solidFill>
                <a:latin typeface="Avenir"/>
                <a:ea typeface="Avenir"/>
                <a:cs typeface="Avenir"/>
                <a:sym typeface="Avenir"/>
                <a:hlinkClick r:id="rId3"/>
              </a:rPr>
              <a:t>https://www.youtube.com/watch?v=rkr_h0jlo7A&amp;feature=youtu.be</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		        </a:t>
            </a:r>
            <a:r>
              <a:rPr lang="en-GB" sz="1500" u="sng">
                <a:solidFill>
                  <a:srgbClr val="000000"/>
                </a:solidFill>
                <a:latin typeface="Avenir"/>
                <a:ea typeface="Avenir"/>
                <a:cs typeface="Avenir"/>
                <a:sym typeface="Avenir"/>
                <a:hlinkClick r:id="rId4"/>
              </a:rPr>
              <a:t>https://www.youtube.com/watch?v=EdHiFMYUzkw&amp;t=95s</a:t>
            </a:r>
            <a:endParaRPr sz="1500">
              <a:solidFill>
                <a:srgbClr val="000000"/>
              </a:solidFill>
              <a:latin typeface="Avenir"/>
              <a:ea typeface="Avenir"/>
              <a:cs typeface="Avenir"/>
              <a:sym typeface="Aveni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8" name="Shape 148"/>
        <p:cNvGrpSpPr/>
        <p:nvPr/>
      </p:nvGrpSpPr>
      <p:grpSpPr>
        <a:xfrm>
          <a:off x="0" y="0"/>
          <a:ext cx="0" cy="0"/>
          <a:chOff x="0" y="0"/>
          <a:chExt cx="0" cy="0"/>
        </a:xfrm>
      </p:grpSpPr>
      <p:sp>
        <p:nvSpPr>
          <p:cNvPr id="149" name="Google Shape;149;p16"/>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RUTH ST DENIS (1879 – 1928)</a:t>
            </a:r>
            <a:endParaRPr>
              <a:latin typeface="Avenir"/>
              <a:ea typeface="Avenir"/>
              <a:cs typeface="Avenir"/>
              <a:sym typeface="Avenir"/>
            </a:endParaRPr>
          </a:p>
        </p:txBody>
      </p:sp>
      <p:sp>
        <p:nvSpPr>
          <p:cNvPr id="150" name="Google Shape;150;p16"/>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Studied Ballet and Delsarte, acrobats and skirt dancing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Deeply religious upbringing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Danced with Augustin Daly (like Duncan)</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Appeared in London as an actress in 1900</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Admired Fuller</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Producer/director David Belasco gave her name of St Denis</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From 1906, London, Paris then Berlin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Returned to America in 1909</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Major influence on American dance (more so than Duncan and Fuller) </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4" name="Shape 154"/>
        <p:cNvGrpSpPr/>
        <p:nvPr/>
      </p:nvGrpSpPr>
      <p:grpSpPr>
        <a:xfrm>
          <a:off x="0" y="0"/>
          <a:ext cx="0" cy="0"/>
          <a:chOff x="0" y="0"/>
          <a:chExt cx="0" cy="0"/>
        </a:xfrm>
      </p:grpSpPr>
      <p:sp>
        <p:nvSpPr>
          <p:cNvPr id="155" name="Google Shape;155;p17"/>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RUTH ST DENIS FORM AND STYLE</a:t>
            </a:r>
            <a:endParaRPr>
              <a:latin typeface="Avenir"/>
              <a:ea typeface="Avenir"/>
              <a:cs typeface="Avenir"/>
              <a:sym typeface="Avenir"/>
            </a:endParaRPr>
          </a:p>
        </p:txBody>
      </p:sp>
      <p:sp>
        <p:nvSpPr>
          <p:cNvPr id="156" name="Google Shape;156;p17"/>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Poster of Egyptian Deities inspired her work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Oriental, Indian, Egyptian but little authenticity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Asian myths and symbols – without philosophy</a:t>
            </a:r>
            <a:endParaRPr/>
          </a:p>
          <a:p>
            <a:pPr indent="0" lvl="0" marL="114300" rtl="0" algn="l">
              <a:lnSpc>
                <a:spcPct val="115000"/>
              </a:lnSpc>
              <a:spcBef>
                <a:spcPts val="0"/>
              </a:spcBef>
              <a:spcAft>
                <a:spcPts val="0"/>
              </a:spcAft>
              <a:buSzPts val="1800"/>
              <a:buNone/>
            </a:pPr>
            <a:r>
              <a:rPr i="1" lang="en-GB" sz="1500">
                <a:solidFill>
                  <a:srgbClr val="000000"/>
                </a:solidFill>
                <a:latin typeface="Avenir"/>
                <a:ea typeface="Avenir"/>
                <a:cs typeface="Avenir"/>
                <a:sym typeface="Avenir"/>
              </a:rPr>
              <a:t>Radha</a:t>
            </a:r>
            <a:r>
              <a:rPr lang="en-GB" sz="1500">
                <a:solidFill>
                  <a:srgbClr val="000000"/>
                </a:solidFill>
                <a:latin typeface="Avenir"/>
                <a:ea typeface="Avenir"/>
                <a:cs typeface="Avenir"/>
                <a:sym typeface="Avenir"/>
              </a:rPr>
              <a:t> (1906) – first dance, Hindu temple dancing </a:t>
            </a:r>
            <a:endParaRPr/>
          </a:p>
          <a:p>
            <a:pPr indent="0" lvl="0" marL="114300" rtl="0" algn="l">
              <a:lnSpc>
                <a:spcPct val="115000"/>
              </a:lnSpc>
              <a:spcBef>
                <a:spcPts val="0"/>
              </a:spcBef>
              <a:spcAft>
                <a:spcPts val="0"/>
              </a:spcAft>
              <a:buSzPts val="1800"/>
              <a:buNone/>
            </a:pPr>
            <a:r>
              <a:rPr i="1" lang="en-GB" sz="1500">
                <a:solidFill>
                  <a:srgbClr val="000000"/>
                </a:solidFill>
                <a:latin typeface="Avenir"/>
                <a:ea typeface="Avenir"/>
                <a:cs typeface="Avenir"/>
                <a:sym typeface="Avenir"/>
              </a:rPr>
              <a:t>The Hautch </a:t>
            </a:r>
            <a:r>
              <a:rPr lang="en-GB" sz="1500">
                <a:solidFill>
                  <a:srgbClr val="000000"/>
                </a:solidFill>
                <a:latin typeface="Avenir"/>
                <a:ea typeface="Avenir"/>
                <a:cs typeface="Avenir"/>
                <a:sym typeface="Avenir"/>
              </a:rPr>
              <a:t>(1908) – Indian street style in pseudo-Kathak – rhythmic stamping, flowing arms and hands, whirling </a:t>
            </a: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Aestheticism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Sought spiritualism, mystic search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Some works were posed, sculptural </a:t>
            </a:r>
            <a:r>
              <a:rPr i="1" lang="en-GB" sz="1500">
                <a:solidFill>
                  <a:srgbClr val="000000"/>
                </a:solidFill>
                <a:latin typeface="Avenir"/>
                <a:ea typeface="Avenir"/>
                <a:cs typeface="Avenir"/>
                <a:sym typeface="Avenir"/>
              </a:rPr>
              <a:t>Kwan Yin</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Flow of movement </a:t>
            </a: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Fabric as Fuller</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18"/>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TED SHAWN</a:t>
            </a:r>
            <a:endParaRPr>
              <a:latin typeface="Avenir"/>
              <a:ea typeface="Avenir"/>
              <a:cs typeface="Avenir"/>
              <a:sym typeface="Avenir"/>
            </a:endParaRPr>
          </a:p>
        </p:txBody>
      </p:sp>
      <p:sp>
        <p:nvSpPr>
          <p:cNvPr id="162" name="Google Shape;162;p18"/>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Considered the first American male modern dancer and choreographer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	"dancing is a manly sport, more strenuous than golf or tennis, more exciting than boxing or 	wrestling, and more beneficial than gymnastics.”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Was going to be a minister but had diphtheria at university – changed his mind</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Danced with Norma Gould in LA, forming a partnership at her school</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Ballroom dancing team </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Also studied Delsarte, gymnastics </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Gould returned to LA – Shawn stayed in east America</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Gould – taught at two universities in America in 1920s and is considered to be the first professional dancer to teach at university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19"/>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600"/>
              <a:buNone/>
            </a:pPr>
            <a:r>
              <a:rPr lang="en-GB" cap="none">
                <a:latin typeface="Avenir"/>
                <a:ea typeface="Avenir"/>
                <a:cs typeface="Avenir"/>
                <a:sym typeface="Avenir"/>
              </a:rPr>
              <a:t>RUTH ST DENIS AND TED SHAWN</a:t>
            </a:r>
            <a:endParaRPr>
              <a:latin typeface="Avenir"/>
              <a:ea typeface="Avenir"/>
              <a:cs typeface="Avenir"/>
              <a:sym typeface="Avenir"/>
            </a:endParaRPr>
          </a:p>
        </p:txBody>
      </p:sp>
      <p:sp>
        <p:nvSpPr>
          <p:cNvPr id="168" name="Google Shape;168;p19"/>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t/>
            </a:r>
            <a:endParaRPr sz="16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Met and married Ruth St Denis in 1914</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Denishawn school</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Desire for systemic programmes in dance </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Curriculum – wide variety of dance styles, dance history, philosophy </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Music visualisation </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First all-male dances</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Company toured throughout 1910s and 1920s</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Martha Graham and Doris Humphries </a:t>
            </a:r>
            <a:endParaRPr/>
          </a:p>
          <a:p>
            <a:pPr indent="0" lvl="0" marL="114300" rtl="0" algn="l">
              <a:lnSpc>
                <a:spcPct val="115000"/>
              </a:lnSpc>
              <a:spcBef>
                <a:spcPts val="0"/>
              </a:spcBef>
              <a:spcAft>
                <a:spcPts val="0"/>
              </a:spcAft>
              <a:buSzPts val="1800"/>
              <a:buNone/>
            </a:pPr>
            <a:r>
              <a:rPr lang="en-GB" sz="1600">
                <a:solidFill>
                  <a:srgbClr val="000000"/>
                </a:solidFill>
                <a:latin typeface="Avenir"/>
                <a:ea typeface="Avenir"/>
                <a:cs typeface="Avenir"/>
                <a:sym typeface="Avenir"/>
              </a:rPr>
              <a:t>Dance as art </a:t>
            </a:r>
            <a:endParaRPr/>
          </a:p>
          <a:p>
            <a:pPr indent="0" lvl="0" marL="114300" rtl="0" algn="l">
              <a:lnSpc>
                <a:spcPct val="115000"/>
              </a:lnSpc>
              <a:spcBef>
                <a:spcPts val="0"/>
              </a:spcBef>
              <a:spcAft>
                <a:spcPts val="0"/>
              </a:spcAft>
              <a:buSzPts val="1800"/>
              <a:buNone/>
            </a:pPr>
            <a:r>
              <a:t/>
            </a:r>
            <a:endParaRPr sz="16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20"/>
          <p:cNvSpPr txBox="1"/>
          <p:nvPr>
            <p:ph type="title"/>
          </p:nvPr>
        </p:nvSpPr>
        <p:spPr>
          <a:xfrm>
            <a:off x="311700" y="140225"/>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cap="none">
                <a:latin typeface="Avenir"/>
                <a:ea typeface="Avenir"/>
                <a:cs typeface="Avenir"/>
                <a:sym typeface="Avenir"/>
              </a:rPr>
              <a:t>RUTH ST DENIS (1879 – 1928)</a:t>
            </a:r>
            <a:endParaRPr>
              <a:latin typeface="Avenir"/>
              <a:ea typeface="Avenir"/>
              <a:cs typeface="Avenir"/>
              <a:sym typeface="Avenir"/>
            </a:endParaRPr>
          </a:p>
        </p:txBody>
      </p:sp>
      <p:sp>
        <p:nvSpPr>
          <p:cNvPr id="174" name="Google Shape;174;p20"/>
          <p:cNvSpPr txBox="1"/>
          <p:nvPr>
            <p:ph idx="1" type="body"/>
          </p:nvPr>
        </p:nvSpPr>
        <p:spPr>
          <a:xfrm>
            <a:off x="311700" y="728442"/>
            <a:ext cx="8520600" cy="441505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3"/>
              </a:rPr>
              <a:t>https://www.youtube.com/watch?v=42Hc6pvnI8A</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4"/>
              </a:rPr>
              <a:t>https://www.youtube.com/watch?v=q1fFnoyPSHQ&amp;t=30s</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5"/>
              </a:rPr>
              <a:t>https://www.youtube.com/watch?v=C6b_mQqULsM&amp;t=9s</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6"/>
              </a:rPr>
              <a:t>https://www.youtube.com/watch?v=QIpg_34H96w&amp;t=66s</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7"/>
              </a:rPr>
              <a:t>https://www.youtube.com/watch?v=ISBwAmKyQyw&amp;t=12s</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a:solidFill>
                  <a:srgbClr val="000000"/>
                </a:solidFill>
                <a:latin typeface="Avenir"/>
                <a:ea typeface="Avenir"/>
                <a:cs typeface="Avenir"/>
                <a:sym typeface="Avenir"/>
              </a:rPr>
              <a:t>Denishawn</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500" u="sng">
                <a:solidFill>
                  <a:srgbClr val="000000"/>
                </a:solidFill>
                <a:latin typeface="Avenir"/>
                <a:ea typeface="Avenir"/>
                <a:cs typeface="Avenir"/>
                <a:sym typeface="Avenir"/>
                <a:hlinkClick r:id="rId8"/>
              </a:rPr>
              <a:t>https://www.youtube.com/watch?v=M1jyD0QiTsQ</a:t>
            </a:r>
            <a:endParaRPr sz="15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500">
              <a:solidFill>
                <a:srgbClr val="000000"/>
              </a:solidFill>
              <a:latin typeface="Avenir"/>
              <a:ea typeface="Avenir"/>
              <a:cs typeface="Avenir"/>
              <a:sym typeface="Aveni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8" name="Shape 178"/>
        <p:cNvGrpSpPr/>
        <p:nvPr/>
      </p:nvGrpSpPr>
      <p:grpSpPr>
        <a:xfrm>
          <a:off x="0" y="0"/>
          <a:ext cx="0" cy="0"/>
          <a:chOff x="0" y="0"/>
          <a:chExt cx="0" cy="0"/>
        </a:xfrm>
      </p:grpSpPr>
      <p:sp>
        <p:nvSpPr>
          <p:cNvPr id="179" name="Google Shape;179;p21"/>
          <p:cNvSpPr txBox="1"/>
          <p:nvPr>
            <p:ph type="title"/>
          </p:nvPr>
        </p:nvSpPr>
        <p:spPr>
          <a:xfrm>
            <a:off x="311700" y="176895"/>
            <a:ext cx="8520600" cy="4462012"/>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b="0" lang="en-GB" sz="1600"/>
              <a:t>Jules Chéret's 1893 poster advertising Loïe Fuller's performances at the Folies Bergère is one of the most iconic images of Art Nouveau. </a:t>
            </a:r>
            <a:br>
              <a:rPr lang="en-GB" sz="2000" cap="none">
                <a:latin typeface="Avenir"/>
                <a:ea typeface="Avenir"/>
                <a:cs typeface="Avenir"/>
                <a:sym typeface="Avenir"/>
              </a:rPr>
            </a:br>
            <a:endParaRPr sz="2000">
              <a:latin typeface="Avenir"/>
              <a:ea typeface="Avenir"/>
              <a:cs typeface="Avenir"/>
              <a:sym typeface="Avenir"/>
            </a:endParaRPr>
          </a:p>
        </p:txBody>
      </p:sp>
      <p:pic>
        <p:nvPicPr>
          <p:cNvPr descr="A picture containing text, book, photo &#10; &#10;Description automatically generated" id="180" name="Google Shape;180;p21"/>
          <p:cNvPicPr preferRelativeResize="0"/>
          <p:nvPr/>
        </p:nvPicPr>
        <p:blipFill rotWithShape="1">
          <a:blip r:embed="rId3">
            <a:alphaModFix/>
          </a:blip>
          <a:srcRect b="0" l="0" r="0" t="0"/>
          <a:stretch/>
        </p:blipFill>
        <p:spPr>
          <a:xfrm>
            <a:off x="423923" y="875607"/>
            <a:ext cx="2876838" cy="3973256"/>
          </a:xfrm>
          <a:prstGeom prst="rect">
            <a:avLst/>
          </a:prstGeom>
          <a:noFill/>
          <a:ln>
            <a:noFill/>
          </a:ln>
        </p:spPr>
      </p:pic>
      <p:sp>
        <p:nvSpPr>
          <p:cNvPr id="181" name="Google Shape;181;p21"/>
          <p:cNvSpPr txBox="1"/>
          <p:nvPr>
            <p:ph idx="1" type="body"/>
          </p:nvPr>
        </p:nvSpPr>
        <p:spPr>
          <a:xfrm>
            <a:off x="3540512" y="875607"/>
            <a:ext cx="5052037" cy="409099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b="1" lang="en-GB" sz="1200" u="sng">
                <a:solidFill>
                  <a:srgbClr val="000000"/>
                </a:solidFill>
                <a:latin typeface="Avenir"/>
                <a:ea typeface="Avenir"/>
                <a:cs typeface="Avenir"/>
                <a:sym typeface="Avenir"/>
              </a:rPr>
              <a:t>Art Nouveau</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From 1890 to beginning of WW1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rPr>
              <a:t>Art Nouveau is a total style: It embraces a wide range of fine and decorative arts, including architecture, painting, graphic art, interior design, jewellery, furniture, textiles, ceramics, glass art, and metal work.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rPr>
              <a:t>A reaction to the academic art of the 19th century, it was inspired by natural forms and structures, particularly the curved lines of plants and flowers.</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rPr>
              <a:t>By 1910 Art Nouveau was already out of style. </a:t>
            </a:r>
            <a:endParaRPr/>
          </a:p>
          <a:p>
            <a:pPr indent="0" lvl="0" marL="114300" rtl="0" algn="l">
              <a:lnSpc>
                <a:spcPct val="115000"/>
              </a:lnSpc>
              <a:spcBef>
                <a:spcPts val="0"/>
              </a:spcBef>
              <a:spcAft>
                <a:spcPts val="0"/>
              </a:spcAft>
              <a:buSzPts val="1800"/>
              <a:buNone/>
            </a:pPr>
            <a:r>
              <a:t/>
            </a:r>
            <a:endParaRPr sz="1200">
              <a:solidFill>
                <a:srgbClr val="000000"/>
              </a:solidFill>
            </a:endParaRPr>
          </a:p>
          <a:p>
            <a:pPr indent="0" lvl="0" marL="114300" rtl="0" algn="l">
              <a:lnSpc>
                <a:spcPct val="115000"/>
              </a:lnSpc>
              <a:spcBef>
                <a:spcPts val="0"/>
              </a:spcBef>
              <a:spcAft>
                <a:spcPts val="0"/>
              </a:spcAft>
              <a:buSzPts val="1800"/>
              <a:buNone/>
            </a:pPr>
            <a:r>
              <a:rPr lang="en-GB" sz="1200">
                <a:solidFill>
                  <a:srgbClr val="000000"/>
                </a:solidFill>
              </a:rPr>
              <a:t>It was replaced as the dominant European architectural and decorative style, by Art Deco and then by Modernism</a:t>
            </a:r>
            <a:endParaRPr/>
          </a:p>
          <a:p>
            <a:pPr indent="0" lvl="0" marL="114300" rtl="0" algn="l">
              <a:lnSpc>
                <a:spcPct val="115000"/>
              </a:lnSpc>
              <a:spcBef>
                <a:spcPts val="0"/>
              </a:spcBef>
              <a:spcAft>
                <a:spcPts val="0"/>
              </a:spcAft>
              <a:buSzPts val="1800"/>
              <a:buNone/>
            </a:pPr>
            <a:r>
              <a:t/>
            </a:r>
            <a:endParaRPr sz="1200">
              <a:solidFill>
                <a:srgbClr val="000000"/>
              </a:solidFill>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sp>
        <p:nvSpPr>
          <p:cNvPr id="186" name="Google Shape;186;p22"/>
          <p:cNvSpPr txBox="1"/>
          <p:nvPr>
            <p:ph type="title"/>
          </p:nvPr>
        </p:nvSpPr>
        <p:spPr>
          <a:xfrm>
            <a:off x="311700" y="0"/>
            <a:ext cx="8520600" cy="43566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3000" cap="none">
                <a:latin typeface="Avenir"/>
                <a:ea typeface="Avenir"/>
                <a:cs typeface="Avenir"/>
                <a:sym typeface="Avenir"/>
              </a:rPr>
              <a:t>ART DECO</a:t>
            </a:r>
            <a:endParaRPr sz="3000">
              <a:latin typeface="Avenir"/>
              <a:ea typeface="Avenir"/>
              <a:cs typeface="Avenir"/>
              <a:sym typeface="Avenir"/>
            </a:endParaRPr>
          </a:p>
        </p:txBody>
      </p:sp>
      <p:sp>
        <p:nvSpPr>
          <p:cNvPr id="187" name="Google Shape;187;p22"/>
          <p:cNvSpPr txBox="1"/>
          <p:nvPr>
            <p:ph idx="1" type="body"/>
          </p:nvPr>
        </p:nvSpPr>
        <p:spPr>
          <a:xfrm>
            <a:off x="311700" y="335299"/>
            <a:ext cx="8408554" cy="496153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b="1" lang="en-GB" sz="1200">
                <a:solidFill>
                  <a:srgbClr val="000000"/>
                </a:solidFill>
                <a:latin typeface="Avenir"/>
                <a:ea typeface="Avenir"/>
                <a:cs typeface="Avenir"/>
                <a:sym typeface="Avenir"/>
              </a:rPr>
              <a:t>Art Deco</a:t>
            </a:r>
            <a:r>
              <a:rPr lang="en-GB" sz="1200">
                <a:solidFill>
                  <a:srgbClr val="000000"/>
                </a:solidFill>
                <a:latin typeface="Avenir"/>
                <a:ea typeface="Avenir"/>
                <a:cs typeface="Avenir"/>
                <a:sym typeface="Avenir"/>
              </a:rPr>
              <a:t>, (</a:t>
            </a:r>
            <a:r>
              <a:rPr b="1" lang="en-GB" sz="1200">
                <a:solidFill>
                  <a:srgbClr val="000000"/>
                </a:solidFill>
                <a:latin typeface="Avenir"/>
                <a:ea typeface="Avenir"/>
                <a:cs typeface="Avenir"/>
                <a:sym typeface="Avenir"/>
              </a:rPr>
              <a:t>Deco) - </a:t>
            </a:r>
            <a:r>
              <a:rPr lang="en-GB" sz="1200">
                <a:solidFill>
                  <a:srgbClr val="000000"/>
                </a:solidFill>
                <a:latin typeface="Avenir"/>
                <a:ea typeface="Avenir"/>
                <a:cs typeface="Avenir"/>
                <a:sym typeface="Avenir"/>
              </a:rPr>
              <a:t>visual arts, architecture and design that first appeared in France just before WW1.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Design of buildings, furniture, jewellery, fashion, cars, movie theatres, trains, ocean liners, and everyday objects such as radios and vacuum cleaners.</a:t>
            </a:r>
            <a:endParaRPr baseline="30000"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It took its name, short for </a:t>
            </a:r>
            <a:r>
              <a:rPr i="1" lang="en-GB" sz="1200">
                <a:solidFill>
                  <a:srgbClr val="000000"/>
                </a:solidFill>
                <a:latin typeface="Avenir"/>
                <a:ea typeface="Avenir"/>
                <a:cs typeface="Avenir"/>
                <a:sym typeface="Avenir"/>
              </a:rPr>
              <a:t>Arts Décoratifs</a:t>
            </a:r>
            <a:r>
              <a:rPr lang="en-GB" sz="1200">
                <a:solidFill>
                  <a:srgbClr val="000000"/>
                </a:solidFill>
                <a:latin typeface="Avenir"/>
                <a:ea typeface="Avenir"/>
                <a:cs typeface="Avenir"/>
                <a:sym typeface="Avenir"/>
              </a:rPr>
              <a:t>, from the </a:t>
            </a:r>
            <a:r>
              <a:rPr lang="en-GB" sz="1200" u="sng">
                <a:solidFill>
                  <a:srgbClr val="000000"/>
                </a:solidFill>
                <a:latin typeface="Avenir"/>
                <a:ea typeface="Avenir"/>
                <a:cs typeface="Avenir"/>
                <a:sym typeface="Avenir"/>
                <a:hlinkClick r:id="rId3"/>
              </a:rPr>
              <a:t>Exposition internationale des arts décoratifs et industriels modernes</a:t>
            </a:r>
            <a:r>
              <a:rPr lang="en-GB" sz="1200">
                <a:solidFill>
                  <a:srgbClr val="000000"/>
                </a:solidFill>
                <a:latin typeface="Avenir"/>
                <a:ea typeface="Avenir"/>
                <a:cs typeface="Avenir"/>
                <a:sym typeface="Avenir"/>
              </a:rPr>
              <a:t> (International Exhibition of Modern Decorative and Industrial Arts) held in Paris in 1925.</a:t>
            </a:r>
            <a:endParaRPr baseline="30000"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baseline="30000"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It combined modernist styles with fine craftsmanship and rich materials, representing luxury, glamour, exuberance, and faith in social and technological progress.</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Art Deco was a pastiche of many different styles, sometimes contradictory, united by a desire to be modern.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Influenced by: the geometric forms of Cubism, colours of Fauvism, Ballet Russes, craftsmanship of the furniture of the eras of Louis IVX, and the exotic styles of China, Japan, and Egypt.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In the 1930s, during the Great Depression the Art Deco style became more subdued. New materials arrived, including </a:t>
            </a:r>
            <a:r>
              <a:rPr lang="en-GB" sz="1200" u="sng">
                <a:solidFill>
                  <a:srgbClr val="000000"/>
                </a:solidFill>
                <a:latin typeface="Avenir"/>
                <a:ea typeface="Avenir"/>
                <a:cs typeface="Avenir"/>
                <a:sym typeface="Avenir"/>
                <a:hlinkClick r:id="rId4"/>
              </a:rPr>
              <a:t>chrome plating</a:t>
            </a:r>
            <a:r>
              <a:rPr lang="en-GB" sz="1200">
                <a:solidFill>
                  <a:srgbClr val="000000"/>
                </a:solidFill>
                <a:latin typeface="Avenir"/>
                <a:ea typeface="Avenir"/>
                <a:cs typeface="Avenir"/>
                <a:sym typeface="Avenir"/>
              </a:rPr>
              <a:t>, </a:t>
            </a:r>
            <a:r>
              <a:rPr lang="en-GB" sz="1200" u="sng">
                <a:solidFill>
                  <a:srgbClr val="000000"/>
                </a:solidFill>
                <a:latin typeface="Avenir"/>
                <a:ea typeface="Avenir"/>
                <a:cs typeface="Avenir"/>
                <a:sym typeface="Avenir"/>
                <a:hlinkClick r:id="rId5"/>
              </a:rPr>
              <a:t>stainless steel</a:t>
            </a:r>
            <a:r>
              <a:rPr lang="en-GB" sz="1200">
                <a:solidFill>
                  <a:srgbClr val="000000"/>
                </a:solidFill>
                <a:latin typeface="Avenir"/>
                <a:ea typeface="Avenir"/>
                <a:cs typeface="Avenir"/>
                <a:sym typeface="Avenir"/>
              </a:rPr>
              <a:t>, and </a:t>
            </a:r>
            <a:r>
              <a:rPr lang="en-GB" sz="1200" u="sng">
                <a:solidFill>
                  <a:srgbClr val="000000"/>
                </a:solidFill>
                <a:latin typeface="Avenir"/>
                <a:ea typeface="Avenir"/>
                <a:cs typeface="Avenir"/>
                <a:sym typeface="Avenir"/>
                <a:hlinkClick r:id="rId6"/>
              </a:rPr>
              <a:t>plastic</a:t>
            </a:r>
            <a:r>
              <a:rPr lang="en-GB" sz="1200">
                <a:solidFill>
                  <a:srgbClr val="000000"/>
                </a:solidFill>
                <a:latin typeface="Avenir"/>
                <a:ea typeface="Avenir"/>
                <a:cs typeface="Avenir"/>
                <a:sym typeface="Avenir"/>
              </a:rPr>
              <a:t>.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Art Deco is one of the first truly international styles. </a:t>
            </a:r>
            <a:endParaRPr/>
          </a:p>
          <a:p>
            <a:pPr indent="0" lvl="0" marL="114300" rtl="0" algn="l">
              <a:lnSpc>
                <a:spcPct val="115000"/>
              </a:lnSpc>
              <a:spcBef>
                <a:spcPts val="0"/>
              </a:spcBef>
              <a:spcAft>
                <a:spcPts val="0"/>
              </a:spcAft>
              <a:buSzPts val="1800"/>
              <a:buNone/>
            </a:pPr>
            <a:r>
              <a:t/>
            </a:r>
            <a:endParaRPr sz="12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200">
                <a:solidFill>
                  <a:srgbClr val="000000"/>
                </a:solidFill>
                <a:latin typeface="Avenir"/>
                <a:ea typeface="Avenir"/>
                <a:cs typeface="Avenir"/>
                <a:sym typeface="Avenir"/>
              </a:rPr>
              <a:t>Ended with the beginning of World War II</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1" name="Shape 191"/>
        <p:cNvGrpSpPr/>
        <p:nvPr/>
      </p:nvGrpSpPr>
      <p:grpSpPr>
        <a:xfrm>
          <a:off x="0" y="0"/>
          <a:ext cx="0" cy="0"/>
          <a:chOff x="0" y="0"/>
          <a:chExt cx="0" cy="0"/>
        </a:xfrm>
      </p:grpSpPr>
      <p:sp>
        <p:nvSpPr>
          <p:cNvPr id="192" name="Google Shape;192;p23"/>
          <p:cNvSpPr txBox="1"/>
          <p:nvPr>
            <p:ph type="title"/>
          </p:nvPr>
        </p:nvSpPr>
        <p:spPr>
          <a:xfrm>
            <a:off x="311700" y="217830"/>
            <a:ext cx="8520600" cy="43566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3000" cap="none">
                <a:latin typeface="Avenir"/>
                <a:ea typeface="Avenir"/>
                <a:cs typeface="Avenir"/>
                <a:sym typeface="Avenir"/>
              </a:rPr>
              <a:t>MODERNISM IS ART</a:t>
            </a:r>
            <a:endParaRPr sz="3000">
              <a:latin typeface="Avenir"/>
              <a:ea typeface="Avenir"/>
              <a:cs typeface="Avenir"/>
              <a:sym typeface="Avenir"/>
            </a:endParaRPr>
          </a:p>
        </p:txBody>
      </p:sp>
      <p:sp>
        <p:nvSpPr>
          <p:cNvPr id="193" name="Google Shape;193;p23"/>
          <p:cNvSpPr txBox="1"/>
          <p:nvPr>
            <p:ph idx="1" type="body"/>
          </p:nvPr>
        </p:nvSpPr>
        <p:spPr>
          <a:xfrm>
            <a:off x="311700" y="970918"/>
            <a:ext cx="8408554" cy="374604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Beginnings of Modern Art are disputed right back to 1784</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Many believe Modern Art begins with 1855 when Gustave Coubert exhibited The Artist’s Studio</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Modernism refers to a global movement in society and culture that from the early decades of the twentieth century sought a new alignment with the experience and values of modern industrial life.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Building on late nineteenth-century precedents, artists around the world used new imagery, materials and techniques to create artworks that they felt better reflected the realities and hopes of modern societies.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The terms modernism and modern art are generally used to describe the succession of art movements including Art Nouveau and Art Deco, Dadists in WW1 years and Surrealists in 1920s,</a:t>
            </a: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culminating in </a:t>
            </a:r>
            <a:r>
              <a:rPr lang="en-GB" sz="1400" u="sng">
                <a:solidFill>
                  <a:srgbClr val="000000"/>
                </a:solidFill>
                <a:latin typeface="Avenir"/>
                <a:ea typeface="Avenir"/>
                <a:cs typeface="Avenir"/>
                <a:sym typeface="Avenir"/>
                <a:hlinkClick r:id="rId3"/>
              </a:rPr>
              <a:t>abstract art</a:t>
            </a:r>
            <a:r>
              <a:rPr lang="en-GB" sz="1400">
                <a:solidFill>
                  <a:srgbClr val="000000"/>
                </a:solidFill>
                <a:latin typeface="Avenir"/>
                <a:ea typeface="Avenir"/>
                <a:cs typeface="Avenir"/>
                <a:sym typeface="Avenir"/>
              </a:rPr>
              <a:t> and its developments in the 1960s.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7" name="Shape 197"/>
        <p:cNvGrpSpPr/>
        <p:nvPr/>
      </p:nvGrpSpPr>
      <p:grpSpPr>
        <a:xfrm>
          <a:off x="0" y="0"/>
          <a:ext cx="0" cy="0"/>
          <a:chOff x="0" y="0"/>
          <a:chExt cx="0" cy="0"/>
        </a:xfrm>
      </p:grpSpPr>
      <p:sp>
        <p:nvSpPr>
          <p:cNvPr id="198" name="Google Shape;198;p24"/>
          <p:cNvSpPr txBox="1"/>
          <p:nvPr>
            <p:ph type="title"/>
          </p:nvPr>
        </p:nvSpPr>
        <p:spPr>
          <a:xfrm>
            <a:off x="311700" y="217830"/>
            <a:ext cx="8520600" cy="43566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3000" cap="none">
                <a:latin typeface="Avenir"/>
                <a:ea typeface="Avenir"/>
                <a:cs typeface="Avenir"/>
                <a:sym typeface="Avenir"/>
              </a:rPr>
              <a:t>MODERNISM IS ART</a:t>
            </a:r>
            <a:endParaRPr sz="3000">
              <a:latin typeface="Avenir"/>
              <a:ea typeface="Avenir"/>
              <a:cs typeface="Avenir"/>
              <a:sym typeface="Avenir"/>
            </a:endParaRPr>
          </a:p>
        </p:txBody>
      </p:sp>
      <p:sp>
        <p:nvSpPr>
          <p:cNvPr id="199" name="Google Shape;199;p24"/>
          <p:cNvSpPr txBox="1"/>
          <p:nvPr>
            <p:ph idx="1" type="body"/>
          </p:nvPr>
        </p:nvSpPr>
        <p:spPr>
          <a:xfrm>
            <a:off x="311700" y="653490"/>
            <a:ext cx="8408554" cy="4961530"/>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Although many different styles are encompassed by the term, there are certain underlying principles that define modernist art: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A rejection of history and conservative values (such as realistic depiction of subjects);</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innovation and experimentation with form (the shapes, colours and lines that make up the work) with a tendency to abstraction; </a:t>
            </a:r>
            <a:endParaRPr/>
          </a:p>
          <a:p>
            <a:pPr indent="-342900" lvl="0" marL="457200" rtl="0" algn="l">
              <a:lnSpc>
                <a:spcPct val="115000"/>
              </a:lnSpc>
              <a:spcBef>
                <a:spcPts val="0"/>
              </a:spcBef>
              <a:spcAft>
                <a:spcPts val="0"/>
              </a:spcAft>
              <a:buSzPts val="1800"/>
              <a:buFont typeface="Arial"/>
              <a:buChar char="•"/>
            </a:pPr>
            <a:r>
              <a:rPr lang="en-GB" sz="1400">
                <a:solidFill>
                  <a:srgbClr val="000000"/>
                </a:solidFill>
                <a:latin typeface="Avenir"/>
                <a:ea typeface="Avenir"/>
                <a:cs typeface="Avenir"/>
                <a:sym typeface="Avenir"/>
              </a:rPr>
              <a:t>and an emphasis on materials, techniques and processes.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Modernism has also been driven by various social and political agendas. </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a:solidFill>
                  <a:srgbClr val="000000"/>
                </a:solidFill>
                <a:latin typeface="Avenir"/>
                <a:ea typeface="Avenir"/>
                <a:cs typeface="Avenir"/>
                <a:sym typeface="Avenir"/>
              </a:rPr>
              <a:t>These were often utopian, and modernism was in general associated with ideal visions of human life and society and a belief in progress.</a:t>
            </a:r>
            <a:endParaRPr/>
          </a:p>
          <a:p>
            <a:pPr indent="0" lvl="0" marL="114300" rtl="0" algn="l">
              <a:lnSpc>
                <a:spcPct val="115000"/>
              </a:lnSpc>
              <a:spcBef>
                <a:spcPts val="0"/>
              </a:spcBef>
              <a:spcAft>
                <a:spcPts val="0"/>
              </a:spcAft>
              <a:buSzPts val="1800"/>
              <a:buNone/>
            </a:pPr>
            <a:r>
              <a:t/>
            </a:r>
            <a:endParaRPr sz="14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rPr lang="en-GB" sz="1400" u="sng">
                <a:solidFill>
                  <a:srgbClr val="000000"/>
                </a:solidFill>
                <a:latin typeface="Avenir"/>
                <a:ea typeface="Avenir"/>
                <a:cs typeface="Avenir"/>
                <a:sym typeface="Avenir"/>
              </a:rPr>
              <a:t>RESEARCH/RESEARCH</a:t>
            </a:r>
            <a:endParaRPr/>
          </a:p>
          <a:p>
            <a:pPr indent="0" lvl="0" marL="114300" rtl="0" algn="l">
              <a:lnSpc>
                <a:spcPct val="115000"/>
              </a:lnSpc>
              <a:spcBef>
                <a:spcPts val="0"/>
              </a:spcBef>
              <a:spcAft>
                <a:spcPts val="0"/>
              </a:spcAft>
              <a:buSzPts val="1800"/>
              <a:buNone/>
            </a:pPr>
            <a:r>
              <a:rPr i="1" lang="en-GB" sz="1400">
                <a:solidFill>
                  <a:srgbClr val="000000"/>
                </a:solidFill>
                <a:latin typeface="Avenir"/>
                <a:ea typeface="Avenir"/>
                <a:cs typeface="Avenir"/>
                <a:sym typeface="Avenir"/>
              </a:rPr>
              <a:t>What historical events took place during the modernist period? </a:t>
            </a:r>
            <a:endParaRPr/>
          </a:p>
          <a:p>
            <a:pPr indent="0" lvl="0" marL="114300" rtl="0" algn="l">
              <a:lnSpc>
                <a:spcPct val="115000"/>
              </a:lnSpc>
              <a:spcBef>
                <a:spcPts val="0"/>
              </a:spcBef>
              <a:spcAft>
                <a:spcPts val="0"/>
              </a:spcAft>
              <a:buSzPts val="1800"/>
              <a:buNone/>
            </a:pPr>
            <a:r>
              <a:rPr i="1" lang="en-GB" sz="1400">
                <a:solidFill>
                  <a:srgbClr val="000000"/>
                </a:solidFill>
                <a:latin typeface="Avenir"/>
                <a:ea typeface="Avenir"/>
                <a:cs typeface="Avenir"/>
                <a:sym typeface="Avenir"/>
              </a:rPr>
              <a:t>How did they impact the development of art, theory and society? </a:t>
            </a:r>
            <a:endParaRPr/>
          </a:p>
          <a:p>
            <a:pPr indent="0" lvl="0" marL="114300" rtl="0" algn="l">
              <a:lnSpc>
                <a:spcPct val="115000"/>
              </a:lnSpc>
              <a:spcBef>
                <a:spcPts val="0"/>
              </a:spcBef>
              <a:spcAft>
                <a:spcPts val="0"/>
              </a:spcAft>
              <a:buSzPts val="1800"/>
              <a:buNone/>
            </a:pPr>
            <a:r>
              <a:rPr i="1" lang="en-GB" sz="1400">
                <a:solidFill>
                  <a:srgbClr val="000000"/>
                </a:solidFill>
                <a:latin typeface="Avenir"/>
                <a:ea typeface="Avenir"/>
                <a:cs typeface="Avenir"/>
                <a:sym typeface="Avenir"/>
              </a:rPr>
              <a:t>Which artists are considered modern artists?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3" name="Shape 203"/>
        <p:cNvGrpSpPr/>
        <p:nvPr/>
      </p:nvGrpSpPr>
      <p:grpSpPr>
        <a:xfrm>
          <a:off x="0" y="0"/>
          <a:ext cx="0" cy="0"/>
          <a:chOff x="0" y="0"/>
          <a:chExt cx="0" cy="0"/>
        </a:xfrm>
      </p:grpSpPr>
      <p:sp>
        <p:nvSpPr>
          <p:cNvPr id="204" name="Google Shape;204;p25"/>
          <p:cNvSpPr txBox="1"/>
          <p:nvPr>
            <p:ph idx="1" type="body"/>
          </p:nvPr>
        </p:nvSpPr>
        <p:spPr>
          <a:xfrm>
            <a:off x="311700" y="925666"/>
            <a:ext cx="8520600" cy="3556688"/>
          </a:xfrm>
          <a:prstGeom prst="rect">
            <a:avLst/>
          </a:prstGeom>
          <a:noFill/>
          <a:ln>
            <a:noFill/>
          </a:ln>
        </p:spPr>
        <p:txBody>
          <a:bodyPr anchorCtr="0" anchor="t" bIns="91425" lIns="91425" spcFirstLastPara="1" rIns="91425" wrap="square" tIns="91425">
            <a:noAutofit/>
          </a:bodyPr>
          <a:lstStyle/>
          <a:p>
            <a:pPr indent="0" lvl="0" marL="114300" rtl="0" algn="l">
              <a:lnSpc>
                <a:spcPct val="115000"/>
              </a:lnSpc>
              <a:spcBef>
                <a:spcPts val="0"/>
              </a:spcBef>
              <a:spcAft>
                <a:spcPts val="0"/>
              </a:spcAft>
              <a:buSzPts val="1800"/>
              <a:buNone/>
            </a:pPr>
            <a:r>
              <a:rPr lang="en-GB" sz="2000">
                <a:solidFill>
                  <a:srgbClr val="000000"/>
                </a:solidFill>
                <a:latin typeface="Avenir"/>
                <a:ea typeface="Avenir"/>
                <a:cs typeface="Avenir"/>
                <a:sym typeface="Avenir"/>
              </a:rPr>
              <a:t>READ – Art without Boundaries – Page 3 to 49</a:t>
            </a:r>
            <a:endParaRPr/>
          </a:p>
          <a:p>
            <a:pPr indent="0" lvl="0" marL="114300" rtl="0" algn="l">
              <a:lnSpc>
                <a:spcPct val="115000"/>
              </a:lnSpc>
              <a:spcBef>
                <a:spcPts val="0"/>
              </a:spcBef>
              <a:spcAft>
                <a:spcPts val="0"/>
              </a:spcAft>
              <a:buSzPts val="1800"/>
              <a:buNone/>
            </a:pPr>
            <a:r>
              <a:rPr lang="en-GB" sz="2000">
                <a:solidFill>
                  <a:srgbClr val="000000"/>
                </a:solidFill>
                <a:latin typeface="Avenir"/>
                <a:ea typeface="Avenir"/>
                <a:cs typeface="Avenir"/>
                <a:sym typeface="Avenir"/>
              </a:rPr>
              <a:t>	- The Modern Dance – Metakinesis</a:t>
            </a:r>
            <a:endParaRPr sz="2000">
              <a:solidFill>
                <a:srgbClr val="000000"/>
              </a:solidFill>
              <a:latin typeface="Avenir"/>
              <a:ea typeface="Avenir"/>
              <a:cs typeface="Avenir"/>
              <a:sym typeface="Avenir"/>
            </a:endParaRPr>
          </a:p>
          <a:p>
            <a:pPr indent="0" lvl="0" marL="114300" rtl="0" algn="l">
              <a:lnSpc>
                <a:spcPct val="115000"/>
              </a:lnSpc>
              <a:spcBef>
                <a:spcPts val="0"/>
              </a:spcBef>
              <a:spcAft>
                <a:spcPts val="0"/>
              </a:spcAft>
              <a:buSzPts val="1800"/>
              <a:buNone/>
            </a:pPr>
            <a:r>
              <a:t/>
            </a:r>
            <a:endParaRPr sz="2000">
              <a:solidFill>
                <a:srgbClr val="000000"/>
              </a:solidFill>
              <a:latin typeface="Avenir"/>
              <a:ea typeface="Avenir"/>
              <a:cs typeface="Avenir"/>
              <a:sym typeface="Avenir"/>
            </a:endParaRPr>
          </a:p>
        </p:txBody>
      </p:sp>
      <p:sp>
        <p:nvSpPr>
          <p:cNvPr id="205" name="Google Shape;205;p25"/>
          <p:cNvSpPr txBox="1"/>
          <p:nvPr>
            <p:ph type="title"/>
          </p:nvPr>
        </p:nvSpPr>
        <p:spPr>
          <a:xfrm>
            <a:off x="311700" y="320487"/>
            <a:ext cx="8520600" cy="7074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600"/>
              <a:buNone/>
            </a:pPr>
            <a:r>
              <a:rPr lang="en-GB" sz="2800">
                <a:latin typeface="Avenir"/>
                <a:ea typeface="Avenir"/>
                <a:cs typeface="Avenir"/>
                <a:sym typeface="Avenir"/>
              </a:rPr>
              <a:t>FOR NEXT WEEK</a:t>
            </a:r>
            <a:endParaRPr/>
          </a:p>
        </p:txBody>
      </p:sp>
    </p:spTree>
  </p:cSld>
  <p:clrMapOvr>
    <a:masterClrMapping/>
  </p:clrMapOvr>
</p:sld>
</file>

<file path=ppt/theme/theme1.xml><?xml version="1.0" encoding="utf-8"?>
<a:theme xmlns:a="http://schemas.openxmlformats.org/drawingml/2006/main" xmlns:r="http://schemas.openxmlformats.org/officeDocument/2006/relationships"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