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5" r:id="rId3"/>
    <p:sldId id="304" r:id="rId4"/>
    <p:sldId id="306" r:id="rId5"/>
    <p:sldId id="307" r:id="rId6"/>
    <p:sldId id="293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4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Bitwise shift operators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The bitwise shift operator </a:t>
            </a:r>
            <a:r>
              <a:rPr lang="en-GB" sz="3000" dirty="0" smtClean="0">
                <a:solidFill>
                  <a:schemeClr val="tx1"/>
                </a:solidFill>
              </a:rPr>
              <a:t>&gt;&gt;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smtClean="0">
                <a:solidFill>
                  <a:schemeClr val="tx1"/>
                </a:solidFill>
              </a:rPr>
              <a:t>is used to shifts the bits of an unsigned integer to the </a:t>
            </a:r>
            <a:r>
              <a:rPr lang="en-GB" sz="2400" b="1" dirty="0" smtClean="0">
                <a:solidFill>
                  <a:schemeClr val="tx1"/>
                </a:solidFill>
              </a:rPr>
              <a:t>left</a:t>
            </a:r>
            <a:r>
              <a:rPr lang="en-GB" sz="2400" dirty="0" smtClean="0">
                <a:solidFill>
                  <a:schemeClr val="tx1"/>
                </a:solidFill>
              </a:rPr>
              <a:t> by a specified number of bits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bitwise shift operator </a:t>
            </a:r>
            <a:r>
              <a:rPr lang="en-GB" sz="2400" dirty="0" smtClean="0">
                <a:solidFill>
                  <a:schemeClr val="tx1"/>
                </a:solidFill>
              </a:rPr>
              <a:t> </a:t>
            </a:r>
            <a:r>
              <a:rPr lang="en-GB" sz="3000" dirty="0" smtClean="0">
                <a:solidFill>
                  <a:schemeClr val="tx1"/>
                </a:solidFill>
              </a:rPr>
              <a:t>&lt;&lt; </a:t>
            </a:r>
            <a:r>
              <a:rPr lang="en-GB" sz="2400" dirty="0" smtClean="0">
                <a:solidFill>
                  <a:schemeClr val="tx1"/>
                </a:solidFill>
              </a:rPr>
              <a:t>is </a:t>
            </a:r>
            <a:r>
              <a:rPr lang="en-GB" sz="2400" dirty="0">
                <a:solidFill>
                  <a:schemeClr val="tx1"/>
                </a:solidFill>
              </a:rPr>
              <a:t>used to shifts the bits of an unsigned integer to the </a:t>
            </a:r>
            <a:r>
              <a:rPr lang="en-GB" sz="2400" b="1" dirty="0" smtClean="0">
                <a:solidFill>
                  <a:schemeClr val="tx1"/>
                </a:solidFill>
              </a:rPr>
              <a:t>right</a:t>
            </a:r>
            <a:r>
              <a:rPr lang="en-GB" sz="2400" dirty="0" smtClean="0">
                <a:solidFill>
                  <a:schemeClr val="tx1"/>
                </a:solidFill>
              </a:rPr>
              <a:t> by </a:t>
            </a:r>
            <a:r>
              <a:rPr lang="en-GB" sz="2400" dirty="0">
                <a:solidFill>
                  <a:schemeClr val="tx1"/>
                </a:solidFill>
              </a:rPr>
              <a:t>a specified number of bits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307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Bitwise shift operators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6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400" dirty="0" smtClean="0">
                <a:solidFill>
                  <a:schemeClr val="tx1"/>
                </a:solidFill>
              </a:rPr>
              <a:t>Example: Given t</a:t>
            </a:r>
            <a:r>
              <a:rPr lang="en-GB" sz="3400" dirty="0" smtClean="0">
                <a:solidFill>
                  <a:schemeClr val="tx1"/>
                </a:solidFill>
              </a:rPr>
              <a:t>he binary value for an unsigned integer of 960: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r>
              <a:rPr lang="en-GB" sz="2500" dirty="0" smtClean="0">
                <a:solidFill>
                  <a:schemeClr val="tx1"/>
                </a:solidFill>
              </a:rPr>
              <a:t>960 = 0000001111000000</a:t>
            </a:r>
          </a:p>
          <a:p>
            <a:pPr algn="l"/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400" dirty="0" smtClean="0">
                <a:solidFill>
                  <a:schemeClr val="tx1"/>
                </a:solidFill>
              </a:rPr>
              <a:t>We can perform a bit shift (of eight bits) to the </a:t>
            </a:r>
            <a:r>
              <a:rPr lang="en-GB" sz="3400" b="1" dirty="0" smtClean="0">
                <a:solidFill>
                  <a:schemeClr val="tx1"/>
                </a:solidFill>
              </a:rPr>
              <a:t>right</a:t>
            </a:r>
            <a:r>
              <a:rPr lang="en-GB" sz="3400" dirty="0" smtClean="0">
                <a:solidFill>
                  <a:schemeClr val="tx1"/>
                </a:solidFill>
              </a:rPr>
              <a:t> to produce the following:</a:t>
            </a:r>
          </a:p>
          <a:p>
            <a:pPr algn="l"/>
            <a:endParaRPr lang="en-GB" sz="2400" dirty="0" smtClean="0">
              <a:solidFill>
                <a:schemeClr val="tx1"/>
              </a:solidFill>
            </a:endParaRPr>
          </a:p>
          <a:p>
            <a:pPr marL="0" lvl="1"/>
            <a:r>
              <a:rPr lang="en-GB" sz="2500" dirty="0" smtClean="0">
                <a:solidFill>
                  <a:schemeClr val="tx1"/>
                </a:solidFill>
              </a:rPr>
              <a:t>3 = 00000000000011</a:t>
            </a:r>
          </a:p>
          <a:p>
            <a:pPr marL="0" lvl="1" algn="l"/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400" dirty="0" smtClean="0">
                <a:solidFill>
                  <a:schemeClr val="tx1"/>
                </a:solidFill>
              </a:rPr>
              <a:t>Conversely, we can perform </a:t>
            </a:r>
            <a:r>
              <a:rPr lang="en-GB" sz="3400" dirty="0">
                <a:solidFill>
                  <a:schemeClr val="tx1"/>
                </a:solidFill>
              </a:rPr>
              <a:t>a bit shift (of eight bits) </a:t>
            </a:r>
            <a:r>
              <a:rPr lang="en-GB" sz="3400" dirty="0" smtClean="0">
                <a:solidFill>
                  <a:schemeClr val="tx1"/>
                </a:solidFill>
              </a:rPr>
              <a:t>to </a:t>
            </a:r>
            <a:r>
              <a:rPr lang="en-GB" sz="3400" dirty="0">
                <a:solidFill>
                  <a:schemeClr val="tx1"/>
                </a:solidFill>
              </a:rPr>
              <a:t>the </a:t>
            </a:r>
            <a:r>
              <a:rPr lang="en-GB" sz="3400" b="1" dirty="0" smtClean="0">
                <a:solidFill>
                  <a:schemeClr val="tx1"/>
                </a:solidFill>
              </a:rPr>
              <a:t>left</a:t>
            </a:r>
            <a:r>
              <a:rPr lang="en-GB" sz="3400" dirty="0" smtClean="0">
                <a:solidFill>
                  <a:schemeClr val="tx1"/>
                </a:solidFill>
              </a:rPr>
              <a:t> to produce </a:t>
            </a:r>
            <a:r>
              <a:rPr lang="en-GB" sz="3400" dirty="0">
                <a:solidFill>
                  <a:schemeClr val="tx1"/>
                </a:solidFill>
              </a:rPr>
              <a:t>the following</a:t>
            </a:r>
            <a:r>
              <a:rPr lang="en-GB" sz="3400" dirty="0" smtClean="0">
                <a:solidFill>
                  <a:schemeClr val="tx1"/>
                </a:solidFill>
              </a:rPr>
              <a:t>: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0" lvl="1"/>
            <a:r>
              <a:rPr lang="en-GB" sz="2500" dirty="0" smtClean="0">
                <a:solidFill>
                  <a:schemeClr val="tx1"/>
                </a:solidFill>
              </a:rPr>
              <a:t>49152 = 11000000000000</a:t>
            </a:r>
            <a:endParaRPr lang="en-GB" sz="2500" dirty="0">
              <a:solidFill>
                <a:schemeClr val="tx1"/>
              </a:solidFill>
            </a:endParaRPr>
          </a:p>
          <a:p>
            <a:pPr marL="0" lvl="1" algn="l"/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400" dirty="0" smtClean="0">
              <a:solidFill>
                <a:schemeClr val="tx1"/>
              </a:solidFill>
            </a:endParaRPr>
          </a:p>
          <a:p>
            <a:pPr algn="l"/>
            <a:r>
              <a:rPr lang="en-GB" sz="2400" dirty="0">
                <a:solidFill>
                  <a:schemeClr val="tx1"/>
                </a:solidFill>
              </a:rPr>
              <a:t>	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5378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Example use of bitwise shift operators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Bit shifting can be useful for packing </a:t>
            </a:r>
            <a:r>
              <a:rPr lang="en-GB" sz="2400" i="1" dirty="0" err="1" smtClean="0">
                <a:solidFill>
                  <a:schemeClr val="tx1"/>
                </a:solidFill>
              </a:rPr>
              <a:t>rgba</a:t>
            </a:r>
            <a:r>
              <a:rPr lang="en-GB" sz="2400" i="1" dirty="0" smtClean="0">
                <a:solidFill>
                  <a:schemeClr val="tx1"/>
                </a:solidFill>
              </a:rPr>
              <a:t> </a:t>
            </a:r>
            <a:r>
              <a:rPr lang="en-GB" sz="2400" dirty="0" smtClean="0">
                <a:solidFill>
                  <a:schemeClr val="tx1"/>
                </a:solidFill>
              </a:rPr>
              <a:t>colour information into a single </a:t>
            </a:r>
            <a:r>
              <a:rPr lang="en-GB" sz="2400" i="1" dirty="0" smtClean="0">
                <a:solidFill>
                  <a:schemeClr val="tx1"/>
                </a:solidFill>
              </a:rPr>
              <a:t>unsigned integer</a:t>
            </a:r>
            <a:endParaRPr lang="en-GB" sz="2400" i="1" dirty="0">
              <a:solidFill>
                <a:schemeClr val="tx1"/>
              </a:solidFill>
            </a:endParaRPr>
          </a:p>
          <a:p>
            <a:pPr marL="0" lvl="1" algn="l"/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Usually colour information is stored as 4 x float values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used to store the Red, Green, Blue and Alpha colour channels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8004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Example use of bitwise shift operators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An alternative approach commonly used to storing colour information is to use unsigned chars (8 bit values)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4 x unsigned 8bit chars uses the same memory footprint as a single unsigned 32bit integer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Using bit shift operators allows the software engineer to pack all four colour channels into a single </a:t>
            </a:r>
            <a:r>
              <a:rPr lang="en-GB" sz="2400" i="1" dirty="0" smtClean="0">
                <a:solidFill>
                  <a:schemeClr val="tx1"/>
                </a:solidFill>
              </a:rPr>
              <a:t>unsigned integer</a:t>
            </a:r>
            <a:endParaRPr lang="en-GB" sz="2400" i="1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34859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Implement your own bitwise shift routines to allow the user to </a:t>
            </a:r>
            <a:r>
              <a:rPr lang="en-GB" sz="2400" b="1" dirty="0" smtClean="0"/>
              <a:t>pack</a:t>
            </a:r>
            <a:r>
              <a:rPr lang="en-GB" sz="2400" dirty="0" smtClean="0"/>
              <a:t> (store) </a:t>
            </a:r>
            <a:r>
              <a:rPr lang="en-GB" sz="2400" dirty="0" err="1" smtClean="0"/>
              <a:t>rgba</a:t>
            </a:r>
            <a:r>
              <a:rPr lang="en-GB" sz="2400" dirty="0" smtClean="0"/>
              <a:t> colour channels into a single unsigned integer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Write </a:t>
            </a:r>
            <a:r>
              <a:rPr lang="en-GB" sz="2400" dirty="0"/>
              <a:t>your </a:t>
            </a:r>
            <a:r>
              <a:rPr lang="en-GB" sz="2400" dirty="0" smtClean="0"/>
              <a:t>own bitwise </a:t>
            </a:r>
            <a:r>
              <a:rPr lang="en-GB" sz="2400" dirty="0"/>
              <a:t>shift routines to allow the user to </a:t>
            </a:r>
            <a:r>
              <a:rPr lang="en-GB" sz="2400" b="1" dirty="0" smtClean="0"/>
              <a:t>unpack</a:t>
            </a:r>
            <a:r>
              <a:rPr lang="en-GB" sz="2400" dirty="0" smtClean="0"/>
              <a:t> (extract) </a:t>
            </a:r>
            <a:r>
              <a:rPr lang="en-GB" sz="2400" dirty="0" err="1"/>
              <a:t>rgba</a:t>
            </a:r>
            <a:r>
              <a:rPr lang="en-GB" sz="2400" dirty="0"/>
              <a:t> colour </a:t>
            </a:r>
            <a:r>
              <a:rPr lang="en-GB" sz="2400"/>
              <a:t>channels </a:t>
            </a:r>
            <a:r>
              <a:rPr lang="en-GB" sz="2400" smtClean="0"/>
              <a:t>from a </a:t>
            </a:r>
            <a:r>
              <a:rPr lang="en-GB" sz="2400" dirty="0"/>
              <a:t>single unsigned integer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966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271</Words>
  <Application>Microsoft Office PowerPoint</Application>
  <PresentationFormat>On-screen Show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Advanced Software Development</vt:lpstr>
      <vt:lpstr>Bitwise shift operators</vt:lpstr>
      <vt:lpstr>Bitwise shift operators</vt:lpstr>
      <vt:lpstr>Example use of bitwise shift operators </vt:lpstr>
      <vt:lpstr>Example use of bitwise shift operators </vt:lpstr>
      <vt:lpstr>EXERCISES: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Baker, Andrew</cp:lastModifiedBy>
  <cp:revision>23</cp:revision>
  <dcterms:created xsi:type="dcterms:W3CDTF">2006-08-16T00:00:00Z</dcterms:created>
  <dcterms:modified xsi:type="dcterms:W3CDTF">2018-11-19T08:58:30Z</dcterms:modified>
</cp:coreProperties>
</file>