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40"/>
  </p:notesMasterIdLst>
  <p:handoutMasterIdLst>
    <p:handoutMasterId r:id="rId41"/>
  </p:handoutMasterIdLst>
  <p:sldIdLst>
    <p:sldId id="320" r:id="rId6"/>
    <p:sldId id="284" r:id="rId7"/>
    <p:sldId id="326" r:id="rId8"/>
    <p:sldId id="285" r:id="rId9"/>
    <p:sldId id="286" r:id="rId10"/>
    <p:sldId id="287" r:id="rId11"/>
    <p:sldId id="316" r:id="rId12"/>
    <p:sldId id="327" r:id="rId13"/>
    <p:sldId id="288" r:id="rId14"/>
    <p:sldId id="289" r:id="rId15"/>
    <p:sldId id="328" r:id="rId16"/>
    <p:sldId id="290" r:id="rId17"/>
    <p:sldId id="291" r:id="rId18"/>
    <p:sldId id="293" r:id="rId19"/>
    <p:sldId id="295" r:id="rId20"/>
    <p:sldId id="329" r:id="rId21"/>
    <p:sldId id="330" r:id="rId22"/>
    <p:sldId id="296" r:id="rId23"/>
    <p:sldId id="331" r:id="rId24"/>
    <p:sldId id="300" r:id="rId25"/>
    <p:sldId id="332" r:id="rId26"/>
    <p:sldId id="301" r:id="rId27"/>
    <p:sldId id="317" r:id="rId28"/>
    <p:sldId id="303" r:id="rId29"/>
    <p:sldId id="304" r:id="rId30"/>
    <p:sldId id="305" r:id="rId31"/>
    <p:sldId id="307" r:id="rId32"/>
    <p:sldId id="308" r:id="rId33"/>
    <p:sldId id="333" r:id="rId34"/>
    <p:sldId id="310" r:id="rId35"/>
    <p:sldId id="334" r:id="rId36"/>
    <p:sldId id="311" r:id="rId37"/>
    <p:sldId id="312" r:id="rId38"/>
    <p:sldId id="335" r:id="rId3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906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pos="2976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D99C21"/>
    <a:srgbClr val="585858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D0FA78-C44A-4E40-BF6A-A1E5419ABE40}" v="1" dt="2025-01-31T13:22:38.2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18" autoAdjust="0"/>
    <p:restoredTop sz="95537" autoAdjust="0"/>
  </p:normalViewPr>
  <p:slideViewPr>
    <p:cSldViewPr>
      <p:cViewPr varScale="1">
        <p:scale>
          <a:sx n="99" d="100"/>
          <a:sy n="99" d="100"/>
        </p:scale>
        <p:origin x="728" y="184"/>
      </p:cViewPr>
      <p:guideLst>
        <p:guide orient="horz" pos="906"/>
        <p:guide pos="2880"/>
        <p:guide orient="horz" pos="1008"/>
        <p:guide pos="2976"/>
      </p:guideLst>
    </p:cSldViewPr>
  </p:slideViewPr>
  <p:outlineViewPr>
    <p:cViewPr>
      <p:scale>
        <a:sx n="33" d="100"/>
        <a:sy n="33" d="100"/>
      </p:scale>
      <p:origin x="0" y="-28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microsoft.com/office/2016/11/relationships/changesInfo" Target="changesInfos/changesInfo1.xml"/><Relationship Id="rId20" Type="http://schemas.openxmlformats.org/officeDocument/2006/relationships/slide" Target="slides/slide15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14D0FA78-C44A-4E40-BF6A-A1E5419ABE40}"/>
    <pc:docChg chg="addSld modSld">
      <pc:chgData name="Geraint Forster" userId="8c02c943-4b4b-4de2-a38e-320edf235171" providerId="ADAL" clId="{14D0FA78-C44A-4E40-BF6A-A1E5419ABE40}" dt="2025-01-31T13:22:40.389" v="3" actId="962"/>
      <pc:docMkLst>
        <pc:docMk/>
      </pc:docMkLst>
      <pc:sldChg chg="addSp modSp new mod">
        <pc:chgData name="Geraint Forster" userId="8c02c943-4b4b-4de2-a38e-320edf235171" providerId="ADAL" clId="{14D0FA78-C44A-4E40-BF6A-A1E5419ABE40}" dt="2025-01-31T13:22:40.389" v="3" actId="962"/>
        <pc:sldMkLst>
          <pc:docMk/>
          <pc:sldMk cId="3270361789" sldId="335"/>
        </pc:sldMkLst>
        <pc:picChg chg="add mod">
          <ac:chgData name="Geraint Forster" userId="8c02c943-4b4b-4de2-a38e-320edf235171" providerId="ADAL" clId="{14D0FA78-C44A-4E40-BF6A-A1E5419ABE40}" dt="2025-01-31T13:22:40.389" v="3" actId="962"/>
          <ac:picMkLst>
            <pc:docMk/>
            <pc:sldMk cId="3270361789" sldId="335"/>
            <ac:picMk id="3" creationId="{AAD06D80-BC90-A67B-66E1-75726B0EB37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2/6/26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2/6/26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167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EBEB7D3-A66C-41DB-8D03-9ED48CDAF33B}" type="slidenum">
              <a:rPr lang="en-US" altLang="en-US" sz="1200" smtClean="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28194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A35A105-FAE1-4900-9741-0BC489583487}" type="slidenum">
              <a:rPr lang="en-US" altLang="en-US" sz="1200" smtClean="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58619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4E59CB3-668D-4CDE-87E2-1442A0C9AEC9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57734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9610FAB-75ED-4213-BC34-5ACA52F70EBF}" type="slidenum">
              <a:rPr lang="en-US" altLang="en-US" sz="1200" smtClean="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13039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9610FAB-75ED-4213-BC34-5ACA52F70EBF}" type="slidenum">
              <a:rPr lang="en-US" altLang="en-US" sz="1200" smtClean="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64751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FD2480E-51AF-4062-9DA1-E1F70B27BD8E}" type="slidenum">
              <a:rPr lang="en-US" altLang="en-US" sz="1200" smtClean="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72400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9B763B6-7230-48F5-A922-BA14D6D45AC8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7301999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1F7B507-B42C-4135-9A75-297B213C9F70}" type="slidenum">
              <a:rPr lang="en-US" altLang="en-US" sz="1200" smtClean="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7401027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7F835DF-746A-42A7-BD12-5613D09C5C69}" type="slidenum">
              <a:rPr lang="en-US" altLang="en-US" sz="1200" smtClean="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713747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A41E1F2-BE4B-4452-BBD3-C99B27292EC5}" type="slidenum">
              <a:rPr lang="en-US" altLang="en-US" sz="1200" smtClean="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509337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880E3E9-0B4B-4F51-A8B3-7D9768262CAF}" type="slidenum">
              <a:rPr lang="en-US" altLang="en-US" sz="1200" smtClean="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257604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A82C946-2BDB-4F71-9D15-87800945BC02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476532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B9638C1-674F-4C29-9900-1F26369F0634}" type="slidenum">
              <a:rPr lang="en-US" altLang="en-US" sz="1200" smtClean="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22246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4F19B6F-9E50-4DE4-ABAA-E4AD86B7305D}" type="slidenum">
              <a:rPr lang="en-US" altLang="en-US" sz="1200" smtClean="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882455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4F19B6F-9E50-4DE4-ABAA-E4AD86B7305D}" type="slidenum">
              <a:rPr lang="en-US" altLang="en-US" sz="1200" smtClean="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6402565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0F9106F-B068-416E-8D49-373C3B4B02FE}" type="slidenum">
              <a:rPr lang="en-US" altLang="en-US" sz="1200" smtClean="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9964940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767C673-8E2F-4117-87C1-9C26EA2FB8F0}" type="slidenum">
              <a:rPr lang="en-US" altLang="en-US" sz="1200" smtClean="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292591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AAA2949-8D38-4542-B7D7-B671395F6349}" type="slidenum">
              <a:rPr lang="en-US" altLang="en-US" sz="1200" smtClean="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876534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5CEAED2-36D4-44B9-A38E-75627E9C6AE3}" type="slidenum">
              <a:rPr lang="en-US" altLang="en-US" sz="1200" smtClean="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174384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FFCACBC-F886-477B-A7A9-A65415BFFA0E}" type="slidenum">
              <a:rPr lang="en-US" altLang="en-US" sz="1200" smtClean="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733387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845F8DD-6170-443B-A9A3-665B6CA95ED6}" type="slidenum">
              <a:rPr lang="en-US" altLang="en-US" sz="1200" smtClean="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335950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6D7E4E6-89AB-47EA-9189-263C72047701}" type="slidenum">
              <a:rPr lang="en-US" altLang="en-US" sz="1200" smtClean="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939525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5965B62-B85B-47AE-B0C9-6D00DA3F3456}" type="slidenum">
              <a:rPr lang="en-US" altLang="en-US" sz="1200" smtClean="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307070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858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35684" y="3246437"/>
            <a:ext cx="8229600" cy="1858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696299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858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35684" y="3246437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35684" y="5204333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6577819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95261386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42259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microsoft.com/office/2007/relationships/hdphoto" Target="../media/hdphoto1.wdp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83" r:id="rId4"/>
    <p:sldLayoutId id="2147483694" r:id="rId5"/>
    <p:sldLayoutId id="2147483695" r:id="rId6"/>
    <p:sldLayoutId id="2147483684" r:id="rId7"/>
    <p:sldLayoutId id="2147483678" r:id="rId8"/>
    <p:sldLayoutId id="2147483679" r:id="rId9"/>
    <p:sldLayoutId id="2147483680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2" r:id="rId17"/>
    <p:sldLayoutId id="2147483693" r:id="rId18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13</a:t>
            </a:r>
            <a:br>
              <a:rPr lang="en-US" altLang="en-US" dirty="0"/>
            </a:br>
            <a:r>
              <a:rPr lang="en-US" altLang="en-US" dirty="0"/>
              <a:t>The Vascular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117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</a:p>
        </p:txBody>
      </p:sp>
      <p:sp>
        <p:nvSpPr>
          <p:cNvPr id="6147" name="Rectangle 1027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804407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vascular system consists of arteries, capillaries, and veins.</a:t>
            </a:r>
          </a:p>
          <a:p>
            <a:pPr marL="346075" indent="-457200">
              <a:buNone/>
            </a:pPr>
            <a:r>
              <a:rPr lang="en-US" altLang="en-US" dirty="0"/>
              <a:t>General functions:</a:t>
            </a:r>
          </a:p>
          <a:p>
            <a:pPr marL="685800" lvl="1"/>
            <a:r>
              <a:rPr lang="en-US" altLang="en-US" dirty="0"/>
              <a:t>The blood vessels transport blood throughout the body and return it to the heart. </a:t>
            </a:r>
          </a:p>
          <a:p>
            <a:pPr marL="685800" lvl="1"/>
            <a:r>
              <a:rPr lang="en-US" altLang="en-US" dirty="0"/>
              <a:t>The tissues of the vessels contribute to the maintenance of blood pressure.</a:t>
            </a:r>
          </a:p>
        </p:txBody>
      </p:sp>
    </p:spTree>
    <p:extLst>
      <p:ext uri="{BB962C8B-B14F-4D97-AF65-F5344CB8AC3E}">
        <p14:creationId xmlns:p14="http://schemas.microsoft.com/office/powerpoint/2010/main" val="481749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structure of the body&#10;&#10;AI-generated content may be incorrect.">
            <a:extLst>
              <a:ext uri="{FF2B5EF4-FFF2-40B4-BE49-F238E27FC236}">
                <a16:creationId xmlns:a16="http://schemas.microsoft.com/office/drawing/2014/main" id="{D6127D90-F693-3052-0CE3-65759B50B4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500" y="101600"/>
            <a:ext cx="5969000" cy="665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9605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Arteries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76337"/>
            <a:ext cx="8229600" cy="26336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Arteries</a:t>
            </a:r>
            <a:r>
              <a:rPr lang="en-US" altLang="en-US" dirty="0"/>
              <a:t>—carry blood from the heart to capillaries; three layers in their walls</a:t>
            </a:r>
          </a:p>
          <a:p>
            <a:pPr marL="346075" indent="-457200">
              <a:buNone/>
            </a:pPr>
            <a:r>
              <a:rPr lang="en-US" altLang="en-US" dirty="0"/>
              <a:t>Inner layer (tunica intima)—simple squamous epithelium (the endothelium)</a:t>
            </a:r>
          </a:p>
          <a:p>
            <a:pPr marL="685800" lvl="1"/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3919537"/>
            <a:ext cx="8229600" cy="20494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Middle layer (tunica media)—smooth muscle and elastic connective tissue</a:t>
            </a:r>
          </a:p>
          <a:p>
            <a:pPr marL="685800" lvl="1"/>
            <a:r>
              <a:rPr lang="en-US" altLang="en-US" dirty="0"/>
              <a:t>Constriction or dilation—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8321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Arteries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Outer layer (tunica </a:t>
            </a:r>
            <a:r>
              <a:rPr lang="en-US" altLang="en-US" dirty="0" err="1"/>
              <a:t>externa</a:t>
            </a:r>
            <a:r>
              <a:rPr lang="en-US" altLang="en-US" dirty="0"/>
              <a:t>)—fibrous connective tissue</a:t>
            </a:r>
          </a:p>
          <a:p>
            <a:pPr marL="395287" lvl="1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2865437"/>
            <a:ext cx="8229600" cy="1858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Smaller arteries—arterioles: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869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Veins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Veins</a:t>
            </a:r>
            <a:r>
              <a:rPr lang="en-US" altLang="en-US" dirty="0"/>
              <a:t>—carry blood from the capillaries to the heart; three layers in their walls </a:t>
            </a:r>
          </a:p>
          <a:p>
            <a:pPr marL="346075" indent="-457200">
              <a:buNone/>
            </a:pPr>
            <a:r>
              <a:rPr lang="en-US" altLang="en-US" dirty="0"/>
              <a:t>Inner layer—folded into valves</a:t>
            </a:r>
          </a:p>
          <a:p>
            <a:pPr marL="685800" lvl="1"/>
            <a:r>
              <a:rPr lang="en-US" altLang="en-US" dirty="0"/>
              <a:t>Function:</a:t>
            </a:r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3487737"/>
            <a:ext cx="8229600" cy="1858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Middle layer—thinner than in arteries, less smooth muscle</a:t>
            </a:r>
          </a:p>
          <a:p>
            <a:pPr marL="685800" lvl="1"/>
            <a:r>
              <a:rPr lang="en-US" altLang="en-US" dirty="0"/>
              <a:t>Reason: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842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Veins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Outer layer—thinner than in arteries, less fibrous connective tissue</a:t>
            </a:r>
          </a:p>
          <a:p>
            <a:pPr marL="685800" lvl="1"/>
            <a:r>
              <a:rPr lang="en-US" altLang="en-US" dirty="0"/>
              <a:t>Reason: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2941637"/>
            <a:ext cx="8229600" cy="1858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Small veins—</a:t>
            </a:r>
            <a:r>
              <a:rPr lang="en-US" altLang="en-US" dirty="0" err="1"/>
              <a:t>venules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006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F8D81A-6484-6518-F1F5-FA8DF2320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structure of the body&#10;&#10;AI-generated content may be incorrect.">
            <a:extLst>
              <a:ext uri="{FF2B5EF4-FFF2-40B4-BE49-F238E27FC236}">
                <a16:creationId xmlns:a16="http://schemas.microsoft.com/office/drawing/2014/main" id="{7CFAAF54-F8E8-A271-EB1D-A8CAF442E5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500" y="101600"/>
            <a:ext cx="5969000" cy="665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507916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Anastomoses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7781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Anastomoses</a:t>
            </a:r>
            <a:r>
              <a:rPr lang="en-US" altLang="en-US" dirty="0"/>
              <a:t>—connections between vessels of the same type</a:t>
            </a:r>
          </a:p>
          <a:p>
            <a:pPr marL="346075" indent="-457200">
              <a:buNone/>
            </a:pPr>
            <a:r>
              <a:rPr lang="en-US" altLang="en-US" dirty="0"/>
              <a:t>General function—to provide alternate pathways for blood flow if a vessel is blocked</a:t>
            </a:r>
          </a:p>
          <a:p>
            <a:pPr marL="685800" lvl="1"/>
            <a:r>
              <a:rPr lang="en-US" altLang="en-US" dirty="0"/>
              <a:t>Arterial anastomoses—	</a:t>
            </a:r>
          </a:p>
          <a:p>
            <a:pPr marL="685800" lvl="1"/>
            <a:r>
              <a:rPr lang="en-US" altLang="en-US" dirty="0"/>
              <a:t>Venous anastomoses— </a:t>
            </a:r>
          </a:p>
        </p:txBody>
      </p:sp>
    </p:spTree>
    <p:extLst>
      <p:ext uri="{BB962C8B-B14F-4D97-AF65-F5344CB8AC3E}">
        <p14:creationId xmlns:p14="http://schemas.microsoft.com/office/powerpoint/2010/main" val="2039203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Capillaries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4685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Capillaries</a:t>
            </a:r>
            <a:r>
              <a:rPr lang="en-US" altLang="en-US" dirty="0"/>
              <a:t>—carry blood from arterioles to </a:t>
            </a:r>
            <a:r>
              <a:rPr lang="en-US" altLang="en-US" dirty="0" err="1"/>
              <a:t>venules</a:t>
            </a:r>
            <a:endParaRPr lang="en-US" altLang="en-US" dirty="0"/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dirty="0"/>
              <a:t>Capillary walls are one cell thick (simple squamous epithelium).</a:t>
            </a:r>
          </a:p>
          <a:p>
            <a:pPr marL="685800" lvl="1"/>
            <a:r>
              <a:rPr lang="en-US" altLang="en-US" dirty="0"/>
              <a:t>Purpose: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3733800"/>
            <a:ext cx="8229600" cy="24384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Capillary exchanges:</a:t>
            </a:r>
          </a:p>
          <a:p>
            <a:pPr marL="685800" lvl="1">
              <a:lnSpc>
                <a:spcPts val="3100"/>
              </a:lnSpc>
            </a:pPr>
            <a:r>
              <a:rPr lang="en-US" altLang="en-US" dirty="0"/>
              <a:t>Oxygen and carbon dioxide—</a:t>
            </a:r>
          </a:p>
          <a:p>
            <a:pPr marL="685800" lvl="1">
              <a:lnSpc>
                <a:spcPts val="3100"/>
              </a:lnSpc>
            </a:pPr>
            <a:r>
              <a:rPr lang="en-US" altLang="en-US" dirty="0"/>
              <a:t>Blood pressure in capillaries creates filtration— </a:t>
            </a:r>
          </a:p>
          <a:p>
            <a:pPr marL="685800" lvl="1">
              <a:lnSpc>
                <a:spcPts val="3100"/>
              </a:lnSpc>
            </a:pPr>
            <a:r>
              <a:rPr lang="en-US" altLang="en-US" dirty="0"/>
              <a:t>Albumin in the blood creates colloid osmotic pressure, a pulling pressure—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935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human body&#10;&#10;AI-generated content may be incorrect.">
            <a:extLst>
              <a:ext uri="{FF2B5EF4-FFF2-40B4-BE49-F238E27FC236}">
                <a16:creationId xmlns:a16="http://schemas.microsoft.com/office/drawing/2014/main" id="{2775F703-D457-CA0E-284B-30DEC93975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" y="587904"/>
            <a:ext cx="6934200" cy="5682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498656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Capillaries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 err="1"/>
              <a:t>Precapillary</a:t>
            </a:r>
            <a:r>
              <a:rPr lang="en-US" altLang="en-US" dirty="0"/>
              <a:t> sphincters—smooth muscle cells at the beginning of each capillary network</a:t>
            </a:r>
          </a:p>
          <a:p>
            <a:pPr marL="685800" lvl="1"/>
            <a:r>
              <a:rPr lang="en-US" altLang="en-US" dirty="0"/>
              <a:t>Function: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3926E77-DEFE-7D00-311E-848A3BA94537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20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Pathways of Circulation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77813" cy="4068763"/>
          </a:xfrm>
        </p:spPr>
        <p:txBody>
          <a:bodyPr/>
          <a:lstStyle/>
          <a:p>
            <a:pPr marL="338328" indent="-457200">
              <a:buNone/>
            </a:pPr>
            <a:r>
              <a:rPr lang="en-US" altLang="en-US" dirty="0"/>
              <a:t>Three major pathways: Pulmonary:</a:t>
            </a:r>
          </a:p>
          <a:p>
            <a:pPr marL="346075" indent="0">
              <a:buNone/>
            </a:pPr>
            <a:r>
              <a:rPr lang="en-US" altLang="en-US" dirty="0"/>
              <a:t>				   Systemic:</a:t>
            </a:r>
          </a:p>
          <a:p>
            <a:pPr marL="346075" indent="0">
              <a:buNone/>
            </a:pPr>
            <a:r>
              <a:rPr lang="en-US" altLang="en-US" dirty="0"/>
              <a:t>				   Hepatic portal:</a:t>
            </a:r>
          </a:p>
          <a:p>
            <a:pPr marL="338328" indent="-457200">
              <a:buNone/>
            </a:pPr>
            <a:r>
              <a:rPr lang="en-US" altLang="en-US" dirty="0"/>
              <a:t>Fetal circulation—the pathway before birth that includes the placenta</a:t>
            </a:r>
          </a:p>
        </p:txBody>
      </p:sp>
    </p:spTree>
    <p:extLst>
      <p:ext uri="{BB962C8B-B14F-4D97-AF65-F5344CB8AC3E}">
        <p14:creationId xmlns:p14="http://schemas.microsoft.com/office/powerpoint/2010/main" val="22146335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Pulmonary Circulation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89037"/>
            <a:ext cx="7994373" cy="4068763"/>
          </a:xfrm>
        </p:spPr>
        <p:txBody>
          <a:bodyPr/>
          <a:lstStyle/>
          <a:p>
            <a:pPr marL="338328" indent="-457200">
              <a:buNone/>
            </a:pPr>
            <a:r>
              <a:rPr lang="en-US" altLang="en-US" dirty="0"/>
              <a:t>Right ventricle </a:t>
            </a:r>
            <a:r>
              <a:rPr lang="en-US" altLang="en-US" dirty="0">
                <a:sym typeface="Wingdings" pitchFamily="2" charset="2"/>
              </a:rPr>
              <a:t> pulmonary artery  right and left pulmonary arteries  pulmonary capillaries  pulmonary veins  left atrium</a:t>
            </a:r>
          </a:p>
        </p:txBody>
      </p:sp>
    </p:spTree>
    <p:extLst>
      <p:ext uri="{BB962C8B-B14F-4D97-AF65-F5344CB8AC3E}">
        <p14:creationId xmlns:p14="http://schemas.microsoft.com/office/powerpoint/2010/main" val="668055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Systemic Circulation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189037"/>
            <a:ext cx="79248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Left ventricle </a:t>
            </a:r>
            <a:r>
              <a:rPr lang="en-US" altLang="en-US" dirty="0">
                <a:sym typeface="Wingdings" pitchFamily="2" charset="2"/>
              </a:rPr>
              <a:t> aorta  systemic arteries  capillaries in body tissues  systemic veins  superior and inferior </a:t>
            </a:r>
            <a:r>
              <a:rPr lang="en-US" altLang="en-US" dirty="0" err="1">
                <a:sym typeface="Wingdings" pitchFamily="2" charset="2"/>
              </a:rPr>
              <a:t>caval</a:t>
            </a:r>
            <a:r>
              <a:rPr lang="en-US" altLang="en-US" dirty="0">
                <a:sym typeface="Wingdings" pitchFamily="2" charset="2"/>
              </a:rPr>
              <a:t> veins  right atrium</a:t>
            </a:r>
          </a:p>
          <a:p>
            <a:pPr marL="347472" lvl="1" indent="-457200">
              <a:buNone/>
            </a:pPr>
            <a:r>
              <a:rPr lang="en-US" altLang="en-US" dirty="0">
                <a:sym typeface="Wingdings" pitchFamily="2" charset="2"/>
              </a:rPr>
              <a:t>(See Table 13</a:t>
            </a:r>
            <a:r>
              <a:rPr lang="en-US" altLang="en-US" dirty="0"/>
              <a:t>–</a:t>
            </a:r>
            <a:r>
              <a:rPr lang="en-US" altLang="en-US" dirty="0">
                <a:sym typeface="Wingdings" pitchFamily="2" charset="2"/>
              </a:rPr>
              <a:t>1 for the major systemic arteries and Table 13</a:t>
            </a:r>
            <a:r>
              <a:rPr lang="en-US" altLang="en-US" dirty="0"/>
              <a:t>–</a:t>
            </a:r>
            <a:r>
              <a:rPr lang="en-US" altLang="en-US" dirty="0">
                <a:sym typeface="Wingdings" pitchFamily="2" charset="2"/>
              </a:rPr>
              <a:t>2 for the major systemic veins.)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64380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181084C4-2A0D-A045-A0CE-417DD047FB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1036" y="0"/>
            <a:ext cx="54419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86789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B08B2527-49D7-6B50-0AED-A60F871FB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3323" y="0"/>
            <a:ext cx="47773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612723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Hepatic Portal Circulation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182756"/>
            <a:ext cx="8229600" cy="32004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Blood from the digestive organs and the spleen flows into the portal vein and through the liver before returning to the heart.</a:t>
            </a:r>
          </a:p>
          <a:p>
            <a:pPr marL="685800" lvl="1" indent="-347472"/>
            <a:r>
              <a:rPr lang="en-US" altLang="en-US" dirty="0"/>
              <a:t>Purposes:</a:t>
            </a:r>
          </a:p>
        </p:txBody>
      </p:sp>
    </p:spTree>
    <p:extLst>
      <p:ext uri="{BB962C8B-B14F-4D97-AF65-F5344CB8AC3E}">
        <p14:creationId xmlns:p14="http://schemas.microsoft.com/office/powerpoint/2010/main" val="28041349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&#10;&#10;AI-generated content may be incorrect.">
            <a:extLst>
              <a:ext uri="{FF2B5EF4-FFF2-40B4-BE49-F238E27FC236}">
                <a16:creationId xmlns:a16="http://schemas.microsoft.com/office/drawing/2014/main" id="{76D0D736-DAFE-C9A5-86CF-642EBAC576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00" y="457200"/>
            <a:ext cx="6604000" cy="5133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1358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Velocity of Blood Flow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229600" cy="4830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Velocity of Blood Flow</a:t>
            </a:r>
            <a:r>
              <a:rPr lang="en-US" altLang="en-US" dirty="0"/>
              <a:t>—inversely related to the cross-sectional area of the vascular segment </a:t>
            </a:r>
          </a:p>
          <a:p>
            <a:pPr marL="346075" indent="-457200">
              <a:buNone/>
            </a:pPr>
            <a:r>
              <a:rPr lang="en-US" altLang="en-US" dirty="0"/>
              <a:t>Aorta—smallest cross-sectional area = most rapid flow (30 </a:t>
            </a:r>
            <a:r>
              <a:rPr lang="en-US" dirty="0"/>
              <a:t>centimeter per </a:t>
            </a:r>
            <a:r>
              <a:rPr lang="en-US" altLang="en-US" dirty="0"/>
              <a:t>second)</a:t>
            </a:r>
          </a:p>
          <a:p>
            <a:pPr marL="346075" indent="-457200">
              <a:buNone/>
            </a:pPr>
            <a:r>
              <a:rPr lang="en-US" altLang="en-US" dirty="0"/>
              <a:t>Capillaries—in total have the largest cross-sectional area = slowest flow (&lt;0.1 </a:t>
            </a:r>
            <a:r>
              <a:rPr lang="en-US" dirty="0"/>
              <a:t>centimeter</a:t>
            </a:r>
            <a:r>
              <a:rPr lang="en-US" altLang="en-US" dirty="0"/>
              <a:t> per second)</a:t>
            </a:r>
          </a:p>
          <a:p>
            <a:pPr marL="346075" indent="-457200">
              <a:buNone/>
            </a:pPr>
            <a:r>
              <a:rPr lang="en-US" altLang="en-US" dirty="0"/>
              <a:t>Veins—cross-sectional area decreases:</a:t>
            </a:r>
          </a:p>
          <a:p>
            <a:pPr marL="346075" indent="-457200">
              <a:buNone/>
            </a:pPr>
            <a:r>
              <a:rPr lang="en-US" altLang="en-US" dirty="0"/>
              <a:t>Importance of slow flow in capillaries—</a:t>
            </a:r>
          </a:p>
        </p:txBody>
      </p:sp>
    </p:spTree>
    <p:extLst>
      <p:ext uri="{BB962C8B-B14F-4D97-AF65-F5344CB8AC3E}">
        <p14:creationId xmlns:p14="http://schemas.microsoft.com/office/powerpoint/2010/main" val="1999720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blood vessels&#10;&#10;AI-generated content may be incorrect.">
            <a:extLst>
              <a:ext uri="{FF2B5EF4-FFF2-40B4-BE49-F238E27FC236}">
                <a16:creationId xmlns:a16="http://schemas.microsoft.com/office/drawing/2014/main" id="{65BB3492-7101-82EC-5F90-731D5CE77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150" y="241300"/>
            <a:ext cx="6489700" cy="637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523865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Blood Pressure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206413" cy="4830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Blood Pressure</a:t>
            </a:r>
            <a:r>
              <a:rPr lang="en-US" altLang="en-US" dirty="0"/>
              <a:t>—the force exerted by the blood against the walls of blood vessels; measured in </a:t>
            </a:r>
            <a:r>
              <a:rPr lang="en-US" dirty="0"/>
              <a:t>millimeters of mercury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dirty="0"/>
              <a:t>Systolic pressure: during ventricular contraction</a:t>
            </a:r>
          </a:p>
          <a:p>
            <a:pPr marL="346075" indent="-457200">
              <a:buNone/>
            </a:pPr>
            <a:r>
              <a:rPr lang="en-US" altLang="en-US" dirty="0"/>
              <a:t>Diastolic pressure:</a:t>
            </a:r>
          </a:p>
          <a:p>
            <a:pPr marL="346075" indent="-457200">
              <a:buNone/>
            </a:pPr>
            <a:r>
              <a:rPr lang="en-US" altLang="en-US" dirty="0"/>
              <a:t>Normal range of systemic B P: 90 to 120/60 to 80 </a:t>
            </a:r>
            <a:r>
              <a:rPr lang="en-US" dirty="0"/>
              <a:t>millimeters of mercury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dirty="0"/>
              <a:t>In the arterioles, systolic and diastolic pressures merge.</a:t>
            </a:r>
          </a:p>
        </p:txBody>
      </p:sp>
    </p:spTree>
    <p:extLst>
      <p:ext uri="{BB962C8B-B14F-4D97-AF65-F5344CB8AC3E}">
        <p14:creationId xmlns:p14="http://schemas.microsoft.com/office/powerpoint/2010/main" val="841245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Blood Pressure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4779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dirty="0"/>
              <a:t>Capillary B P is 30 to 35 at the arterial end, 12 to 15 </a:t>
            </a:r>
            <a:r>
              <a:rPr lang="en-US" dirty="0"/>
              <a:t>millimeters of mercury</a:t>
            </a:r>
            <a:r>
              <a:rPr lang="en-US" altLang="en-US" dirty="0"/>
              <a:t> at the venous end.</a:t>
            </a:r>
          </a:p>
          <a:p>
            <a:pPr marL="395287" lvl="1" indent="0">
              <a:lnSpc>
                <a:spcPts val="3000"/>
              </a:lnSpc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765884" y="2590800"/>
            <a:ext cx="8229600" cy="9906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In the veins, B P decreases.</a:t>
            </a:r>
          </a:p>
          <a:p>
            <a:pPr marL="395287" lvl="1" indent="0">
              <a:lnSpc>
                <a:spcPts val="3000"/>
              </a:lnSpc>
              <a:buNone/>
            </a:pP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65884" y="3718862"/>
            <a:ext cx="8229600" cy="1996138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Pulmonary B P is always low: 20 to 25/8 to 10 </a:t>
            </a:r>
            <a:r>
              <a:rPr lang="en-US" dirty="0"/>
              <a:t>millimeters of mercury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Reason: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Importance: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55214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Maintenance of Systemic Blood Pressure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620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Maintenance of Systemic Blood Pressure</a:t>
            </a:r>
            <a:r>
              <a:rPr lang="en-US" altLang="en-US" dirty="0"/>
              <a:t>—many mechanisms and factors contribute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Venous return—the amount of blood that returns to the heart. If venous return decreases: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38941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	 Maintaining venous return:</a:t>
            </a:r>
          </a:p>
          <a:p>
            <a:pPr lvl="1"/>
            <a:r>
              <a:rPr lang="en-US" altLang="en-US" dirty="0"/>
              <a:t>Constriction of veins—</a:t>
            </a:r>
          </a:p>
          <a:p>
            <a:pPr lvl="1"/>
            <a:r>
              <a:rPr lang="en-US" altLang="en-US" dirty="0"/>
              <a:t>Skeletal muscle pump— </a:t>
            </a:r>
          </a:p>
          <a:p>
            <a:pPr lvl="1"/>
            <a:r>
              <a:rPr lang="en-US" altLang="en-US" dirty="0"/>
              <a:t>Respiratory pump—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2953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Maintenance of Systemic B P (continued_1)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8063952" cy="4525963"/>
          </a:xfrm>
        </p:spPr>
        <p:txBody>
          <a:bodyPr/>
          <a:lstStyle/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Heart rate and force—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Peripheral resistance—resistance created by the diameter of arteries and arterioles, which are usually slightly constricted</a:t>
            </a:r>
          </a:p>
          <a:p>
            <a:pPr marL="685800" lvl="1"/>
            <a:r>
              <a:rPr lang="en-US" altLang="en-US" dirty="0"/>
              <a:t>Greater vasoconstriction—</a:t>
            </a:r>
          </a:p>
          <a:p>
            <a:pPr marL="685800" lvl="1"/>
            <a:r>
              <a:rPr lang="en-US" altLang="en-US" dirty="0"/>
              <a:t>Vasodilation— </a:t>
            </a:r>
          </a:p>
        </p:txBody>
      </p:sp>
    </p:spTree>
    <p:extLst>
      <p:ext uri="{BB962C8B-B14F-4D97-AF65-F5344CB8AC3E}">
        <p14:creationId xmlns:p14="http://schemas.microsoft.com/office/powerpoint/2010/main" val="40397626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65149"/>
            <a:ext cx="8305800" cy="590931"/>
          </a:xfrm>
        </p:spPr>
        <p:txBody>
          <a:bodyPr/>
          <a:lstStyle/>
          <a:p>
            <a:r>
              <a:rPr lang="en-US" altLang="en-US" dirty="0"/>
              <a:t>Maintenance of Systemic B P (continued_2)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98444" y="1182756"/>
            <a:ext cx="7812156" cy="3113049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Elasticity of the large arteries</a:t>
            </a:r>
          </a:p>
          <a:p>
            <a:pPr marL="685800" lvl="1" indent="-292608"/>
            <a:r>
              <a:rPr lang="en-US" altLang="en-US" dirty="0"/>
              <a:t>Ventricular systole stretches the walls of these arteries, which lowers systolic B P.</a:t>
            </a:r>
          </a:p>
          <a:p>
            <a:pPr marL="685800" lvl="1" indent="-292608"/>
            <a:r>
              <a:rPr lang="en-US" altLang="en-US" dirty="0"/>
              <a:t>During ventricular diastole, the elastic walls recoil.</a:t>
            </a:r>
          </a:p>
        </p:txBody>
      </p:sp>
    </p:spTree>
    <p:extLst>
      <p:ext uri="{BB962C8B-B14F-4D97-AF65-F5344CB8AC3E}">
        <p14:creationId xmlns:p14="http://schemas.microsoft.com/office/powerpoint/2010/main" val="23051174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Maintenance of Systemic B P (continued_3) 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815474" cy="4602163"/>
          </a:xfrm>
        </p:spPr>
        <p:txBody>
          <a:bodyPr/>
          <a:lstStyle/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Viscosity of blood—viscosity is created by the presence of R B C's and the plasma proteins, especially albumin. </a:t>
            </a:r>
          </a:p>
          <a:p>
            <a:pPr marL="685800" indent="-347472">
              <a:buClr>
                <a:srgbClr val="D99C21"/>
              </a:buClr>
              <a:buFont typeface="Arial" pitchFamily="34" charset="0"/>
              <a:buChar char="•"/>
            </a:pPr>
            <a:r>
              <a:rPr lang="en-US" altLang="en-US" sz="2800" dirty="0"/>
              <a:t>Decreased viscosity as in severe anemia or liver disease: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6.</a:t>
            </a:r>
            <a:r>
              <a:rPr lang="en-US" altLang="en-US" dirty="0"/>
              <a:t> Loss of blood—for small losses, compensation occurs quickly:</a:t>
            </a:r>
          </a:p>
          <a:p>
            <a:pPr marL="338328" indent="0">
              <a:buClr>
                <a:srgbClr val="D99C21"/>
              </a:buClr>
              <a:buNone/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0636663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08858"/>
            <a:ext cx="8305800" cy="898550"/>
          </a:xfrm>
        </p:spPr>
        <p:txBody>
          <a:bodyPr/>
          <a:lstStyle/>
          <a:p>
            <a:r>
              <a:rPr lang="en-US" altLang="en-US" dirty="0"/>
              <a:t>Maintenance of Systemic B P (continued_4)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795129" y="1183968"/>
            <a:ext cx="7891671" cy="4484649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7.</a:t>
            </a:r>
            <a:r>
              <a:rPr lang="en-US" altLang="en-US" dirty="0"/>
              <a:t> Hormones</a:t>
            </a:r>
          </a:p>
          <a:p>
            <a:pPr marL="811213" lvl="1" indent="-368300"/>
            <a:r>
              <a:rPr lang="en-US" altLang="en-US" dirty="0"/>
              <a:t>A D H—increases water reabsorption by the   kidneys:</a:t>
            </a:r>
          </a:p>
          <a:p>
            <a:pPr marL="811213" lvl="1" indent="-368300"/>
            <a:r>
              <a:rPr lang="en-US" altLang="en-US" dirty="0"/>
              <a:t>Aldosterone—increases reabsorption of N a</a:t>
            </a:r>
            <a:r>
              <a:rPr lang="en-US" altLang="en-US" baseline="30000" dirty="0"/>
              <a:t>+</a:t>
            </a:r>
            <a:r>
              <a:rPr lang="en-US" altLang="en-US" dirty="0"/>
              <a:t> ions by the kidneys, and water follows:</a:t>
            </a:r>
          </a:p>
          <a:p>
            <a:pPr marL="811213" lvl="1" indent="-368300"/>
            <a:r>
              <a:rPr lang="en-US" altLang="en-US" dirty="0"/>
              <a:t>A N P—increases excretion of N a</a:t>
            </a:r>
            <a:r>
              <a:rPr lang="en-US" altLang="en-US" baseline="30000" dirty="0"/>
              <a:t>+</a:t>
            </a:r>
            <a:r>
              <a:rPr lang="en-US" altLang="en-US" dirty="0"/>
              <a:t> ions and water by the kidneys:</a:t>
            </a:r>
          </a:p>
          <a:p>
            <a:pPr marL="811213" lvl="1" indent="-368300"/>
            <a:r>
              <a:rPr lang="en-US" altLang="en-US" dirty="0"/>
              <a:t>Norepinephrine—stimulates vasoconstriction:</a:t>
            </a:r>
          </a:p>
        </p:txBody>
      </p:sp>
    </p:spTree>
    <p:extLst>
      <p:ext uri="{BB962C8B-B14F-4D97-AF65-F5344CB8AC3E}">
        <p14:creationId xmlns:p14="http://schemas.microsoft.com/office/powerpoint/2010/main" val="41694888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human organs&#10;&#10;AI-generated content may be incorrect.">
            <a:extLst>
              <a:ext uri="{FF2B5EF4-FFF2-40B4-BE49-F238E27FC236}">
                <a16:creationId xmlns:a16="http://schemas.microsoft.com/office/drawing/2014/main" id="{A48C7F74-5F9D-40E0-6BBD-C86F9BAF0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092" y="838200"/>
            <a:ext cx="7469816" cy="498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988166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Distribution of Blood Flow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89037"/>
            <a:ext cx="799437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Metabolically active tissues require more oxygen and receive a greater proportion of circulating blood.</a:t>
            </a:r>
          </a:p>
          <a:p>
            <a:pPr marL="346075" indent="-457200">
              <a:buNone/>
            </a:pPr>
            <a:r>
              <a:rPr lang="en-US" altLang="en-US" dirty="0"/>
              <a:t>Blood flow to a tissue or organ is increased by— </a:t>
            </a:r>
          </a:p>
          <a:p>
            <a:pPr marL="346075" indent="-457200">
              <a:buNone/>
            </a:pPr>
            <a:r>
              <a:rPr lang="en-US" altLang="en-US" dirty="0"/>
              <a:t>In less active tissues, blood flow is decreased (temporarily) by—</a:t>
            </a:r>
          </a:p>
        </p:txBody>
      </p:sp>
    </p:spTree>
    <p:extLst>
      <p:ext uri="{BB962C8B-B14F-4D97-AF65-F5344CB8AC3E}">
        <p14:creationId xmlns:p14="http://schemas.microsoft.com/office/powerpoint/2010/main" val="1885620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aph of blood flow&#10;&#10;AI-generated content may be incorrect.">
            <a:extLst>
              <a:ext uri="{FF2B5EF4-FFF2-40B4-BE49-F238E27FC236}">
                <a16:creationId xmlns:a16="http://schemas.microsoft.com/office/drawing/2014/main" id="{C50171A8-A51D-D3DC-686F-4D621D113A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73673"/>
            <a:ext cx="6508750" cy="5674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03838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B P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851448" y="1189037"/>
            <a:ext cx="8216352" cy="5135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Regulation of B P</a:t>
            </a:r>
            <a:r>
              <a:rPr lang="en-US" altLang="en-US" dirty="0"/>
              <a:t>—the two types of mechanisms are intrinsic and nervous.</a:t>
            </a:r>
          </a:p>
          <a:p>
            <a:pPr marL="346075" indent="-457200">
              <a:buNone/>
            </a:pPr>
            <a:r>
              <a:rPr lang="en-US" altLang="en-US" dirty="0"/>
              <a:t>Intrinsic mechanisms: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The heart—responds to increased venous return: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The kidneys—decreased blood flow decreases filtration:</a:t>
            </a:r>
          </a:p>
          <a:p>
            <a:pPr marL="685800" lvl="1" indent="-347472">
              <a:lnSpc>
                <a:spcPts val="3000"/>
              </a:lnSpc>
            </a:pPr>
            <a:r>
              <a:rPr lang="en-US" altLang="en-US" dirty="0"/>
              <a:t>Decreased B P stimulates secretion of renin by the kidneys to start the renin-angiotensin mechanism.</a:t>
            </a:r>
          </a:p>
          <a:p>
            <a:pPr marL="685800" lvl="1" indent="-347472"/>
            <a:r>
              <a:rPr lang="en-US" altLang="en-US" dirty="0"/>
              <a:t>Angiotensin II—</a:t>
            </a:r>
          </a:p>
        </p:txBody>
      </p:sp>
    </p:spTree>
    <p:extLst>
      <p:ext uri="{BB962C8B-B14F-4D97-AF65-F5344CB8AC3E}">
        <p14:creationId xmlns:p14="http://schemas.microsoft.com/office/powerpoint/2010/main" val="24123569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Regulation of B P (continued_1)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77813" cy="4449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Nervous mechanisms: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The heart— 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Peripheral resistance—the vasomotor center in the medulla consists of the vasoconstrictor area and the vasodilator area.</a:t>
            </a:r>
          </a:p>
          <a:p>
            <a:pPr marL="720725" indent="-273050">
              <a:buClr>
                <a:srgbClr val="D99C21"/>
              </a:buClr>
              <a:buFont typeface="Arial" pitchFamily="34" charset="0"/>
              <a:buChar char="•"/>
            </a:pPr>
            <a:r>
              <a:rPr lang="en-US" altLang="en-US" sz="2800" dirty="0"/>
              <a:t>The vasoconstrictor area—</a:t>
            </a:r>
          </a:p>
          <a:p>
            <a:pPr marL="720725" indent="-273050">
              <a:buClr>
                <a:srgbClr val="D99C21"/>
              </a:buClr>
              <a:buFont typeface="Arial" pitchFamily="34" charset="0"/>
              <a:buChar char="•"/>
            </a:pPr>
            <a:r>
              <a:rPr lang="en-US" altLang="en-US" sz="2800" dirty="0"/>
              <a:t>The vasodilator area—</a:t>
            </a:r>
          </a:p>
        </p:txBody>
      </p:sp>
    </p:spTree>
    <p:extLst>
      <p:ext uri="{BB962C8B-B14F-4D97-AF65-F5344CB8AC3E}">
        <p14:creationId xmlns:p14="http://schemas.microsoft.com/office/powerpoint/2010/main" val="3057764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human organs&#10;&#10;AI-generated content may be incorrect.">
            <a:extLst>
              <a:ext uri="{FF2B5EF4-FFF2-40B4-BE49-F238E27FC236}">
                <a16:creationId xmlns:a16="http://schemas.microsoft.com/office/drawing/2014/main" id="{AAD06D80-BC90-A67B-66E1-75726B0EB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6050" y="139700"/>
            <a:ext cx="6311900" cy="657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361789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FAD_Nursing_Template_Sampl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C939C3-7EE7-4FC7-818E-985D0213E860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88135b7f-3fab-49b6-8009-71309f2107a8"/>
    <ds:schemaRef ds:uri="http://purl.org/dc/terms/"/>
    <ds:schemaRef ds:uri="71d46e88-8733-4645-9284-85cf006978cc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FAD_Nursing_Template_Sample</Template>
  <TotalTime>323</TotalTime>
  <Words>1015</Words>
  <Application>Microsoft Macintosh PowerPoint</Application>
  <PresentationFormat>On-screen Show (4:3)</PresentationFormat>
  <Paragraphs>138</Paragraphs>
  <Slides>34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Wingdings</vt:lpstr>
      <vt:lpstr>FAD_Nursing_Template_Sample</vt:lpstr>
      <vt:lpstr>Chapter 13 The Vascular System</vt:lpstr>
      <vt:lpstr> </vt:lpstr>
      <vt:lpstr>PowerPoint Presentation</vt:lpstr>
      <vt:lpstr>Arteries</vt:lpstr>
      <vt:lpstr>Arteries (continued)</vt:lpstr>
      <vt:lpstr>Veins</vt:lpstr>
      <vt:lpstr>Veins (continued)</vt:lpstr>
      <vt:lpstr>PowerPoint Presentation</vt:lpstr>
      <vt:lpstr>Anastomoses</vt:lpstr>
      <vt:lpstr>Capillaries </vt:lpstr>
      <vt:lpstr>PowerPoint Presentation</vt:lpstr>
      <vt:lpstr>Capillaries (continued)</vt:lpstr>
      <vt:lpstr>Pathways of Circulation</vt:lpstr>
      <vt:lpstr>Pulmonary Circulation</vt:lpstr>
      <vt:lpstr>Systemic Circulation</vt:lpstr>
      <vt:lpstr>PowerPoint Presentation</vt:lpstr>
      <vt:lpstr>PowerPoint Presentation</vt:lpstr>
      <vt:lpstr>Hepatic Portal Circulation</vt:lpstr>
      <vt:lpstr>PowerPoint Presentation</vt:lpstr>
      <vt:lpstr>Velocity of Blood Flow </vt:lpstr>
      <vt:lpstr>PowerPoint Presentation</vt:lpstr>
      <vt:lpstr>Blood Pressure</vt:lpstr>
      <vt:lpstr>Blood Pressure (continued)</vt:lpstr>
      <vt:lpstr>Maintenance of Systemic Blood Pressure </vt:lpstr>
      <vt:lpstr>Maintenance of Systemic B P (continued_1) </vt:lpstr>
      <vt:lpstr>Maintenance of Systemic B P (continued_2) </vt:lpstr>
      <vt:lpstr>Maintenance of Systemic B P (continued_3) </vt:lpstr>
      <vt:lpstr>Maintenance of Systemic B P (continued_4) </vt:lpstr>
      <vt:lpstr>PowerPoint Presentation</vt:lpstr>
      <vt:lpstr>Distribution of Blood Flow</vt:lpstr>
      <vt:lpstr>PowerPoint Presentation</vt:lpstr>
      <vt:lpstr>Regulation of B P </vt:lpstr>
      <vt:lpstr>Regulation of B P (continued_1)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13 The Vascular System</dc:title>
  <dc:creator>admin</dc:creator>
  <cp:lastModifiedBy>Geraint Forster</cp:lastModifiedBy>
  <cp:revision>143</cp:revision>
  <dcterms:created xsi:type="dcterms:W3CDTF">2018-06-23T12:09:43Z</dcterms:created>
  <dcterms:modified xsi:type="dcterms:W3CDTF">2026-02-06T08:43:34Z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