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10"/>
  </p:notes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6187" autoAdjust="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A22FE3-B999-42A6-AA55-F4195F9BCC7B}" type="datetimeFigureOut">
              <a:rPr lang="en-US" smtClean="0"/>
              <a:t>5/18/2023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618BE9-8FD8-49BF-AEDA-5A01C76A50E1}" type="slidenum">
              <a:rPr lang="en-US" smtClean="0"/>
              <a:t>‹#›</a:t>
            </a:fld>
            <a:endParaRPr lang="en-US"/>
          </a:p>
        </p:txBody>
      </p:sp>
    </p:spTree>
    <p:extLst>
      <p:ext uri="{BB962C8B-B14F-4D97-AF65-F5344CB8AC3E}">
        <p14:creationId xmlns:p14="http://schemas.microsoft.com/office/powerpoint/2010/main" val="3595019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200000"/>
              </a:lnSpc>
              <a:spcBef>
                <a:spcPts val="0"/>
              </a:spcBef>
              <a:spcAft>
                <a:spcPts val="800"/>
              </a:spcAft>
            </a:pPr>
            <a:r>
              <a:rPr lang="en-US" sz="1200" b="1"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The Circular Economy is a powerful method that promotes sustainability by minimizing waste and maximizing resource efficiency through tactics such as recycling, reusing, and regeneration. This is accomplished through the use of strategies such as the three R's: recycling, reusing, and regeneration. Loop has already shown that it is committed to promoting the circular economy with its cutting-edge platform for reusable packaging. On the other hand, the purpose of this presentation is to offer alternative options that can help Loop's advocacy for the circular economy move forward. It is of the utmost importance to acknowledge the significance of the circular economy, not only in terms of advancing the cause of sustainability but also in terms of developing new business prospects. Loop is able to maintain its position at the vanguard of the movement toward positive change and the motivation of others to adopt circular practices because it has embraced these alternative alternatives.</a:t>
            </a:r>
          </a:p>
        </p:txBody>
      </p:sp>
      <p:sp>
        <p:nvSpPr>
          <p:cNvPr id="4" name="Slide Number Placeholder 3"/>
          <p:cNvSpPr>
            <a:spLocks noGrp="1"/>
          </p:cNvSpPr>
          <p:nvPr>
            <p:ph type="sldNum" sz="quarter" idx="10"/>
          </p:nvPr>
        </p:nvSpPr>
        <p:spPr/>
        <p:txBody>
          <a:bodyPr/>
          <a:lstStyle/>
          <a:p>
            <a:fld id="{90618BE9-8FD8-49BF-AEDA-5A01C76A50E1}" type="slidenum">
              <a:rPr lang="en-US" smtClean="0"/>
              <a:t>2</a:t>
            </a:fld>
            <a:endParaRPr lang="en-US"/>
          </a:p>
        </p:txBody>
      </p:sp>
    </p:spTree>
    <p:extLst>
      <p:ext uri="{BB962C8B-B14F-4D97-AF65-F5344CB8AC3E}">
        <p14:creationId xmlns:p14="http://schemas.microsoft.com/office/powerpoint/2010/main" val="26983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0"/>
              </a:spcBef>
              <a:spcAft>
                <a:spcPts val="800"/>
              </a:spcAft>
            </a:pPr>
            <a:r>
              <a:rPr lang="en-US" sz="1200" b="0" dirty="0">
                <a:effectLst/>
                <a:latin typeface="Times New Roman" panose="02020603050405020304" pitchFamily="18" charset="0"/>
                <a:ea typeface="Calibri" panose="020F0502020204030204" pitchFamily="34" charset="0"/>
                <a:cs typeface="Times New Roman" panose="02020603050405020304" pitchFamily="18" charset="0"/>
              </a:rPr>
              <a:t> Loop has developed a number of efforts, such as their reusable packaging platform and sustainable supply chain standards, in order to assist the Circular </a:t>
            </a:r>
            <a:r>
              <a:rPr lang="en-US" sz="1200" b="0" dirty="0" err="1">
                <a:effectLst/>
                <a:latin typeface="Times New Roman" panose="02020603050405020304" pitchFamily="18" charset="0"/>
                <a:ea typeface="Calibri" panose="020F0502020204030204" pitchFamily="34" charset="0"/>
                <a:cs typeface="Times New Roman" panose="02020603050405020304" pitchFamily="18" charset="0"/>
              </a:rPr>
              <a:t>Economy.These</a:t>
            </a:r>
            <a:r>
              <a:rPr lang="en-US" sz="1200" b="0" dirty="0">
                <a:effectLst/>
                <a:latin typeface="Times New Roman" panose="02020603050405020304" pitchFamily="18" charset="0"/>
                <a:ea typeface="Calibri" panose="020F0502020204030204" pitchFamily="34" charset="0"/>
                <a:cs typeface="Times New Roman" panose="02020603050405020304" pitchFamily="18" charset="0"/>
              </a:rPr>
              <a:t> measures have resulted in good outcomes, such as less waste being produced, increased resource conservation, and an improved reputation for the </a:t>
            </a:r>
            <a:r>
              <a:rPr lang="en-US" sz="1200" b="0" dirty="0" err="1">
                <a:effectLst/>
                <a:latin typeface="Times New Roman" panose="02020603050405020304" pitchFamily="18" charset="0"/>
                <a:ea typeface="Calibri" panose="020F0502020204030204" pitchFamily="34" charset="0"/>
                <a:cs typeface="Times New Roman" panose="02020603050405020304" pitchFamily="18" charset="0"/>
              </a:rPr>
              <a:t>brand.However</a:t>
            </a:r>
            <a:r>
              <a:rPr lang="en-US" sz="1200" b="0" dirty="0">
                <a:effectLst/>
                <a:latin typeface="Times New Roman" panose="02020603050405020304" pitchFamily="18" charset="0"/>
                <a:ea typeface="Calibri" panose="020F0502020204030204" pitchFamily="34" charset="0"/>
                <a:cs typeface="Times New Roman" panose="02020603050405020304" pitchFamily="18" charset="0"/>
              </a:rPr>
              <a:t>, in order to fully embrace and advocate for the circular economy, Loop must overcome a number of obstacles, such as the attitudes held by consumers, the complexity of the logistics involved, and the need to scale up its </a:t>
            </a:r>
            <a:r>
              <a:rPr lang="en-US" sz="1200" b="0" dirty="0" err="1">
                <a:effectLst/>
                <a:latin typeface="Times New Roman" panose="02020603050405020304" pitchFamily="18" charset="0"/>
                <a:ea typeface="Calibri" panose="020F0502020204030204" pitchFamily="34" charset="0"/>
                <a:cs typeface="Times New Roman" panose="02020603050405020304" pitchFamily="18" charset="0"/>
              </a:rPr>
              <a:t>operations.It</a:t>
            </a:r>
            <a:r>
              <a:rPr lang="en-US" sz="1200" b="0" dirty="0">
                <a:effectLst/>
                <a:latin typeface="Times New Roman" panose="02020603050405020304" pitchFamily="18" charset="0"/>
                <a:ea typeface="Calibri" panose="020F0502020204030204" pitchFamily="34" charset="0"/>
                <a:cs typeface="Times New Roman" panose="02020603050405020304" pitchFamily="18" charset="0"/>
              </a:rPr>
              <a:t> is necessary for Loop to address these difficulties if they are going to achieve their goals of having the greatest possible influence and developing a more sustainable </a:t>
            </a:r>
            <a:r>
              <a:rPr lang="en-US" sz="1200" b="0" dirty="0" err="1">
                <a:effectLst/>
                <a:latin typeface="Times New Roman" panose="02020603050405020304" pitchFamily="18" charset="0"/>
                <a:ea typeface="Calibri" panose="020F0502020204030204" pitchFamily="34" charset="0"/>
                <a:cs typeface="Times New Roman" panose="02020603050405020304" pitchFamily="18" charset="0"/>
              </a:rPr>
              <a:t>future.Loop</a:t>
            </a:r>
            <a:r>
              <a:rPr lang="en-US" sz="1200" b="0" dirty="0">
                <a:effectLst/>
                <a:latin typeface="Times New Roman" panose="02020603050405020304" pitchFamily="18" charset="0"/>
                <a:ea typeface="Calibri" panose="020F0502020204030204" pitchFamily="34" charset="0"/>
                <a:cs typeface="Times New Roman" panose="02020603050405020304" pitchFamily="18" charset="0"/>
              </a:rPr>
              <a:t> is able to overcome these obstacles and push its initiatives on the circular economy to the next level because they have identified alternate solutions.</a:t>
            </a:r>
            <a:endParaRPr lang="en-US" b="0" dirty="0"/>
          </a:p>
        </p:txBody>
      </p:sp>
      <p:sp>
        <p:nvSpPr>
          <p:cNvPr id="4" name="Slide Number Placeholder 3"/>
          <p:cNvSpPr>
            <a:spLocks noGrp="1"/>
          </p:cNvSpPr>
          <p:nvPr>
            <p:ph type="sldNum" sz="quarter" idx="10"/>
          </p:nvPr>
        </p:nvSpPr>
        <p:spPr/>
        <p:txBody>
          <a:bodyPr/>
          <a:lstStyle/>
          <a:p>
            <a:fld id="{90618BE9-8FD8-49BF-AEDA-5A01C76A50E1}" type="slidenum">
              <a:rPr lang="en-US" smtClean="0"/>
              <a:t>3</a:t>
            </a:fld>
            <a:endParaRPr lang="en-US"/>
          </a:p>
        </p:txBody>
      </p:sp>
    </p:spTree>
    <p:extLst>
      <p:ext uri="{BB962C8B-B14F-4D97-AF65-F5344CB8AC3E}">
        <p14:creationId xmlns:p14="http://schemas.microsoft.com/office/powerpoint/2010/main" val="5765439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Redesigning the packaging for Loop presents a big opportunity to maximize reusability and recyclability, which will ultimately result in less waste and less of an impact on the environment. Loop is able to provide packaging that adheres to the principles of the Circular Economy because of its use of eco-friendly materials and innovative designs. This redesign of the packaging not only improves the entire customer experience but also differentiates Loop's products in the market, which encourages consumers to behave in a more sustainable manner. Loop is able to assure that the revised packaging will be effective, have a visually appealing appearance, and will satisfy the expectations of consumers because of their collaborations with design professionals and use of user feedback. Loop's advocacy for the Circular Economy is strengthened as a result of its implementation of this alternative solution, which in turn drives positive change within the sector and promotes a more sustainable future.</a:t>
            </a:r>
          </a:p>
        </p:txBody>
      </p:sp>
      <p:sp>
        <p:nvSpPr>
          <p:cNvPr id="4" name="Slide Number Placeholder 3"/>
          <p:cNvSpPr>
            <a:spLocks noGrp="1"/>
          </p:cNvSpPr>
          <p:nvPr>
            <p:ph type="sldNum" sz="quarter" idx="10"/>
          </p:nvPr>
        </p:nvSpPr>
        <p:spPr/>
        <p:txBody>
          <a:bodyPr/>
          <a:lstStyle/>
          <a:p>
            <a:fld id="{90618BE9-8FD8-49BF-AEDA-5A01C76A50E1}" type="slidenum">
              <a:rPr lang="en-US" smtClean="0"/>
              <a:t>4</a:t>
            </a:fld>
            <a:endParaRPr lang="en-US"/>
          </a:p>
        </p:txBody>
      </p:sp>
    </p:spTree>
    <p:extLst>
      <p:ext uri="{BB962C8B-B14F-4D97-AF65-F5344CB8AC3E}">
        <p14:creationId xmlns:p14="http://schemas.microsoft.com/office/powerpoint/2010/main" val="919626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use of Extended Producer Responsibility (EPR) is an important alternative way for Loop to enhance their support for the Circular Economy. EPR requires Loop to assume responsibility for the management of their products throughout their full lifecycle, from manufacture to end-of-life care. Loop is able to incentivize designs that promote circularity, encourage the reuse of products, and ensure that recycling and disposal practices are followed correctly if they establish an EPR program. The process of collecting used Loop items and recycling them would be streamlined by collaboration with recycling facilities and waste management businesses. The use of EPR not only strengthens Loop's credentials as a sustainable company and creates confidence among customers, but it also assures compliance with newly enacted requirements. This alternative solution confirms Loop's commitment to the Circular Economy and pushes change throughout the sector, making a substantial impact on resource efficiency and waste reduction in the process.</a:t>
            </a:r>
          </a:p>
        </p:txBody>
      </p:sp>
      <p:sp>
        <p:nvSpPr>
          <p:cNvPr id="4" name="Slide Number Placeholder 3"/>
          <p:cNvSpPr>
            <a:spLocks noGrp="1"/>
          </p:cNvSpPr>
          <p:nvPr>
            <p:ph type="sldNum" sz="quarter" idx="10"/>
          </p:nvPr>
        </p:nvSpPr>
        <p:spPr/>
        <p:txBody>
          <a:bodyPr/>
          <a:lstStyle/>
          <a:p>
            <a:fld id="{90618BE9-8FD8-49BF-AEDA-5A01C76A50E1}" type="slidenum">
              <a:rPr lang="en-US" smtClean="0"/>
              <a:t>5</a:t>
            </a:fld>
            <a:endParaRPr lang="en-US"/>
          </a:p>
        </p:txBody>
      </p:sp>
    </p:spTree>
    <p:extLst>
      <p:ext uri="{BB962C8B-B14F-4D97-AF65-F5344CB8AC3E}">
        <p14:creationId xmlns:p14="http://schemas.microsoft.com/office/powerpoint/2010/main" val="2344871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for Loop to make progress in its advocacy for the circular economy, the implementation of Extended Producer Responsibility (EPR) is a crucial alternative answer. EPR requires Loop to assume responsibility for the management of their products throughout their entire lifecycle, beginning with their manufacture and continuing all the way through to their disposal. Loop is able to incentivize design for circularity, promote product reuse, and ensure that recycling and disposal are done in the appropriate manner if they establish an EPR program. Streamlining the process of collecting and recycling Loop's products could be accomplished through collaborative efforts with recycling facilities and waste management firms. Adopting EPR not only boosts the environmental credentials of Loop and helps to build consumer trust, but it also helps ensuring the company is in line with newly enacted rules. This alternative solution reaffirms Loop's dedication to the circular economy and encourages change across the sector, having a substantial influence on resource efficiency and waste reduction in the process.</a:t>
            </a:r>
          </a:p>
        </p:txBody>
      </p:sp>
      <p:sp>
        <p:nvSpPr>
          <p:cNvPr id="4" name="Slide Number Placeholder 3"/>
          <p:cNvSpPr>
            <a:spLocks noGrp="1"/>
          </p:cNvSpPr>
          <p:nvPr>
            <p:ph type="sldNum" sz="quarter" idx="10"/>
          </p:nvPr>
        </p:nvSpPr>
        <p:spPr/>
        <p:txBody>
          <a:bodyPr/>
          <a:lstStyle/>
          <a:p>
            <a:fld id="{90618BE9-8FD8-49BF-AEDA-5A01C76A50E1}" type="slidenum">
              <a:rPr lang="en-US" smtClean="0"/>
              <a:t>6</a:t>
            </a:fld>
            <a:endParaRPr lang="en-US"/>
          </a:p>
        </p:txBody>
      </p:sp>
    </p:spTree>
    <p:extLst>
      <p:ext uri="{BB962C8B-B14F-4D97-AF65-F5344CB8AC3E}">
        <p14:creationId xmlns:p14="http://schemas.microsoft.com/office/powerpoint/2010/main" val="2739967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200000"/>
              </a:lnSpc>
              <a:spcBef>
                <a:spcPts val="0"/>
              </a:spcBef>
              <a:spcAft>
                <a:spcPts val="800"/>
              </a:spcAft>
            </a:pP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The Circular Economy presents organizations with a game-changing chance to promote sustainability, reduce waste, and maximize resource efficiency. Through their cutting-edge, reusable packaging platform and their commitment to environmentally responsible business practices, Loop has already achieved significant headway in the fight to support the circular economy. Loop is able to investigate a variety of alternate options, including as repackaging, extended producer responsibility, collaborations, consumer education, and reverse logistics, in order to further progress their support for the circular economy. Loop is able to improve the efficiency of their operations, lessen their impact on the environment, and propel positive change across their supply chain by putting these solutions into action. Let us come together and take action as a group, as Loop continues to be a catalyst for the Circular Economy, inspiring people to embrace these alternative solutions and create a future that is sustainable for everyone.</a:t>
            </a:r>
          </a:p>
        </p:txBody>
      </p:sp>
      <p:sp>
        <p:nvSpPr>
          <p:cNvPr id="4" name="Slide Number Placeholder 3"/>
          <p:cNvSpPr>
            <a:spLocks noGrp="1"/>
          </p:cNvSpPr>
          <p:nvPr>
            <p:ph type="sldNum" sz="quarter" idx="10"/>
          </p:nvPr>
        </p:nvSpPr>
        <p:spPr/>
        <p:txBody>
          <a:bodyPr/>
          <a:lstStyle/>
          <a:p>
            <a:fld id="{90618BE9-8FD8-49BF-AEDA-5A01C76A50E1}" type="slidenum">
              <a:rPr lang="en-US" smtClean="0"/>
              <a:t>7</a:t>
            </a:fld>
            <a:endParaRPr lang="en-US"/>
          </a:p>
        </p:txBody>
      </p:sp>
    </p:spTree>
    <p:extLst>
      <p:ext uri="{BB962C8B-B14F-4D97-AF65-F5344CB8AC3E}">
        <p14:creationId xmlns:p14="http://schemas.microsoft.com/office/powerpoint/2010/main" val="3260855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list</a:t>
            </a:r>
          </a:p>
          <a:p>
            <a:pPr>
              <a:lnSpc>
                <a:spcPct val="150000"/>
              </a:lnSpc>
            </a:pPr>
            <a:r>
              <a:rPr lang="en-US" sz="1200" dirty="0">
                <a:effectLst/>
                <a:latin typeface="Times New Roman" panose="02020603050405020304" pitchFamily="18" charset="0"/>
              </a:rPr>
              <a:t>Gleason, J. (2020). </a:t>
            </a:r>
            <a:r>
              <a:rPr lang="en-US" sz="1200" i="1" dirty="0" err="1">
                <a:effectLst/>
                <a:latin typeface="Times New Roman" panose="02020603050405020304" pitchFamily="18" charset="0"/>
              </a:rPr>
              <a:t>TerraCycle’s</a:t>
            </a:r>
            <a:r>
              <a:rPr lang="en-US" sz="1200" i="1" dirty="0">
                <a:effectLst/>
                <a:latin typeface="Times New Roman" panose="02020603050405020304" pitchFamily="18" charset="0"/>
              </a:rPr>
              <a:t> Loop Expands to Full US Mainland</a:t>
            </a:r>
            <a:r>
              <a:rPr lang="en-US" sz="1200" dirty="0">
                <a:effectLst/>
                <a:latin typeface="Times New Roman" panose="02020603050405020304" pitchFamily="18" charset="0"/>
              </a:rPr>
              <a:t>. [online] Global Cosmetic Industry. Available at: https://www.gcimagazine.com/packaging/news/21874765/terracycles-loop-expands-to-full-us-mainland [Accessed 19 Mar. 2023].</a:t>
            </a:r>
          </a:p>
          <a:p>
            <a:pPr>
              <a:lnSpc>
                <a:spcPct val="150000"/>
              </a:lnSpc>
            </a:pPr>
            <a:r>
              <a:rPr lang="en-US" sz="1200" dirty="0" err="1">
                <a:effectLst/>
                <a:latin typeface="Times New Roman" panose="02020603050405020304" pitchFamily="18" charset="0"/>
              </a:rPr>
              <a:t>Makower</a:t>
            </a:r>
            <a:r>
              <a:rPr lang="en-US" sz="1200" dirty="0">
                <a:effectLst/>
                <a:latin typeface="Times New Roman" panose="02020603050405020304" pitchFamily="18" charset="0"/>
              </a:rPr>
              <a:t>, J. (2019). </a:t>
            </a:r>
            <a:r>
              <a:rPr lang="en-US" sz="1200" i="1" dirty="0">
                <a:effectLst/>
                <a:latin typeface="Times New Roman" panose="02020603050405020304" pitchFamily="18" charset="0"/>
              </a:rPr>
              <a:t>Loop’s launch brings reusable packaging to the world’s biggest brands</a:t>
            </a:r>
            <a:r>
              <a:rPr lang="en-US" sz="1200" dirty="0">
                <a:effectLst/>
                <a:latin typeface="Times New Roman" panose="02020603050405020304" pitchFamily="18" charset="0"/>
              </a:rPr>
              <a:t>. [online] </a:t>
            </a:r>
            <a:r>
              <a:rPr lang="en-US" sz="1200" dirty="0" err="1">
                <a:effectLst/>
                <a:latin typeface="Times New Roman" panose="02020603050405020304" pitchFamily="18" charset="0"/>
              </a:rPr>
              <a:t>GreenBiz</a:t>
            </a:r>
            <a:r>
              <a:rPr lang="en-US" sz="1200" dirty="0">
                <a:effectLst/>
                <a:latin typeface="Times New Roman" panose="02020603050405020304" pitchFamily="18" charset="0"/>
              </a:rPr>
              <a:t>. Available at: https://www.greenbiz.com/article/loops-launch-brings-reusable-packaging-worlds-biggest-brands [Accessed 19 Mar. 2023].</a:t>
            </a:r>
          </a:p>
          <a:p>
            <a:pPr>
              <a:lnSpc>
                <a:spcPct val="150000"/>
              </a:lnSpc>
            </a:pPr>
            <a:r>
              <a:rPr lang="en-US" sz="1200" dirty="0" err="1">
                <a:effectLst/>
                <a:latin typeface="Times New Roman" panose="02020603050405020304" pitchFamily="18" charset="0"/>
              </a:rPr>
              <a:t>Mazzoni</a:t>
            </a:r>
            <a:r>
              <a:rPr lang="en-US" sz="1200" dirty="0">
                <a:effectLst/>
                <a:latin typeface="Times New Roman" panose="02020603050405020304" pitchFamily="18" charset="0"/>
              </a:rPr>
              <a:t>, M. (2020). </a:t>
            </a:r>
            <a:r>
              <a:rPr lang="en-US" sz="1200" i="1" dirty="0">
                <a:effectLst/>
                <a:latin typeface="Times New Roman" panose="02020603050405020304" pitchFamily="18" charset="0"/>
              </a:rPr>
              <a:t>10 Brands That Embraced the Circular Economy in 2020</a:t>
            </a:r>
            <a:r>
              <a:rPr lang="en-US" sz="1200" dirty="0">
                <a:effectLst/>
                <a:latin typeface="Times New Roman" panose="02020603050405020304" pitchFamily="18" charset="0"/>
              </a:rPr>
              <a:t>. [online] www.triplepundit.com. Available at: https://www.triplepundit.com/story/2020/brands-circular-economy-2020/709596 [Accessed 18 Mar. 2023].</a:t>
            </a:r>
          </a:p>
          <a:p>
            <a:pPr>
              <a:lnSpc>
                <a:spcPct val="150000"/>
              </a:lnSpc>
            </a:pPr>
            <a:r>
              <a:rPr lang="en-US" sz="1200" dirty="0" err="1">
                <a:effectLst/>
                <a:latin typeface="Times New Roman" panose="02020603050405020304" pitchFamily="18" charset="0"/>
              </a:rPr>
              <a:t>Popović</a:t>
            </a:r>
            <a:r>
              <a:rPr lang="en-US" sz="1200" dirty="0">
                <a:effectLst/>
                <a:latin typeface="Times New Roman" panose="02020603050405020304" pitchFamily="18" charset="0"/>
              </a:rPr>
              <a:t>, A. and </a:t>
            </a:r>
            <a:r>
              <a:rPr lang="en-US" sz="1200" dirty="0" err="1">
                <a:effectLst/>
                <a:latin typeface="Times New Roman" panose="02020603050405020304" pitchFamily="18" charset="0"/>
              </a:rPr>
              <a:t>Radivojević</a:t>
            </a:r>
            <a:r>
              <a:rPr lang="en-US" sz="1200" dirty="0">
                <a:effectLst/>
                <a:latin typeface="Times New Roman" panose="02020603050405020304" pitchFamily="18" charset="0"/>
              </a:rPr>
              <a:t>, V. (2022). The circular economy: Principles, strategies and goals. </a:t>
            </a:r>
            <a:r>
              <a:rPr lang="en-US" sz="1200" i="1" dirty="0">
                <a:effectLst/>
                <a:latin typeface="Times New Roman" panose="02020603050405020304" pitchFamily="18" charset="0"/>
              </a:rPr>
              <a:t>Economics of Sustainable Development</a:t>
            </a:r>
            <a:r>
              <a:rPr lang="en-US" sz="1200" dirty="0">
                <a:effectLst/>
                <a:latin typeface="Times New Roman" panose="02020603050405020304" pitchFamily="18" charset="0"/>
              </a:rPr>
              <a:t>, 6(1), pp.45–56.</a:t>
            </a:r>
          </a:p>
          <a:p>
            <a:pPr>
              <a:lnSpc>
                <a:spcPct val="150000"/>
              </a:lnSpc>
            </a:pPr>
            <a:r>
              <a:rPr lang="en-US" sz="1200" dirty="0">
                <a:effectLst/>
                <a:latin typeface="Times New Roman" panose="02020603050405020304" pitchFamily="18" charset="0"/>
              </a:rPr>
              <a:t>Wiener-</a:t>
            </a:r>
            <a:r>
              <a:rPr lang="en-US" sz="1200" dirty="0" err="1">
                <a:effectLst/>
                <a:latin typeface="Times New Roman" panose="02020603050405020304" pitchFamily="18" charset="0"/>
              </a:rPr>
              <a:t>Bronner</a:t>
            </a:r>
            <a:r>
              <a:rPr lang="en-US" sz="1200" dirty="0">
                <a:effectLst/>
                <a:latin typeface="Times New Roman" panose="02020603050405020304" pitchFamily="18" charset="0"/>
              </a:rPr>
              <a:t>, D. (2019). </a:t>
            </a:r>
            <a:r>
              <a:rPr lang="en-US" sz="1200" i="1" dirty="0">
                <a:effectLst/>
                <a:latin typeface="Times New Roman" panose="02020603050405020304" pitchFamily="18" charset="0"/>
              </a:rPr>
              <a:t>He convinced the world’s biggest brands to take a risk on reusable containers</a:t>
            </a:r>
            <a:r>
              <a:rPr lang="en-US" sz="1200" dirty="0">
                <a:effectLst/>
                <a:latin typeface="Times New Roman" panose="02020603050405020304" pitchFamily="18" charset="0"/>
              </a:rPr>
              <a:t>. [online] CNN. Available at: https://www.cnn.com/2019/10/10/business/loop-tom-szaky-risk-takers/index.html [Accessed 19 Mar. 2023].</a:t>
            </a:r>
          </a:p>
          <a:p>
            <a:pPr>
              <a:lnSpc>
                <a:spcPct val="150000"/>
              </a:lnSpc>
            </a:pPr>
            <a:r>
              <a:rPr lang="en-US" sz="1200" dirty="0" err="1">
                <a:effectLst/>
                <a:latin typeface="Times New Roman" panose="02020603050405020304" pitchFamily="18" charset="0"/>
              </a:rPr>
              <a:t>Yahaya</a:t>
            </a:r>
            <a:r>
              <a:rPr lang="en-US" sz="1200" dirty="0">
                <a:effectLst/>
                <a:latin typeface="Times New Roman" panose="02020603050405020304" pitchFamily="18" charset="0"/>
              </a:rPr>
              <a:t>, I.S., </a:t>
            </a:r>
            <a:r>
              <a:rPr lang="en-US" sz="1200" dirty="0" err="1">
                <a:effectLst/>
                <a:latin typeface="Times New Roman" panose="02020603050405020304" pitchFamily="18" charset="0"/>
              </a:rPr>
              <a:t>Senin</a:t>
            </a:r>
            <a:r>
              <a:rPr lang="en-US" sz="1200" dirty="0">
                <a:effectLst/>
                <a:latin typeface="Times New Roman" panose="02020603050405020304" pitchFamily="18" charset="0"/>
              </a:rPr>
              <a:t>, A.B.A., Yusuf, M.M.B., </a:t>
            </a:r>
            <a:r>
              <a:rPr lang="en-US" sz="1200" dirty="0" err="1">
                <a:effectLst/>
                <a:latin typeface="Times New Roman" panose="02020603050405020304" pitchFamily="18" charset="0"/>
              </a:rPr>
              <a:t>Khatib</a:t>
            </a:r>
            <a:r>
              <a:rPr lang="en-US" sz="1200" dirty="0">
                <a:effectLst/>
                <a:latin typeface="Times New Roman" panose="02020603050405020304" pitchFamily="18" charset="0"/>
              </a:rPr>
              <a:t>, S.F.A. and Sabo, A.U. (2020). Covid-19 Pandemic And Global Business Challenge’s How To Survey With Business Model’s: A Systematic Literature Review. </a:t>
            </a:r>
            <a:r>
              <a:rPr lang="en-US" sz="1200" i="1" dirty="0">
                <a:effectLst/>
                <a:latin typeface="Times New Roman" panose="02020603050405020304" pitchFamily="18" charset="0"/>
              </a:rPr>
              <a:t>Journal of Public Value and Administrative Insight</a:t>
            </a:r>
            <a:r>
              <a:rPr lang="en-US" sz="1200" dirty="0">
                <a:effectLst/>
                <a:latin typeface="Times New Roman" panose="02020603050405020304" pitchFamily="18" charset="0"/>
              </a:rPr>
              <a:t>, [online] 3(3), pp.82–91. Available at: https://www.readersinsight.net/JPVAI/article/view/1493 [Accessed 19 Mar. 2023].</a:t>
            </a:r>
          </a:p>
          <a:p>
            <a:endParaRPr lang="en-US" dirty="0"/>
          </a:p>
        </p:txBody>
      </p:sp>
      <p:sp>
        <p:nvSpPr>
          <p:cNvPr id="4" name="Slide Number Placeholder 3"/>
          <p:cNvSpPr>
            <a:spLocks noGrp="1"/>
          </p:cNvSpPr>
          <p:nvPr>
            <p:ph type="sldNum" sz="quarter" idx="10"/>
          </p:nvPr>
        </p:nvSpPr>
        <p:spPr/>
        <p:txBody>
          <a:bodyPr/>
          <a:lstStyle/>
          <a:p>
            <a:fld id="{90618BE9-8FD8-49BF-AEDA-5A01C76A50E1}" type="slidenum">
              <a:rPr lang="en-US" smtClean="0"/>
              <a:t>8</a:t>
            </a:fld>
            <a:endParaRPr lang="en-US"/>
          </a:p>
        </p:txBody>
      </p:sp>
    </p:spTree>
    <p:extLst>
      <p:ext uri="{BB962C8B-B14F-4D97-AF65-F5344CB8AC3E}">
        <p14:creationId xmlns:p14="http://schemas.microsoft.com/office/powerpoint/2010/main" val="3903380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397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33579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18082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3908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89995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54498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4792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7637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80241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9988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61829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980687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66888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774067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pPr/>
              <a:t>5/18/2023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65358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84264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5/18/2023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68467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5/18/2023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0132410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9"/>
            <a:ext cx="8637073" cy="2607652"/>
          </a:xfrm>
        </p:spPr>
        <p:txBody>
          <a:bodyPr>
            <a:normAutofit/>
          </a:bodyPr>
          <a:lstStyle/>
          <a:p>
            <a:pPr algn="ctr"/>
            <a:r>
              <a:rPr lang="en-US" b="1" dirty="0"/>
              <a:t>Loop Presentation</a:t>
            </a:r>
            <a:endParaRPr lang="en-US" dirty="0"/>
          </a:p>
        </p:txBody>
      </p:sp>
      <p:sp>
        <p:nvSpPr>
          <p:cNvPr id="3" name="Subtitle 2"/>
          <p:cNvSpPr>
            <a:spLocks noGrp="1"/>
          </p:cNvSpPr>
          <p:nvPr>
            <p:ph type="subTitle" idx="1"/>
          </p:nvPr>
        </p:nvSpPr>
        <p:spPr>
          <a:xfrm>
            <a:off x="1774424" y="3581400"/>
            <a:ext cx="8637072" cy="2247900"/>
          </a:xfrm>
        </p:spPr>
        <p:txBody>
          <a:bodyPr>
            <a:normAutofit/>
          </a:bodyPr>
          <a:lstStyle/>
          <a:p>
            <a:r>
              <a:rPr lang="en-US" dirty="0"/>
              <a:t>Student’s name : </a:t>
            </a:r>
            <a:r>
              <a:rPr lang="en-US" dirty="0" err="1"/>
              <a:t>Khaldoun</a:t>
            </a:r>
            <a:r>
              <a:rPr lang="en-US" dirty="0"/>
              <a:t> </a:t>
            </a:r>
            <a:r>
              <a:rPr lang="en-US" dirty="0" err="1"/>
              <a:t>nabelsi</a:t>
            </a:r>
            <a:endParaRPr lang="en-US" dirty="0"/>
          </a:p>
          <a:p>
            <a:endParaRPr lang="en-US" dirty="0"/>
          </a:p>
          <a:p>
            <a:r>
              <a:rPr lang="en-US" dirty="0"/>
              <a:t>Course: Entrepreneurial innovation bmbm4001</a:t>
            </a:r>
          </a:p>
          <a:p>
            <a:endParaRPr lang="en-US" dirty="0"/>
          </a:p>
          <a:p>
            <a:r>
              <a:rPr lang="en-US" dirty="0"/>
              <a:t>Date: 18.05.2023</a:t>
            </a:r>
          </a:p>
        </p:txBody>
      </p:sp>
    </p:spTree>
    <p:extLst>
      <p:ext uri="{BB962C8B-B14F-4D97-AF65-F5344CB8AC3E}">
        <p14:creationId xmlns:p14="http://schemas.microsoft.com/office/powerpoint/2010/main" val="4172302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4694" y="209550"/>
            <a:ext cx="9291215" cy="1009650"/>
          </a:xfrm>
        </p:spPr>
        <p:txBody>
          <a:bodyPr>
            <a:normAutofit/>
          </a:bodyPr>
          <a:lstStyle/>
          <a:p>
            <a:r>
              <a:rPr lang="en-US" b="1" dirty="0"/>
              <a:t>Introduction</a:t>
            </a:r>
            <a:endParaRPr lang="en-US" dirty="0"/>
          </a:p>
        </p:txBody>
      </p:sp>
      <p:sp>
        <p:nvSpPr>
          <p:cNvPr id="3" name="Content Placeholder 2"/>
          <p:cNvSpPr>
            <a:spLocks noGrp="1"/>
          </p:cNvSpPr>
          <p:nvPr>
            <p:ph idx="1"/>
          </p:nvPr>
        </p:nvSpPr>
        <p:spPr>
          <a:xfrm>
            <a:off x="449179" y="946484"/>
            <a:ext cx="11470105" cy="4419600"/>
          </a:xfrm>
        </p:spPr>
        <p:txBody>
          <a:bodyPr>
            <a:noAutofit/>
          </a:bodyPr>
          <a:lstStyle/>
          <a:p>
            <a:r>
              <a:rPr lang="en-US" dirty="0"/>
              <a:t>The Circular Economy promotes sustainability by minimizing waste and maximizing resource efficiency through strategies like recycling, reusing, and regeneration.</a:t>
            </a:r>
          </a:p>
          <a:p>
            <a:endParaRPr lang="en-US" dirty="0"/>
          </a:p>
          <a:p>
            <a:r>
              <a:rPr lang="en-US" dirty="0"/>
              <a:t>Loop has been actively supporting the Circular Economy through their innovative reusable packaging platform.</a:t>
            </a:r>
          </a:p>
          <a:p>
            <a:endParaRPr lang="en-US" dirty="0"/>
          </a:p>
          <a:p>
            <a:r>
              <a:rPr lang="en-US" dirty="0"/>
              <a:t>This presentation presents alternative solutions for Loop to further advance their Circular Economy advocacy.</a:t>
            </a:r>
          </a:p>
          <a:p>
            <a:endParaRPr lang="en-US" dirty="0"/>
          </a:p>
          <a:p>
            <a:r>
              <a:rPr lang="en-US" dirty="0"/>
              <a:t>Emphasize the importance of the Circular Economy in promoting sustainability and creating economic opportunities.</a:t>
            </a:r>
          </a:p>
          <a:p>
            <a:endParaRPr lang="en-US" dirty="0"/>
          </a:p>
        </p:txBody>
      </p:sp>
    </p:spTree>
    <p:extLst>
      <p:ext uri="{BB962C8B-B14F-4D97-AF65-F5344CB8AC3E}">
        <p14:creationId xmlns:p14="http://schemas.microsoft.com/office/powerpoint/2010/main" val="3948186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1" y="438151"/>
            <a:ext cx="11671480" cy="1066800"/>
          </a:xfrm>
        </p:spPr>
        <p:txBody>
          <a:bodyPr>
            <a:normAutofit/>
          </a:bodyPr>
          <a:lstStyle/>
          <a:p>
            <a:r>
              <a:rPr lang="en-US" b="1" dirty="0"/>
              <a:t> Initiatives and Challenges</a:t>
            </a:r>
            <a:endParaRPr lang="en-US" dirty="0"/>
          </a:p>
        </p:txBody>
      </p:sp>
      <p:sp>
        <p:nvSpPr>
          <p:cNvPr id="3" name="Content Placeholder 2"/>
          <p:cNvSpPr>
            <a:spLocks noGrp="1"/>
          </p:cNvSpPr>
          <p:nvPr>
            <p:ph idx="1"/>
          </p:nvPr>
        </p:nvSpPr>
        <p:spPr>
          <a:xfrm>
            <a:off x="2761266" y="1751011"/>
            <a:ext cx="9291215" cy="3961395"/>
          </a:xfrm>
        </p:spPr>
        <p:txBody>
          <a:bodyPr>
            <a:normAutofit lnSpcReduction="10000"/>
          </a:bodyPr>
          <a:lstStyle/>
          <a:p>
            <a:r>
              <a:rPr lang="en-US" dirty="0"/>
              <a:t>Loop has implemented various initiatives to support the Circular Economy, such as their reusable packaging platform and sustainable supply chain practices.</a:t>
            </a:r>
          </a:p>
          <a:p>
            <a:r>
              <a:rPr lang="en-US" dirty="0"/>
              <a:t>These initiatives have yielded positive results, including waste reduction, resource conservation, and enhanced brand reputation.</a:t>
            </a:r>
          </a:p>
          <a:p>
            <a:r>
              <a:rPr lang="en-US" dirty="0"/>
              <a:t>However, Loop faces challenges in fully embracing and advocating the Circular Economy, such as scaling up operations, overcoming consumer perceptions, and addressing logistical complexities.</a:t>
            </a:r>
          </a:p>
          <a:p>
            <a:r>
              <a:rPr lang="en-US" dirty="0"/>
              <a:t>It is essential for Loop to address these challenges to maximize their impact and create a more sustainable future.</a:t>
            </a:r>
          </a:p>
          <a:p>
            <a:r>
              <a:rPr lang="en-US" dirty="0"/>
              <a:t>By identifying alternative solutions, Loop can overcome these challenges and take their Circular Economy initiatives to the next level</a:t>
            </a:r>
          </a:p>
        </p:txBody>
      </p:sp>
      <p:pic>
        <p:nvPicPr>
          <p:cNvPr id="4" name="Picture 3"/>
          <p:cNvPicPr>
            <a:picLocks noChangeAspect="1"/>
          </p:cNvPicPr>
          <p:nvPr/>
        </p:nvPicPr>
        <p:blipFill>
          <a:blip r:embed="rId3"/>
          <a:stretch>
            <a:fillRect/>
          </a:stretch>
        </p:blipFill>
        <p:spPr>
          <a:xfrm>
            <a:off x="141891" y="3703716"/>
            <a:ext cx="2619375" cy="1980698"/>
          </a:xfrm>
          <a:prstGeom prst="rect">
            <a:avLst/>
          </a:prstGeom>
        </p:spPr>
      </p:pic>
      <p:pic>
        <p:nvPicPr>
          <p:cNvPr id="5" name="Picture 4"/>
          <p:cNvPicPr>
            <a:picLocks noChangeAspect="1"/>
          </p:cNvPicPr>
          <p:nvPr/>
        </p:nvPicPr>
        <p:blipFill>
          <a:blip r:embed="rId4"/>
          <a:stretch>
            <a:fillRect/>
          </a:stretch>
        </p:blipFill>
        <p:spPr>
          <a:xfrm>
            <a:off x="141891" y="1723018"/>
            <a:ext cx="2619374" cy="1980698"/>
          </a:xfrm>
          <a:prstGeom prst="rect">
            <a:avLst/>
          </a:prstGeom>
        </p:spPr>
      </p:pic>
    </p:spTree>
    <p:extLst>
      <p:ext uri="{BB962C8B-B14F-4D97-AF65-F5344CB8AC3E}">
        <p14:creationId xmlns:p14="http://schemas.microsoft.com/office/powerpoint/2010/main" val="1418265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29" y="180976"/>
            <a:ext cx="11692921" cy="800099"/>
          </a:xfrm>
        </p:spPr>
        <p:txBody>
          <a:bodyPr/>
          <a:lstStyle/>
          <a:p>
            <a:r>
              <a:rPr lang="en-US" b="1" dirty="0"/>
              <a:t>- Packaging Redesign</a:t>
            </a:r>
            <a:endParaRPr lang="en-US" dirty="0"/>
          </a:p>
        </p:txBody>
      </p:sp>
      <p:sp>
        <p:nvSpPr>
          <p:cNvPr id="3" name="Content Placeholder 2"/>
          <p:cNvSpPr>
            <a:spLocks noGrp="1"/>
          </p:cNvSpPr>
          <p:nvPr>
            <p:ph idx="1"/>
          </p:nvPr>
        </p:nvSpPr>
        <p:spPr>
          <a:xfrm>
            <a:off x="137129" y="1556084"/>
            <a:ext cx="8892571" cy="4495800"/>
          </a:xfrm>
        </p:spPr>
        <p:txBody>
          <a:bodyPr>
            <a:normAutofit lnSpcReduction="10000"/>
          </a:bodyPr>
          <a:lstStyle/>
          <a:p>
            <a:r>
              <a:rPr lang="en-US" dirty="0"/>
              <a:t>Redesigning Loop's packaging can optimize reusability and recyclability, reducing waste and environmental impact.</a:t>
            </a:r>
          </a:p>
          <a:p>
            <a:r>
              <a:rPr lang="en-US" dirty="0"/>
              <a:t>By using eco-friendly materials and innovative designs, Loop can create packaging that aligns with Circular Economy principles.</a:t>
            </a:r>
          </a:p>
          <a:p>
            <a:r>
              <a:rPr lang="en-US" dirty="0"/>
              <a:t>Packaging redesign can enhance customer experience, differentiate Loop's products, and promote sustainable consumer behavior.</a:t>
            </a:r>
          </a:p>
          <a:p>
            <a:r>
              <a:rPr lang="en-US" dirty="0"/>
              <a:t>Loop can collaborate with design experts and utilize customer feedback to ensure the effectiveness and appeal of the redesigned packaging.</a:t>
            </a:r>
          </a:p>
          <a:p>
            <a:r>
              <a:rPr lang="en-US" dirty="0"/>
              <a:t>Implementing packaging redesign as an alternative solution can strengthen Loop's Circular Economy advocacy and drive positive change</a:t>
            </a:r>
          </a:p>
        </p:txBody>
      </p:sp>
      <p:pic>
        <p:nvPicPr>
          <p:cNvPr id="4" name="Picture 3"/>
          <p:cNvPicPr>
            <a:picLocks noChangeAspect="1"/>
          </p:cNvPicPr>
          <p:nvPr/>
        </p:nvPicPr>
        <p:blipFill>
          <a:blip r:embed="rId3"/>
          <a:stretch>
            <a:fillRect/>
          </a:stretch>
        </p:blipFill>
        <p:spPr>
          <a:xfrm>
            <a:off x="9428344" y="3619500"/>
            <a:ext cx="2686753" cy="2095500"/>
          </a:xfrm>
          <a:prstGeom prst="rect">
            <a:avLst/>
          </a:prstGeom>
        </p:spPr>
      </p:pic>
      <p:pic>
        <p:nvPicPr>
          <p:cNvPr id="5" name="Picture 4"/>
          <p:cNvPicPr>
            <a:picLocks noChangeAspect="1"/>
          </p:cNvPicPr>
          <p:nvPr/>
        </p:nvPicPr>
        <p:blipFill>
          <a:blip r:embed="rId4"/>
          <a:stretch>
            <a:fillRect/>
          </a:stretch>
        </p:blipFill>
        <p:spPr>
          <a:xfrm>
            <a:off x="9428343" y="1219200"/>
            <a:ext cx="2686753" cy="1866900"/>
          </a:xfrm>
          <a:prstGeom prst="rect">
            <a:avLst/>
          </a:prstGeom>
        </p:spPr>
      </p:pic>
    </p:spTree>
    <p:extLst>
      <p:ext uri="{BB962C8B-B14F-4D97-AF65-F5344CB8AC3E}">
        <p14:creationId xmlns:p14="http://schemas.microsoft.com/office/powerpoint/2010/main" val="3419084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209" y="248653"/>
            <a:ext cx="11863370" cy="1028699"/>
          </a:xfrm>
        </p:spPr>
        <p:txBody>
          <a:bodyPr/>
          <a:lstStyle/>
          <a:p>
            <a:r>
              <a:rPr lang="en-US" b="1" dirty="0"/>
              <a:t>- Extended Producer Responsibility (EPR)</a:t>
            </a:r>
            <a:endParaRPr lang="en-US" dirty="0"/>
          </a:p>
        </p:txBody>
      </p:sp>
      <p:sp>
        <p:nvSpPr>
          <p:cNvPr id="3" name="Content Placeholder 2"/>
          <p:cNvSpPr>
            <a:spLocks noGrp="1"/>
          </p:cNvSpPr>
          <p:nvPr>
            <p:ph idx="1"/>
          </p:nvPr>
        </p:nvSpPr>
        <p:spPr>
          <a:xfrm>
            <a:off x="168209" y="1770647"/>
            <a:ext cx="11045222" cy="4324350"/>
          </a:xfrm>
        </p:spPr>
        <p:txBody>
          <a:bodyPr>
            <a:normAutofit/>
          </a:bodyPr>
          <a:lstStyle/>
          <a:p>
            <a:r>
              <a:rPr lang="en-US" dirty="0"/>
              <a:t>Extended Producer Responsibility entails Loop taking responsibility for the entire lifecycle of their products, from production to end-of-life management.</a:t>
            </a:r>
          </a:p>
          <a:p>
            <a:r>
              <a:rPr lang="en-US" dirty="0"/>
              <a:t>Implementing an EPR program can incentivize design for circularity, promote product reuse, and ensure proper recycling and disposal.</a:t>
            </a:r>
          </a:p>
          <a:p>
            <a:r>
              <a:rPr lang="en-US" dirty="0"/>
              <a:t>Loop can partner with recycling facilities and waste management companies to streamline the collection and recycling of their products.</a:t>
            </a:r>
          </a:p>
          <a:p>
            <a:r>
              <a:rPr lang="en-US" dirty="0"/>
              <a:t>EPR benefits Loop by enhancing their sustainability credentials, fostering customer trust, and complying with emerging regulations.</a:t>
            </a:r>
          </a:p>
          <a:p>
            <a:r>
              <a:rPr lang="en-US" dirty="0"/>
              <a:t>Embracing EPR as an alternative solution reinforces Loop's commitment to the Circular Economy and drives industry-wide change.</a:t>
            </a:r>
          </a:p>
        </p:txBody>
      </p:sp>
    </p:spTree>
    <p:extLst>
      <p:ext uri="{BB962C8B-B14F-4D97-AF65-F5344CB8AC3E}">
        <p14:creationId xmlns:p14="http://schemas.microsoft.com/office/powerpoint/2010/main" val="4256726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81000"/>
            <a:ext cx="11317705" cy="1352550"/>
          </a:xfrm>
        </p:spPr>
        <p:txBody>
          <a:bodyPr/>
          <a:lstStyle/>
          <a:p>
            <a:r>
              <a:rPr lang="en-US" b="1" dirty="0"/>
              <a:t> - Collaborations with Suppliers and Partners</a:t>
            </a:r>
            <a:endParaRPr lang="en-US" dirty="0"/>
          </a:p>
        </p:txBody>
      </p:sp>
      <p:sp>
        <p:nvSpPr>
          <p:cNvPr id="3" name="Content Placeholder 2"/>
          <p:cNvSpPr>
            <a:spLocks noGrp="1"/>
          </p:cNvSpPr>
          <p:nvPr>
            <p:ph idx="1"/>
          </p:nvPr>
        </p:nvSpPr>
        <p:spPr>
          <a:xfrm>
            <a:off x="3448050" y="1809750"/>
            <a:ext cx="8609194" cy="4171950"/>
          </a:xfrm>
        </p:spPr>
        <p:txBody>
          <a:bodyPr>
            <a:normAutofit fontScale="92500"/>
          </a:bodyPr>
          <a:lstStyle/>
          <a:p>
            <a:r>
              <a:rPr lang="en-US" dirty="0"/>
              <a:t>Collaboration with suppliers and partners is crucial for Loop to promote the Circular Economy throughout their supply chain.</a:t>
            </a:r>
          </a:p>
          <a:p>
            <a:r>
              <a:rPr lang="en-US" dirty="0"/>
              <a:t>By sharing resources, knowledge, and best practices, Loop can collectively reduce waste, optimize operations, and drive sustainability.</a:t>
            </a:r>
          </a:p>
          <a:p>
            <a:r>
              <a:rPr lang="en-US" dirty="0"/>
              <a:t>Collaborations can involve joint initiatives, shared logistics, and information exchange to enhance circularity and efficiency.</a:t>
            </a:r>
          </a:p>
          <a:p>
            <a:r>
              <a:rPr lang="en-US" dirty="0"/>
              <a:t>Loop can identify strategic partnerships with like-minded businesses, industry associations, and NGOs to amplify their impact.</a:t>
            </a:r>
          </a:p>
          <a:p>
            <a:r>
              <a:rPr lang="en-US" dirty="0"/>
              <a:t>Through collaborations, Loop can create closed-loop systems and establish a more circular approach to sourcing, production, and </a:t>
            </a:r>
            <a:r>
              <a:rPr lang="en-US" dirty="0" err="1"/>
              <a:t>distributionand</a:t>
            </a:r>
            <a:r>
              <a:rPr lang="en-US" dirty="0"/>
              <a:t> truthful about the quality and cleanliness of its goods.</a:t>
            </a:r>
          </a:p>
        </p:txBody>
      </p:sp>
      <p:pic>
        <p:nvPicPr>
          <p:cNvPr id="4" name="Picture 3"/>
          <p:cNvPicPr>
            <a:picLocks noChangeAspect="1"/>
          </p:cNvPicPr>
          <p:nvPr/>
        </p:nvPicPr>
        <p:blipFill>
          <a:blip r:embed="rId3"/>
          <a:stretch>
            <a:fillRect/>
          </a:stretch>
        </p:blipFill>
        <p:spPr>
          <a:xfrm>
            <a:off x="152400" y="1809750"/>
            <a:ext cx="3295650" cy="4171949"/>
          </a:xfrm>
          <a:prstGeom prst="rect">
            <a:avLst/>
          </a:prstGeom>
        </p:spPr>
      </p:pic>
    </p:spTree>
    <p:extLst>
      <p:ext uri="{BB962C8B-B14F-4D97-AF65-F5344CB8AC3E}">
        <p14:creationId xmlns:p14="http://schemas.microsoft.com/office/powerpoint/2010/main" val="30086109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291215" cy="700431"/>
          </a:xfrm>
        </p:spPr>
        <p:txBody>
          <a:bodyPr/>
          <a:lstStyle/>
          <a:p>
            <a:r>
              <a:rPr lang="en-US" dirty="0"/>
              <a:t>Conclusion</a:t>
            </a:r>
          </a:p>
        </p:txBody>
      </p:sp>
      <p:sp>
        <p:nvSpPr>
          <p:cNvPr id="3" name="Content Placeholder 2"/>
          <p:cNvSpPr>
            <a:spLocks noGrp="1"/>
          </p:cNvSpPr>
          <p:nvPr>
            <p:ph idx="1"/>
          </p:nvPr>
        </p:nvSpPr>
        <p:spPr>
          <a:xfrm>
            <a:off x="1451579" y="1504950"/>
            <a:ext cx="10483747" cy="4476750"/>
          </a:xfrm>
        </p:spPr>
        <p:txBody>
          <a:bodyPr>
            <a:normAutofit lnSpcReduction="10000"/>
          </a:bodyPr>
          <a:lstStyle/>
          <a:p>
            <a:r>
              <a:rPr lang="en-US" dirty="0"/>
              <a:t>The Circular Economy presents a transformative opportunity for businesses to promote sustainability, minimize waste, and maximize resource efficiency.</a:t>
            </a:r>
          </a:p>
          <a:p>
            <a:r>
              <a:rPr lang="en-US" dirty="0"/>
              <a:t>Loop has already made significant progress in supporting the Circular Economy through their reusable packaging platform and sustainable practices.</a:t>
            </a:r>
          </a:p>
          <a:p>
            <a:r>
              <a:rPr lang="en-US" dirty="0"/>
              <a:t>By exploring alternative solutions, such as packaging redesign, extended producer responsibility, collaborations, consumer education, and reverse logistics, Loop can further advance their Circular Economy advocacy.</a:t>
            </a:r>
          </a:p>
          <a:p>
            <a:r>
              <a:rPr lang="en-US" dirty="0"/>
              <a:t>Implementing these solutions will enable Loop to optimize their operations, reduce environmental impact, and drive positive change throughout their supply chain.</a:t>
            </a:r>
          </a:p>
          <a:p>
            <a:r>
              <a:rPr lang="en-US" dirty="0"/>
              <a:t>Let us join forces and take action together. By embracing these alternative solutions, Loop can continue to be a catalyst for the Circular Economy and inspire others to follow suit.</a:t>
            </a:r>
          </a:p>
        </p:txBody>
      </p:sp>
    </p:spTree>
    <p:extLst>
      <p:ext uri="{BB962C8B-B14F-4D97-AF65-F5344CB8AC3E}">
        <p14:creationId xmlns:p14="http://schemas.microsoft.com/office/powerpoint/2010/main" val="1239518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366369"/>
            <a:ext cx="9291215" cy="605181"/>
          </a:xfrm>
        </p:spPr>
        <p:txBody>
          <a:bodyPr>
            <a:normAutofit fontScale="90000"/>
          </a:bodyPr>
          <a:lstStyle/>
          <a:p>
            <a:r>
              <a:rPr lang="en-US" dirty="0"/>
              <a:t>Reference list</a:t>
            </a:r>
          </a:p>
        </p:txBody>
      </p:sp>
      <p:sp>
        <p:nvSpPr>
          <p:cNvPr id="3" name="Content Placeholder 2"/>
          <p:cNvSpPr>
            <a:spLocks noGrp="1"/>
          </p:cNvSpPr>
          <p:nvPr>
            <p:ph idx="1"/>
          </p:nvPr>
        </p:nvSpPr>
        <p:spPr>
          <a:xfrm>
            <a:off x="1451579" y="1143000"/>
            <a:ext cx="9291215" cy="4972050"/>
          </a:xfrm>
        </p:spPr>
        <p:txBody>
          <a:bodyPr>
            <a:normAutofit fontScale="85000" lnSpcReduction="20000"/>
          </a:bodyPr>
          <a:lstStyle/>
          <a:p>
            <a:r>
              <a:rPr lang="en-US" dirty="0"/>
              <a:t>Gleason, J. (2020). </a:t>
            </a:r>
            <a:r>
              <a:rPr lang="en-US" i="1" dirty="0" err="1"/>
              <a:t>TerraCycle’s</a:t>
            </a:r>
            <a:r>
              <a:rPr lang="en-US" i="1" dirty="0"/>
              <a:t> Loop Expands to Full US Mainland</a:t>
            </a:r>
            <a:r>
              <a:rPr lang="en-US" dirty="0"/>
              <a:t>. [online] Global Cosmetic Industry. Available at: https://www.gcimagazine.com/packaging/news/21874765/terracycles-loop-expands-to-full-us-mainland </a:t>
            </a:r>
          </a:p>
          <a:p>
            <a:r>
              <a:rPr lang="en-US" dirty="0" err="1"/>
              <a:t>Makower</a:t>
            </a:r>
            <a:r>
              <a:rPr lang="en-US" dirty="0"/>
              <a:t>, J. (2019). </a:t>
            </a:r>
            <a:r>
              <a:rPr lang="en-US" i="1" dirty="0"/>
              <a:t>Loop’s launch brings reusable packaging to the world’s biggest brands</a:t>
            </a:r>
            <a:r>
              <a:rPr lang="en-US" dirty="0"/>
              <a:t>. [online] </a:t>
            </a:r>
            <a:r>
              <a:rPr lang="en-US" dirty="0" err="1"/>
              <a:t>GreenBiz</a:t>
            </a:r>
            <a:r>
              <a:rPr lang="en-US" dirty="0"/>
              <a:t>. Available at: https://www.greenbiz.com/article/loops-launch-brings-reusable-packaging-worlds-biggest-brands</a:t>
            </a:r>
          </a:p>
          <a:p>
            <a:r>
              <a:rPr lang="en-US" dirty="0" err="1"/>
              <a:t>Mazzoni</a:t>
            </a:r>
            <a:r>
              <a:rPr lang="en-US" dirty="0"/>
              <a:t>, M. (2020). </a:t>
            </a:r>
            <a:r>
              <a:rPr lang="en-US" i="1" dirty="0"/>
              <a:t>10 Brands That Embraced the Circular Economy in 2020</a:t>
            </a:r>
            <a:r>
              <a:rPr lang="en-US" dirty="0"/>
              <a:t>. [online] www.triplepundit.com. Available at: https://www.triplepundit.com/story/2020/brands-circular-economy-2020/709596 </a:t>
            </a:r>
          </a:p>
          <a:p>
            <a:r>
              <a:rPr lang="en-US" dirty="0" err="1"/>
              <a:t>Popović</a:t>
            </a:r>
            <a:r>
              <a:rPr lang="en-US" dirty="0"/>
              <a:t>, A. and </a:t>
            </a:r>
            <a:r>
              <a:rPr lang="en-US" dirty="0" err="1"/>
              <a:t>Radivojević</a:t>
            </a:r>
            <a:r>
              <a:rPr lang="en-US" dirty="0"/>
              <a:t>, V. (2022). The circular economy: Principles, strategies and goals. </a:t>
            </a:r>
            <a:r>
              <a:rPr lang="en-US" i="1" dirty="0"/>
              <a:t>Economics of Sustainable Development</a:t>
            </a:r>
            <a:r>
              <a:rPr lang="en-US" dirty="0"/>
              <a:t>, 6(1), pp.45–56.</a:t>
            </a:r>
          </a:p>
          <a:p>
            <a:r>
              <a:rPr lang="en-US" dirty="0"/>
              <a:t>Wiener-</a:t>
            </a:r>
            <a:r>
              <a:rPr lang="en-US" dirty="0" err="1"/>
              <a:t>Bronner</a:t>
            </a:r>
            <a:r>
              <a:rPr lang="en-US" dirty="0"/>
              <a:t>, D. (2019). </a:t>
            </a:r>
            <a:r>
              <a:rPr lang="en-US" i="1" dirty="0"/>
              <a:t>He convinced the world’s biggest brands to take a risk on reusable containers</a:t>
            </a:r>
            <a:r>
              <a:rPr lang="en-US" dirty="0"/>
              <a:t>. [online] CNN. Available at: https://www.cnn.com/2019/10/10/business/loop-tom-szaky-risk-takers/index.html </a:t>
            </a:r>
          </a:p>
          <a:p>
            <a:r>
              <a:rPr lang="en-US" dirty="0" err="1"/>
              <a:t>Yahaya</a:t>
            </a:r>
            <a:r>
              <a:rPr lang="en-US" dirty="0"/>
              <a:t>, I.S., </a:t>
            </a:r>
            <a:r>
              <a:rPr lang="en-US" dirty="0" err="1"/>
              <a:t>Senin</a:t>
            </a:r>
            <a:r>
              <a:rPr lang="en-US" dirty="0"/>
              <a:t>, A.B.A., Yusuf, M.M.B., </a:t>
            </a:r>
            <a:r>
              <a:rPr lang="en-US" dirty="0" err="1"/>
              <a:t>Khatib</a:t>
            </a:r>
            <a:r>
              <a:rPr lang="en-US" dirty="0"/>
              <a:t>, S.F.A. and Sabo, A.U. (2020). Covid-19 Pandemic And Global Business Challenge’s How To Survey With Business Model’s: A Systematic Literature Review. </a:t>
            </a:r>
            <a:r>
              <a:rPr lang="en-US" i="1" dirty="0"/>
              <a:t>Journal of Public Value and Administrative Insight</a:t>
            </a:r>
            <a:r>
              <a:rPr lang="en-US" dirty="0"/>
              <a:t>, [online] 3(3), pp.82–91. Available at: https://www.readersinsight.net/JPVAI/article/view/1493 </a:t>
            </a:r>
          </a:p>
          <a:p>
            <a:endParaRPr lang="en-US" dirty="0"/>
          </a:p>
        </p:txBody>
      </p:sp>
    </p:spTree>
    <p:extLst>
      <p:ext uri="{BB962C8B-B14F-4D97-AF65-F5344CB8AC3E}">
        <p14:creationId xmlns:p14="http://schemas.microsoft.com/office/powerpoint/2010/main" val="30350223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202</TotalTime>
  <Words>2268</Words>
  <Application>Microsoft Office PowerPoint</Application>
  <PresentationFormat>Widescreen</PresentationFormat>
  <Paragraphs>73</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Ion</vt:lpstr>
      <vt:lpstr>Loop Presentation</vt:lpstr>
      <vt:lpstr>Introduction</vt:lpstr>
      <vt:lpstr> Initiatives and Challenges</vt:lpstr>
      <vt:lpstr>- Packaging Redesign</vt:lpstr>
      <vt:lpstr>- Extended Producer Responsibility (EPR)</vt:lpstr>
      <vt:lpstr> - Collaborations with Suppliers and Partners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Loop Model Presentation</dc:title>
  <dc:creator>Khaldoun Nabelsi</dc:creator>
  <cp:lastModifiedBy>Abdou</cp:lastModifiedBy>
  <cp:revision>13</cp:revision>
  <dcterms:created xsi:type="dcterms:W3CDTF">2023-03-19T06:33:21Z</dcterms:created>
  <dcterms:modified xsi:type="dcterms:W3CDTF">2023-05-18T21:06:44Z</dcterms:modified>
</cp:coreProperties>
</file>