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304" r:id="rId2"/>
    <p:sldId id="282" r:id="rId3"/>
    <p:sldId id="305" r:id="rId4"/>
    <p:sldId id="306" r:id="rId5"/>
    <p:sldId id="307" r:id="rId6"/>
    <p:sldId id="316" r:id="rId7"/>
    <p:sldId id="315" r:id="rId8"/>
    <p:sldId id="314" r:id="rId9"/>
    <p:sldId id="313" r:id="rId10"/>
    <p:sldId id="312" r:id="rId11"/>
    <p:sldId id="311" r:id="rId12"/>
    <p:sldId id="310" r:id="rId13"/>
    <p:sldId id="308" r:id="rId14"/>
    <p:sldId id="309" r:id="rId15"/>
    <p:sldId id="297" r:id="rId16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3B4B98B0-60AC-42C2-AFA5-B58CD77FA1E5}" styleName="浅色样式 1 - 强调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5388" autoAdjust="0"/>
  </p:normalViewPr>
  <p:slideViewPr>
    <p:cSldViewPr snapToGrid="0" snapToObjects="1" showGuides="1">
      <p:cViewPr varScale="1">
        <p:scale>
          <a:sx n="70" d="100"/>
          <a:sy n="70" d="100"/>
        </p:scale>
        <p:origin x="1166" y="278"/>
      </p:cViewPr>
      <p:guideLst>
        <p:guide orient="horz" pos="2616"/>
        <p:guide orient="horz" pos="3264"/>
        <p:guide pos="6912"/>
        <p:guide orient="horz"/>
        <p:guide orient="horz" pos="4008"/>
        <p:guide orient="horz" pos="2352"/>
        <p:guide pos="6696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pos="5256"/>
        <p:guide pos="726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25" d="100"/>
          <a:sy n="25" d="100"/>
        </p:scale>
        <p:origin x="348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nitu" userId="534e543e382cceee" providerId="LiveId" clId="{30E0B217-1357-4281-95ED-C84C82E31132}"/>
    <pc:docChg chg="modSld">
      <pc:chgData name="florin nitu" userId="534e543e382cceee" providerId="LiveId" clId="{30E0B217-1357-4281-95ED-C84C82E31132}" dt="2025-05-14T08:52:38.185" v="53" actId="20577"/>
      <pc:docMkLst>
        <pc:docMk/>
      </pc:docMkLst>
      <pc:sldChg chg="modSp mod">
        <pc:chgData name="florin nitu" userId="534e543e382cceee" providerId="LiveId" clId="{30E0B217-1357-4281-95ED-C84C82E31132}" dt="2025-05-14T08:52:38.185" v="53" actId="20577"/>
        <pc:sldMkLst>
          <pc:docMk/>
          <pc:sldMk cId="0" sldId="304"/>
        </pc:sldMkLst>
        <pc:spChg chg="mod">
          <ac:chgData name="florin nitu" userId="534e543e382cceee" providerId="LiveId" clId="{30E0B217-1357-4281-95ED-C84C82E31132}" dt="2025-05-14T08:52:38.185" v="53" actId="20577"/>
          <ac:spMkLst>
            <pc:docMk/>
            <pc:sldMk cId="0" sldId="304"/>
            <ac:spMk id="4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7769225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970FB6-164E-0840-A35B-09E9F3D45F76}" type="datetimeyyyy">
              <a:rPr lang="en-US" smtClean="0"/>
              <a:t>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7769225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BD0AB-C59E-4A46-83D3-F07787446B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/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/>
          <p:cNvSpPr/>
          <p:nvPr userDrawn="1"/>
        </p:nvSpPr>
        <p:spPr>
          <a:xfrm>
            <a:off x="1500188" y="1173106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/>
          <p:cNvSpPr/>
          <p:nvPr userDrawn="1"/>
        </p:nvSpPr>
        <p:spPr>
          <a:xfrm>
            <a:off x="2694429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899790" y="810227"/>
            <a:ext cx="6392421" cy="3831221"/>
          </a:xfrm>
        </p:spPr>
        <p:txBody>
          <a:bodyPr t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/>
            <p:cNvSpPr/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/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/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/>
            <p:cNvSpPr/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/>
            <p:cNvSpPr/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/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914400" y="1057274"/>
            <a:ext cx="6583680" cy="1531357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" hasCustomPrompt="1"/>
          </p:nvPr>
        </p:nvSpPr>
        <p:spPr>
          <a:xfrm>
            <a:off x="914400" y="2834640"/>
            <a:ext cx="6583680" cy="3207344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345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6" name="Rectangle 5"/>
          <p:cNvSpPr/>
          <p:nvPr userDrawn="1"/>
        </p:nvSpPr>
        <p:spPr>
          <a:xfrm>
            <a:off x="443346" y="332509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grpSp>
        <p:nvGrpSpPr>
          <p:cNvPr id="18" name="Group 17"/>
          <p:cNvGrpSpPr/>
          <p:nvPr userDrawn="1"/>
        </p:nvGrpSpPr>
        <p:grpSpPr>
          <a:xfrm flipH="1">
            <a:off x="9353550" y="0"/>
            <a:ext cx="2838450" cy="2857958"/>
            <a:chOff x="0" y="0"/>
            <a:chExt cx="2838450" cy="2857958"/>
          </a:xfrm>
        </p:grpSpPr>
        <p:sp>
          <p:nvSpPr>
            <p:cNvPr id="12" name="Freeform: Shape 28"/>
            <p:cNvSpPr/>
            <p:nvPr userDrawn="1"/>
          </p:nvSpPr>
          <p:spPr>
            <a:xfrm>
              <a:off x="0" y="0"/>
              <a:ext cx="2838450" cy="2857958"/>
            </a:xfrm>
            <a:custGeom>
              <a:avLst/>
              <a:gdLst>
                <a:gd name="connsiteX0" fmla="*/ 1971005 w 2838450"/>
                <a:gd name="connsiteY0" fmla="*/ 0 h 2857958"/>
                <a:gd name="connsiteX1" fmla="*/ 2838450 w 2838450"/>
                <a:gd name="connsiteY1" fmla="*/ 0 h 2857958"/>
                <a:gd name="connsiteX2" fmla="*/ 2838450 w 2838450"/>
                <a:gd name="connsiteY2" fmla="*/ 7240 h 2857958"/>
                <a:gd name="connsiteX3" fmla="*/ 278890 w 2838450"/>
                <a:gd name="connsiteY3" fmla="*/ 2843883 h 2857958"/>
                <a:gd name="connsiteX4" fmla="*/ 0 w 2838450"/>
                <a:gd name="connsiteY4" fmla="*/ 2857958 h 2857958"/>
                <a:gd name="connsiteX5" fmla="*/ 0 w 2838450"/>
                <a:gd name="connsiteY5" fmla="*/ 1990580 h 2857958"/>
                <a:gd name="connsiteX6" fmla="*/ 190293 w 2838450"/>
                <a:gd name="connsiteY6" fmla="*/ 1980883 h 2857958"/>
                <a:gd name="connsiteX7" fmla="*/ 1960910 w 2838450"/>
                <a:gd name="connsiteY7" fmla="*/ 200390 h 285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38450" h="2857958">
                  <a:moveTo>
                    <a:pt x="1971005" y="0"/>
                  </a:moveTo>
                  <a:lnTo>
                    <a:pt x="2838450" y="0"/>
                  </a:lnTo>
                  <a:lnTo>
                    <a:pt x="2838450" y="7240"/>
                  </a:lnTo>
                  <a:cubicBezTo>
                    <a:pt x="2838450" y="1484015"/>
                    <a:pt x="1716931" y="2697914"/>
                    <a:pt x="278890" y="2843883"/>
                  </a:cubicBezTo>
                  <a:lnTo>
                    <a:pt x="0" y="2857958"/>
                  </a:lnTo>
                  <a:lnTo>
                    <a:pt x="0" y="1990580"/>
                  </a:lnTo>
                  <a:lnTo>
                    <a:pt x="190293" y="1980883"/>
                  </a:lnTo>
                  <a:cubicBezTo>
                    <a:pt x="1124600" y="1885128"/>
                    <a:pt x="1866185" y="1135788"/>
                    <a:pt x="1960910" y="20039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15" name="Freeform: Shape 15"/>
            <p:cNvSpPr/>
            <p:nvPr userDrawn="1"/>
          </p:nvSpPr>
          <p:spPr>
            <a:xfrm>
              <a:off x="1" y="1"/>
              <a:ext cx="1003449" cy="1013015"/>
            </a:xfrm>
            <a:custGeom>
              <a:avLst/>
              <a:gdLst>
                <a:gd name="connsiteX0" fmla="*/ 0 w 1003449"/>
                <a:gd name="connsiteY0" fmla="*/ 0 h 1013015"/>
                <a:gd name="connsiteX1" fmla="*/ 1003449 w 1003449"/>
                <a:gd name="connsiteY1" fmla="*/ 0 h 1013015"/>
                <a:gd name="connsiteX2" fmla="*/ 998306 w 1003449"/>
                <a:gd name="connsiteY2" fmla="*/ 100639 h 1013015"/>
                <a:gd name="connsiteX3" fmla="*/ 90663 w 1003449"/>
                <a:gd name="connsiteY3" fmla="*/ 1008380 h 1013015"/>
                <a:gd name="connsiteX4" fmla="*/ 0 w 1003449"/>
                <a:gd name="connsiteY4" fmla="*/ 1013015 h 1013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3449" h="1013015">
                  <a:moveTo>
                    <a:pt x="0" y="0"/>
                  </a:moveTo>
                  <a:lnTo>
                    <a:pt x="1003449" y="0"/>
                  </a:lnTo>
                  <a:lnTo>
                    <a:pt x="998306" y="100639"/>
                  </a:lnTo>
                  <a:cubicBezTo>
                    <a:pt x="949402" y="576784"/>
                    <a:pt x="566756" y="959471"/>
                    <a:pt x="90663" y="1008380"/>
                  </a:cubicBezTo>
                  <a:lnTo>
                    <a:pt x="0" y="101301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Image 2"/>
            <p:cNvSpPr/>
            <p:nvPr userDrawn="1"/>
          </p:nvSpPr>
          <p:spPr>
            <a:xfrm>
              <a:off x="1458332" y="590133"/>
              <a:ext cx="775021" cy="775021"/>
            </a:xfrm>
            <a:custGeom>
              <a:avLst/>
              <a:gdLst>
                <a:gd name="connsiteX0" fmla="*/ 387511 w 775021"/>
                <a:gd name="connsiteY0" fmla="*/ 775021 h 775021"/>
                <a:gd name="connsiteX1" fmla="*/ 775021 w 775021"/>
                <a:gd name="connsiteY1" fmla="*/ 387511 h 775021"/>
                <a:gd name="connsiteX2" fmla="*/ 387511 w 775021"/>
                <a:gd name="connsiteY2" fmla="*/ 0 h 775021"/>
                <a:gd name="connsiteX3" fmla="*/ 0 w 775021"/>
                <a:gd name="connsiteY3" fmla="*/ 387511 h 775021"/>
                <a:gd name="connsiteX4" fmla="*/ 387511 w 775021"/>
                <a:gd name="connsiteY4" fmla="*/ 775021 h 77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021" h="775021">
                  <a:moveTo>
                    <a:pt x="387511" y="775021"/>
                  </a:moveTo>
                  <a:cubicBezTo>
                    <a:pt x="601527" y="775021"/>
                    <a:pt x="775021" y="601527"/>
                    <a:pt x="775021" y="387511"/>
                  </a:cubicBezTo>
                  <a:cubicBezTo>
                    <a:pt x="775021" y="173494"/>
                    <a:pt x="601527" y="0"/>
                    <a:pt x="387511" y="0"/>
                  </a:cubicBezTo>
                  <a:cubicBezTo>
                    <a:pt x="173494" y="0"/>
                    <a:pt x="0" y="173494"/>
                    <a:pt x="0" y="387511"/>
                  </a:cubicBezTo>
                  <a:cubicBezTo>
                    <a:pt x="0" y="601527"/>
                    <a:pt x="173494" y="775021"/>
                    <a:pt x="387511" y="775021"/>
                  </a:cubicBezTo>
                  <a:close/>
                </a:path>
              </a:pathLst>
            </a:custGeom>
            <a:solidFill>
              <a:schemeClr val="accent6"/>
            </a:solidFill>
            <a:ln w="380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02441" y="1061623"/>
            <a:ext cx="5723586" cy="4739104"/>
          </a:xfrm>
        </p:spPr>
        <p:txBody>
          <a:bodyPr tIns="0" bIns="0" anchor="ctr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443345" y="0"/>
            <a:ext cx="4344695" cy="63595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/>
          <p:cNvSpPr/>
          <p:nvPr userDrawn="1"/>
        </p:nvSpPr>
        <p:spPr>
          <a:xfrm>
            <a:off x="-24064" y="-400"/>
            <a:ext cx="12216063" cy="3467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2" name="Rectangle 21"/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36" name="Freeform 35"/>
          <p:cNvSpPr/>
          <p:nvPr userDrawn="1"/>
        </p:nvSpPr>
        <p:spPr>
          <a:xfrm rot="16200000">
            <a:off x="5760023" y="3764463"/>
            <a:ext cx="2812357" cy="3394143"/>
          </a:xfrm>
          <a:custGeom>
            <a:avLst/>
            <a:gdLst>
              <a:gd name="connsiteX0" fmla="*/ 0 w 2812357"/>
              <a:gd name="connsiteY0" fmla="*/ 0 h 3394143"/>
              <a:gd name="connsiteX1" fmla="*/ 2812357 w 2812357"/>
              <a:gd name="connsiteY1" fmla="*/ 3394143 h 3394143"/>
              <a:gd name="connsiteX2" fmla="*/ 0 w 2812357"/>
              <a:gd name="connsiteY2" fmla="*/ 3394143 h 3394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12357" h="3394143">
                <a:moveTo>
                  <a:pt x="0" y="0"/>
                </a:moveTo>
                <a:lnTo>
                  <a:pt x="2812357" y="3394143"/>
                </a:lnTo>
                <a:lnTo>
                  <a:pt x="0" y="3394143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Freeform 32"/>
          <p:cNvSpPr/>
          <p:nvPr userDrawn="1"/>
        </p:nvSpPr>
        <p:spPr>
          <a:xfrm>
            <a:off x="0" y="3463854"/>
            <a:ext cx="435241" cy="3394146"/>
          </a:xfrm>
          <a:custGeom>
            <a:avLst/>
            <a:gdLst>
              <a:gd name="connsiteX0" fmla="*/ 435241 w 435241"/>
              <a:gd name="connsiteY0" fmla="*/ 0 h 3394146"/>
              <a:gd name="connsiteX1" fmla="*/ 435241 w 435241"/>
              <a:gd name="connsiteY1" fmla="*/ 3394146 h 3394146"/>
              <a:gd name="connsiteX2" fmla="*/ 0 w 435241"/>
              <a:gd name="connsiteY2" fmla="*/ 3394146 h 3394146"/>
              <a:gd name="connsiteX3" fmla="*/ 0 w 435241"/>
              <a:gd name="connsiteY3" fmla="*/ 523525 h 3394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5241" h="3394146">
                <a:moveTo>
                  <a:pt x="435241" y="0"/>
                </a:moveTo>
                <a:lnTo>
                  <a:pt x="435241" y="3394146"/>
                </a:lnTo>
                <a:lnTo>
                  <a:pt x="0" y="3394146"/>
                </a:lnTo>
                <a:lnTo>
                  <a:pt x="0" y="52352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4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914400" y="1057275"/>
            <a:ext cx="5259554" cy="2495028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" name="Content Placeholder 2"/>
          <p:cNvSpPr>
            <a:spLocks noGrp="1"/>
          </p:cNvSpPr>
          <p:nvPr userDrawn="1">
            <p:ph idx="1" hasCustomPrompt="1"/>
          </p:nvPr>
        </p:nvSpPr>
        <p:spPr>
          <a:xfrm>
            <a:off x="914400" y="3808750"/>
            <a:ext cx="5259554" cy="2233233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345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2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7414194" y="410780"/>
            <a:ext cx="4344695" cy="6447220"/>
          </a:xfrm>
          <a:solidFill>
            <a:schemeClr val="accent3"/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Image 1"/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/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/>
          <p:cNvSpPr/>
          <p:nvPr userDrawn="1"/>
        </p:nvSpPr>
        <p:spPr bwMode="auto">
          <a:xfrm rot="16200000" flipH="1">
            <a:off x="-9389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en-US" dirty="0"/>
          </a:p>
        </p:txBody>
      </p:sp>
      <p:sp>
        <p:nvSpPr>
          <p:cNvPr id="31" name="Freeform 70"/>
          <p:cNvSpPr/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en-US" dirty="0"/>
          </a:p>
        </p:txBody>
      </p:sp>
      <p:sp>
        <p:nvSpPr>
          <p:cNvPr id="33" name="Image 4"/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50000"/>
            </a:schemeClr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0565" y="1057274"/>
            <a:ext cx="7965461" cy="994164"/>
          </a:xfrm>
        </p:spPr>
        <p:txBody>
          <a:bodyPr lIns="91440" tIns="0" rIns="91440" bIns="0" anchor="b" anchorCtr="0">
            <a:noAutofit/>
          </a:bodyPr>
          <a:lstStyle>
            <a:lvl1pPr algn="l">
              <a:lnSpc>
                <a:spcPct val="100000"/>
              </a:lnSpc>
              <a:defRPr sz="3600" b="1"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460565" y="2303029"/>
            <a:ext cx="7965460" cy="3497698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 hasCustomPrompt="1"/>
          </p:nvPr>
        </p:nvSpPr>
        <p:spPr>
          <a:xfrm>
            <a:off x="4364809" y="1057274"/>
            <a:ext cx="7043617" cy="2520217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Image 0"/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/>
          <p:cNvPicPr>
            <a:picLocks noChangeAspect="1"/>
          </p:cNvPicPr>
          <p:nvPr userDrawn="1"/>
        </p:nvPicPr>
        <p:blipFill>
          <a:blip r:embed="rId2" cstate="screen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/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/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/>
          <p:cNvPicPr>
            <a:picLocks noChangeAspect="1"/>
          </p:cNvPicPr>
          <p:nvPr userDrawn="1"/>
        </p:nvPicPr>
        <p:blipFill>
          <a:blip r:embed="rId4" cstate="screen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16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364808" y="3808750"/>
            <a:ext cx="7043618" cy="2233233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345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 26"/>
          <p:cNvSpPr/>
          <p:nvPr userDrawn="1"/>
        </p:nvSpPr>
        <p:spPr>
          <a:xfrm>
            <a:off x="8989454" y="3427336"/>
            <a:ext cx="3202546" cy="3430665"/>
          </a:xfrm>
          <a:custGeom>
            <a:avLst/>
            <a:gdLst>
              <a:gd name="connsiteX0" fmla="*/ 0 w 3202546"/>
              <a:gd name="connsiteY0" fmla="*/ 0 h 3430665"/>
              <a:gd name="connsiteX1" fmla="*/ 3202546 w 3202546"/>
              <a:gd name="connsiteY1" fmla="*/ 0 h 3430665"/>
              <a:gd name="connsiteX2" fmla="*/ 3202546 w 3202546"/>
              <a:gd name="connsiteY2" fmla="*/ 3430665 h 3430665"/>
              <a:gd name="connsiteX3" fmla="*/ 0 w 3202546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30665">
                <a:moveTo>
                  <a:pt x="0" y="0"/>
                </a:moveTo>
                <a:lnTo>
                  <a:pt x="3202546" y="0"/>
                </a:lnTo>
                <a:lnTo>
                  <a:pt x="3202546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 17"/>
          <p:cNvSpPr/>
          <p:nvPr userDrawn="1"/>
        </p:nvSpPr>
        <p:spPr>
          <a:xfrm>
            <a:off x="8989454" y="3654149"/>
            <a:ext cx="3202546" cy="3203852"/>
          </a:xfrm>
          <a:custGeom>
            <a:avLst/>
            <a:gdLst>
              <a:gd name="connsiteX0" fmla="*/ 3202546 w 3202546"/>
              <a:gd name="connsiteY0" fmla="*/ 0 h 3203852"/>
              <a:gd name="connsiteX1" fmla="*/ 3202546 w 3202546"/>
              <a:gd name="connsiteY1" fmla="*/ 3203852 h 3203852"/>
              <a:gd name="connsiteX2" fmla="*/ 0 w 3202546"/>
              <a:gd name="connsiteY2" fmla="*/ 3203852 h 3203852"/>
              <a:gd name="connsiteX3" fmla="*/ 0 w 3202546"/>
              <a:gd name="connsiteY3" fmla="*/ 3190718 h 320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203852">
                <a:moveTo>
                  <a:pt x="3202546" y="0"/>
                </a:moveTo>
                <a:lnTo>
                  <a:pt x="3202546" y="3203852"/>
                </a:lnTo>
                <a:lnTo>
                  <a:pt x="0" y="3203852"/>
                </a:lnTo>
                <a:lnTo>
                  <a:pt x="0" y="319071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 13"/>
          <p:cNvSpPr/>
          <p:nvPr userDrawn="1"/>
        </p:nvSpPr>
        <p:spPr>
          <a:xfrm>
            <a:off x="8989455" y="1"/>
            <a:ext cx="3202545" cy="3437345"/>
          </a:xfrm>
          <a:custGeom>
            <a:avLst/>
            <a:gdLst>
              <a:gd name="connsiteX0" fmla="*/ 0 w 3202545"/>
              <a:gd name="connsiteY0" fmla="*/ 0 h 3437345"/>
              <a:gd name="connsiteX1" fmla="*/ 3202545 w 3202545"/>
              <a:gd name="connsiteY1" fmla="*/ 0 h 3437345"/>
              <a:gd name="connsiteX2" fmla="*/ 3202545 w 3202545"/>
              <a:gd name="connsiteY2" fmla="*/ 3437345 h 3437345"/>
              <a:gd name="connsiteX3" fmla="*/ 0 w 320254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5" h="3437345">
                <a:moveTo>
                  <a:pt x="0" y="0"/>
                </a:moveTo>
                <a:lnTo>
                  <a:pt x="3202545" y="0"/>
                </a:lnTo>
                <a:lnTo>
                  <a:pt x="320254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 15"/>
          <p:cNvSpPr/>
          <p:nvPr userDrawn="1"/>
        </p:nvSpPr>
        <p:spPr>
          <a:xfrm>
            <a:off x="8989454" y="6681"/>
            <a:ext cx="3202546" cy="3436477"/>
          </a:xfrm>
          <a:custGeom>
            <a:avLst/>
            <a:gdLst>
              <a:gd name="connsiteX0" fmla="*/ 0 w 3202546"/>
              <a:gd name="connsiteY0" fmla="*/ 0 h 3436477"/>
              <a:gd name="connsiteX1" fmla="*/ 3202546 w 3202546"/>
              <a:gd name="connsiteY1" fmla="*/ 3214418 h 3436477"/>
              <a:gd name="connsiteX2" fmla="*/ 3202546 w 3202546"/>
              <a:gd name="connsiteY2" fmla="*/ 3436477 h 3436477"/>
              <a:gd name="connsiteX3" fmla="*/ 0 w 3202546"/>
              <a:gd name="connsiteY3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36477">
                <a:moveTo>
                  <a:pt x="0" y="0"/>
                </a:moveTo>
                <a:lnTo>
                  <a:pt x="3202546" y="3214418"/>
                </a:lnTo>
                <a:lnTo>
                  <a:pt x="3202546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9"/>
          <p:cNvSpPr>
            <a:spLocks noGrp="1"/>
          </p:cNvSpPr>
          <p:nvPr userDrawn="1">
            <p:ph type="title" hasCustomPrompt="1"/>
          </p:nvPr>
        </p:nvSpPr>
        <p:spPr>
          <a:xfrm>
            <a:off x="914399" y="834635"/>
            <a:ext cx="7796464" cy="1222385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Slide Number Placeholder 2"/>
          <p:cNvSpPr>
            <a:spLocks noGrp="1"/>
          </p:cNvSpPr>
          <p:nvPr userDrawn="1"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3" name="Content Placeholder 3"/>
          <p:cNvSpPr>
            <a:spLocks noGrp="1"/>
          </p:cNvSpPr>
          <p:nvPr userDrawn="1">
            <p:ph sz="half" idx="2" hasCustomPrompt="1"/>
          </p:nvPr>
        </p:nvSpPr>
        <p:spPr>
          <a:xfrm>
            <a:off x="914400" y="2303028"/>
            <a:ext cx="3283119" cy="3720337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83210" indent="-283210">
              <a:spcBef>
                <a:spcPts val="1000"/>
              </a:spcBef>
              <a:defRPr sz="1800"/>
            </a:lvl2pPr>
            <a:lvl3pPr marL="283210" indent="-283210">
              <a:spcBef>
                <a:spcPts val="1000"/>
              </a:spcBef>
              <a:defRPr sz="1800"/>
            </a:lvl3pPr>
            <a:lvl4pPr marL="283210" indent="-283210">
              <a:spcBef>
                <a:spcPts val="1000"/>
              </a:spcBef>
              <a:defRPr sz="1800"/>
            </a:lvl4pPr>
            <a:lvl5pPr marL="283210" indent="-28321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5" name="Content Placeholder 5"/>
          <p:cNvSpPr>
            <a:spLocks noGrp="1"/>
          </p:cNvSpPr>
          <p:nvPr userDrawn="1">
            <p:ph sz="quarter" idx="4" hasCustomPrompt="1"/>
          </p:nvPr>
        </p:nvSpPr>
        <p:spPr>
          <a:xfrm>
            <a:off x="4782159" y="2303028"/>
            <a:ext cx="3284951" cy="3720337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83210" indent="-283210">
              <a:spcBef>
                <a:spcPts val="1000"/>
              </a:spcBef>
              <a:defRPr sz="1800"/>
            </a:lvl2pPr>
            <a:lvl3pPr marL="283210" indent="-283210">
              <a:spcBef>
                <a:spcPts val="1000"/>
              </a:spcBef>
              <a:defRPr sz="1800"/>
            </a:lvl3pPr>
            <a:lvl4pPr marL="283210" indent="-283210">
              <a:spcBef>
                <a:spcPts val="1000"/>
              </a:spcBef>
              <a:defRPr sz="1800"/>
            </a:lvl4pPr>
            <a:lvl5pPr marL="283210" indent="-28321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/>
          <p:cNvSpPr/>
          <p:nvPr userDrawn="1"/>
        </p:nvSpPr>
        <p:spPr>
          <a:xfrm>
            <a:off x="-24064" y="-400"/>
            <a:ext cx="12216063" cy="3467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34" name="Rectangle 33"/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914400" y="965393"/>
            <a:ext cx="7631709" cy="1091627"/>
          </a:xfrm>
        </p:spPr>
        <p:txBody>
          <a:bodyPr tIns="0" bIns="0"/>
          <a:lstStyle>
            <a:lvl1pPr algn="l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sz="half" idx="15" hasCustomPrompt="1"/>
          </p:nvPr>
        </p:nvSpPr>
        <p:spPr>
          <a:xfrm>
            <a:off x="914400" y="2303028"/>
            <a:ext cx="3283119" cy="4144192"/>
          </a:xfrm>
        </p:spPr>
        <p:txBody>
          <a:bodyPr lIns="91440" tIns="0" rIns="91440" bIns="0">
            <a:normAutofit/>
          </a:bodyPr>
          <a:lstStyle>
            <a:lvl1pPr marL="457200" indent="-457200">
              <a:spcBef>
                <a:spcPts val="1000"/>
              </a:spcBef>
              <a:buFont typeface="+mj-lt"/>
              <a:buAutoNum type="arabicPeriod"/>
              <a:defRPr sz="1800"/>
            </a:lvl1pPr>
            <a:lvl2pPr marL="745490" indent="-342900">
              <a:spcBef>
                <a:spcPts val="1000"/>
              </a:spcBef>
              <a:buFont typeface="+mj-lt"/>
              <a:buAutoNum type="alphaLcPeriod"/>
              <a:defRPr sz="1800"/>
            </a:lvl2pPr>
            <a:lvl3pPr marL="1202690" indent="-342900">
              <a:spcBef>
                <a:spcPts val="1000"/>
              </a:spcBef>
              <a:buFont typeface="+mj-lt"/>
              <a:buAutoNum type="arabicParenR"/>
              <a:defRPr sz="1800"/>
            </a:lvl3pPr>
            <a:lvl4pPr marL="1659890" indent="-342900">
              <a:spcBef>
                <a:spcPts val="1000"/>
              </a:spcBef>
              <a:buFont typeface="+mj-lt"/>
              <a:buAutoNum type="alphaLcParenR"/>
              <a:defRPr sz="1800"/>
            </a:lvl4pPr>
            <a:lvl5pPr indent="-28321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4782159" y="2303028"/>
            <a:ext cx="3763950" cy="4144192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indent="-283210">
              <a:spcBef>
                <a:spcPts val="1000"/>
              </a:spcBef>
              <a:defRPr sz="1800"/>
            </a:lvl2pPr>
            <a:lvl3pPr indent="-283210">
              <a:spcBef>
                <a:spcPts val="1000"/>
              </a:spcBef>
              <a:defRPr sz="1800"/>
            </a:lvl3pPr>
            <a:lvl4pPr indent="-283210">
              <a:spcBef>
                <a:spcPts val="1000"/>
              </a:spcBef>
              <a:defRPr sz="1800"/>
            </a:lvl4pPr>
            <a:lvl5pPr indent="-28321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4" hasCustomPrompt="1"/>
          </p:nvPr>
        </p:nvSpPr>
        <p:spPr>
          <a:xfrm>
            <a:off x="8989454" y="965393"/>
            <a:ext cx="3202545" cy="5892607"/>
          </a:xfrm>
          <a:custGeom>
            <a:avLst/>
            <a:gdLst>
              <a:gd name="connsiteX0" fmla="*/ 0 w 3202545"/>
              <a:gd name="connsiteY0" fmla="*/ 0 h 6023366"/>
              <a:gd name="connsiteX1" fmla="*/ 3202545 w 3202545"/>
              <a:gd name="connsiteY1" fmla="*/ 0 h 6023366"/>
              <a:gd name="connsiteX2" fmla="*/ 3202545 w 3202545"/>
              <a:gd name="connsiteY2" fmla="*/ 3165406 h 6023366"/>
              <a:gd name="connsiteX3" fmla="*/ 2923656 w 3202545"/>
              <a:gd name="connsiteY3" fmla="*/ 3179481 h 6023366"/>
              <a:gd name="connsiteX4" fmla="*/ 364096 w 3202545"/>
              <a:gd name="connsiteY4" fmla="*/ 6016124 h 6023366"/>
              <a:gd name="connsiteX5" fmla="*/ 364096 w 3202545"/>
              <a:gd name="connsiteY5" fmla="*/ 6023364 h 6023366"/>
              <a:gd name="connsiteX6" fmla="*/ 1231541 w 3202545"/>
              <a:gd name="connsiteY6" fmla="*/ 6023364 h 6023366"/>
              <a:gd name="connsiteX7" fmla="*/ 1241636 w 3202545"/>
              <a:gd name="connsiteY7" fmla="*/ 5822974 h 6023366"/>
              <a:gd name="connsiteX8" fmla="*/ 3012253 w 3202545"/>
              <a:gd name="connsiteY8" fmla="*/ 4042481 h 6023366"/>
              <a:gd name="connsiteX9" fmla="*/ 3202545 w 3202545"/>
              <a:gd name="connsiteY9" fmla="*/ 4032784 h 6023366"/>
              <a:gd name="connsiteX10" fmla="*/ 3202545 w 3202545"/>
              <a:gd name="connsiteY10" fmla="*/ 4033098 h 6023366"/>
              <a:gd name="connsiteX11" fmla="*/ 3012291 w 3202545"/>
              <a:gd name="connsiteY11" fmla="*/ 4042794 h 6023366"/>
              <a:gd name="connsiteX12" fmla="*/ 1242011 w 3202545"/>
              <a:gd name="connsiteY12" fmla="*/ 5823008 h 6023366"/>
              <a:gd name="connsiteX13" fmla="*/ 1231918 w 3202545"/>
              <a:gd name="connsiteY13" fmla="*/ 6023365 h 6023366"/>
              <a:gd name="connsiteX14" fmla="*/ 3202545 w 3202545"/>
              <a:gd name="connsiteY14" fmla="*/ 6023365 h 6023366"/>
              <a:gd name="connsiteX15" fmla="*/ 3202545 w 3202545"/>
              <a:gd name="connsiteY15" fmla="*/ 6023366 h 6023366"/>
              <a:gd name="connsiteX16" fmla="*/ 0 w 3202545"/>
              <a:gd name="connsiteY16" fmla="*/ 6023366 h 60233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2545" h="6023366">
                <a:moveTo>
                  <a:pt x="0" y="0"/>
                </a:moveTo>
                <a:lnTo>
                  <a:pt x="3202545" y="0"/>
                </a:lnTo>
                <a:lnTo>
                  <a:pt x="3202545" y="3165406"/>
                </a:lnTo>
                <a:lnTo>
                  <a:pt x="2923656" y="3179481"/>
                </a:lnTo>
                <a:cubicBezTo>
                  <a:pt x="1485615" y="3325450"/>
                  <a:pt x="364096" y="4539349"/>
                  <a:pt x="364096" y="6016124"/>
                </a:cubicBezTo>
                <a:lnTo>
                  <a:pt x="364096" y="6023364"/>
                </a:lnTo>
                <a:lnTo>
                  <a:pt x="1231541" y="6023364"/>
                </a:lnTo>
                <a:lnTo>
                  <a:pt x="1241636" y="5822974"/>
                </a:lnTo>
                <a:cubicBezTo>
                  <a:pt x="1336361" y="4887576"/>
                  <a:pt x="2077946" y="4138236"/>
                  <a:pt x="3012253" y="4042481"/>
                </a:cubicBezTo>
                <a:lnTo>
                  <a:pt x="3202545" y="4032784"/>
                </a:lnTo>
                <a:lnTo>
                  <a:pt x="3202545" y="4033098"/>
                </a:lnTo>
                <a:lnTo>
                  <a:pt x="3012291" y="4042794"/>
                </a:lnTo>
                <a:cubicBezTo>
                  <a:pt x="2078162" y="4138534"/>
                  <a:pt x="1336718" y="4887757"/>
                  <a:pt x="1242011" y="5823008"/>
                </a:cubicBezTo>
                <a:lnTo>
                  <a:pt x="1231918" y="6023365"/>
                </a:lnTo>
                <a:lnTo>
                  <a:pt x="3202545" y="6023365"/>
                </a:lnTo>
                <a:lnTo>
                  <a:pt x="3202545" y="6023366"/>
                </a:lnTo>
                <a:lnTo>
                  <a:pt x="0" y="6023366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  <p:grpSp>
        <p:nvGrpSpPr>
          <p:cNvPr id="32" name="Group 31"/>
          <p:cNvGrpSpPr/>
          <p:nvPr userDrawn="1"/>
        </p:nvGrpSpPr>
        <p:grpSpPr>
          <a:xfrm>
            <a:off x="9353550" y="4000041"/>
            <a:ext cx="2838450" cy="2857959"/>
            <a:chOff x="12797096" y="4000041"/>
            <a:chExt cx="2838450" cy="2857959"/>
          </a:xfrm>
        </p:grpSpPr>
        <p:sp>
          <p:nvSpPr>
            <p:cNvPr id="20" name="Freeform: Shape 28"/>
            <p:cNvSpPr/>
            <p:nvPr userDrawn="1"/>
          </p:nvSpPr>
          <p:spPr>
            <a:xfrm rot="10800000">
              <a:off x="12797096" y="4000041"/>
              <a:ext cx="2838450" cy="2857958"/>
            </a:xfrm>
            <a:custGeom>
              <a:avLst/>
              <a:gdLst>
                <a:gd name="connsiteX0" fmla="*/ 1971005 w 2838450"/>
                <a:gd name="connsiteY0" fmla="*/ 0 h 2857958"/>
                <a:gd name="connsiteX1" fmla="*/ 2838450 w 2838450"/>
                <a:gd name="connsiteY1" fmla="*/ 0 h 2857958"/>
                <a:gd name="connsiteX2" fmla="*/ 2838450 w 2838450"/>
                <a:gd name="connsiteY2" fmla="*/ 7240 h 2857958"/>
                <a:gd name="connsiteX3" fmla="*/ 278890 w 2838450"/>
                <a:gd name="connsiteY3" fmla="*/ 2843883 h 2857958"/>
                <a:gd name="connsiteX4" fmla="*/ 0 w 2838450"/>
                <a:gd name="connsiteY4" fmla="*/ 2857958 h 2857958"/>
                <a:gd name="connsiteX5" fmla="*/ 0 w 2838450"/>
                <a:gd name="connsiteY5" fmla="*/ 1990580 h 2857958"/>
                <a:gd name="connsiteX6" fmla="*/ 190293 w 2838450"/>
                <a:gd name="connsiteY6" fmla="*/ 1980883 h 2857958"/>
                <a:gd name="connsiteX7" fmla="*/ 1960910 w 2838450"/>
                <a:gd name="connsiteY7" fmla="*/ 200390 h 285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38450" h="2857958">
                  <a:moveTo>
                    <a:pt x="1971005" y="0"/>
                  </a:moveTo>
                  <a:lnTo>
                    <a:pt x="2838450" y="0"/>
                  </a:lnTo>
                  <a:lnTo>
                    <a:pt x="2838450" y="7240"/>
                  </a:lnTo>
                  <a:cubicBezTo>
                    <a:pt x="2838450" y="1484015"/>
                    <a:pt x="1716931" y="2697914"/>
                    <a:pt x="278890" y="2843883"/>
                  </a:cubicBezTo>
                  <a:lnTo>
                    <a:pt x="0" y="2857958"/>
                  </a:lnTo>
                  <a:lnTo>
                    <a:pt x="0" y="1990580"/>
                  </a:lnTo>
                  <a:lnTo>
                    <a:pt x="190293" y="1980883"/>
                  </a:lnTo>
                  <a:cubicBezTo>
                    <a:pt x="1124600" y="1885128"/>
                    <a:pt x="1866185" y="1135788"/>
                    <a:pt x="1960910" y="20039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21" name="Freeform: Shape 25"/>
            <p:cNvSpPr/>
            <p:nvPr userDrawn="1"/>
          </p:nvSpPr>
          <p:spPr>
            <a:xfrm rot="10800000">
              <a:off x="13664918" y="4867733"/>
              <a:ext cx="1970627" cy="1990267"/>
            </a:xfrm>
            <a:custGeom>
              <a:avLst/>
              <a:gdLst>
                <a:gd name="connsiteX0" fmla="*/ 0 w 1970627"/>
                <a:gd name="connsiteY0" fmla="*/ 0 h 1990267"/>
                <a:gd name="connsiteX1" fmla="*/ 1970627 w 1970627"/>
                <a:gd name="connsiteY1" fmla="*/ 0 h 1990267"/>
                <a:gd name="connsiteX2" fmla="*/ 1960534 w 1970627"/>
                <a:gd name="connsiteY2" fmla="*/ 200357 h 1990267"/>
                <a:gd name="connsiteX3" fmla="*/ 190254 w 1970627"/>
                <a:gd name="connsiteY3" fmla="*/ 1980571 h 1990267"/>
                <a:gd name="connsiteX4" fmla="*/ 0 w 1970627"/>
                <a:gd name="connsiteY4" fmla="*/ 1990267 h 1990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0627" h="1990267">
                  <a:moveTo>
                    <a:pt x="0" y="0"/>
                  </a:moveTo>
                  <a:lnTo>
                    <a:pt x="1970627" y="0"/>
                  </a:lnTo>
                  <a:lnTo>
                    <a:pt x="1960534" y="200357"/>
                  </a:lnTo>
                  <a:cubicBezTo>
                    <a:pt x="1865827" y="1135608"/>
                    <a:pt x="1124383" y="1884831"/>
                    <a:pt x="190254" y="1980571"/>
                  </a:cubicBezTo>
                  <a:lnTo>
                    <a:pt x="0" y="199026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Freeform: Shape 15"/>
            <p:cNvSpPr/>
            <p:nvPr userDrawn="1"/>
          </p:nvSpPr>
          <p:spPr>
            <a:xfrm rot="10800000">
              <a:off x="14632096" y="5844983"/>
              <a:ext cx="1003449" cy="1013015"/>
            </a:xfrm>
            <a:custGeom>
              <a:avLst/>
              <a:gdLst>
                <a:gd name="connsiteX0" fmla="*/ 0 w 1003449"/>
                <a:gd name="connsiteY0" fmla="*/ 0 h 1013015"/>
                <a:gd name="connsiteX1" fmla="*/ 1003449 w 1003449"/>
                <a:gd name="connsiteY1" fmla="*/ 0 h 1013015"/>
                <a:gd name="connsiteX2" fmla="*/ 998306 w 1003449"/>
                <a:gd name="connsiteY2" fmla="*/ 100639 h 1013015"/>
                <a:gd name="connsiteX3" fmla="*/ 90663 w 1003449"/>
                <a:gd name="connsiteY3" fmla="*/ 1008380 h 1013015"/>
                <a:gd name="connsiteX4" fmla="*/ 0 w 1003449"/>
                <a:gd name="connsiteY4" fmla="*/ 1013015 h 1013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3449" h="1013015">
                  <a:moveTo>
                    <a:pt x="0" y="0"/>
                  </a:moveTo>
                  <a:lnTo>
                    <a:pt x="1003449" y="0"/>
                  </a:lnTo>
                  <a:lnTo>
                    <a:pt x="998306" y="100639"/>
                  </a:lnTo>
                  <a:cubicBezTo>
                    <a:pt x="949402" y="576784"/>
                    <a:pt x="566756" y="959471"/>
                    <a:pt x="90663" y="1008380"/>
                  </a:cubicBezTo>
                  <a:lnTo>
                    <a:pt x="0" y="101301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Image 2"/>
            <p:cNvSpPr/>
            <p:nvPr userDrawn="1"/>
          </p:nvSpPr>
          <p:spPr>
            <a:xfrm rot="10800000">
              <a:off x="13402193" y="5492845"/>
              <a:ext cx="775021" cy="775021"/>
            </a:xfrm>
            <a:custGeom>
              <a:avLst/>
              <a:gdLst>
                <a:gd name="connsiteX0" fmla="*/ 387511 w 775021"/>
                <a:gd name="connsiteY0" fmla="*/ 775021 h 775021"/>
                <a:gd name="connsiteX1" fmla="*/ 775021 w 775021"/>
                <a:gd name="connsiteY1" fmla="*/ 387511 h 775021"/>
                <a:gd name="connsiteX2" fmla="*/ 387511 w 775021"/>
                <a:gd name="connsiteY2" fmla="*/ 0 h 775021"/>
                <a:gd name="connsiteX3" fmla="*/ 0 w 775021"/>
                <a:gd name="connsiteY3" fmla="*/ 387511 h 775021"/>
                <a:gd name="connsiteX4" fmla="*/ 387511 w 775021"/>
                <a:gd name="connsiteY4" fmla="*/ 775021 h 77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021" h="775021">
                  <a:moveTo>
                    <a:pt x="387511" y="775021"/>
                  </a:moveTo>
                  <a:cubicBezTo>
                    <a:pt x="601527" y="775021"/>
                    <a:pt x="775021" y="601527"/>
                    <a:pt x="775021" y="387511"/>
                  </a:cubicBezTo>
                  <a:cubicBezTo>
                    <a:pt x="775021" y="173494"/>
                    <a:pt x="601527" y="0"/>
                    <a:pt x="387511" y="0"/>
                  </a:cubicBezTo>
                  <a:cubicBezTo>
                    <a:pt x="173494" y="0"/>
                    <a:pt x="0" y="173494"/>
                    <a:pt x="0" y="387511"/>
                  </a:cubicBezTo>
                  <a:cubicBezTo>
                    <a:pt x="0" y="601527"/>
                    <a:pt x="173494" y="775021"/>
                    <a:pt x="387511" y="775021"/>
                  </a:cubicBezTo>
                  <a:close/>
                </a:path>
              </a:pathLst>
            </a:custGeom>
            <a:solidFill>
              <a:schemeClr val="accent6"/>
            </a:solidFill>
            <a:ln w="380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4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8989454" y="-2546"/>
            <a:ext cx="3202546" cy="3441072"/>
          </a:xfrm>
          <a:custGeom>
            <a:avLst/>
            <a:gdLst>
              <a:gd name="connsiteX0" fmla="*/ 3202546 w 3202546"/>
              <a:gd name="connsiteY0" fmla="*/ 0 h 3441072"/>
              <a:gd name="connsiteX1" fmla="*/ 3202546 w 3202546"/>
              <a:gd name="connsiteY1" fmla="*/ 3441072 h 3441072"/>
              <a:gd name="connsiteX2" fmla="*/ 0 w 3202546"/>
              <a:gd name="connsiteY2" fmla="*/ 3441072 h 3441072"/>
              <a:gd name="connsiteX3" fmla="*/ 3082686 w 3202546"/>
              <a:gd name="connsiteY3" fmla="*/ 6086 h 3441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41072">
                <a:moveTo>
                  <a:pt x="3202546" y="0"/>
                </a:moveTo>
                <a:lnTo>
                  <a:pt x="3202546" y="3441072"/>
                </a:lnTo>
                <a:lnTo>
                  <a:pt x="0" y="3441072"/>
                </a:lnTo>
                <a:cubicBezTo>
                  <a:pt x="0" y="1653352"/>
                  <a:pt x="1351216" y="182908"/>
                  <a:pt x="3082686" y="6086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6" name="Image 4"/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Freeform 13"/>
          <p:cNvSpPr/>
          <p:nvPr/>
        </p:nvSpPr>
        <p:spPr>
          <a:xfrm flipV="1">
            <a:off x="-20086" y="5331514"/>
            <a:ext cx="2148416" cy="1526486"/>
          </a:xfrm>
          <a:custGeom>
            <a:avLst/>
            <a:gdLst>
              <a:gd name="connsiteX0" fmla="*/ 0 w 2148416"/>
              <a:gd name="connsiteY0" fmla="*/ 1526486 h 1526486"/>
              <a:gd name="connsiteX1" fmla="*/ 2098930 w 2148416"/>
              <a:gd name="connsiteY1" fmla="*/ 135201 h 1526486"/>
              <a:gd name="connsiteX2" fmla="*/ 2148416 w 2148416"/>
              <a:gd name="connsiteY2" fmla="*/ 0 h 1526486"/>
              <a:gd name="connsiteX3" fmla="*/ 0 w 2148416"/>
              <a:gd name="connsiteY3" fmla="*/ 0 h 1526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8416" h="1526486">
                <a:moveTo>
                  <a:pt x="0" y="1526486"/>
                </a:moveTo>
                <a:cubicBezTo>
                  <a:pt x="943526" y="1526486"/>
                  <a:pt x="1753109" y="952785"/>
                  <a:pt x="2098930" y="135201"/>
                </a:cubicBezTo>
                <a:lnTo>
                  <a:pt x="214841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50000"/>
            </a:schemeClr>
          </a:solidFill>
          <a:ln w="508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pic>
        <p:nvPicPr>
          <p:cNvPr id="21" name="Image 2"/>
          <p:cNvPicPr>
            <a:picLocks noChangeAspect="1"/>
          </p:cNvPicPr>
          <p:nvPr userDrawn="1"/>
        </p:nvPicPr>
        <p:blipFill>
          <a:blip r:embed="rId2" cstate="screen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>
            <a:off x="9991886" y="1247775"/>
            <a:ext cx="2200114" cy="2200114"/>
          </a:xfrm>
          <a:prstGeom prst="rect">
            <a:avLst/>
          </a:prstGeom>
        </p:spPr>
      </p:pic>
      <p:sp>
        <p:nvSpPr>
          <p:cNvPr id="12" name="Freeform 11"/>
          <p:cNvSpPr/>
          <p:nvPr/>
        </p:nvSpPr>
        <p:spPr>
          <a:xfrm>
            <a:off x="1540428" y="6470488"/>
            <a:ext cx="775021" cy="387513"/>
          </a:xfrm>
          <a:custGeom>
            <a:avLst/>
            <a:gdLst>
              <a:gd name="connsiteX0" fmla="*/ 387511 w 775021"/>
              <a:gd name="connsiteY0" fmla="*/ 0 h 387513"/>
              <a:gd name="connsiteX1" fmla="*/ 775021 w 775021"/>
              <a:gd name="connsiteY1" fmla="*/ 387511 h 387513"/>
              <a:gd name="connsiteX2" fmla="*/ 775021 w 775021"/>
              <a:gd name="connsiteY2" fmla="*/ 387513 h 387513"/>
              <a:gd name="connsiteX3" fmla="*/ 1 w 775021"/>
              <a:gd name="connsiteY3" fmla="*/ 387513 h 387513"/>
              <a:gd name="connsiteX4" fmla="*/ 0 w 775021"/>
              <a:gd name="connsiteY4" fmla="*/ 387511 h 387513"/>
              <a:gd name="connsiteX5" fmla="*/ 387511 w 775021"/>
              <a:gd name="connsiteY5" fmla="*/ 0 h 387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5021" h="387513">
                <a:moveTo>
                  <a:pt x="387511" y="0"/>
                </a:moveTo>
                <a:cubicBezTo>
                  <a:pt x="601527" y="0"/>
                  <a:pt x="775021" y="173494"/>
                  <a:pt x="775021" y="387511"/>
                </a:cubicBezTo>
                <a:lnTo>
                  <a:pt x="775021" y="387513"/>
                </a:lnTo>
                <a:lnTo>
                  <a:pt x="1" y="387513"/>
                </a:lnTo>
                <a:lnTo>
                  <a:pt x="0" y="387511"/>
                </a:lnTo>
                <a:cubicBezTo>
                  <a:pt x="0" y="173494"/>
                  <a:pt x="173494" y="0"/>
                  <a:pt x="387511" y="0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057274"/>
            <a:ext cx="7843837" cy="1012782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Content Placeholder 2"/>
          <p:cNvSpPr>
            <a:spLocks noGrp="1"/>
          </p:cNvSpPr>
          <p:nvPr>
            <p:ph idx="13" hasCustomPrompt="1"/>
          </p:nvPr>
        </p:nvSpPr>
        <p:spPr>
          <a:xfrm>
            <a:off x="914400" y="2331791"/>
            <a:ext cx="6903076" cy="3721817"/>
          </a:xfrm>
        </p:spPr>
        <p:txBody>
          <a:bodyPr t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345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4"/>
          </p:nvPr>
        </p:nvSpPr>
        <p:spPr>
          <a:xfrm>
            <a:off x="8989454" y="3405189"/>
            <a:ext cx="3202546" cy="3452811"/>
          </a:xfrm>
          <a:solidFill>
            <a:schemeClr val="accent1"/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/>
          <p:nvPr userDrawn="1"/>
        </p:nvSpPr>
        <p:spPr>
          <a:xfrm>
            <a:off x="1" y="0"/>
            <a:ext cx="1550562" cy="2545382"/>
          </a:xfrm>
          <a:custGeom>
            <a:avLst/>
            <a:gdLst>
              <a:gd name="connsiteX0" fmla="*/ 683117 w 1550562"/>
              <a:gd name="connsiteY0" fmla="*/ 0 h 2545382"/>
              <a:gd name="connsiteX1" fmla="*/ 1550562 w 1550562"/>
              <a:gd name="connsiteY1" fmla="*/ 0 h 2545382"/>
              <a:gd name="connsiteX2" fmla="*/ 1550562 w 1550562"/>
              <a:gd name="connsiteY2" fmla="*/ 7240 h 2545382"/>
              <a:gd name="connsiteX3" fmla="*/ 221868 w 1550562"/>
              <a:gd name="connsiteY3" fmla="*/ 2418735 h 2545382"/>
              <a:gd name="connsiteX4" fmla="*/ 0 w 1550562"/>
              <a:gd name="connsiteY4" fmla="*/ 2545382 h 2545382"/>
              <a:gd name="connsiteX5" fmla="*/ 0 w 1550562"/>
              <a:gd name="connsiteY5" fmla="*/ 1500516 h 2545382"/>
              <a:gd name="connsiteX6" fmla="*/ 102557 w 1550562"/>
              <a:gd name="connsiteY6" fmla="*/ 1405503 h 2545382"/>
              <a:gd name="connsiteX7" fmla="*/ 673022 w 1550562"/>
              <a:gd name="connsiteY7" fmla="*/ 200390 h 2545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50562" h="2545382">
                <a:moveTo>
                  <a:pt x="683117" y="0"/>
                </a:moveTo>
                <a:lnTo>
                  <a:pt x="1550562" y="0"/>
                </a:lnTo>
                <a:lnTo>
                  <a:pt x="1550562" y="7240"/>
                </a:lnTo>
                <a:cubicBezTo>
                  <a:pt x="1550562" y="1022523"/>
                  <a:pt x="1020469" y="1913556"/>
                  <a:pt x="221868" y="2418735"/>
                </a:cubicBezTo>
                <a:lnTo>
                  <a:pt x="0" y="2545382"/>
                </a:lnTo>
                <a:lnTo>
                  <a:pt x="0" y="1500516"/>
                </a:lnTo>
                <a:lnTo>
                  <a:pt x="102557" y="1405503"/>
                </a:lnTo>
                <a:cubicBezTo>
                  <a:pt x="416582" y="1089274"/>
                  <a:pt x="625660" y="668089"/>
                  <a:pt x="673022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/>
          </a:p>
        </p:txBody>
      </p:sp>
      <p:sp>
        <p:nvSpPr>
          <p:cNvPr id="10" name="Freeform 9"/>
          <p:cNvSpPr/>
          <p:nvPr userDrawn="1"/>
        </p:nvSpPr>
        <p:spPr>
          <a:xfrm>
            <a:off x="1" y="-1"/>
            <a:ext cx="682740" cy="1500050"/>
          </a:xfrm>
          <a:custGeom>
            <a:avLst/>
            <a:gdLst>
              <a:gd name="connsiteX0" fmla="*/ 0 w 682740"/>
              <a:gd name="connsiteY0" fmla="*/ 0 h 1500050"/>
              <a:gd name="connsiteX1" fmla="*/ 682740 w 682740"/>
              <a:gd name="connsiteY1" fmla="*/ 0 h 1500050"/>
              <a:gd name="connsiteX2" fmla="*/ 672647 w 682740"/>
              <a:gd name="connsiteY2" fmla="*/ 200357 h 1500050"/>
              <a:gd name="connsiteX3" fmla="*/ 102290 w 682740"/>
              <a:gd name="connsiteY3" fmla="*/ 1405281 h 1500050"/>
              <a:gd name="connsiteX4" fmla="*/ 0 w 682740"/>
              <a:gd name="connsiteY4" fmla="*/ 1500050 h 15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740" h="1500050">
                <a:moveTo>
                  <a:pt x="0" y="0"/>
                </a:moveTo>
                <a:lnTo>
                  <a:pt x="682740" y="0"/>
                </a:lnTo>
                <a:lnTo>
                  <a:pt x="672647" y="200357"/>
                </a:lnTo>
                <a:cubicBezTo>
                  <a:pt x="625294" y="667983"/>
                  <a:pt x="416256" y="1089101"/>
                  <a:pt x="102290" y="1405281"/>
                </a:cubicBezTo>
                <a:lnTo>
                  <a:pt x="0" y="150005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Image 2"/>
          <p:cNvSpPr/>
          <p:nvPr/>
        </p:nvSpPr>
        <p:spPr>
          <a:xfrm>
            <a:off x="170445" y="314191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1550563" y="1089213"/>
            <a:ext cx="9879437" cy="980844"/>
          </a:xfrm>
        </p:spPr>
        <p:txBody>
          <a:bodyPr tIns="0" bIns="0"/>
          <a:lstStyle>
            <a:lvl1pPr algn="l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54"/>
          <p:cNvSpPr>
            <a:spLocks noGrp="1"/>
          </p:cNvSpPr>
          <p:nvPr>
            <p:ph type="body" sz="quarter" idx="13" hasCustomPrompt="1"/>
          </p:nvPr>
        </p:nvSpPr>
        <p:spPr>
          <a:xfrm>
            <a:off x="1550564" y="2331958"/>
            <a:ext cx="2975217" cy="3704266"/>
          </a:xfrm>
        </p:spPr>
        <p:txBody>
          <a:bodyPr lIns="91440" tIns="0" rIns="9144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180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087154" y="2331791"/>
            <a:ext cx="6345893" cy="3721817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aphic 28"/>
          <p:cNvPicPr>
            <a:picLocks noChangeAspect="1"/>
          </p:cNvPicPr>
          <p:nvPr userDrawn="1"/>
        </p:nvPicPr>
        <p:blipFill>
          <a:blip r:embed="rId2" cstate="screen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7193"/>
          <a:stretch>
            <a:fillRect/>
          </a:stretch>
        </p:blipFill>
        <p:spPr>
          <a:xfrm>
            <a:off x="1" y="-1"/>
            <a:ext cx="443344" cy="6856025"/>
          </a:xfrm>
          <a:custGeom>
            <a:avLst/>
            <a:gdLst>
              <a:gd name="connsiteX0" fmla="*/ 0 w 1734410"/>
              <a:gd name="connsiteY0" fmla="*/ 0 h 4795637"/>
              <a:gd name="connsiteX1" fmla="*/ 1734410 w 1734410"/>
              <a:gd name="connsiteY1" fmla="*/ 0 h 4795637"/>
              <a:gd name="connsiteX2" fmla="*/ 1734410 w 1734410"/>
              <a:gd name="connsiteY2" fmla="*/ 4795637 h 4795637"/>
              <a:gd name="connsiteX3" fmla="*/ 0 w 1734410"/>
              <a:gd name="connsiteY3" fmla="*/ 4795637 h 479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4410" h="4795637">
                <a:moveTo>
                  <a:pt x="0" y="0"/>
                </a:moveTo>
                <a:lnTo>
                  <a:pt x="1734410" y="0"/>
                </a:lnTo>
                <a:lnTo>
                  <a:pt x="1734410" y="4795637"/>
                </a:lnTo>
                <a:lnTo>
                  <a:pt x="0" y="479563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50564" y="1057274"/>
            <a:ext cx="9875463" cy="999746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9" name="Freeform 48"/>
          <p:cNvSpPr/>
          <p:nvPr userDrawn="1"/>
        </p:nvSpPr>
        <p:spPr>
          <a:xfrm flipH="1" flipV="1">
            <a:off x="-3" y="4420134"/>
            <a:ext cx="1293237" cy="2437866"/>
          </a:xfrm>
          <a:custGeom>
            <a:avLst/>
            <a:gdLst>
              <a:gd name="connsiteX0" fmla="*/ 1293237 w 1293237"/>
              <a:gd name="connsiteY0" fmla="*/ 2437866 h 2437866"/>
              <a:gd name="connsiteX1" fmla="*/ 1292465 w 1293237"/>
              <a:gd name="connsiteY1" fmla="*/ 2437373 h 2437866"/>
              <a:gd name="connsiteX2" fmla="*/ 0 w 1293237"/>
              <a:gd name="connsiteY2" fmla="*/ 0 h 2437866"/>
              <a:gd name="connsiteX3" fmla="*/ 1293237 w 1293237"/>
              <a:gd name="connsiteY3" fmla="*/ 0 h 2437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93237" h="2437866">
                <a:moveTo>
                  <a:pt x="1293237" y="2437866"/>
                </a:moveTo>
                <a:lnTo>
                  <a:pt x="1292465" y="2437373"/>
                </a:lnTo>
                <a:cubicBezTo>
                  <a:pt x="511725" y="1903845"/>
                  <a:pt x="0" y="1011184"/>
                  <a:pt x="0" y="0"/>
                </a:cubicBezTo>
                <a:lnTo>
                  <a:pt x="1293237" y="0"/>
                </a:lnTo>
                <a:close/>
              </a:path>
            </a:pathLst>
          </a:custGeom>
          <a:solidFill>
            <a:schemeClr val="accent1"/>
          </a:solidFill>
          <a:ln w="476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6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550564" y="2303028"/>
            <a:ext cx="5829147" cy="3961593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Content Placeholder 3"/>
          <p:cNvSpPr>
            <a:spLocks noGrp="1"/>
          </p:cNvSpPr>
          <p:nvPr>
            <p:ph sz="half" idx="15" hasCustomPrompt="1"/>
          </p:nvPr>
        </p:nvSpPr>
        <p:spPr>
          <a:xfrm>
            <a:off x="7940842" y="2303028"/>
            <a:ext cx="3485184" cy="3961593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7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43" name="Graphic 42"/>
          <p:cNvPicPr>
            <a:picLocks noChangeAspect="1"/>
          </p:cNvPicPr>
          <p:nvPr userDrawn="1"/>
        </p:nvPicPr>
        <p:blipFill>
          <a:blip r:embed="rId2" cstate="screen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7193"/>
          <a:stretch>
            <a:fillRect/>
          </a:stretch>
        </p:blipFill>
        <p:spPr>
          <a:xfrm rot="5400000">
            <a:off x="6072641" y="-5676015"/>
            <a:ext cx="443344" cy="11795374"/>
          </a:xfrm>
          <a:custGeom>
            <a:avLst/>
            <a:gdLst>
              <a:gd name="connsiteX0" fmla="*/ 0 w 1734410"/>
              <a:gd name="connsiteY0" fmla="*/ 0 h 4795637"/>
              <a:gd name="connsiteX1" fmla="*/ 1734410 w 1734410"/>
              <a:gd name="connsiteY1" fmla="*/ 0 h 4795637"/>
              <a:gd name="connsiteX2" fmla="*/ 1734410 w 1734410"/>
              <a:gd name="connsiteY2" fmla="*/ 4795637 h 4795637"/>
              <a:gd name="connsiteX3" fmla="*/ 0 w 1734410"/>
              <a:gd name="connsiteY3" fmla="*/ 4795637 h 479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4410" h="4795637">
                <a:moveTo>
                  <a:pt x="0" y="0"/>
                </a:moveTo>
                <a:lnTo>
                  <a:pt x="1734410" y="0"/>
                </a:lnTo>
                <a:lnTo>
                  <a:pt x="1734410" y="4795637"/>
                </a:lnTo>
                <a:lnTo>
                  <a:pt x="0" y="4795637"/>
                </a:lnTo>
                <a:close/>
              </a:path>
            </a:pathLst>
          </a:custGeom>
        </p:spPr>
      </p:pic>
      <p:pic>
        <p:nvPicPr>
          <p:cNvPr id="54" name="Graphic 53"/>
          <p:cNvPicPr>
            <a:picLocks noChangeAspect="1"/>
          </p:cNvPicPr>
          <p:nvPr userDrawn="1"/>
        </p:nvPicPr>
        <p:blipFill>
          <a:blip r:embed="rId4" cstate="screen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1443" r="10857"/>
          <a:stretch>
            <a:fillRect/>
          </a:stretch>
        </p:blipFill>
        <p:spPr>
          <a:xfrm rot="16200000">
            <a:off x="-6447" y="6444"/>
            <a:ext cx="1961253" cy="1948364"/>
          </a:xfrm>
          <a:custGeom>
            <a:avLst/>
            <a:gdLst>
              <a:gd name="connsiteX0" fmla="*/ 1961253 w 1961253"/>
              <a:gd name="connsiteY0" fmla="*/ 0 h 1948364"/>
              <a:gd name="connsiteX1" fmla="*/ 1961253 w 1961253"/>
              <a:gd name="connsiteY1" fmla="*/ 1948364 h 1948364"/>
              <a:gd name="connsiteX2" fmla="*/ 0 w 1961253"/>
              <a:gd name="connsiteY2" fmla="*/ 1948364 h 1948364"/>
              <a:gd name="connsiteX3" fmla="*/ 0 w 1961253"/>
              <a:gd name="connsiteY3" fmla="*/ 0 h 1948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61253" h="1948364">
                <a:moveTo>
                  <a:pt x="1961253" y="0"/>
                </a:moveTo>
                <a:lnTo>
                  <a:pt x="1961253" y="1948364"/>
                </a:lnTo>
                <a:lnTo>
                  <a:pt x="0" y="1948364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7" name="Image 2"/>
          <p:cNvSpPr/>
          <p:nvPr userDrawn="1"/>
        </p:nvSpPr>
        <p:spPr>
          <a:xfrm>
            <a:off x="396626" y="4929577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/>
          <p:cNvSpPr/>
          <p:nvPr userDrawn="1"/>
        </p:nvSpPr>
        <p:spPr>
          <a:xfrm>
            <a:off x="-24064" y="0"/>
            <a:ext cx="12216063" cy="3467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34" name="Rectangle 33"/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914400" y="1057274"/>
            <a:ext cx="10511627" cy="1012785"/>
          </a:xfrm>
        </p:spPr>
        <p:txBody>
          <a:bodyPr tIns="0" bIns="0"/>
          <a:lstStyle>
            <a:lvl1pPr algn="ctr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5"/>
          <p:cNvSpPr>
            <a:spLocks noGrp="1"/>
          </p:cNvSpPr>
          <p:nvPr userDrawn="1">
            <p:ph sz="quarter" idx="4" hasCustomPrompt="1"/>
          </p:nvPr>
        </p:nvSpPr>
        <p:spPr>
          <a:xfrm>
            <a:off x="914400" y="2316067"/>
            <a:ext cx="10511627" cy="3948557"/>
          </a:xfrm>
        </p:spPr>
        <p:txBody>
          <a:bodyPr lIns="91440" tIns="91440" rIns="91440" bIns="9144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/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/>
          <p:cNvSpPr/>
          <p:nvPr userDrawn="1"/>
        </p:nvSpPr>
        <p:spPr>
          <a:xfrm>
            <a:off x="7527501" y="0"/>
            <a:ext cx="4671276" cy="6857999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/>
          <p:cNvPicPr>
            <a:picLocks noChangeAspect="1"/>
          </p:cNvPicPr>
          <p:nvPr userDrawn="1"/>
        </p:nvPicPr>
        <p:blipFill>
          <a:blip r:embed="rId2" cstate="screen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766586" y="0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14401" y="849782"/>
            <a:ext cx="5715000" cy="2727709"/>
          </a:xfrm>
        </p:spPr>
        <p:txBody>
          <a:bodyPr tIns="0" bIns="0" anchor="b" anchorCtr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914401" y="3813606"/>
            <a:ext cx="5715000" cy="2234642"/>
          </a:xfrm>
        </p:spPr>
        <p:txBody>
          <a:bodyPr lIns="91440" tIns="0" rIns="91440" bIns="0" anchor="t" anchorCtr="0">
            <a:normAutofit/>
          </a:bodyPr>
          <a:lstStyle>
            <a:lvl1pPr marL="0" indent="0" algn="l">
              <a:spcBef>
                <a:spcPts val="575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/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/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anchor="ctr" anchorCtr="0"/>
          <a:lstStyle/>
          <a:p>
            <a:r>
              <a:rPr lang="en-US" dirty="0"/>
              <a:t>Click to add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/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/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/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58952" y="758952"/>
            <a:ext cx="3932237" cy="1524662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58952" y="2286000"/>
            <a:ext cx="3932237" cy="356708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83187" y="741459"/>
            <a:ext cx="6242839" cy="5119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/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0938" y="755372"/>
            <a:ext cx="3931920" cy="1527048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60938" y="2286001"/>
            <a:ext cx="393192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 hasCustomPrompt="1"/>
          </p:nvPr>
        </p:nvSpPr>
        <p:spPr>
          <a:xfrm>
            <a:off x="5262700" y="987425"/>
            <a:ext cx="6172200" cy="4873625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to add picture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8475" y="457199"/>
            <a:ext cx="987552" cy="244503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accent6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731520"/>
            <a:ext cx="10671048" cy="136205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hdr="0" ft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38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345" indent="-347345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345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345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345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345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rksuite.com/en_us/blog/staffing-in-management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4479" y="174954"/>
            <a:ext cx="11152682" cy="1531357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Voices of Wales: A Global Storytelling &amp; Folklore Festival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94385" y="1706245"/>
            <a:ext cx="10603230" cy="318008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Discipline of Hospitality and Tourism Management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BA(Hons) International Hotel Management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 and title: BMIH6007 International Meetings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for the Hotel Industry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Assignment 1: Feasibility Plan for an International Meeting /Event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type: Individual Presentation</a:t>
            </a: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nl-NL" sz="1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 Florin Ionut Nitu</a:t>
            </a:r>
            <a:endParaRPr lang="nl-NL" sz="1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nl-NL" sz="1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id : 2240772</a:t>
            </a:r>
            <a:endParaRPr lang="ro-RO" sz="1400" kern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ro-RO" sz="1400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ro-RO" sz="1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ecturer name </a:t>
            </a:r>
            <a:r>
              <a:rPr lang="nl-NL" sz="14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ro-RO" sz="1400" ker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Kathryn Flynn</a:t>
            </a:r>
            <a:endParaRPr lang="ro-RO" sz="1400" kern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nl-NL" sz="1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nl-NL" sz="1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1407795" y="5367655"/>
            <a:ext cx="962914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en-GB">
                <a:latin typeface="Times New Roman" panose="02020603050405020304" pitchFamily="18" charset="0"/>
                <a:cs typeface="Times New Roman" panose="02020603050405020304" pitchFamily="18" charset="0"/>
              </a:rPr>
              <a:t>I confirm that I have not used any AI tools in the research and creation of this</a:t>
            </a: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GB">
                <a:latin typeface="Times New Roman" panose="02020603050405020304" pitchFamily="18" charset="0"/>
                <a:cs typeface="Times New Roman" panose="02020603050405020304" pitchFamily="18" charset="0"/>
              </a:rPr>
              <a:t>assignment. I confirm that I have not presented any AI generated materials as my own work. I</a:t>
            </a:r>
          </a:p>
          <a:p>
            <a:r>
              <a:rPr lang="en-US" alt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confirm I have copies of my drafts, notes, and other resources I used, which I may be asked to</a:t>
            </a:r>
          </a:p>
          <a:p>
            <a:r>
              <a:rPr lang="en-US" altLang="en-GB">
                <a:latin typeface="Times New Roman" panose="02020603050405020304" pitchFamily="18" charset="0"/>
                <a:cs typeface="Times New Roman" panose="02020603050405020304" pitchFamily="18" charset="0"/>
              </a:rPr>
              <a:t>provide in evidence.</a:t>
            </a:r>
            <a:endParaRPr lang="en-GB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7338" y="560191"/>
            <a:ext cx="7965461" cy="994164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467338" y="2303029"/>
            <a:ext cx="7965460" cy="349769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feasibility test is helpful to spot a number of potential problems, risks, and opportunities for making decisions and allocating resources. This presentation will outline the proposal for the Voices of Wales: A Global Storytelling &amp; Folklore Festival. The focus will be on identifying the target market along with assessing demand. This presentation will additionally explore a number of operational factors such as availability, staffing, and resources. Apart from these, it will provide a breakdown of financial expenses</a:t>
            </a:r>
            <a:endParaRPr lang="en-US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5805" y="221654"/>
            <a:ext cx="7965461" cy="994164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Event Content and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246619" y="1388628"/>
            <a:ext cx="6424416" cy="5469372"/>
          </a:xfrm>
        </p:spPr>
        <p:txBody>
          <a:bodyPr>
            <a:normAutofit/>
          </a:bodyPr>
          <a:lstStyle/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Voices of Wales: A Global Storytelling &amp; Folklore Festival is a cultural event for five days, proposed to take place at St Fagans National Museum of History in Cardiff.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festival aligns with Visit </a:t>
            </a:r>
            <a:r>
              <a:rPr lang="en-IN" sz="1600" u="none" strike="noStrike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Wales’</a:t>
            </a: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theme of 2025: The Year of </a:t>
            </a:r>
            <a:r>
              <a:rPr lang="en-IN" sz="1600" u="none" strike="noStrike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associated with celebrating a number of themes related to welcome, community, and connection with culture (Visit Wales, 2025).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focus of the event is on storytelling as a shared tradition around the globe.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can be achieved by utilising oral narratives to explore identity, belonging, and history.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Welsh folklore will be showcased alongside a number of tales from countries such as India, Nigeria, Ireland, and Patagonia.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festival aims to offer a rich and friendly form of cultural experience.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can be achieved through a combination of bilingual performances, mythological trails, food from distinct cultures, pairings of stories, and interactive workshops. </a:t>
            </a:r>
          </a:p>
        </p:txBody>
      </p:sp>
      <p:pic>
        <p:nvPicPr>
          <p:cNvPr id="4" name="Picture 3" descr="Year of Croeso | Industr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1035" y="2062983"/>
            <a:ext cx="2112579" cy="187839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3614" y="2062983"/>
            <a:ext cx="1157605" cy="1878394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7181193" y="3961792"/>
            <a:ext cx="6101254" cy="8735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Figure: Visit Wales: Year of </a:t>
            </a:r>
            <a:r>
              <a:rPr lang="en-IN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(Source: Visit Wales, 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5805" y="221654"/>
            <a:ext cx="7965461" cy="994164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246619" y="1388628"/>
            <a:ext cx="6424416" cy="5469372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IN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Target market</a:t>
            </a:r>
            <a:endParaRPr lang="en-IN" sz="16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Voices of Wales festival targets a diverse range of audiences, including cultural tourists, families with children, groups from schools, and creative professionals.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Individuals focused on cultural tourism are considered a segment prone to growth. The motivation of visitors around the globe to consider a tour of Wales is due to its heritage and culture (Visit Wales, 2025).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21 million visitors to Cardiff in 2022 can be considered the potential target market (Official Cardiff partnership, 2025).</a:t>
            </a:r>
          </a:p>
          <a:p>
            <a:pPr algn="just">
              <a:buNone/>
            </a:pPr>
            <a:r>
              <a:rPr lang="en-IN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Demand</a:t>
            </a:r>
            <a:endParaRPr lang="en-IN" sz="16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Demand for an authentic form of tourism based on experience keeps rising.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European Union projects cultural tourism’s contribution to 40% of the entire range of distinct tourism (CBI, 2021).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success of a number of events in the form of the ‘Beyond the Border’ showcases the existence of a dedicated audience, considering programming culturally relevant narratives (The Welsh Government, 2025).</a:t>
            </a:r>
            <a:endParaRPr lang="en-IN" sz="1600" u="none" strike="noStrike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181193" y="3961792"/>
            <a:ext cx="6101254" cy="1061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Figure: Cardiff footfall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(Source: </a:t>
            </a:r>
          </a:p>
          <a:p>
            <a:pPr algn="ctr"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Official Cardiff partnership, 2025)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1035" y="2493849"/>
            <a:ext cx="3067016" cy="138123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5805" y="-86462"/>
            <a:ext cx="7965461" cy="994164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246619" y="907702"/>
            <a:ext cx="6424416" cy="5469372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IN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Competition</a:t>
            </a:r>
            <a:endParaRPr lang="en-IN" sz="16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few competitions exist from a number of festivals in the form of the National Eisteddfod and the Green Man festival.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National Eisteddfod attracts 170,000 individuals each year (Eisteddfod, 2025).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Green Man festival attracts 25,000 individuals each day of the festival (Leston, 2024).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Such competitive festivals can overshadow the event’s offerings due to their built awareness and marketing.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However, Voices of Wales offers a distinctive and inclusive form of concept based on oral traditions associated with providing a neat niche.</a:t>
            </a:r>
          </a:p>
          <a:p>
            <a:pPr algn="just">
              <a:buNone/>
            </a:pPr>
            <a:r>
              <a:rPr lang="en-IN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Marketing</a:t>
            </a:r>
            <a:endParaRPr lang="en-IN" sz="16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number of marketing-based strategies will include digital campaigns through Visit Wales, partnerships with organisations, and outreach to schools.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activities will additionally consider teasers of storytelling on social media platforms such as Instagram and TikTok (Usmani </a:t>
            </a:r>
            <a:r>
              <a:rPr lang="en-IN" sz="1600" i="1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IN" sz="160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2019). </a:t>
            </a:r>
          </a:p>
          <a:p>
            <a:pPr marL="342900" lvl="0" indent="-342900" algn="just">
              <a:buFont typeface="Arial" panose="020B0604020202020204" pitchFamily="34" charset="0"/>
              <a:buChar char="●"/>
            </a:pPr>
            <a:r>
              <a:rPr lang="en-IN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Campaigns’ success will be achieved through its involved theme, accessible location, and rich content, considering a cultural approach.</a:t>
            </a:r>
            <a:endParaRPr lang="en-IN" sz="1400" u="none" strike="noStrike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181193" y="3961792"/>
            <a:ext cx="6101254" cy="8735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Figure: Perceptual map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(Source: Self-developed)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5470" y="1241501"/>
            <a:ext cx="2552700" cy="2733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6539" y="124613"/>
            <a:ext cx="7965461" cy="994164"/>
          </a:xfrm>
        </p:spPr>
        <p:txBody>
          <a:bodyPr/>
          <a:lstStyle/>
          <a:p>
            <a:r>
              <a:rPr lang="en-IN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Proposed Location and Venue </a:t>
            </a:r>
            <a:endParaRPr lang="en-IN" sz="28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792167" y="1990677"/>
            <a:ext cx="4601692" cy="3497698"/>
          </a:xfrm>
        </p:spPr>
        <p:txBody>
          <a:bodyPr>
            <a:normAutofit fontScale="70000" lnSpcReduction="20000"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 Fagan’s offers authentic historic buildings , creating an immersive environment where storytelling comes alive within the real setting from Welsh history. 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 an open-air museum, it provides with some flexible , atmosphere space for performance , workshops and interactive trails across multiple themed venues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Its cultural significance enhances the festival's aim to connect heritage with hospitality , celebrity Welsh identity and inclusive global storytelling tradition. 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Easily accessible from Cardiff city centre , the venue supports high tourists’ football , school visit as well as family participation </a:t>
            </a:r>
          </a:p>
          <a:p>
            <a:pPr algn="just">
              <a:lnSpc>
                <a:spcPct val="150000"/>
              </a:lnSpc>
            </a:pPr>
            <a:endParaRPr lang="en-IN" sz="1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63A3B-78C7-47BE-AE5E-E10140E04643}" type="slidenum">
              <a:rPr lang="en-US" smtClean="0">
                <a:solidFill>
                  <a:schemeClr val="tx1"/>
                </a:solidFill>
              </a:rPr>
              <a:t>6</a:t>
            </a:fld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074" name="Picture 2" descr="Highlights - St Fagans National Museum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2788" y="2123767"/>
            <a:ext cx="3893574" cy="301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042520" y="5407531"/>
            <a:ext cx="610402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Figure: St Fagan’s National </a:t>
            </a:r>
            <a:r>
              <a:rPr lang="en-IN" sz="1000" b="1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mesuem</a:t>
            </a:r>
            <a:r>
              <a:rPr lang="en-IN" sz="10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algn="ctr"/>
            <a:r>
              <a:rPr lang="en-IN" sz="1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(Source: </a:t>
            </a:r>
            <a:r>
              <a:rPr lang="en-IN" sz="10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museum.wales</a:t>
            </a:r>
            <a:r>
              <a:rPr lang="en-IN" sz="1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endParaRPr lang="en-IN" sz="10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90" y="380220"/>
            <a:ext cx="7965461" cy="994164"/>
          </a:xfrm>
        </p:spPr>
        <p:txBody>
          <a:bodyPr/>
          <a:lstStyle/>
          <a:p>
            <a:pPr algn="ctr"/>
            <a:r>
              <a:rPr lang="en-IN" sz="2800" b="1" kern="0" cap="non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STAFFING REQUIREMENTS / SKILL SETS TO HOST THE EVENT</a:t>
            </a:r>
            <a:br>
              <a:rPr lang="en-IN" sz="2800" b="1" kern="0" cap="non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</a:br>
            <a:endParaRPr lang="en-IN" sz="2800" cap="none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546555" y="1215830"/>
            <a:ext cx="4716378" cy="349769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Storytelling hosts must be very much  multilingual, confident public speakers with  that of the experience in cultural interpretation and traditional oral storytelling methods.</a:t>
            </a:r>
            <a:b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sz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Event managers need excellent logistics, scheduling, as well as the  health and safety knowledge, especially when the time of  coordinating performances across outdoor settings(Allen </a:t>
            </a:r>
            <a:r>
              <a:rPr lang="en-IN" sz="12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al., </a:t>
            </a: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2023).</a:t>
            </a:r>
            <a:b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sz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Volunteers should possess hospitality, crowd management, as well as the  cultural sensitivity skills in order to  welcome diverse global audiences and assist families.</a:t>
            </a:r>
            <a:b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sz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Workshop facilitators must be very much  creative educators skilled in  that of the folklore, arts, crafts, language teaching, as well as the  inclusive intergenerational engagement techniques(Bladen </a:t>
            </a:r>
            <a:r>
              <a:rPr lang="en-IN" sz="12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al., </a:t>
            </a: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2023).</a:t>
            </a:r>
            <a:endParaRPr lang="en-IN" sz="12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63A3B-78C7-47BE-AE5E-E10140E04643}" type="slidenum">
              <a:rPr lang="en-US" smtClean="0">
                <a:solidFill>
                  <a:schemeClr val="tx1"/>
                </a:solidFill>
              </a:rPr>
              <a:t>7</a:t>
            </a:fld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628255" y="6225209"/>
            <a:ext cx="61009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Figure: St Fagan’s National </a:t>
            </a:r>
            <a:r>
              <a:rPr lang="en-IN" sz="12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mesuem</a:t>
            </a:r>
            <a:r>
              <a:rPr lang="en-IN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algn="ctr"/>
            <a:r>
              <a:rPr lang="en-IN" sz="1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(Source:.</a:t>
            </a:r>
            <a:r>
              <a:rPr lang="en-IN" sz="1200" b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larksuite</a:t>
            </a:r>
            <a:r>
              <a:rPr lang="en-IN" sz="1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2021.)</a:t>
            </a:r>
            <a:endParaRPr lang="en-IN" sz="1200" b="1" dirty="0"/>
          </a:p>
        </p:txBody>
      </p:sp>
      <p:pic>
        <p:nvPicPr>
          <p:cNvPr id="4098" name="Picture 2" descr="What Is Staffing in Management? Types, Steps, and More | L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181" y="1295107"/>
            <a:ext cx="4716379" cy="4682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0678" y="309381"/>
            <a:ext cx="7965461" cy="994164"/>
          </a:xfrm>
        </p:spPr>
        <p:txBody>
          <a:bodyPr/>
          <a:lstStyle/>
          <a:p>
            <a:pPr algn="ctr"/>
            <a:r>
              <a:rPr lang="en-IN" sz="2800" cap="non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LIKELY RESOURCE ALLOCATIONS – CATERING, LIGHTING, PARKING, SEATING</a:t>
            </a:r>
            <a:endParaRPr lang="en-IN" sz="2800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3195094" y="1648596"/>
            <a:ext cx="4385577" cy="3002062"/>
          </a:xfrm>
        </p:spPr>
        <p:txBody>
          <a:bodyPr>
            <a:noAutofit/>
          </a:bodyPr>
          <a:lstStyle/>
          <a:p>
            <a:pPr algn="just">
              <a:lnSpc>
                <a:spcPct val="170000"/>
              </a:lnSpc>
            </a:pP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Allocate funds to local Welsh caterers and migrant-run food stalls offering global cuisine representing Corso’s multicultural storytelling spirit.</a:t>
            </a:r>
            <a:b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ambient outdoor lighting for evening sessions; fairy lights, fire pits, and safe spotlights around performance zones and also the various  walkways.</a:t>
            </a:r>
            <a:b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Parking logistics must include ample space for families, shuttle buses, accessible spots, and directional signage from major roads.</a:t>
            </a:r>
            <a:b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Seating should include  the haybales, benches, as well as the  indoor cushions for children’s areas to reflect the casual, communal storytelling(Nicholls </a:t>
            </a:r>
            <a:r>
              <a:rPr lang="en-IN" sz="12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IN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2023)  environment.</a:t>
            </a:r>
            <a:endParaRPr lang="en-IN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63A3B-78C7-47BE-AE5E-E10140E04643}" type="slidenum">
              <a:rPr lang="en-US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fld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880276" y="6317786"/>
            <a:ext cx="61009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Figure: 2021.  visitconwy1</a:t>
            </a:r>
          </a:p>
          <a:p>
            <a:pPr algn="ctr"/>
            <a:r>
              <a:rPr lang="en-IN" sz="12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IN" sz="12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museum.wales</a:t>
            </a:r>
            <a:r>
              <a:rPr lang="en-IN" sz="12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IN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Bodnant Welsh Food Artisan Market - Visit Conw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135" y="1759145"/>
            <a:ext cx="3775587" cy="443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57442" y="-125556"/>
            <a:ext cx="7965461" cy="994164"/>
          </a:xfrm>
        </p:spPr>
        <p:txBody>
          <a:bodyPr/>
          <a:lstStyle/>
          <a:p>
            <a:pPr algn="ctr"/>
            <a:r>
              <a:rPr lang="en-IN" sz="2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SEF Matrix (Social, Economic, Financial, Feasibility)</a:t>
            </a:r>
            <a:endParaRPr lang="en-IN" sz="24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9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2605548" y="938681"/>
          <a:ext cx="9419304" cy="5536480"/>
        </p:xfrm>
        <a:graphic>
          <a:graphicData uri="http://schemas.openxmlformats.org/drawingml/2006/table">
            <a:tbl>
              <a:tblPr>
                <a:tableStyleId>{3B4B98B0-60AC-42C2-AFA5-B58CD77FA1E5}</a:tableStyleId>
              </a:tblPr>
              <a:tblGrid>
                <a:gridCol w="23376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31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079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605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140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SAF Criteria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Option 1: Global Storytellers &amp; Food Pairing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Option 2: Interactive Family Activities &amp; Workshops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Option 3: Multilingual Story Collection &amp; Performance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3461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Suitability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8 – Aligns with the “Year of Corso” theme and enhances multicultural connection through stories and cuisine(Tillette </a:t>
                      </a:r>
                      <a:r>
                        <a:rPr lang="en-IN" sz="1200" i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et al., </a:t>
                      </a: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2023)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9 – Supports family attendance goals and brings Welsh myths to life in engaging ways.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7 – Ties well to inclusion, identity, and audience participation goals.</a:t>
                      </a: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565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Acceptability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140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</a:rPr>
                        <a:t>  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247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6 – Requires coordination with international participants and diverse food vendors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8 – Easier to organize locally with craftspeople, educators, and volunteers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5 – Logistically complex: translation, rehearsals, and also the  story collection.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0354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Feasibility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7 – Likely popular among tourists and diverse local communities(Radbourne </a:t>
                      </a:r>
                      <a:r>
                        <a:rPr lang="en-IN" sz="1200" i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et al., </a:t>
                      </a: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2023)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9 – Highly acceptable to schools, families, and also the  local stakeholders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6 – Niche appeal, may not engage all attendees equally</a:t>
                      </a: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227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Total Score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21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26</a:t>
                      </a: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18</a:t>
                      </a: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4452" y="-615854"/>
            <a:ext cx="7544872" cy="994164"/>
          </a:xfrm>
        </p:spPr>
        <p:txBody>
          <a:bodyPr/>
          <a:lstStyle/>
          <a:p>
            <a:r>
              <a:rPr lang="en-IN" sz="2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Financial factors </a:t>
            </a:r>
            <a:endParaRPr lang="en-IN" sz="28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10</a:t>
            </a:fld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930013" y="510816"/>
          <a:ext cx="9163665" cy="5667804"/>
        </p:xfrm>
        <a:graphic>
          <a:graphicData uri="http://schemas.openxmlformats.org/drawingml/2006/table">
            <a:tbl>
              <a:tblPr>
                <a:tableStyleId>{3B4B98B0-60AC-42C2-AFA5-B58CD77FA1E5}</a:tableStyleId>
              </a:tblPr>
              <a:tblGrid>
                <a:gridCol w="70356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80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b="1" dirty="0">
                          <a:solidFill>
                            <a:schemeClr val="tx1"/>
                          </a:solidFill>
                          <a:effectLst/>
                        </a:rPr>
                        <a:t>Expenses </a:t>
                      </a:r>
                      <a:endParaRPr lang="en-IN" sz="1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b="1" dirty="0">
                          <a:solidFill>
                            <a:schemeClr val="tx1"/>
                          </a:solidFill>
                          <a:effectLst/>
                        </a:rPr>
                        <a:t>Amount </a:t>
                      </a:r>
                      <a:endParaRPr lang="en-IN" sz="10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997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Expenses for market analysis</a:t>
                      </a:r>
                      <a:endParaRPr lang="en-IN" sz="1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17000</a:t>
                      </a:r>
                      <a:endParaRPr lang="en-IN" sz="1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Operating Expenses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2300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Payment to employees</a:t>
                      </a:r>
                      <a:endParaRPr lang="en-IN" sz="1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1700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997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insurance costs</a:t>
                      </a:r>
                      <a:endParaRPr lang="en-IN" sz="1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900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Expenses for internet usage</a:t>
                      </a:r>
                      <a:endParaRPr lang="en-IN" sz="1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1800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Expenses for internal and external communication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1400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997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Cost for Lease -- manufacturing items</a:t>
                      </a:r>
                      <a:endParaRPr lang="en-IN" sz="1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3000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License Charges</a:t>
                      </a:r>
                      <a:endParaRPr lang="en-IN" sz="1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700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Expenses for organizational administration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1500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Legal Charges</a:t>
                      </a:r>
                      <a:endParaRPr lang="en-IN" sz="1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1000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Cost for Lease -- supportive fixed assets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700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997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Expenses for digital business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400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Cost for suppliers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1700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Repair and maintenance expenses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500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Miscellaneous expenses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>
                          <a:solidFill>
                            <a:schemeClr val="tx1"/>
                          </a:solidFill>
                          <a:effectLst/>
                        </a:rPr>
                        <a:t>400</a:t>
                      </a:r>
                      <a:endParaRPr lang="en-IN" sz="10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178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Total </a:t>
                      </a:r>
                      <a:endParaRPr lang="en-IN" sz="1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1000" dirty="0">
                          <a:solidFill>
                            <a:schemeClr val="tx1"/>
                          </a:solidFill>
                          <a:effectLst/>
                        </a:rPr>
                        <a:t>35700</a:t>
                      </a:r>
                      <a:endParaRPr lang="en-IN" sz="1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7539" marR="37539" marT="37539" marB="37539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6268" y="-497082"/>
            <a:ext cx="7965461" cy="994164"/>
          </a:xfrm>
        </p:spPr>
        <p:txBody>
          <a:bodyPr/>
          <a:lstStyle/>
          <a:p>
            <a:pPr algn="ctr"/>
            <a:r>
              <a:rPr lang="en-IN" sz="2800" cap="non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FUNDING OPTIONS</a:t>
            </a:r>
            <a:endParaRPr lang="en-IN" sz="2800" cap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595325" y="692943"/>
            <a:ext cx="4896855" cy="349769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IN" sz="1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Apply for Visit Wales cultural grants supporting Year of Corso events that celebrate Welsh identity, storytelling, and community welcome.</a:t>
            </a:r>
            <a:br>
              <a:rPr lang="en-IN" sz="1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1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Seek sponsorships from Welsh brands, cultural institutions, as well as the  international NGOs supporting diaspora engagement and global storytelling platforms(Kerr </a:t>
            </a:r>
            <a:r>
              <a:rPr lang="en-IN" sz="14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IN" sz="1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2023).</a:t>
            </a:r>
            <a:br>
              <a:rPr lang="en-IN" sz="1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1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revenue through tiered ticketing, premium storytelling experiences, vendor stall fees, and also the  merchandise (storybooks, crafts, apparel).</a:t>
            </a:r>
            <a:br>
              <a:rPr lang="en-IN" sz="1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4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Apply for UK Arts Council, National Lottery funding, and also the  partnerships with universities or that of the cultural exchange programmers</a:t>
            </a:r>
            <a:endParaRPr lang="en-IN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63A3B-78C7-47BE-AE5E-E10140E04643}" type="slidenum">
              <a:rPr lang="en-US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fld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754921" y="5965002"/>
            <a:ext cx="610091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Figure: Funding options </a:t>
            </a:r>
          </a:p>
          <a:p>
            <a:pPr algn="ctr"/>
            <a:r>
              <a:rPr lang="en-IN" sz="10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1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wallstreetmojo</a:t>
            </a:r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</a:t>
            </a:r>
            <a:r>
              <a:rPr lang="en-IN" sz="10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IN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8" name="Picture 4" descr="Financing Options - Definition, Explained, Examples, Typ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1773" y="774045"/>
            <a:ext cx="4202514" cy="474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0565" y="339519"/>
            <a:ext cx="7965461" cy="994164"/>
          </a:xfrm>
        </p:spPr>
        <p:txBody>
          <a:bodyPr/>
          <a:lstStyle/>
          <a:p>
            <a:pPr algn="ctr"/>
            <a:r>
              <a:rPr lang="en-IN" sz="2800" b="1" kern="0" cap="non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RECOMMENDATIONS</a:t>
            </a:r>
            <a:br>
              <a:rPr lang="en-IN" sz="2800" b="1" kern="0" cap="non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</a:br>
            <a:endParaRPr lang="en-IN" sz="2800" cap="none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3460565" y="1870410"/>
            <a:ext cx="7965460" cy="3497698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Choose Portmeirion for its charm and accessibility, reinforcing a mythical atmosphere perfect for folklore and international storytelling.</a:t>
            </a:r>
            <a:b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sz="1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Priorities multilingual, community-based programming and inclusive themes to align with the values of Corso as well as the  diverse global audiences.</a:t>
            </a:r>
            <a:b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sz="1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Invest in strong logistics—transport, catering, safety, and  also the weather plans—to ensure a proper and a smooth delivery of this family-focused outdoor event(Knight </a:t>
            </a:r>
            <a:r>
              <a:rPr lang="en-IN" sz="18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al., </a:t>
            </a: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2023).</a:t>
            </a:r>
            <a:b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sz="1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Develop a proper  digital storytelling legacy component—collecting, sharing, as well as  archiving voices online to extend impact beyond five-day festival.</a:t>
            </a:r>
          </a:p>
          <a:p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F63A3B-78C7-47BE-AE5E-E10140E04643}" type="slidenum">
              <a:rPr lang="en-US" smtClean="0">
                <a:solidFill>
                  <a:schemeClr val="tx1"/>
                </a:solidFill>
              </a:rPr>
              <a:t>12</a:t>
            </a:fld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7338" y="560191"/>
            <a:ext cx="7965461" cy="994164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467338" y="2303029"/>
            <a:ext cx="7965460" cy="349769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Hence, it can be concluded that the feasibility study of The Voices of Wales: A Global Storytelling &amp; Folklore Festival indicates an alignment with trends related to cultural tourism and Visit </a:t>
            </a:r>
            <a:r>
              <a:rPr lang="en-IN" sz="1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Wales’</a:t>
            </a:r>
            <a:r>
              <a:rPr lang="en-IN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theme of 2025. The event holds major potential with a neat target market, an appealing venue, and a distinctive approach to programming. Operational planning, a skilled staff, and an inclusive form of content can enhance the viability of the business entity in a further way.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7338" y="-212320"/>
            <a:ext cx="7965461" cy="994164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467338" y="890752"/>
            <a:ext cx="8820772" cy="507649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Visit Wales, 2025</a:t>
            </a:r>
            <a:r>
              <a:rPr lang="en-IN" sz="11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Year of </a:t>
            </a:r>
            <a:r>
              <a:rPr lang="en-IN" sz="1100" i="1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https://industry.visitwales.com/get-involved/visit-wales-themed-year-campaigns/year-croeso (Accessed: 9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Visit Wales, 2025</a:t>
            </a:r>
            <a:r>
              <a:rPr lang="en-IN" sz="11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Culture</a:t>
            </a: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https://www.visitwales.com/things-do/culture (Accessed: 9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Official Cardiff partnership, 2025. </a:t>
            </a:r>
            <a:r>
              <a:rPr lang="en-IN" sz="11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Cardiff Today Report</a:t>
            </a: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 Available at: https://www.cardiffpartnership.co.uk/wp-content/uploads/2022/04/Cardiff-Today-English-Final.pdf (Accessed: 9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CBI, 2021</a:t>
            </a:r>
            <a:r>
              <a:rPr lang="en-IN" sz="11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The European market potential for cultural tourism</a:t>
            </a: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https://www.cbi.eu/market-information/tourism/cultural-tourism/market-potential (Accessed: 9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Welsh Government, 2025. </a:t>
            </a:r>
            <a:r>
              <a:rPr lang="en-IN" sz="11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Event Wales: Assessment Criteria</a:t>
            </a: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https://www.gov.wales/sites/default/files/publications/2019-06/assessment-criteria-major-signature-and-growth-events.pdf (Accessed: 9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Eisteddfod, 2025</a:t>
            </a:r>
            <a:r>
              <a:rPr lang="en-IN" sz="11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Governance and Policies</a:t>
            </a: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https://eisteddfod.wales/about/governance-and-policies (Accessed: 9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Leston, R., 2024. </a:t>
            </a:r>
            <a:r>
              <a:rPr lang="en-IN" sz="11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Green Man Festival 2024: Everything you need to know</a:t>
            </a: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IN" sz="11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BBC News</a:t>
            </a: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BBC. Available at: https://www.bbc.com/news/articles/ce78pjj9e86o (Accessed: 9 May 2025).</a:t>
            </a:r>
          </a:p>
          <a:p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Usmani, S., Ali, S.F., Imtiaz, K. and Khan, H.G., 2019. The experimental study on the effectiveness of social media ad campaign: Like, comment, share. </a:t>
            </a:r>
            <a:r>
              <a:rPr lang="en-IN" sz="11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Experiential Learning &amp; Case Studies</a:t>
            </a: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IN" sz="11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4</a:t>
            </a:r>
            <a:r>
              <a:rPr lang="en-IN" sz="11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(1), pp.116-130.</a:t>
            </a:r>
          </a:p>
          <a:p>
            <a:r>
              <a:rPr lang="en-US" sz="900" dirty="0" err="1">
                <a:solidFill>
                  <a:schemeClr val="tx1"/>
                </a:solidFill>
              </a:rPr>
              <a:t>larksuite</a:t>
            </a:r>
            <a:r>
              <a:rPr lang="en-US" sz="900" dirty="0">
                <a:solidFill>
                  <a:schemeClr val="tx1"/>
                </a:solidFill>
              </a:rPr>
              <a:t> (2021)v </a:t>
            </a:r>
            <a:r>
              <a:rPr lang="en-US" sz="900" dirty="0">
                <a:solidFill>
                  <a:schemeClr val="tx1"/>
                </a:solidFill>
                <a:hlinkClick r:id="rId3"/>
              </a:rPr>
              <a:t>https://www.larksuite.com/en_us/blog/staffing-in-management</a:t>
            </a:r>
            <a:endParaRPr lang="en-US" sz="900" dirty="0">
              <a:solidFill>
                <a:schemeClr val="tx1"/>
              </a:solidFill>
            </a:endParaRPr>
          </a:p>
          <a:p>
            <a:r>
              <a:rPr lang="en-US" sz="900" dirty="0" err="1">
                <a:solidFill>
                  <a:schemeClr val="tx1"/>
                </a:solidFill>
              </a:rPr>
              <a:t>wallstreetmojo</a:t>
            </a:r>
            <a:r>
              <a:rPr lang="en-US" sz="900" dirty="0">
                <a:solidFill>
                  <a:schemeClr val="tx1"/>
                </a:solidFill>
              </a:rPr>
              <a:t>  (20220 https://www.wallstreetmojo.com/financing-options/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1" y="849782"/>
            <a:ext cx="5715000" cy="2727709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</a:t>
            </a:r>
            <a:b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{F0F917E7-6BB7-4559-8017-3AA6A718C02B}tf78438558_win32</Template>
  <TotalTime>2</TotalTime>
  <Words>2073</Words>
  <Application>Microsoft Office PowerPoint</Application>
  <PresentationFormat>Widescreen</PresentationFormat>
  <Paragraphs>171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Black</vt:lpstr>
      <vt:lpstr>Calibri</vt:lpstr>
      <vt:lpstr>Sabon Next LT</vt:lpstr>
      <vt:lpstr>Symbol</vt:lpstr>
      <vt:lpstr>Times New Roman</vt:lpstr>
      <vt:lpstr>Custom</vt:lpstr>
      <vt:lpstr>Voices of Wales: A Global Storytelling &amp; Folklore Festival</vt:lpstr>
      <vt:lpstr>Introduction</vt:lpstr>
      <vt:lpstr>Event Content and Context</vt:lpstr>
      <vt:lpstr>Market Factors</vt:lpstr>
      <vt:lpstr>Market Factors</vt:lpstr>
      <vt:lpstr>Proposed Location and Venue </vt:lpstr>
      <vt:lpstr>STAFFING REQUIREMENTS / SKILL SETS TO HOST THE EVENT </vt:lpstr>
      <vt:lpstr>LIKELY RESOURCE ALLOCATIONS – CATERING, LIGHTING, PARKING, SEATING</vt:lpstr>
      <vt:lpstr>SEF Matrix (Social, Economic, Financial, Feasibility)</vt:lpstr>
      <vt:lpstr>Financial factors </vt:lpstr>
      <vt:lpstr>FUNDING OPTIONS</vt:lpstr>
      <vt:lpstr>RECOMMENDATIONS </vt:lpstr>
      <vt:lpstr>Conclusion</vt:lpstr>
      <vt:lpstr>References</vt:lpstr>
      <vt:lpstr>Thank 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florin nitu</cp:lastModifiedBy>
  <cp:revision>6</cp:revision>
  <dcterms:created xsi:type="dcterms:W3CDTF">2025-05-09T10:43:00Z</dcterms:created>
  <dcterms:modified xsi:type="dcterms:W3CDTF">2025-05-14T08:52:41Z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4B47652C865F43C591C046EEA2B785FC_12</vt:lpwstr>
  </property>
  <property fmtid="{D5CDD505-2E9C-101B-9397-08002B2CF9AE}" pid="3" name="KSOProductBuildVer">
    <vt:lpwstr>2057-12.2.0.20795</vt:lpwstr>
  </property>
</Properties>
</file>