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16"/>
  </p:notesMasterIdLst>
  <p:sldIdLst>
    <p:sldId id="266" r:id="rId5"/>
    <p:sldId id="267" r:id="rId6"/>
    <p:sldId id="256" r:id="rId7"/>
    <p:sldId id="258" r:id="rId8"/>
    <p:sldId id="259" r:id="rId9"/>
    <p:sldId id="260" r:id="rId10"/>
    <p:sldId id="261" r:id="rId11"/>
    <p:sldId id="262" r:id="rId12"/>
    <p:sldId id="263" r:id="rId13"/>
    <p:sldId id="264" r:id="rId14"/>
    <p:sldId id="265" r:id="rId15"/>
  </p:sldIdLst>
  <p:sldSz cx="43891200" cy="32918400"/>
  <p:notesSz cx="6858000" cy="9144000"/>
  <p:embeddedFontLst>
    <p:embeddedFont>
      <p:font typeface="Inter" panose="020B0604020202020204"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42B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8996" autoAdjust="0"/>
  </p:normalViewPr>
  <p:slideViewPr>
    <p:cSldViewPr>
      <p:cViewPr>
        <p:scale>
          <a:sx n="20" d="100"/>
          <a:sy n="20" d="100"/>
        </p:scale>
        <p:origin x="648" y="-10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F7AE5F-CF83-4F53-9260-7C14FBE9A8B0}" type="datetimeFigureOut">
              <a:rPr lang="en-GB" smtClean="0"/>
              <a:t>03/04/2025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C28928-1E3B-454D-9988-4C538E5BF86A}" type="slidenum">
              <a:rPr lang="en-GB" smtClean="0"/>
              <a:t>‹#›</a:t>
            </a:fld>
            <a:endParaRPr lang="en-GB"/>
          </a:p>
        </p:txBody>
      </p:sp>
    </p:spTree>
    <p:extLst>
      <p:ext uri="{BB962C8B-B14F-4D97-AF65-F5344CB8AC3E}">
        <p14:creationId xmlns:p14="http://schemas.microsoft.com/office/powerpoint/2010/main" val="1738659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t>
            </a:r>
            <a:r>
              <a:rPr lang="en-GB" dirty="0" err="1"/>
              <a:t>michelle</a:t>
            </a:r>
            <a:r>
              <a:rPr lang="en-GB" dirty="0"/>
              <a:t> Hill, student number 1708278  and I’d like to  welcome you to my action research poster presentation, the title of which is, an investigation on the use of technology, via digital applications in the classroom.</a:t>
            </a:r>
          </a:p>
        </p:txBody>
      </p:sp>
      <p:sp>
        <p:nvSpPr>
          <p:cNvPr id="4" name="Slide Number Placeholder 3"/>
          <p:cNvSpPr>
            <a:spLocks noGrp="1"/>
          </p:cNvSpPr>
          <p:nvPr>
            <p:ph type="sldNum" sz="quarter" idx="5"/>
          </p:nvPr>
        </p:nvSpPr>
        <p:spPr/>
        <p:txBody>
          <a:bodyPr/>
          <a:lstStyle/>
          <a:p>
            <a:fld id="{3FC28928-1E3B-454D-9988-4C538E5BF86A}" type="slidenum">
              <a:rPr lang="en-GB" smtClean="0"/>
              <a:t>1</a:t>
            </a:fld>
            <a:endParaRPr lang="en-GB"/>
          </a:p>
        </p:txBody>
      </p:sp>
    </p:spTree>
    <p:extLst>
      <p:ext uri="{BB962C8B-B14F-4D97-AF65-F5344CB8AC3E}">
        <p14:creationId xmlns:p14="http://schemas.microsoft.com/office/powerpoint/2010/main" val="3560882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two is the contents page, here is the order of the presentation.</a:t>
            </a:r>
          </a:p>
          <a:p>
            <a:r>
              <a:rPr lang="en-GB" dirty="0"/>
              <a:t>To begin I will introduce the poster in its entirety highlighting the areas that will be covered. The next slides will then zoom in on each section and discuss these in more detail.</a:t>
            </a:r>
          </a:p>
          <a:p>
            <a:r>
              <a:rPr lang="en-GB" dirty="0"/>
              <a:t>So to clarify </a:t>
            </a:r>
          </a:p>
          <a:p>
            <a:r>
              <a:rPr lang="en-GB" dirty="0"/>
              <a:t>We will have the introduction to the entire poster </a:t>
            </a:r>
          </a:p>
          <a:p>
            <a:r>
              <a:rPr lang="en-GB" dirty="0"/>
              <a:t>We will then zoom in on </a:t>
            </a:r>
          </a:p>
          <a:p>
            <a:r>
              <a:rPr lang="en-GB" dirty="0"/>
              <a:t>The introduction</a:t>
            </a:r>
          </a:p>
          <a:p>
            <a:r>
              <a:rPr lang="en-GB" dirty="0"/>
              <a:t>The objective</a:t>
            </a:r>
          </a:p>
        </p:txBody>
      </p:sp>
      <p:sp>
        <p:nvSpPr>
          <p:cNvPr id="4" name="Slide Number Placeholder 3"/>
          <p:cNvSpPr>
            <a:spLocks noGrp="1"/>
          </p:cNvSpPr>
          <p:nvPr>
            <p:ph type="sldNum" sz="quarter" idx="5"/>
          </p:nvPr>
        </p:nvSpPr>
        <p:spPr/>
        <p:txBody>
          <a:bodyPr/>
          <a:lstStyle/>
          <a:p>
            <a:fld id="{3FC28928-1E3B-454D-9988-4C538E5BF86A}" type="slidenum">
              <a:rPr lang="en-GB" smtClean="0"/>
              <a:t>2</a:t>
            </a:fld>
            <a:endParaRPr lang="en-GB"/>
          </a:p>
        </p:txBody>
      </p:sp>
    </p:spTree>
    <p:extLst>
      <p:ext uri="{BB962C8B-B14F-4D97-AF65-F5344CB8AC3E}">
        <p14:creationId xmlns:p14="http://schemas.microsoft.com/office/powerpoint/2010/main" val="2150874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in the contents page, this is my action research poster which has mapped out the process undertaken for this action research. </a:t>
            </a:r>
            <a:r>
              <a:rPr lang="en-GB" sz="1800" kern="0" dirty="0">
                <a:effectLst/>
                <a:latin typeface="Calibri" panose="020F0502020204030204" pitchFamily="34" charset="0"/>
                <a:ea typeface="Times New Roman" panose="02020603050405020304" pitchFamily="18" charset="0"/>
              </a:rPr>
              <a:t>Action research is a process that aids teachers like me, to investigate their practice. It involves identifying a phenomenon or problem, researching topics, approaches, and practices to find improvements to put into practical action.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Calibri" panose="020F0502020204030204" pitchFamily="34" charset="0"/>
                <a:ea typeface="Times New Roman" panose="02020603050405020304" pitchFamily="18" charset="0"/>
                <a:cs typeface="Times New Roman" panose="02020603050405020304" pitchFamily="18" charset="0"/>
              </a:rPr>
              <a:t>This small-scale report has included a case study which details an experience had within the HE classroom, where a digital collaboration tool, specifically Mentimeter, was used as a learning tool for the students, as well as an informal assessment tool within my teaching. Its application within my classroom environment had both positive and negative impacts with different students, with some learners stating that it provided them with new opportunities to be involved in the learning experience, while others alluded that it alienated them or made them feel uncomfortable due to their learning disabilities, age or abilities with technology.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FC28928-1E3B-454D-9988-4C538E5BF86A}" type="slidenum">
              <a:rPr lang="en-GB" smtClean="0"/>
              <a:t>3</a:t>
            </a:fld>
            <a:endParaRPr lang="en-GB"/>
          </a:p>
        </p:txBody>
      </p:sp>
    </p:spTree>
    <p:extLst>
      <p:ext uri="{BB962C8B-B14F-4D97-AF65-F5344CB8AC3E}">
        <p14:creationId xmlns:p14="http://schemas.microsoft.com/office/powerpoint/2010/main" val="4004630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on from the title which is an investigation on the use of technology, namely digital applications in the classroom the introduction will provide more depth on the reports purpose. </a:t>
            </a:r>
          </a:p>
          <a:p>
            <a:r>
              <a:rPr lang="en-GB" dirty="0"/>
              <a:t>According to the Welsh government, non traditional students make up almost half of all students in HE and although the numbers of students with dyslexia are not astronomical, they are increasing year on year. With today’s world being very much technology orientated it is no wonder that its use has now become a tool in the classroom for learning. However, what this report aims to explore is if its integration is potentially alienating some or creating a barrier for some such as older learners who are not necessarily tech savvy or those with dyslexia who often have difficultly with reading, writing and the processing of information.  Using a case study of an already experienced event, the report will explore available literature around these topics and conclude with recommendations for future practice to ensure that all students have equity in their learning experiences.   </a:t>
            </a:r>
          </a:p>
        </p:txBody>
      </p:sp>
      <p:sp>
        <p:nvSpPr>
          <p:cNvPr id="4" name="Slide Number Placeholder 3"/>
          <p:cNvSpPr>
            <a:spLocks noGrp="1"/>
          </p:cNvSpPr>
          <p:nvPr>
            <p:ph type="sldNum" sz="quarter" idx="5"/>
          </p:nvPr>
        </p:nvSpPr>
        <p:spPr/>
        <p:txBody>
          <a:bodyPr/>
          <a:lstStyle/>
          <a:p>
            <a:fld id="{3FC28928-1E3B-454D-9988-4C538E5BF86A}" type="slidenum">
              <a:rPr lang="en-GB" smtClean="0"/>
              <a:t>4</a:t>
            </a:fld>
            <a:endParaRPr lang="en-GB"/>
          </a:p>
        </p:txBody>
      </p:sp>
    </p:spTree>
    <p:extLst>
      <p:ext uri="{BB962C8B-B14F-4D97-AF65-F5344CB8AC3E}">
        <p14:creationId xmlns:p14="http://schemas.microsoft.com/office/powerpoint/2010/main" val="3150818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now move on to the objective of this report- the main purpose. As mentioned previously, the aim is to ensure that no student is left behind in their education journey as so the purpose is to pose 4 questions and gather knowledge using available literature to identify barriers and how these can be overcome in future practice. </a:t>
            </a:r>
          </a:p>
          <a:p>
            <a:r>
              <a:rPr lang="en-GB" dirty="0"/>
              <a:t>The questions posed are</a:t>
            </a:r>
          </a:p>
          <a:p>
            <a:r>
              <a:rPr lang="en-GB" dirty="0"/>
              <a:t>To specifically explore the technology being referred to </a:t>
            </a:r>
          </a:p>
          <a:p>
            <a:r>
              <a:rPr lang="en-GB" dirty="0"/>
              <a:t>Identify how the technology can support learning, 3 how it can be incorporated in an inclusive manner and finally how can its impact be measured to ensure it is working.</a:t>
            </a:r>
          </a:p>
        </p:txBody>
      </p:sp>
      <p:sp>
        <p:nvSpPr>
          <p:cNvPr id="4" name="Slide Number Placeholder 3"/>
          <p:cNvSpPr>
            <a:spLocks noGrp="1"/>
          </p:cNvSpPr>
          <p:nvPr>
            <p:ph type="sldNum" sz="quarter" idx="5"/>
          </p:nvPr>
        </p:nvSpPr>
        <p:spPr/>
        <p:txBody>
          <a:bodyPr/>
          <a:lstStyle/>
          <a:p>
            <a:fld id="{3FC28928-1E3B-454D-9988-4C538E5BF86A}" type="slidenum">
              <a:rPr lang="en-GB" smtClean="0"/>
              <a:t>5</a:t>
            </a:fld>
            <a:endParaRPr lang="en-GB"/>
          </a:p>
        </p:txBody>
      </p:sp>
    </p:spTree>
    <p:extLst>
      <p:ext uri="{BB962C8B-B14F-4D97-AF65-F5344CB8AC3E}">
        <p14:creationId xmlns:p14="http://schemas.microsoft.com/office/powerpoint/2010/main" val="882021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review</a:t>
            </a:r>
          </a:p>
          <a:p>
            <a:r>
              <a:rPr lang="en-GB" dirty="0"/>
              <a:t>The digital application being used in Mentimeter which is an online collaborative tool, that allows students and teachers to collaborate to create word clouds instantly. Students can scan a QR code via their smart devices and upload their thoughts and ideas in unison. The app allows for participants to remain anonymous which can encourage participation from those who are fearful of judgement from their peers for example, or may feel inadequate when verbalising their thoughts and ideas and so are likely to remain silent in the classroom and thus not engage. It also creates a barrier for the teacher, as they are unable to assess the students learning if they are not engaging. </a:t>
            </a:r>
          </a:p>
          <a:p>
            <a:r>
              <a:rPr lang="en-GB" dirty="0"/>
              <a:t>However, due to its nature </a:t>
            </a:r>
            <a:r>
              <a:rPr lang="en-GB" dirty="0" err="1"/>
              <a:t>mentimeter</a:t>
            </a:r>
            <a:r>
              <a:rPr lang="en-GB" dirty="0"/>
              <a:t> can create barriers for those who are less tech savvy or do not have access to smart devices,  it can also create barriers for those with dyslexia due to the immediate nature at which the application is used. Dyslexic students may find it difficult to read, process and respond to the application in a timely manner which can lead to feelings of embarrassment. This could result in some simply not taking part which can have a negative impact on their learning and sense of belonging with their peers.</a:t>
            </a:r>
          </a:p>
          <a:p>
            <a:r>
              <a:rPr lang="en-GB" dirty="0"/>
              <a:t>There are measures that can be undertaken to support learners such as dyslexic students, adjustments to the presentation can be made to ease reading difficulties, and or assistive technology can be used which allow the student to dictate their ideas. </a:t>
            </a:r>
          </a:p>
          <a:p>
            <a:r>
              <a:rPr lang="en-GB" dirty="0"/>
              <a:t>Measuring the impact of its use can also be achieved in several ways. Communication channels that link student and teacher is almost as important as the learning itself as it can allow for the student to voice concerns, needs and in turn inform the teacher if an approach is helpful. This can be achieved through 1 to 1 meetings, class surveys, module surveys or even tutorial sessions. </a:t>
            </a:r>
          </a:p>
        </p:txBody>
      </p:sp>
      <p:sp>
        <p:nvSpPr>
          <p:cNvPr id="4" name="Slide Number Placeholder 3"/>
          <p:cNvSpPr>
            <a:spLocks noGrp="1"/>
          </p:cNvSpPr>
          <p:nvPr>
            <p:ph type="sldNum" sz="quarter" idx="5"/>
          </p:nvPr>
        </p:nvSpPr>
        <p:spPr/>
        <p:txBody>
          <a:bodyPr/>
          <a:lstStyle/>
          <a:p>
            <a:fld id="{3FC28928-1E3B-454D-9988-4C538E5BF86A}" type="slidenum">
              <a:rPr lang="en-GB" smtClean="0"/>
              <a:t>6</a:t>
            </a:fld>
            <a:endParaRPr lang="en-GB"/>
          </a:p>
        </p:txBody>
      </p:sp>
    </p:spTree>
    <p:extLst>
      <p:ext uri="{BB962C8B-B14F-4D97-AF65-F5344CB8AC3E}">
        <p14:creationId xmlns:p14="http://schemas.microsoft.com/office/powerpoint/2010/main" val="2793542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methodology</a:t>
            </a:r>
          </a:p>
          <a:p>
            <a:r>
              <a:rPr lang="en-GB" dirty="0"/>
              <a:t>As an insider enquirer the research will use secondary research, as primary research is not necessary at this point due to the use of a case study which was the observation step. The approach will use one stage of Zita </a:t>
            </a:r>
            <a:r>
              <a:rPr lang="en-GB" dirty="0" err="1"/>
              <a:t>O’leary’s</a:t>
            </a:r>
            <a:r>
              <a:rPr lang="en-GB" dirty="0"/>
              <a:t> cycle of research, step 1 is the observation which is expressed via the case study, step two is the reflection step and step 3 is the plan which will be put into action step 4. The benefit of this cycle is that it allows for the reporter to continue to develop the research as the cycle is almost infinite.  </a:t>
            </a:r>
          </a:p>
        </p:txBody>
      </p:sp>
      <p:sp>
        <p:nvSpPr>
          <p:cNvPr id="4" name="Slide Number Placeholder 3"/>
          <p:cNvSpPr>
            <a:spLocks noGrp="1"/>
          </p:cNvSpPr>
          <p:nvPr>
            <p:ph type="sldNum" sz="quarter" idx="5"/>
          </p:nvPr>
        </p:nvSpPr>
        <p:spPr/>
        <p:txBody>
          <a:bodyPr/>
          <a:lstStyle/>
          <a:p>
            <a:fld id="{3FC28928-1E3B-454D-9988-4C538E5BF86A}" type="slidenum">
              <a:rPr lang="en-GB" smtClean="0"/>
              <a:t>7</a:t>
            </a:fld>
            <a:endParaRPr lang="en-GB"/>
          </a:p>
        </p:txBody>
      </p:sp>
    </p:spTree>
    <p:extLst>
      <p:ext uri="{BB962C8B-B14F-4D97-AF65-F5344CB8AC3E}">
        <p14:creationId xmlns:p14="http://schemas.microsoft.com/office/powerpoint/2010/main" val="910717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study is based on level 5 BA students who were made of a range of students from as young as 20 to over the age of 50. The response to the use of </a:t>
            </a:r>
            <a:r>
              <a:rPr lang="en-GB" dirty="0" err="1"/>
              <a:t>mentimeter</a:t>
            </a:r>
            <a:r>
              <a:rPr lang="en-GB" dirty="0"/>
              <a:t> was mixed. The survey completed by the students at the end of the lesson raised some interesting results. The student was ASD noted that using the app gave them a voice which they had not had before in their lessons, while those with dyslexia noted that they faced barriers due to their disability. The older students did have issues due to not being tech savvy but this was quickly overcome when students helped one another through the task. </a:t>
            </a:r>
          </a:p>
        </p:txBody>
      </p:sp>
      <p:sp>
        <p:nvSpPr>
          <p:cNvPr id="4" name="Slide Number Placeholder 3"/>
          <p:cNvSpPr>
            <a:spLocks noGrp="1"/>
          </p:cNvSpPr>
          <p:nvPr>
            <p:ph type="sldNum" sz="quarter" idx="5"/>
          </p:nvPr>
        </p:nvSpPr>
        <p:spPr/>
        <p:txBody>
          <a:bodyPr/>
          <a:lstStyle/>
          <a:p>
            <a:fld id="{3FC28928-1E3B-454D-9988-4C538E5BF86A}" type="slidenum">
              <a:rPr lang="en-GB" smtClean="0"/>
              <a:t>8</a:t>
            </a:fld>
            <a:endParaRPr lang="en-GB"/>
          </a:p>
        </p:txBody>
      </p:sp>
    </p:spTree>
    <p:extLst>
      <p:ext uri="{BB962C8B-B14F-4D97-AF65-F5344CB8AC3E}">
        <p14:creationId xmlns:p14="http://schemas.microsoft.com/office/powerpoint/2010/main" val="2251949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the use of the </a:t>
            </a:r>
            <a:r>
              <a:rPr lang="en-GB" dirty="0" err="1"/>
              <a:t>mentimeter</a:t>
            </a:r>
            <a:r>
              <a:rPr lang="en-GB" dirty="0"/>
              <a:t> app did aid students with their learning and although some students faced barriers it is possible to overcome these by conversing with students on how their needs can be met before implementing the application in their education. Conducting needs assessments via surveys or 1 to 1 has shown to greatly improve upon student engagement and in turn can be used as a learning tool for students and ensures that no student is left behind when using technology in their learning. </a:t>
            </a:r>
          </a:p>
        </p:txBody>
      </p:sp>
      <p:sp>
        <p:nvSpPr>
          <p:cNvPr id="4" name="Slide Number Placeholder 3"/>
          <p:cNvSpPr>
            <a:spLocks noGrp="1"/>
          </p:cNvSpPr>
          <p:nvPr>
            <p:ph type="sldNum" sz="quarter" idx="5"/>
          </p:nvPr>
        </p:nvSpPr>
        <p:spPr/>
        <p:txBody>
          <a:bodyPr/>
          <a:lstStyle/>
          <a:p>
            <a:fld id="{3FC28928-1E3B-454D-9988-4C538E5BF86A}" type="slidenum">
              <a:rPr lang="en-GB" smtClean="0"/>
              <a:t>9</a:t>
            </a:fld>
            <a:endParaRPr lang="en-GB"/>
          </a:p>
        </p:txBody>
      </p:sp>
    </p:spTree>
    <p:extLst>
      <p:ext uri="{BB962C8B-B14F-4D97-AF65-F5344CB8AC3E}">
        <p14:creationId xmlns:p14="http://schemas.microsoft.com/office/powerpoint/2010/main" val="3160318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Report recommendations</a:t>
            </a:r>
          </a:p>
          <a:p>
            <a:r>
              <a:rPr lang="en-GB" dirty="0"/>
              <a:t>These recommendations have been created as a result of the research conducted during this report. 4 main recommendations can be made as a result. </a:t>
            </a:r>
          </a:p>
        </p:txBody>
      </p:sp>
      <p:sp>
        <p:nvSpPr>
          <p:cNvPr id="4" name="Slide Number Placeholder 3"/>
          <p:cNvSpPr>
            <a:spLocks noGrp="1"/>
          </p:cNvSpPr>
          <p:nvPr>
            <p:ph type="sldNum" sz="quarter" idx="5"/>
          </p:nvPr>
        </p:nvSpPr>
        <p:spPr/>
        <p:txBody>
          <a:bodyPr/>
          <a:lstStyle/>
          <a:p>
            <a:fld id="{3FC28928-1E3B-454D-9988-4C538E5BF86A}" type="slidenum">
              <a:rPr lang="en-GB" smtClean="0"/>
              <a:t>10</a:t>
            </a:fld>
            <a:endParaRPr lang="en-GB"/>
          </a:p>
        </p:txBody>
      </p:sp>
    </p:spTree>
    <p:extLst>
      <p:ext uri="{BB962C8B-B14F-4D97-AF65-F5344CB8AC3E}">
        <p14:creationId xmlns:p14="http://schemas.microsoft.com/office/powerpoint/2010/main" val="905853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4.svg"/><Relationship Id="rId12"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11" Type="http://schemas.openxmlformats.org/officeDocument/2006/relationships/image" Target="../media/image8.jpeg"/><Relationship Id="rId5" Type="http://schemas.openxmlformats.org/officeDocument/2006/relationships/image" Target="../media/image2.png"/><Relationship Id="rId15" Type="http://schemas.openxmlformats.org/officeDocument/2006/relationships/image" Target="../media/image1.png"/><Relationship Id="rId10" Type="http://schemas.openxmlformats.org/officeDocument/2006/relationships/image" Target="../media/image7.png"/><Relationship Id="rId4" Type="http://schemas.openxmlformats.org/officeDocument/2006/relationships/notesSlide" Target="../notesSlides/notesSlide3.xml"/><Relationship Id="rId9" Type="http://schemas.openxmlformats.org/officeDocument/2006/relationships/image" Target="../media/image6.svg"/><Relationship Id="rId1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7FCAADA2-14BE-41D0-AAB5-63CE7058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91200" cy="32918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AB8356-CBDE-4DFD-A0D1-05042859B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4"/>
            <a:ext cx="26765017" cy="3291839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EC02101-A358-4503-9755-19E25B531D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870" y="3291830"/>
            <a:ext cx="21867610" cy="26334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C8FE685-EF61-ACA1-8613-6FCEF98597D1}"/>
              </a:ext>
            </a:extLst>
          </p:cNvPr>
          <p:cNvSpPr txBox="1"/>
          <p:nvPr/>
        </p:nvSpPr>
        <p:spPr>
          <a:xfrm>
            <a:off x="5105400" y="2743200"/>
            <a:ext cx="15641766" cy="1002496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13400" kern="1200" dirty="0">
                <a:solidFill>
                  <a:schemeClr val="tx1">
                    <a:lumMod val="65000"/>
                    <a:lumOff val="35000"/>
                  </a:schemeClr>
                </a:solidFill>
                <a:latin typeface="+mj-lt"/>
                <a:ea typeface="+mj-ea"/>
                <a:cs typeface="+mj-cs"/>
              </a:rPr>
              <a:t>Action research presentation</a:t>
            </a:r>
          </a:p>
        </p:txBody>
      </p:sp>
      <p:sp>
        <p:nvSpPr>
          <p:cNvPr id="8" name="Rectangle 7">
            <a:extLst>
              <a:ext uri="{FF2B5EF4-FFF2-40B4-BE49-F238E27FC236}">
                <a16:creationId xmlns:a16="http://schemas.microsoft.com/office/drawing/2014/main" id="{CEF3B455-556F-48DE-8356-331B00ACD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5024" y="-4"/>
            <a:ext cx="17126176" cy="3291839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D40EB6-4F9F-4E6F-656B-8ECB9D4D3EF1}"/>
              </a:ext>
            </a:extLst>
          </p:cNvPr>
          <p:cNvSpPr txBox="1"/>
          <p:nvPr/>
        </p:nvSpPr>
        <p:spPr>
          <a:xfrm>
            <a:off x="3048000" y="13944600"/>
            <a:ext cx="20878799" cy="15742771"/>
          </a:xfrm>
          <a:prstGeom prst="rect">
            <a:avLst/>
          </a:prstGeom>
          <a:noFill/>
        </p:spPr>
        <p:txBody>
          <a:bodyPr wrap="square" rtlCol="0">
            <a:spAutoFit/>
          </a:bodyPr>
          <a:lstStyle/>
          <a:p>
            <a:r>
              <a:rPr lang="en-GB" sz="11500" dirty="0"/>
              <a:t>Title: An investigation on the use of technology via digital applications in the classroom.</a:t>
            </a:r>
          </a:p>
          <a:p>
            <a:endParaRPr lang="en-GB" sz="9600" dirty="0"/>
          </a:p>
          <a:p>
            <a:endParaRPr lang="en-GB" sz="9600" dirty="0"/>
          </a:p>
          <a:p>
            <a:endParaRPr lang="en-GB" sz="9600" dirty="0"/>
          </a:p>
          <a:p>
            <a:endParaRPr lang="en-GB" sz="9600" dirty="0"/>
          </a:p>
          <a:p>
            <a:endParaRPr lang="en-GB" sz="9600" dirty="0"/>
          </a:p>
          <a:p>
            <a:endParaRPr lang="en-GB" sz="9600" dirty="0"/>
          </a:p>
          <a:p>
            <a:r>
              <a:rPr lang="en-GB" sz="9600" dirty="0"/>
              <a:t>By Michelle Hill 1708278</a:t>
            </a:r>
            <a:endParaRPr lang="en-GB" dirty="0"/>
          </a:p>
        </p:txBody>
      </p:sp>
      <p:pic>
        <p:nvPicPr>
          <p:cNvPr id="16" name="Audio 15">
            <a:hlinkClick r:id="" action="ppaction://media"/>
            <a:extLst>
              <a:ext uri="{FF2B5EF4-FFF2-40B4-BE49-F238E27FC236}">
                <a16:creationId xmlns:a16="http://schemas.microsoft.com/office/drawing/2014/main" id="{EB39F156-46FB-5645-9CB1-FE8DD0C5F4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407414867"/>
      </p:ext>
    </p:extLst>
  </p:cSld>
  <p:clrMapOvr>
    <a:masterClrMapping/>
  </p:clrMapOvr>
  <mc:AlternateContent xmlns:mc="http://schemas.openxmlformats.org/markup-compatibility/2006">
    <mc:Choice xmlns:p14="http://schemas.microsoft.com/office/powerpoint/2010/main" Requires="p14">
      <p:transition spd="slow" p14:dur="2000" advTm="23903"/>
    </mc:Choice>
    <mc:Fallback>
      <p:transition spd="slow" advTm="2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a:extLst>
            <a:ext uri="{FF2B5EF4-FFF2-40B4-BE49-F238E27FC236}">
              <a16:creationId xmlns:a16="http://schemas.microsoft.com/office/drawing/2014/main" id="{C3E7E6FF-F194-19EA-8A32-C3A513677D0E}"/>
            </a:ext>
          </a:extLst>
        </p:cNvPr>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7FD39B46-AF3A-9E7C-CBF8-D31EC5CE9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91200" cy="32918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3723E54-493F-C693-0C06-395B723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4"/>
            <a:ext cx="26765017" cy="3291839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E8BA574-4674-E8E7-EA86-06BED13F9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870" y="3291830"/>
            <a:ext cx="21867610" cy="26334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325F4D-2854-F6D3-0026-57A0F1B543BC}"/>
              </a:ext>
            </a:extLst>
          </p:cNvPr>
          <p:cNvSpPr txBox="1"/>
          <p:nvPr/>
        </p:nvSpPr>
        <p:spPr>
          <a:xfrm>
            <a:off x="5105400" y="2743200"/>
            <a:ext cx="15641766" cy="1002496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13400" u="sng" dirty="0">
                <a:solidFill>
                  <a:schemeClr val="tx1">
                    <a:lumMod val="65000"/>
                    <a:lumOff val="35000"/>
                  </a:schemeClr>
                </a:solidFill>
                <a:latin typeface="+mj-lt"/>
                <a:ea typeface="+mj-ea"/>
                <a:cs typeface="+mj-cs"/>
              </a:rPr>
              <a:t>C</a:t>
            </a:r>
            <a:r>
              <a:rPr lang="en-US" sz="13400" u="sng" kern="1200" dirty="0">
                <a:solidFill>
                  <a:schemeClr val="tx1">
                    <a:lumMod val="65000"/>
                    <a:lumOff val="35000"/>
                  </a:schemeClr>
                </a:solidFill>
                <a:latin typeface="+mj-lt"/>
                <a:ea typeface="+mj-ea"/>
                <a:cs typeface="+mj-cs"/>
              </a:rPr>
              <a:t>ontents</a:t>
            </a:r>
          </a:p>
        </p:txBody>
      </p:sp>
      <p:sp>
        <p:nvSpPr>
          <p:cNvPr id="8" name="Rectangle 7">
            <a:extLst>
              <a:ext uri="{FF2B5EF4-FFF2-40B4-BE49-F238E27FC236}">
                <a16:creationId xmlns:a16="http://schemas.microsoft.com/office/drawing/2014/main" id="{0FB37CE4-4BF3-C732-5AEA-6EFF1E03B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5024" y="-4"/>
            <a:ext cx="17126176" cy="3291839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ED7956-A39F-00D3-164F-995DFCC8BB2C}"/>
              </a:ext>
            </a:extLst>
          </p:cNvPr>
          <p:cNvSpPr txBox="1"/>
          <p:nvPr/>
        </p:nvSpPr>
        <p:spPr>
          <a:xfrm>
            <a:off x="3041275" y="11178023"/>
            <a:ext cx="20878799" cy="23729573"/>
          </a:xfrm>
          <a:prstGeom prst="rect">
            <a:avLst/>
          </a:prstGeom>
          <a:noFill/>
        </p:spPr>
        <p:txBody>
          <a:bodyPr wrap="square" rtlCol="0">
            <a:spAutoFit/>
          </a:bodyPr>
          <a:lstStyle/>
          <a:p>
            <a:pPr marL="1143000" indent="-1143000">
              <a:buFont typeface="Arial" panose="020B0604020202020204" pitchFamily="34" charset="0"/>
              <a:buChar char="•"/>
            </a:pPr>
            <a:r>
              <a:rPr lang="en-GB" sz="9600" dirty="0"/>
              <a:t>Introduction to the presentation and poster</a:t>
            </a:r>
          </a:p>
          <a:p>
            <a:pPr marL="1143000" indent="-1143000">
              <a:buFont typeface="Arial" panose="020B0604020202020204" pitchFamily="34" charset="0"/>
              <a:buChar char="•"/>
            </a:pPr>
            <a:r>
              <a:rPr lang="en-GB" sz="9600" dirty="0"/>
              <a:t>Introduction</a:t>
            </a:r>
          </a:p>
          <a:p>
            <a:pPr marL="1143000" indent="-1143000">
              <a:buFont typeface="Arial" panose="020B0604020202020204" pitchFamily="34" charset="0"/>
              <a:buChar char="•"/>
            </a:pPr>
            <a:r>
              <a:rPr lang="en-GB" sz="9600" dirty="0"/>
              <a:t>Objective</a:t>
            </a:r>
          </a:p>
          <a:p>
            <a:pPr marL="1143000" indent="-1143000">
              <a:buFont typeface="Arial" panose="020B0604020202020204" pitchFamily="34" charset="0"/>
              <a:buChar char="•"/>
            </a:pPr>
            <a:r>
              <a:rPr lang="en-GB" sz="9600" dirty="0"/>
              <a:t>Literature review</a:t>
            </a:r>
          </a:p>
          <a:p>
            <a:pPr marL="1143000" indent="-1143000">
              <a:buFont typeface="Arial" panose="020B0604020202020204" pitchFamily="34" charset="0"/>
              <a:buChar char="•"/>
            </a:pPr>
            <a:r>
              <a:rPr lang="en-GB" sz="9600" dirty="0"/>
              <a:t>Methodology</a:t>
            </a:r>
          </a:p>
          <a:p>
            <a:pPr marL="1143000" indent="-1143000">
              <a:buFont typeface="Arial" panose="020B0604020202020204" pitchFamily="34" charset="0"/>
              <a:buChar char="•"/>
            </a:pPr>
            <a:r>
              <a:rPr lang="en-GB" sz="9600" dirty="0"/>
              <a:t>Case study</a:t>
            </a:r>
          </a:p>
          <a:p>
            <a:pPr marL="1143000" indent="-1143000">
              <a:buFont typeface="Arial" panose="020B0604020202020204" pitchFamily="34" charset="0"/>
              <a:buChar char="•"/>
            </a:pPr>
            <a:r>
              <a:rPr lang="en-GB" sz="9600" dirty="0"/>
              <a:t>Conclusion</a:t>
            </a:r>
          </a:p>
          <a:p>
            <a:pPr marL="1143000" indent="-1143000">
              <a:buFont typeface="Arial" panose="020B0604020202020204" pitchFamily="34" charset="0"/>
              <a:buChar char="•"/>
            </a:pPr>
            <a:r>
              <a:rPr lang="en-GB" sz="9600" dirty="0"/>
              <a:t>Recommendations </a:t>
            </a:r>
          </a:p>
          <a:p>
            <a:pPr marL="1143000" indent="-1143000">
              <a:buFont typeface="Arial" panose="020B0604020202020204" pitchFamily="34" charset="0"/>
              <a:buChar char="•"/>
            </a:pPr>
            <a:r>
              <a:rPr lang="en-GB" sz="9600" dirty="0"/>
              <a:t>References</a:t>
            </a:r>
          </a:p>
          <a:p>
            <a:endParaRPr lang="en-GB" sz="9600" dirty="0"/>
          </a:p>
          <a:p>
            <a:endParaRPr lang="en-GB" sz="9600" dirty="0"/>
          </a:p>
          <a:p>
            <a:endParaRPr lang="en-GB" sz="9600" dirty="0"/>
          </a:p>
          <a:p>
            <a:endParaRPr lang="en-GB" sz="9600" dirty="0"/>
          </a:p>
          <a:p>
            <a:endParaRPr lang="en-GB" sz="9600" dirty="0"/>
          </a:p>
          <a:p>
            <a:endParaRPr lang="en-GB" sz="9600" dirty="0"/>
          </a:p>
        </p:txBody>
      </p:sp>
      <p:pic>
        <p:nvPicPr>
          <p:cNvPr id="16" name="Audio 15">
            <a:hlinkClick r:id="" action="ppaction://media"/>
            <a:extLst>
              <a:ext uri="{FF2B5EF4-FFF2-40B4-BE49-F238E27FC236}">
                <a16:creationId xmlns:a16="http://schemas.microsoft.com/office/drawing/2014/main" id="{C44A2106-996C-109A-E7F2-67A553537C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721570429"/>
      </p:ext>
    </p:extLst>
  </p:cSld>
  <p:clrMapOvr>
    <a:masterClrMapping/>
  </p:clrMapOvr>
  <mc:AlternateContent xmlns:mc="http://schemas.openxmlformats.org/markup-compatibility/2006">
    <mc:Choice xmlns:p14="http://schemas.microsoft.com/office/powerpoint/2010/main" Requires="p14">
      <p:transition spd="slow" p14:dur="2000" advTm="39977"/>
    </mc:Choice>
    <mc:Fallback>
      <p:transition spd="slow" advTm="3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5542B2"/>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54648D5B-1054-20E1-12EC-94BC4B58718A}"/>
              </a:ext>
            </a:extLst>
          </p:cNvPr>
          <p:cNvPicPr>
            <a:picLocks noChangeAspect="1"/>
          </p:cNvPicPr>
          <p:nvPr/>
        </p:nvPicPr>
        <p:blipFill>
          <a:blip r:embed="rId5"/>
          <a:stretch>
            <a:fillRect/>
          </a:stretch>
        </p:blipFill>
        <p:spPr>
          <a:xfrm>
            <a:off x="13202338" y="22226428"/>
            <a:ext cx="18231740" cy="10466058"/>
          </a:xfrm>
          <a:prstGeom prst="rect">
            <a:avLst/>
          </a:prstGeom>
        </p:spPr>
      </p:pic>
      <p:grpSp>
        <p:nvGrpSpPr>
          <p:cNvPr id="48" name="Group 47">
            <a:extLst>
              <a:ext uri="{FF2B5EF4-FFF2-40B4-BE49-F238E27FC236}">
                <a16:creationId xmlns:a16="http://schemas.microsoft.com/office/drawing/2014/main" id="{F7105C3B-0EA8-B147-3B29-414E374325BB}"/>
              </a:ext>
            </a:extLst>
          </p:cNvPr>
          <p:cNvGrpSpPr/>
          <p:nvPr/>
        </p:nvGrpSpPr>
        <p:grpSpPr>
          <a:xfrm>
            <a:off x="524984" y="0"/>
            <a:ext cx="55805624" cy="32466572"/>
            <a:chOff x="172659" y="-917654"/>
            <a:chExt cx="55805624" cy="32466572"/>
          </a:xfrm>
        </p:grpSpPr>
        <p:sp>
          <p:nvSpPr>
            <p:cNvPr id="3" name="AutoShape 3"/>
            <p:cNvSpPr/>
            <p:nvPr/>
          </p:nvSpPr>
          <p:spPr>
            <a:xfrm>
              <a:off x="958581" y="20611940"/>
              <a:ext cx="11576590" cy="6100466"/>
            </a:xfrm>
            <a:prstGeom prst="rect">
              <a:avLst/>
            </a:prstGeom>
            <a:solidFill>
              <a:srgbClr val="FDFD56"/>
            </a:solidFill>
          </p:spPr>
          <p:txBody>
            <a:bodyPr/>
            <a:lstStyle/>
            <a:p>
              <a:endParaRPr lang="en-GB" dirty="0"/>
            </a:p>
          </p:txBody>
        </p:sp>
        <p:sp>
          <p:nvSpPr>
            <p:cNvPr id="4" name="TextBox 4"/>
            <p:cNvSpPr txBox="1"/>
            <p:nvPr/>
          </p:nvSpPr>
          <p:spPr>
            <a:xfrm>
              <a:off x="2488293" y="20756012"/>
              <a:ext cx="8365090" cy="790099"/>
            </a:xfrm>
            <a:prstGeom prst="rect">
              <a:avLst/>
            </a:prstGeom>
          </p:spPr>
          <p:txBody>
            <a:bodyPr lIns="0" tIns="0" rIns="0" bIns="0" rtlCol="0" anchor="t">
              <a:spAutoFit/>
            </a:bodyPr>
            <a:lstStyle/>
            <a:p>
              <a:pPr algn="ctr">
                <a:lnSpc>
                  <a:spcPts val="6719"/>
                </a:lnSpc>
              </a:pPr>
              <a:r>
                <a:rPr lang="en-US" sz="4800" b="1" spc="33" dirty="0">
                  <a:solidFill>
                    <a:srgbClr val="253140"/>
                  </a:solidFill>
                  <a:latin typeface="Inter" panose="02000503000000020004" pitchFamily="2" charset="0"/>
                  <a:ea typeface="Inter" panose="02000503000000020004" pitchFamily="2" charset="0"/>
                </a:rPr>
                <a:t>CONCLUSION</a:t>
              </a:r>
            </a:p>
          </p:txBody>
        </p:sp>
        <p:sp>
          <p:nvSpPr>
            <p:cNvPr id="5" name="TextBox 5"/>
            <p:cNvSpPr txBox="1"/>
            <p:nvPr/>
          </p:nvSpPr>
          <p:spPr>
            <a:xfrm>
              <a:off x="43516300" y="18130497"/>
              <a:ext cx="7877701" cy="413383"/>
            </a:xfrm>
            <a:prstGeom prst="rect">
              <a:avLst/>
            </a:prstGeom>
          </p:spPr>
          <p:txBody>
            <a:bodyPr lIns="0" tIns="0" rIns="0" bIns="0" rtlCol="0" anchor="t">
              <a:spAutoFit/>
            </a:bodyPr>
            <a:lstStyle/>
            <a:p>
              <a:pPr algn="ctr">
                <a:lnSpc>
                  <a:spcPts val="3500"/>
                </a:lnSpc>
              </a:pPr>
              <a:endParaRPr lang="en-US" sz="2500" dirty="0">
                <a:solidFill>
                  <a:srgbClr val="253140"/>
                </a:solidFill>
                <a:latin typeface="Inter" panose="02000503000000020004" pitchFamily="2" charset="0"/>
                <a:ea typeface="Inter" panose="02000503000000020004" pitchFamily="2" charset="0"/>
              </a:endParaRPr>
            </a:p>
          </p:txBody>
        </p:sp>
        <p:sp>
          <p:nvSpPr>
            <p:cNvPr id="6" name="AutoShape 6"/>
            <p:cNvSpPr/>
            <p:nvPr/>
          </p:nvSpPr>
          <p:spPr>
            <a:xfrm>
              <a:off x="172659" y="14939762"/>
              <a:ext cx="17667266" cy="5310873"/>
            </a:xfrm>
            <a:prstGeom prst="rect">
              <a:avLst/>
            </a:prstGeom>
            <a:solidFill>
              <a:srgbClr val="FBFDFF"/>
            </a:solidFill>
          </p:spPr>
          <p:txBody>
            <a:bodyPr/>
            <a:lstStyle/>
            <a:p>
              <a:endParaRPr lang="en-GB" dirty="0"/>
            </a:p>
          </p:txBody>
        </p:sp>
        <p:sp>
          <p:nvSpPr>
            <p:cNvPr id="8" name="AutoShape 8"/>
            <p:cNvSpPr/>
            <p:nvPr/>
          </p:nvSpPr>
          <p:spPr>
            <a:xfrm>
              <a:off x="18323403" y="10990011"/>
              <a:ext cx="25141609" cy="9558738"/>
            </a:xfrm>
            <a:prstGeom prst="rect">
              <a:avLst/>
            </a:prstGeom>
            <a:solidFill>
              <a:schemeClr val="accent2">
                <a:lumMod val="40000"/>
                <a:lumOff val="60000"/>
              </a:schemeClr>
            </a:solidFill>
          </p:spPr>
          <p:txBody>
            <a:bodyPr/>
            <a:lstStyle/>
            <a:p>
              <a:endParaRPr lang="en-GB" dirty="0"/>
            </a:p>
          </p:txBody>
        </p:sp>
        <p:sp>
          <p:nvSpPr>
            <p:cNvPr id="11" name="AutoShape 11"/>
            <p:cNvSpPr/>
            <p:nvPr/>
          </p:nvSpPr>
          <p:spPr>
            <a:xfrm>
              <a:off x="17031082" y="1364848"/>
              <a:ext cx="13601829" cy="8456763"/>
            </a:xfrm>
            <a:prstGeom prst="rect">
              <a:avLst/>
            </a:prstGeom>
            <a:solidFill>
              <a:srgbClr val="20D381"/>
            </a:solidFill>
          </p:spPr>
          <p:txBody>
            <a:bodyPr/>
            <a:lstStyle/>
            <a:p>
              <a:endParaRPr lang="en-GB"/>
            </a:p>
          </p:txBody>
        </p:sp>
        <p:sp>
          <p:nvSpPr>
            <p:cNvPr id="12" name="TextBox 12"/>
            <p:cNvSpPr txBox="1"/>
            <p:nvPr/>
          </p:nvSpPr>
          <p:spPr>
            <a:xfrm>
              <a:off x="21497208" y="1751950"/>
              <a:ext cx="4964098" cy="790098"/>
            </a:xfrm>
            <a:prstGeom prst="rect">
              <a:avLst/>
            </a:prstGeom>
          </p:spPr>
          <p:txBody>
            <a:bodyPr lIns="0" tIns="0" rIns="0" bIns="0" rtlCol="0" anchor="t">
              <a:spAutoFit/>
            </a:bodyPr>
            <a:lstStyle/>
            <a:p>
              <a:pPr algn="ctr">
                <a:lnSpc>
                  <a:spcPts val="6720"/>
                </a:lnSpc>
              </a:pPr>
              <a:r>
                <a:rPr lang="en-US" sz="4800" b="1" spc="33" dirty="0">
                  <a:solidFill>
                    <a:srgbClr val="FFFFFF"/>
                  </a:solidFill>
                  <a:latin typeface="Inter" panose="02000503000000020004" pitchFamily="2" charset="0"/>
                  <a:ea typeface="Inter" panose="02000503000000020004" pitchFamily="2" charset="0"/>
                </a:rPr>
                <a:t>INTRODUCTION</a:t>
              </a:r>
            </a:p>
          </p:txBody>
        </p:sp>
        <p:sp>
          <p:nvSpPr>
            <p:cNvPr id="13" name="TextBox 13"/>
            <p:cNvSpPr txBox="1"/>
            <p:nvPr/>
          </p:nvSpPr>
          <p:spPr>
            <a:xfrm>
              <a:off x="17589027" y="2903910"/>
              <a:ext cx="12360600" cy="5799473"/>
            </a:xfrm>
            <a:prstGeom prst="rect">
              <a:avLst/>
            </a:prstGeom>
          </p:spPr>
          <p:txBody>
            <a:bodyPr wrap="square" lIns="0" tIns="0" rIns="0" bIns="0" rtlCol="0" anchor="t">
              <a:spAutoFit/>
            </a:bodyPr>
            <a:lstStyle/>
            <a:p>
              <a:pPr algn="ctr">
                <a:lnSpc>
                  <a:spcPts val="3500"/>
                </a:lnSpc>
              </a:pPr>
              <a:r>
                <a:rPr lang="en-US" sz="2500" dirty="0">
                  <a:solidFill>
                    <a:srgbClr val="FFFFFF"/>
                  </a:solidFill>
                  <a:latin typeface="Inter" panose="02000503000000020004" pitchFamily="2" charset="0"/>
                  <a:ea typeface="Inter" panose="02000503000000020004" pitchFamily="2" charset="0"/>
                </a:rPr>
                <a:t>The use of digital applications in today’s everyday world has grown significantly, as has its use in education settings. With the number of adult learners (over the age of 25 years) and those with a learning disability (dyslexia), accessing HE, also increasing year on year (Welsh Government, 2023). Is it possible that using digital applications in their learning experience, is potentially alienating some students by creating a barrier to engagement rather than a tool for learning and collaboration. Using a case study and available literature, 4 questions were posed, some sought to explore the potential barriers of using digital applications such as Mentimeter, and how these can be mitigated, used inclusively and their use as a learning tool measured. While others explored the benefits and or the limitations of the digital application used for learning and collaboration in the classroom. The report found that, the introduction of digital applications is beneficial to learning and collaboration provided it is done so with consideration of student needs.</a:t>
              </a:r>
            </a:p>
          </p:txBody>
        </p:sp>
        <p:pic>
          <p:nvPicPr>
            <p:cNvPr id="14" name="Picture 1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9991365" flipH="1">
              <a:off x="26128402" y="8092834"/>
              <a:ext cx="5344950" cy="1370251"/>
            </a:xfrm>
            <a:prstGeom prst="rect">
              <a:avLst/>
            </a:prstGeom>
          </p:spPr>
        </p:pic>
        <p:sp>
          <p:nvSpPr>
            <p:cNvPr id="16" name="AutoShape 16"/>
            <p:cNvSpPr/>
            <p:nvPr/>
          </p:nvSpPr>
          <p:spPr>
            <a:xfrm>
              <a:off x="31559434" y="1780446"/>
              <a:ext cx="10170652" cy="7657812"/>
            </a:xfrm>
            <a:prstGeom prst="rect">
              <a:avLst/>
            </a:prstGeom>
            <a:solidFill>
              <a:srgbClr val="FBFDFF"/>
            </a:solidFill>
          </p:spPr>
          <p:txBody>
            <a:bodyPr/>
            <a:lstStyle/>
            <a:p>
              <a:endParaRPr lang="en-GB" dirty="0"/>
            </a:p>
          </p:txBody>
        </p:sp>
        <p:sp>
          <p:nvSpPr>
            <p:cNvPr id="17" name="TextBox 17"/>
            <p:cNvSpPr txBox="1"/>
            <p:nvPr/>
          </p:nvSpPr>
          <p:spPr>
            <a:xfrm>
              <a:off x="34719511" y="2100000"/>
              <a:ext cx="3947207" cy="790099"/>
            </a:xfrm>
            <a:prstGeom prst="rect">
              <a:avLst/>
            </a:prstGeom>
          </p:spPr>
          <p:txBody>
            <a:bodyPr lIns="0" tIns="0" rIns="0" bIns="0" rtlCol="0" anchor="t">
              <a:spAutoFit/>
            </a:bodyPr>
            <a:lstStyle/>
            <a:p>
              <a:pPr algn="ctr">
                <a:lnSpc>
                  <a:spcPts val="6719"/>
                </a:lnSpc>
              </a:pPr>
              <a:r>
                <a:rPr lang="en-US" sz="4800" b="1" spc="33" dirty="0">
                  <a:solidFill>
                    <a:srgbClr val="253140"/>
                  </a:solidFill>
                  <a:latin typeface="Inter" panose="02000503000000020004" pitchFamily="2" charset="0"/>
                  <a:ea typeface="Inter" panose="02000503000000020004" pitchFamily="2" charset="0"/>
                </a:rPr>
                <a:t>OBJECTIVE</a:t>
              </a:r>
            </a:p>
          </p:txBody>
        </p:sp>
        <p:sp>
          <p:nvSpPr>
            <p:cNvPr id="18" name="TextBox 18"/>
            <p:cNvSpPr txBox="1"/>
            <p:nvPr/>
          </p:nvSpPr>
          <p:spPr>
            <a:xfrm>
              <a:off x="32266001" y="3303673"/>
              <a:ext cx="8896015" cy="5350632"/>
            </a:xfrm>
            <a:prstGeom prst="rect">
              <a:avLst/>
            </a:prstGeom>
          </p:spPr>
          <p:txBody>
            <a:bodyPr wrap="square" lIns="0" tIns="0" rIns="0" bIns="0" rtlCol="0" anchor="t">
              <a:spAutoFit/>
            </a:bodyPr>
            <a:lstStyle/>
            <a:p>
              <a:pPr algn="ctr">
                <a:lnSpc>
                  <a:spcPts val="3500"/>
                </a:lnSpc>
              </a:pPr>
              <a:r>
                <a:rPr lang="en-GB" sz="2500" dirty="0">
                  <a:solidFill>
                    <a:srgbClr val="253140"/>
                  </a:solidFill>
                  <a:latin typeface="Inter" panose="02000503000000020004" pitchFamily="2" charset="0"/>
                  <a:ea typeface="Inter" panose="02000503000000020004" pitchFamily="2" charset="0"/>
                </a:rPr>
                <a:t>The overall aim of this research is to ensure that no student is left behind in their education journey. Through reflection, on an already had experience, and through  researching available literature, the knowledge gained will aim to inform future practice to mitigate negative impacts, ensure equity of access and to nurture positive experiences of the use digital applications</a:t>
              </a:r>
              <a:r>
                <a:rPr lang="en-US" sz="2500" dirty="0">
                  <a:solidFill>
                    <a:srgbClr val="253140"/>
                  </a:solidFill>
                  <a:latin typeface="Inter" panose="02000503000000020004" pitchFamily="2" charset="0"/>
                  <a:ea typeface="Inter" panose="02000503000000020004" pitchFamily="2" charset="0"/>
                </a:rPr>
                <a:t> in the classroom. To achieve this, this report posed the following questions. </a:t>
              </a:r>
              <a:r>
                <a:rPr lang="en-US" sz="2500" dirty="0">
                  <a:latin typeface="Inter" panose="02000503000000020004" pitchFamily="2" charset="0"/>
                  <a:ea typeface="Inter" panose="02000503000000020004" pitchFamily="2" charset="0"/>
                </a:rPr>
                <a:t>1. Specifically, what technology is being referred to. 2. How does the technology support learning. 3. How can it be incorporated in an inclusive manner. Finally, 4. How can its impact be measured.</a:t>
              </a:r>
            </a:p>
          </p:txBody>
        </p:sp>
        <p:sp>
          <p:nvSpPr>
            <p:cNvPr id="19" name="AutoShape 19"/>
            <p:cNvSpPr/>
            <p:nvPr/>
          </p:nvSpPr>
          <p:spPr>
            <a:xfrm>
              <a:off x="913575" y="6408348"/>
              <a:ext cx="15549437" cy="8012065"/>
            </a:xfrm>
            <a:prstGeom prst="rect">
              <a:avLst/>
            </a:prstGeom>
            <a:solidFill>
              <a:srgbClr val="FC5A89"/>
            </a:solidFill>
          </p:spPr>
          <p:txBody>
            <a:bodyPr/>
            <a:lstStyle/>
            <a:p>
              <a:endParaRPr lang="en-GB" dirty="0"/>
            </a:p>
          </p:txBody>
        </p:sp>
        <p:sp>
          <p:nvSpPr>
            <p:cNvPr id="20" name="TextBox 20"/>
            <p:cNvSpPr txBox="1"/>
            <p:nvPr/>
          </p:nvSpPr>
          <p:spPr>
            <a:xfrm>
              <a:off x="5808057" y="6624945"/>
              <a:ext cx="5487244" cy="811530"/>
            </a:xfrm>
            <a:prstGeom prst="rect">
              <a:avLst/>
            </a:prstGeom>
          </p:spPr>
          <p:txBody>
            <a:bodyPr lIns="0" tIns="0" rIns="0" bIns="0" rtlCol="0" anchor="t">
              <a:spAutoFit/>
            </a:bodyPr>
            <a:lstStyle/>
            <a:p>
              <a:pPr algn="ctr">
                <a:lnSpc>
                  <a:spcPts val="6719"/>
                </a:lnSpc>
              </a:pPr>
              <a:r>
                <a:rPr lang="en-US" sz="4800" b="1" spc="33" dirty="0">
                  <a:solidFill>
                    <a:srgbClr val="FFFFFF"/>
                  </a:solidFill>
                  <a:latin typeface="Inter" panose="02000503000000020004" pitchFamily="2" charset="0"/>
                  <a:ea typeface="Inter" panose="02000503000000020004" pitchFamily="2" charset="0"/>
                </a:rPr>
                <a:t>METHODOLOGY</a:t>
              </a:r>
            </a:p>
          </p:txBody>
        </p:sp>
        <p:sp>
          <p:nvSpPr>
            <p:cNvPr id="21" name="TextBox 21"/>
            <p:cNvSpPr txBox="1"/>
            <p:nvPr/>
          </p:nvSpPr>
          <p:spPr>
            <a:xfrm>
              <a:off x="1237777" y="7681535"/>
              <a:ext cx="14866782" cy="2657587"/>
            </a:xfrm>
            <a:prstGeom prst="rect">
              <a:avLst/>
            </a:prstGeom>
          </p:spPr>
          <p:txBody>
            <a:bodyPr wrap="square" lIns="0" tIns="0" rIns="0" bIns="0" rtlCol="0" anchor="t">
              <a:spAutoFit/>
            </a:bodyPr>
            <a:lstStyle/>
            <a:p>
              <a:pPr algn="ctr">
                <a:lnSpc>
                  <a:spcPts val="3500"/>
                </a:lnSpc>
              </a:pPr>
              <a:r>
                <a:rPr lang="en-US" sz="2500" dirty="0">
                  <a:solidFill>
                    <a:srgbClr val="FFFFFF"/>
                  </a:solidFill>
                  <a:latin typeface="Inter" panose="02000503000000020004" pitchFamily="2" charset="0"/>
                  <a:ea typeface="Inter" panose="02000503000000020004" pitchFamily="2" charset="0"/>
                </a:rPr>
                <a:t>The report methodology used one stage of O’Leary’s (2004) cycle of research, namely, observe, reflect and plan (See diagram below). Positioned as an insider enquirer, a case study from an already experienced event is used as the data and reflected upon to construct recommendations through knowledge gained from the literature review to create a plan for future practice. Once implemented, this research cycle allows for further observations to take place and actions to be taken to improve and develop strategies. </a:t>
              </a:r>
            </a:p>
          </p:txBody>
        </p:sp>
        <p:sp>
          <p:nvSpPr>
            <p:cNvPr id="22" name="TextBox 22"/>
            <p:cNvSpPr txBox="1"/>
            <p:nvPr/>
          </p:nvSpPr>
          <p:spPr>
            <a:xfrm>
              <a:off x="34509485" y="16244100"/>
              <a:ext cx="3789474" cy="413383"/>
            </a:xfrm>
            <a:prstGeom prst="rect">
              <a:avLst/>
            </a:prstGeom>
          </p:spPr>
          <p:txBody>
            <a:bodyPr lIns="0" tIns="0" rIns="0" bIns="0" rtlCol="0" anchor="t">
              <a:spAutoFit/>
            </a:bodyPr>
            <a:lstStyle/>
            <a:p>
              <a:pPr marL="269875" lvl="1">
                <a:lnSpc>
                  <a:spcPts val="3500"/>
                </a:lnSpc>
              </a:pPr>
              <a:endParaRPr lang="en-US" sz="2500" dirty="0">
                <a:solidFill>
                  <a:srgbClr val="FFFFFF"/>
                </a:solidFill>
                <a:latin typeface="Inter" panose="02000503000000020004" pitchFamily="2" charset="0"/>
                <a:ea typeface="Inter" panose="02000503000000020004" pitchFamily="2" charset="0"/>
              </a:endParaRPr>
            </a:p>
          </p:txBody>
        </p:sp>
        <p:sp>
          <p:nvSpPr>
            <p:cNvPr id="23" name="TextBox 23"/>
            <p:cNvSpPr txBox="1"/>
            <p:nvPr/>
          </p:nvSpPr>
          <p:spPr>
            <a:xfrm>
              <a:off x="32545556" y="18337189"/>
              <a:ext cx="7717331" cy="413383"/>
            </a:xfrm>
            <a:prstGeom prst="rect">
              <a:avLst/>
            </a:prstGeom>
          </p:spPr>
          <p:txBody>
            <a:bodyPr lIns="0" tIns="0" rIns="0" bIns="0" rtlCol="0" anchor="t">
              <a:spAutoFit/>
            </a:bodyPr>
            <a:lstStyle/>
            <a:p>
              <a:pPr algn="ctr">
                <a:lnSpc>
                  <a:spcPts val="3500"/>
                </a:lnSpc>
              </a:pPr>
              <a:endParaRPr lang="en-US" sz="2500" dirty="0">
                <a:solidFill>
                  <a:srgbClr val="FFFFFF"/>
                </a:solidFill>
                <a:latin typeface="Inter" panose="02000503000000020004" pitchFamily="2" charset="0"/>
                <a:ea typeface="Inter" panose="02000503000000020004" pitchFamily="2" charset="0"/>
              </a:endParaRPr>
            </a:p>
          </p:txBody>
        </p:sp>
        <p:pic>
          <p:nvPicPr>
            <p:cNvPr id="24" name="Picture 24"/>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4312487" flipV="1">
              <a:off x="39754417" y="7922888"/>
              <a:ext cx="4754766" cy="2005534"/>
            </a:xfrm>
            <a:prstGeom prst="rect">
              <a:avLst/>
            </a:prstGeom>
          </p:spPr>
        </p:pic>
        <p:pic>
          <p:nvPicPr>
            <p:cNvPr id="25" name="Picture 2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984891" flipH="1">
              <a:off x="15783695" y="8994447"/>
              <a:ext cx="6341171" cy="1199529"/>
            </a:xfrm>
            <a:prstGeom prst="rect">
              <a:avLst/>
            </a:prstGeom>
          </p:spPr>
        </p:pic>
        <p:sp>
          <p:nvSpPr>
            <p:cNvPr id="30" name="TextBox 30"/>
            <p:cNvSpPr txBox="1"/>
            <p:nvPr/>
          </p:nvSpPr>
          <p:spPr>
            <a:xfrm>
              <a:off x="15756633" y="21687025"/>
              <a:ext cx="9982200" cy="320601"/>
            </a:xfrm>
            <a:prstGeom prst="rect">
              <a:avLst/>
            </a:prstGeom>
          </p:spPr>
          <p:txBody>
            <a:bodyPr wrap="square" lIns="0" tIns="0" rIns="0" bIns="0" rtlCol="0" anchor="t">
              <a:spAutoFit/>
            </a:bodyPr>
            <a:lstStyle/>
            <a:p>
              <a:pPr algn="ctr">
                <a:lnSpc>
                  <a:spcPts val="2520"/>
                </a:lnSpc>
              </a:pPr>
              <a:endParaRPr lang="en-US" sz="2500" dirty="0">
                <a:solidFill>
                  <a:srgbClr val="253140"/>
                </a:solidFill>
                <a:latin typeface="Inter" panose="02000503000000020004" pitchFamily="2" charset="0"/>
                <a:ea typeface="Inter" panose="02000503000000020004" pitchFamily="2" charset="0"/>
              </a:endParaRPr>
            </a:p>
          </p:txBody>
        </p:sp>
        <p:sp>
          <p:nvSpPr>
            <p:cNvPr id="31" name="TextBox 31"/>
            <p:cNvSpPr txBox="1"/>
            <p:nvPr/>
          </p:nvSpPr>
          <p:spPr>
            <a:xfrm>
              <a:off x="26211720" y="19910095"/>
              <a:ext cx="2723596" cy="295722"/>
            </a:xfrm>
            <a:prstGeom prst="rect">
              <a:avLst/>
            </a:prstGeom>
          </p:spPr>
          <p:txBody>
            <a:bodyPr lIns="0" tIns="0" rIns="0" bIns="0" rtlCol="0" anchor="t">
              <a:spAutoFit/>
            </a:bodyPr>
            <a:lstStyle/>
            <a:p>
              <a:pPr algn="ctr">
                <a:lnSpc>
                  <a:spcPts val="2520"/>
                </a:lnSpc>
              </a:pPr>
              <a:endParaRPr lang="en-US" sz="1800" dirty="0">
                <a:solidFill>
                  <a:srgbClr val="253140"/>
                </a:solidFill>
                <a:latin typeface="Inter" panose="02000503000000020004" pitchFamily="2" charset="0"/>
                <a:ea typeface="Inter" panose="02000503000000020004" pitchFamily="2" charset="0"/>
              </a:endParaRPr>
            </a:p>
          </p:txBody>
        </p:sp>
        <p:pic>
          <p:nvPicPr>
            <p:cNvPr id="32" name="Picture 32"/>
            <p:cNvPicPr>
              <a:picLocks noChangeAspect="1"/>
            </p:cNvPicPr>
            <p:nvPr/>
          </p:nvPicPr>
          <p:blipFill>
            <a:blip r:embed="rId10"/>
            <a:srcRect/>
            <a:stretch>
              <a:fillRect/>
            </a:stretch>
          </p:blipFill>
          <p:spPr>
            <a:xfrm>
              <a:off x="3163685" y="27082015"/>
              <a:ext cx="5715848" cy="4165424"/>
            </a:xfrm>
            <a:prstGeom prst="rect">
              <a:avLst/>
            </a:prstGeom>
          </p:spPr>
        </p:pic>
        <p:sp>
          <p:nvSpPr>
            <p:cNvPr id="33" name="TextBox 33"/>
            <p:cNvSpPr txBox="1"/>
            <p:nvPr/>
          </p:nvSpPr>
          <p:spPr>
            <a:xfrm>
              <a:off x="720388" y="1949317"/>
              <a:ext cx="17379641" cy="3231654"/>
            </a:xfrm>
            <a:prstGeom prst="rect">
              <a:avLst/>
            </a:prstGeom>
          </p:spPr>
          <p:txBody>
            <a:bodyPr wrap="square" lIns="0" tIns="0" rIns="0" bIns="0" rtlCol="0" anchor="t">
              <a:spAutoFit/>
            </a:bodyPr>
            <a:lstStyle/>
            <a:p>
              <a:r>
                <a:rPr lang="en-US" sz="7000" b="1" dirty="0">
                  <a:solidFill>
                    <a:srgbClr val="FFFFFF"/>
                  </a:solidFill>
                  <a:latin typeface="Inter" panose="02000503000000020004" pitchFamily="2" charset="0"/>
                  <a:ea typeface="Inter" panose="02000503000000020004" pitchFamily="2" charset="0"/>
                </a:rPr>
                <a:t>An investigation on the use of technology, via digital interactive applications, in the classroom.</a:t>
              </a:r>
            </a:p>
          </p:txBody>
        </p:sp>
        <p:sp>
          <p:nvSpPr>
            <p:cNvPr id="35" name="TextBox 35"/>
            <p:cNvSpPr txBox="1"/>
            <p:nvPr/>
          </p:nvSpPr>
          <p:spPr>
            <a:xfrm>
              <a:off x="45676794" y="22227191"/>
              <a:ext cx="10301489" cy="282129"/>
            </a:xfrm>
            <a:prstGeom prst="rect">
              <a:avLst/>
            </a:prstGeom>
          </p:spPr>
          <p:txBody>
            <a:bodyPr lIns="0" tIns="0" rIns="0" bIns="0" rtlCol="0" anchor="t">
              <a:spAutoFit/>
            </a:bodyPr>
            <a:lstStyle/>
            <a:p>
              <a:pPr>
                <a:lnSpc>
                  <a:spcPts val="2200"/>
                </a:lnSpc>
              </a:pPr>
              <a:endParaRPr lang="en-US" sz="2200" b="1" spc="15" dirty="0">
                <a:solidFill>
                  <a:srgbClr val="FFFFFF"/>
                </a:solidFill>
                <a:latin typeface="Inter" panose="02000503000000020004" pitchFamily="2" charset="0"/>
                <a:ea typeface="Inter" panose="02000503000000020004" pitchFamily="2" charset="0"/>
              </a:endParaRPr>
            </a:p>
          </p:txBody>
        </p:sp>
        <p:sp>
          <p:nvSpPr>
            <p:cNvPr id="36" name="TextBox 36"/>
            <p:cNvSpPr txBox="1"/>
            <p:nvPr/>
          </p:nvSpPr>
          <p:spPr>
            <a:xfrm>
              <a:off x="31227301" y="25322790"/>
              <a:ext cx="11920945" cy="6226128"/>
            </a:xfrm>
            <a:prstGeom prst="rect">
              <a:avLst/>
            </a:prstGeom>
          </p:spPr>
          <p:txBody>
            <a:bodyPr wrap="square" lIns="0" tIns="0" rIns="0" bIns="0" rtlCol="0" anchor="t">
              <a:spAutoFit/>
            </a:bodyPr>
            <a:lstStyle/>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References</a:t>
              </a:r>
            </a:p>
            <a:p>
              <a:pPr>
                <a:lnSpc>
                  <a:spcPts val="2520"/>
                </a:lnSpc>
              </a:pPr>
              <a:endParaRPr lang="en-GB" sz="900" kern="0" dirty="0">
                <a:latin typeface="Inter" panose="020B0604020202020204" charset="0"/>
                <a:ea typeface="Inter" panose="020B0604020202020204" charset="0"/>
                <a:cs typeface="Times New Roman" panose="02020603050405020304" pitchFamily="18"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Gardner, M (2019</a:t>
              </a:r>
              <a:r>
                <a:rPr lang="en-GB" sz="900" i="1" kern="0" dirty="0">
                  <a:effectLst/>
                  <a:latin typeface="Inter" panose="020B0604020202020204" charset="0"/>
                  <a:ea typeface="Inter" panose="020B0604020202020204" charset="0"/>
                  <a:cs typeface="Times New Roman" panose="02020603050405020304" pitchFamily="18" charset="0"/>
                </a:rPr>
                <a:t>) The Benefits of Sharing Our Planning with Students.</a:t>
              </a:r>
              <a:r>
                <a:rPr lang="en-GB" sz="900" kern="0" dirty="0">
                  <a:effectLst/>
                  <a:latin typeface="Inter" panose="020B0604020202020204" charset="0"/>
                  <a:ea typeface="Inter" panose="020B0604020202020204" charset="0"/>
                  <a:cs typeface="Times New Roman" panose="02020603050405020304" pitchFamily="18" charset="0"/>
                </a:rPr>
                <a:t> Available from: https://www.edutopia.org/article/benefits-sharing-our-planning-students/ (Accessed on: 18 March 2025) </a:t>
              </a: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endParaRPr lang="en-US" sz="900" dirty="0">
                <a:solidFill>
                  <a:srgbClr val="FFFFFF"/>
                </a:solidFill>
                <a:latin typeface="Inter" panose="020B0604020202020204" charset="0"/>
                <a:ea typeface="Inter" panose="020B0604020202020204"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Loeng, S (2020) Self-Directed Learning: A Core Concept in Adult Education. </a:t>
              </a:r>
              <a:r>
                <a:rPr lang="en-GB" sz="900" i="1" kern="0" dirty="0">
                  <a:effectLst/>
                  <a:latin typeface="Inter" panose="020B0604020202020204" charset="0"/>
                  <a:ea typeface="Inter" panose="020B0604020202020204" charset="0"/>
                  <a:cs typeface="Times New Roman" panose="02020603050405020304" pitchFamily="18" charset="0"/>
                </a:rPr>
                <a:t>Education research International</a:t>
              </a:r>
              <a:r>
                <a:rPr lang="en-GB" sz="900" kern="0" dirty="0">
                  <a:effectLst/>
                  <a:latin typeface="Inter" panose="020B0604020202020204" charset="0"/>
                  <a:ea typeface="Inter" panose="020B0604020202020204" charset="0"/>
                  <a:cs typeface="Times New Roman" panose="02020603050405020304" pitchFamily="18" charset="0"/>
                </a:rPr>
                <a:t>. Available from: https://onlinelibrary.wiley.com/doi/10.1155/2020/3816132 (Accessed on 18 March 2025)</a:t>
              </a: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endParaRPr lang="en-US" sz="900" dirty="0">
                <a:solidFill>
                  <a:srgbClr val="FFFFFF"/>
                </a:solidFill>
                <a:latin typeface="Inter" panose="020B0604020202020204" charset="0"/>
                <a:ea typeface="Inter" panose="020B0604020202020204"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Mentimeter (2025) </a:t>
              </a:r>
              <a:r>
                <a:rPr lang="en-GB" sz="900" i="1" kern="0" dirty="0">
                  <a:effectLst/>
                  <a:latin typeface="Inter" panose="020B0604020202020204" charset="0"/>
                  <a:ea typeface="Inter" panose="020B0604020202020204" charset="0"/>
                  <a:cs typeface="Times New Roman" panose="02020603050405020304" pitchFamily="18" charset="0"/>
                </a:rPr>
                <a:t>What will you ask your audience?  </a:t>
              </a:r>
              <a:r>
                <a:rPr lang="en-GB" sz="900" kern="0" dirty="0">
                  <a:effectLst/>
                  <a:latin typeface="Inter" panose="020B0604020202020204" charset="0"/>
                  <a:ea typeface="Inter" panose="020B0604020202020204" charset="0"/>
                  <a:cs typeface="Times New Roman" panose="02020603050405020304" pitchFamily="18" charset="0"/>
                </a:rPr>
                <a:t>Available from:</a:t>
              </a:r>
              <a:r>
                <a:rPr lang="en-GB" sz="900" kern="100" dirty="0">
                  <a:effectLst/>
                  <a:latin typeface="Inter" panose="020B0604020202020204" charset="0"/>
                  <a:ea typeface="Inter" panose="020B0604020202020204" charset="0"/>
                  <a:cs typeface="Times New Roman" panose="02020603050405020304" pitchFamily="18" charset="0"/>
                </a:rPr>
                <a:t> </a:t>
              </a:r>
              <a:r>
                <a:rPr lang="en-GB" sz="900" kern="0" dirty="0">
                  <a:effectLst/>
                  <a:latin typeface="Inter" panose="020B0604020202020204" charset="0"/>
                  <a:ea typeface="Inter" panose="020B0604020202020204" charset="0"/>
                  <a:cs typeface="Times New Roman" panose="02020603050405020304" pitchFamily="18" charset="0"/>
                </a:rPr>
                <a:t>https://www.mentimeter.com/ (Accessed on: 13 March 2025) </a:t>
              </a: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endParaRPr lang="en-US" sz="900" dirty="0">
                <a:solidFill>
                  <a:srgbClr val="FFFFFF"/>
                </a:solidFill>
                <a:latin typeface="Inter" panose="020B0604020202020204" charset="0"/>
                <a:ea typeface="Inter" panose="020B0604020202020204"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Nance, A (2025) </a:t>
              </a:r>
              <a:r>
                <a:rPr lang="en-GB" sz="900" i="1" kern="0" dirty="0">
                  <a:effectLst/>
                  <a:latin typeface="Inter" panose="020B0604020202020204" charset="0"/>
                  <a:ea typeface="Inter" panose="020B0604020202020204" charset="0"/>
                  <a:cs typeface="Times New Roman" panose="02020603050405020304" pitchFamily="18" charset="0"/>
                </a:rPr>
                <a:t>15 Top Strategies for Teaching Adult Learners. </a:t>
              </a:r>
              <a:r>
                <a:rPr lang="en-GB" sz="900" kern="0" dirty="0">
                  <a:effectLst/>
                  <a:latin typeface="Inter" panose="020B0604020202020204" charset="0"/>
                  <a:ea typeface="Inter" panose="020B0604020202020204" charset="0"/>
                  <a:cs typeface="Times New Roman" panose="02020603050405020304" pitchFamily="18" charset="0"/>
                </a:rPr>
                <a:t>Available from: https://pce.sandiego.edu/15-top-strategies-for-teaching-adult-learners-faqs/#:~:text=Promote%20a%20positive%20classroom%20climate,to%20achieve%20the%20learning%20objectives. (Accessed on: 18 March 2025)</a:t>
              </a:r>
            </a:p>
            <a:p>
              <a:pPr>
                <a:lnSpc>
                  <a:spcPts val="2520"/>
                </a:lnSpc>
              </a:pPr>
              <a:endParaRPr lang="en-GB" sz="900" kern="0" dirty="0">
                <a:effectLst/>
                <a:latin typeface="Inter" panose="020B0604020202020204" charset="0"/>
                <a:ea typeface="Inter" panose="020B0604020202020204" charset="0"/>
                <a:cs typeface="Times New Roman" panose="02020603050405020304" pitchFamily="18"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Okojie, M and Boulder, T (2020) </a:t>
              </a:r>
              <a:r>
                <a:rPr lang="en-GB" sz="900" i="1" kern="0" dirty="0">
                  <a:effectLst/>
                  <a:latin typeface="Inter" panose="020B0604020202020204" charset="0"/>
                  <a:ea typeface="Inter" panose="020B0604020202020204" charset="0"/>
                  <a:cs typeface="Times New Roman" panose="02020603050405020304" pitchFamily="18" charset="0"/>
                </a:rPr>
                <a:t>Handbook of Research on Adult Learning in Higher Education: Advances 15in Higher Education and Professional Development</a:t>
              </a:r>
              <a:r>
                <a:rPr lang="en-GB" sz="900" kern="0" dirty="0">
                  <a:effectLst/>
                  <a:latin typeface="Inter" panose="020B0604020202020204" charset="0"/>
                  <a:ea typeface="Inter" panose="020B0604020202020204" charset="0"/>
                  <a:cs typeface="Times New Roman" panose="02020603050405020304" pitchFamily="18" charset="0"/>
                </a:rPr>
                <a:t>. USA: IGI Global</a:t>
              </a:r>
            </a:p>
            <a:p>
              <a:pPr>
                <a:lnSpc>
                  <a:spcPts val="2520"/>
                </a:lnSpc>
              </a:pPr>
              <a:r>
                <a:rPr lang="en-GB" sz="900" dirty="0">
                  <a:latin typeface="Inter" panose="020B0604020202020204" charset="0"/>
                  <a:ea typeface="Inter" panose="020B0604020202020204" charset="0"/>
                </a:rPr>
                <a:t>O’Leary, Z. (2004). </a:t>
              </a:r>
              <a:r>
                <a:rPr lang="en-GB" sz="900" i="1" dirty="0">
                  <a:latin typeface="Inter" panose="020B0604020202020204" charset="0"/>
                  <a:ea typeface="Inter" panose="020B0604020202020204" charset="0"/>
                </a:rPr>
                <a:t>The Essential Guide to Doing Research</a:t>
              </a:r>
              <a:r>
                <a:rPr lang="en-GB" sz="900" dirty="0">
                  <a:latin typeface="Inter" panose="020B0604020202020204" charset="0"/>
                  <a:ea typeface="Inter" panose="020B0604020202020204" charset="0"/>
                </a:rPr>
                <a:t>. London: Sage Publications.</a:t>
              </a:r>
              <a:endParaRPr lang="en-GB" sz="900" kern="0" dirty="0">
                <a:effectLst/>
                <a:latin typeface="Inter" panose="020B0604020202020204" charset="0"/>
                <a:ea typeface="Inter" panose="020B0604020202020204" charset="0"/>
                <a:cs typeface="Times New Roman" panose="02020603050405020304" pitchFamily="18" charset="0"/>
              </a:endParaRPr>
            </a:p>
            <a:p>
              <a:pPr>
                <a:lnSpc>
                  <a:spcPct val="150000"/>
                </a:lnSpc>
                <a:spcAft>
                  <a:spcPts val="800"/>
                </a:spcAft>
                <a:buNone/>
              </a:pPr>
              <a:r>
                <a:rPr lang="en-GB" sz="900" kern="0" dirty="0">
                  <a:effectLst/>
                  <a:latin typeface="Inter" panose="020B0604020202020204" charset="0"/>
                  <a:ea typeface="Inter" panose="020B0604020202020204" charset="0"/>
                  <a:cs typeface="Times New Roman" panose="02020603050405020304" pitchFamily="18" charset="0"/>
                </a:rPr>
                <a:t> </a:t>
              </a:r>
              <a:endParaRPr lang="en-GB" sz="900" kern="100" dirty="0">
                <a:latin typeface="Inter" panose="020B0604020202020204" charset="0"/>
                <a:ea typeface="Inter" panose="020B0604020202020204" charset="0"/>
                <a:cs typeface="Times New Roman" panose="02020603050405020304" pitchFamily="18" charset="0"/>
              </a:endParaRPr>
            </a:p>
            <a:p>
              <a:pPr>
                <a:lnSpc>
                  <a:spcPct val="150000"/>
                </a:lnSpc>
                <a:spcAft>
                  <a:spcPts val="800"/>
                </a:spcAft>
                <a:buNone/>
              </a:pPr>
              <a:r>
                <a:rPr lang="en-GB" sz="900" kern="0" dirty="0">
                  <a:effectLst/>
                  <a:latin typeface="Inter" panose="020B0604020202020204" charset="0"/>
                  <a:ea typeface="Inter" panose="020B0604020202020204" charset="0"/>
                  <a:cs typeface="Times New Roman" panose="02020603050405020304" pitchFamily="18" charset="0"/>
                </a:rPr>
                <a:t>Welsh Government (2023) </a:t>
              </a:r>
              <a:r>
                <a:rPr lang="en-GB" sz="900" i="1" kern="0" dirty="0">
                  <a:effectLst/>
                  <a:latin typeface="Inter" panose="020B0604020202020204" charset="0"/>
                  <a:ea typeface="Inter" panose="020B0604020202020204" charset="0"/>
                  <a:cs typeface="Times New Roman" panose="02020603050405020304" pitchFamily="18" charset="0"/>
                </a:rPr>
                <a:t>Statistical First Release.</a:t>
              </a:r>
              <a:r>
                <a:rPr lang="en-GB" sz="900" kern="0" dirty="0">
                  <a:effectLst/>
                  <a:latin typeface="Inter" panose="020B0604020202020204" charset="0"/>
                  <a:ea typeface="Inter" panose="020B0604020202020204" charset="0"/>
                  <a:cs typeface="Times New Roman" panose="02020603050405020304" pitchFamily="18" charset="0"/>
                </a:rPr>
                <a:t> </a:t>
              </a:r>
              <a:r>
                <a:rPr lang="en-GB" sz="900" i="1" kern="0" dirty="0">
                  <a:effectLst/>
                  <a:latin typeface="Inter" panose="020B0604020202020204" charset="0"/>
                  <a:ea typeface="Inter" panose="020B0604020202020204" charset="0"/>
                  <a:cs typeface="Times New Roman" panose="02020603050405020304" pitchFamily="18" charset="0"/>
                </a:rPr>
                <a:t>Further Education, Work-based Learning and Adult Learning in Wales, 2021/22. </a:t>
              </a:r>
              <a:r>
                <a:rPr lang="en-GB" sz="900" kern="0" dirty="0">
                  <a:effectLst/>
                  <a:latin typeface="Inter" panose="020B0604020202020204" charset="0"/>
                  <a:ea typeface="Inter" panose="020B0604020202020204" charset="0"/>
                  <a:cs typeface="Times New Roman" panose="02020603050405020304" pitchFamily="18" charset="0"/>
                </a:rPr>
                <a:t>Available from: https://www.gov.wales/sites/default/files/statistics-and-research/2023-02/further-education-work-based-learning-and-community-learning-august-2021-july-2022-670.pdf (Accessed on 12 March 2025)</a:t>
              </a: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r>
                <a:rPr lang="en-GB" sz="900" kern="0" dirty="0">
                  <a:effectLst/>
                  <a:latin typeface="Inter" panose="020B0604020202020204" charset="0"/>
                  <a:ea typeface="Inter" panose="020B0604020202020204" charset="0"/>
                  <a:cs typeface="Times New Roman" panose="02020603050405020304" pitchFamily="18" charset="0"/>
                </a:rPr>
                <a:t>Yadav, P (2023) Significance of anonymity and privacy in improving inclusivity and diversity in Higher Education Learning Environments. </a:t>
              </a:r>
              <a:r>
                <a:rPr lang="en-GB" sz="900" i="1" kern="0" dirty="0">
                  <a:effectLst/>
                  <a:latin typeface="Inter" panose="020B0604020202020204" charset="0"/>
                  <a:ea typeface="Inter" panose="020B0604020202020204" charset="0"/>
                  <a:cs typeface="Times New Roman" panose="02020603050405020304" pitchFamily="18" charset="0"/>
                </a:rPr>
                <a:t>White Rose Research</a:t>
              </a:r>
              <a:r>
                <a:rPr lang="en-GB" sz="900" kern="0" dirty="0">
                  <a:effectLst/>
                  <a:latin typeface="Inter" panose="020B0604020202020204" charset="0"/>
                  <a:ea typeface="Inter" panose="020B0604020202020204" charset="0"/>
                  <a:cs typeface="Times New Roman" panose="02020603050405020304" pitchFamily="18" charset="0"/>
                </a:rPr>
                <a:t>. 18. Pp 1-15. Available from: https://eprints.whiterose.ac.uk/200253/1/2301.07471v1.pdf (Accessed on: 13 March 2025)</a:t>
              </a:r>
              <a:endParaRPr lang="en-GB" sz="900" kern="100" dirty="0">
                <a:effectLst/>
                <a:latin typeface="Inter" panose="020B0604020202020204" charset="0"/>
                <a:ea typeface="Inter" panose="020B0604020202020204" charset="0"/>
                <a:cs typeface="Times New Roman" panose="02020603050405020304" pitchFamily="18" charset="0"/>
              </a:endParaRPr>
            </a:p>
            <a:p>
              <a:pPr>
                <a:lnSpc>
                  <a:spcPts val="2520"/>
                </a:lnSpc>
              </a:pPr>
              <a:endParaRPr lang="en-US" sz="900" dirty="0">
                <a:solidFill>
                  <a:srgbClr val="FFFFFF"/>
                </a:solidFill>
                <a:latin typeface="Inter" panose="02000503000000020004" pitchFamily="2" charset="0"/>
                <a:ea typeface="Inter" panose="02000503000000020004" pitchFamily="2" charset="0"/>
              </a:endParaRPr>
            </a:p>
          </p:txBody>
        </p:sp>
        <p:sp>
          <p:nvSpPr>
            <p:cNvPr id="38" name="TextBox 38"/>
            <p:cNvSpPr txBox="1"/>
            <p:nvPr/>
          </p:nvSpPr>
          <p:spPr>
            <a:xfrm>
              <a:off x="18825960" y="12324547"/>
              <a:ext cx="11586097" cy="4004109"/>
            </a:xfrm>
            <a:prstGeom prst="rect">
              <a:avLst/>
            </a:prstGeom>
          </p:spPr>
          <p:txBody>
            <a:bodyPr wrap="square" lIns="0" tIns="0" rIns="0" bIns="0" rtlCol="0" anchor="t">
              <a:spAutoFit/>
            </a:bodyPr>
            <a:lstStyle/>
            <a:p>
              <a:pPr algn="ctr">
                <a:lnSpc>
                  <a:spcPts val="3500"/>
                </a:lnSpc>
              </a:pPr>
              <a:r>
                <a:rPr lang="en-US" sz="2500" b="1" dirty="0">
                  <a:solidFill>
                    <a:srgbClr val="253140"/>
                  </a:solidFill>
                  <a:latin typeface="Inter" panose="02000503000000020004" pitchFamily="2" charset="0"/>
                  <a:ea typeface="Inter" panose="02000503000000020004" pitchFamily="2" charset="0"/>
                </a:rPr>
                <a:t>Digital Application used</a:t>
              </a:r>
            </a:p>
            <a:p>
              <a:pPr>
                <a:lnSpc>
                  <a:spcPts val="3500"/>
                </a:lnSpc>
              </a:pPr>
              <a:r>
                <a:rPr lang="en-US" sz="2500" dirty="0">
                  <a:solidFill>
                    <a:srgbClr val="253140"/>
                  </a:solidFill>
                  <a:latin typeface="Inter" panose="02000503000000020004" pitchFamily="2" charset="0"/>
                  <a:ea typeface="Inter" panose="02000503000000020004" pitchFamily="2" charset="0"/>
                </a:rPr>
                <a:t>Mentimeter is a digital application that is accessible via a QR code scannable by the students. They can upload words that will display as a word cloud for students and teacher to view. The word cloud can allow for assessments to be conducted by the teacher and ideas to be shared between students anonymously. Every student has a voice with this application (Mentimeter, 2025). This application can pose issues for those with dyslexia due to processing and writing abilities. As well as a potential for a digital divide with adult learners (Okojie and Boulder, 2020) </a:t>
              </a:r>
            </a:p>
          </p:txBody>
        </p:sp>
        <p:sp>
          <p:nvSpPr>
            <p:cNvPr id="39" name="TextBox 39"/>
            <p:cNvSpPr txBox="1"/>
            <p:nvPr/>
          </p:nvSpPr>
          <p:spPr>
            <a:xfrm>
              <a:off x="27143652" y="11096651"/>
              <a:ext cx="6934288" cy="791755"/>
            </a:xfrm>
            <a:prstGeom prst="rect">
              <a:avLst/>
            </a:prstGeom>
          </p:spPr>
          <p:txBody>
            <a:bodyPr wrap="square" lIns="0" tIns="0" rIns="0" bIns="0" rtlCol="0" anchor="t">
              <a:spAutoFit/>
            </a:bodyPr>
            <a:lstStyle/>
            <a:p>
              <a:pPr algn="ctr">
                <a:lnSpc>
                  <a:spcPts val="6719"/>
                </a:lnSpc>
              </a:pPr>
              <a:r>
                <a:rPr lang="en-US" sz="4800" b="1" spc="33" dirty="0">
                  <a:solidFill>
                    <a:srgbClr val="253140"/>
                  </a:solidFill>
                  <a:latin typeface="Inter" panose="02000503000000020004" pitchFamily="2" charset="0"/>
                  <a:ea typeface="Inter" panose="02000503000000020004" pitchFamily="2" charset="0"/>
                </a:rPr>
                <a:t>LITERATURE REVIEW </a:t>
              </a:r>
            </a:p>
          </p:txBody>
        </p:sp>
        <p:sp>
          <p:nvSpPr>
            <p:cNvPr id="41" name="TextBox 41"/>
            <p:cNvSpPr txBox="1"/>
            <p:nvPr/>
          </p:nvSpPr>
          <p:spPr>
            <a:xfrm>
              <a:off x="5477412" y="14936866"/>
              <a:ext cx="7057759" cy="791755"/>
            </a:xfrm>
            <a:prstGeom prst="rect">
              <a:avLst/>
            </a:prstGeom>
          </p:spPr>
          <p:txBody>
            <a:bodyPr lIns="0" tIns="0" rIns="0" bIns="0" rtlCol="0" anchor="t">
              <a:spAutoFit/>
            </a:bodyPr>
            <a:lstStyle/>
            <a:p>
              <a:pPr algn="ctr">
                <a:lnSpc>
                  <a:spcPts val="6719"/>
                </a:lnSpc>
              </a:pPr>
              <a:r>
                <a:rPr lang="en-US" sz="4800" b="1" spc="33" dirty="0">
                  <a:solidFill>
                    <a:srgbClr val="253140"/>
                  </a:solidFill>
                  <a:latin typeface="Inter" panose="02000503000000020004" pitchFamily="2" charset="0"/>
                  <a:ea typeface="Inter" panose="02000503000000020004" pitchFamily="2" charset="0"/>
                </a:rPr>
                <a:t>CASE STUDY</a:t>
              </a:r>
            </a:p>
          </p:txBody>
        </p:sp>
        <p:sp>
          <p:nvSpPr>
            <p:cNvPr id="42" name="TextBox 42"/>
            <p:cNvSpPr txBox="1"/>
            <p:nvPr/>
          </p:nvSpPr>
          <p:spPr>
            <a:xfrm>
              <a:off x="436749" y="15859216"/>
              <a:ext cx="17088489" cy="4004109"/>
            </a:xfrm>
            <a:prstGeom prst="rect">
              <a:avLst/>
            </a:prstGeom>
          </p:spPr>
          <p:txBody>
            <a:bodyPr wrap="square" lIns="0" tIns="0" rIns="0" bIns="0" rtlCol="0" anchor="t">
              <a:spAutoFit/>
            </a:bodyPr>
            <a:lstStyle/>
            <a:p>
              <a:pPr>
                <a:lnSpc>
                  <a:spcPts val="3500"/>
                </a:lnSpc>
              </a:pPr>
              <a:r>
                <a:rPr lang="en-US" sz="2500" dirty="0">
                  <a:solidFill>
                    <a:srgbClr val="253140"/>
                  </a:solidFill>
                  <a:latin typeface="Inter" panose="02000503000000020004" pitchFamily="2" charset="0"/>
                  <a:ea typeface="Inter" panose="02000503000000020004" pitchFamily="2" charset="0"/>
                </a:rPr>
                <a:t>A group of BA level 5 students, who were mixed in age, and made up of non-traditional students, those with learning disabilities and neurodivergent students. They were asked to use the digital application Mentimeter, to share ideas and evidence current knowledge. The applications use in the lesson was met with mixed results. The feedback opportunity provided to students at the end of the session found that some found accessing the application easy and interesting to use, while others had issues understanding how to use the application due to lack of knowledge on technology, while others faced barriers to its use due to their learning disability dyslexia. Interestingly, the students with ASD found the application very helpful in providing them a voice in the classroom which improved their engagement. Overall, each student said that the application did aid their learning and collaboration ability, but it also alienated some, due their inability to take part due to their dyslexia. </a:t>
              </a:r>
            </a:p>
          </p:txBody>
        </p:sp>
        <p:sp>
          <p:nvSpPr>
            <p:cNvPr id="43" name="TextBox 43"/>
            <p:cNvSpPr txBox="1"/>
            <p:nvPr/>
          </p:nvSpPr>
          <p:spPr>
            <a:xfrm>
              <a:off x="687731" y="5653698"/>
              <a:ext cx="8442784" cy="421013"/>
            </a:xfrm>
            <a:prstGeom prst="rect">
              <a:avLst/>
            </a:prstGeom>
          </p:spPr>
          <p:txBody>
            <a:bodyPr wrap="square" lIns="0" tIns="0" rIns="0" bIns="0" rtlCol="0" anchor="t">
              <a:spAutoFit/>
            </a:bodyPr>
            <a:lstStyle/>
            <a:p>
              <a:pPr>
                <a:lnSpc>
                  <a:spcPts val="3079"/>
                </a:lnSpc>
              </a:pPr>
              <a:r>
                <a:rPr lang="en-US" sz="4000" b="1" spc="15" dirty="0">
                  <a:solidFill>
                    <a:srgbClr val="FFFFFF"/>
                  </a:solidFill>
                  <a:latin typeface="Inter" panose="02000503000000020004" pitchFamily="2" charset="0"/>
                  <a:ea typeface="Inter" panose="02000503000000020004" pitchFamily="2" charset="0"/>
                </a:rPr>
                <a:t>AUTHOR: Michelle Hill 1708278</a:t>
              </a:r>
            </a:p>
          </p:txBody>
        </p:sp>
        <p:sp>
          <p:nvSpPr>
            <p:cNvPr id="44" name="TextBox 44"/>
            <p:cNvSpPr txBox="1"/>
            <p:nvPr/>
          </p:nvSpPr>
          <p:spPr>
            <a:xfrm>
              <a:off x="1751514" y="14623133"/>
              <a:ext cx="2770426" cy="295722"/>
            </a:xfrm>
            <a:prstGeom prst="rect">
              <a:avLst/>
            </a:prstGeom>
          </p:spPr>
          <p:txBody>
            <a:bodyPr lIns="0" tIns="0" rIns="0" bIns="0" rtlCol="0" anchor="t">
              <a:spAutoFit/>
            </a:bodyPr>
            <a:lstStyle/>
            <a:p>
              <a:pPr>
                <a:lnSpc>
                  <a:spcPts val="2520"/>
                </a:lnSpc>
              </a:pPr>
              <a:endParaRPr lang="en-US" sz="1800" dirty="0">
                <a:solidFill>
                  <a:srgbClr val="FFFFFF"/>
                </a:solidFill>
                <a:latin typeface="Inter" panose="02000503000000020004" pitchFamily="2" charset="0"/>
                <a:ea typeface="Inter" panose="02000503000000020004" pitchFamily="2" charset="0"/>
              </a:endParaRPr>
            </a:p>
          </p:txBody>
        </p:sp>
        <p:sp>
          <p:nvSpPr>
            <p:cNvPr id="45" name="TextBox 45"/>
            <p:cNvSpPr txBox="1"/>
            <p:nvPr/>
          </p:nvSpPr>
          <p:spPr>
            <a:xfrm>
              <a:off x="4058970" y="13194777"/>
              <a:ext cx="3206942" cy="363220"/>
            </a:xfrm>
            <a:prstGeom prst="rect">
              <a:avLst/>
            </a:prstGeom>
          </p:spPr>
          <p:txBody>
            <a:bodyPr lIns="0" tIns="0" rIns="0" bIns="0" rtlCol="0" anchor="t">
              <a:spAutoFit/>
            </a:bodyPr>
            <a:lstStyle/>
            <a:p>
              <a:pPr>
                <a:lnSpc>
                  <a:spcPts val="3079"/>
                </a:lnSpc>
              </a:pPr>
              <a:endParaRPr lang="en-US" sz="2200" b="1" spc="15" dirty="0">
                <a:solidFill>
                  <a:srgbClr val="FFFFFF"/>
                </a:solidFill>
                <a:latin typeface="Inter" panose="02000503000000020004" pitchFamily="2" charset="0"/>
                <a:ea typeface="Inter" panose="02000503000000020004" pitchFamily="2" charset="0"/>
              </a:endParaRPr>
            </a:p>
          </p:txBody>
        </p:sp>
        <p:sp>
          <p:nvSpPr>
            <p:cNvPr id="46" name="TextBox 46"/>
            <p:cNvSpPr txBox="1"/>
            <p:nvPr/>
          </p:nvSpPr>
          <p:spPr>
            <a:xfrm>
              <a:off x="6096787" y="14623133"/>
              <a:ext cx="2782746" cy="295722"/>
            </a:xfrm>
            <a:prstGeom prst="rect">
              <a:avLst/>
            </a:prstGeom>
          </p:spPr>
          <p:txBody>
            <a:bodyPr lIns="0" tIns="0" rIns="0" bIns="0" rtlCol="0" anchor="t">
              <a:spAutoFit/>
            </a:bodyPr>
            <a:lstStyle/>
            <a:p>
              <a:pPr>
                <a:lnSpc>
                  <a:spcPts val="2520"/>
                </a:lnSpc>
              </a:pPr>
              <a:r>
                <a:rPr lang="en-US" sz="1800" dirty="0">
                  <a:solidFill>
                    <a:srgbClr val="FFFFFF"/>
                  </a:solidFill>
                  <a:latin typeface="Inter" panose="02000503000000020004" pitchFamily="2" charset="0"/>
                  <a:ea typeface="Inter" panose="02000503000000020004" pitchFamily="2" charset="0"/>
                </a:rPr>
                <a:t>.</a:t>
              </a:r>
            </a:p>
          </p:txBody>
        </p:sp>
        <p:sp>
          <p:nvSpPr>
            <p:cNvPr id="47" name="TextBox 47"/>
            <p:cNvSpPr txBox="1"/>
            <p:nvPr/>
          </p:nvSpPr>
          <p:spPr>
            <a:xfrm>
              <a:off x="8289586" y="-917654"/>
              <a:ext cx="27372058" cy="1817870"/>
            </a:xfrm>
            <a:prstGeom prst="rect">
              <a:avLst/>
            </a:prstGeom>
          </p:spPr>
          <p:txBody>
            <a:bodyPr wrap="square" lIns="0" tIns="0" rIns="0" bIns="0" rtlCol="0" anchor="t">
              <a:spAutoFit/>
            </a:bodyPr>
            <a:lstStyle/>
            <a:p>
              <a:pPr algn="ctr">
                <a:lnSpc>
                  <a:spcPts val="15857"/>
                </a:lnSpc>
              </a:pPr>
              <a:r>
                <a:rPr lang="en-US" sz="9400" b="1" dirty="0">
                  <a:solidFill>
                    <a:srgbClr val="FDFD56"/>
                  </a:solidFill>
                  <a:latin typeface="Inter" panose="02000503000000020004" pitchFamily="2" charset="0"/>
                  <a:ea typeface="Inter" panose="02000503000000020004" pitchFamily="2" charset="0"/>
                </a:rPr>
                <a:t>Action Research Poster PGCE (PCET)</a:t>
              </a:r>
            </a:p>
          </p:txBody>
        </p:sp>
        <p:pic>
          <p:nvPicPr>
            <p:cNvPr id="9" name="Picture 9"/>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16453181" flipH="1" flipV="1">
              <a:off x="-549611" y="13215355"/>
              <a:ext cx="4020465" cy="1187856"/>
            </a:xfrm>
            <a:prstGeom prst="rect">
              <a:avLst/>
            </a:prstGeom>
          </p:spPr>
        </p:pic>
        <p:pic>
          <p:nvPicPr>
            <p:cNvPr id="7" name="Picture 7"/>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11822037" flipH="1">
              <a:off x="10646552" y="20093255"/>
              <a:ext cx="4573935" cy="1629984"/>
            </a:xfrm>
            <a:prstGeom prst="rect">
              <a:avLst/>
            </a:prstGeom>
          </p:spPr>
        </p:pic>
      </p:grpSp>
      <p:pic>
        <p:nvPicPr>
          <p:cNvPr id="15" name="Picture 4" descr="UWTSD logo | Discover Dylan Thomas">
            <a:extLst>
              <a:ext uri="{FF2B5EF4-FFF2-40B4-BE49-F238E27FC236}">
                <a16:creationId xmlns:a16="http://schemas.microsoft.com/office/drawing/2014/main" id="{25FE777D-D9B2-3B92-F109-81EA1749B15D}"/>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77759" y="360717"/>
            <a:ext cx="5535770" cy="2215715"/>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B3BF9C45-C199-EBAC-0AEF-9F51FA1E2834}"/>
              </a:ext>
            </a:extLst>
          </p:cNvPr>
          <p:cNvSpPr txBox="1"/>
          <p:nvPr/>
        </p:nvSpPr>
        <p:spPr>
          <a:xfrm>
            <a:off x="19123837" y="17681830"/>
            <a:ext cx="11553344" cy="3647602"/>
          </a:xfrm>
          <a:prstGeom prst="rect">
            <a:avLst/>
          </a:prstGeom>
          <a:noFill/>
        </p:spPr>
        <p:txBody>
          <a:bodyPr wrap="square" rtlCol="0">
            <a:spAutoFit/>
          </a:bodyPr>
          <a:lstStyle/>
          <a:p>
            <a:pPr marL="0" marR="0" lvl="0" indent="0" algn="ctr" defTabSz="914400" rtl="0" eaLnBrk="1" fontAlgn="auto" latinLnBrk="0" hangingPunct="1">
              <a:lnSpc>
                <a:spcPts val="3500"/>
              </a:lnSpc>
              <a:spcBef>
                <a:spcPts val="0"/>
              </a:spcBef>
              <a:spcAft>
                <a:spcPts val="0"/>
              </a:spcAft>
              <a:buClrTx/>
              <a:buSzTx/>
              <a:buFontTx/>
              <a:buNone/>
              <a:tabLst/>
              <a:defRPr/>
            </a:pPr>
            <a:r>
              <a:rPr kumimoji="0" lang="en-US" sz="2500" b="1"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How to incorporate inclusively</a:t>
            </a:r>
          </a:p>
          <a:p>
            <a:pPr marL="0" marR="0" lvl="0" indent="0" algn="l" defTabSz="914400" rtl="0" eaLnBrk="1" fontAlgn="auto" latinLnBrk="0" hangingPunct="1">
              <a:lnSpc>
                <a:spcPts val="3500"/>
              </a:lnSpc>
              <a:spcBef>
                <a:spcPts val="0"/>
              </a:spcBef>
              <a:spcAft>
                <a:spcPts val="0"/>
              </a:spcAft>
              <a:buClrTx/>
              <a:buSzTx/>
              <a:buFontTx/>
              <a:buNone/>
              <a:tabLst/>
              <a:defRPr/>
            </a:pPr>
            <a:r>
              <a:rPr kumimoji="0" lang="en-US"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Including students in the design and delivery of lessons has shown to increase engagement (Gardner, 2019). </a:t>
            </a:r>
            <a:r>
              <a:rPr lang="en-US" sz="2500" dirty="0">
                <a:solidFill>
                  <a:srgbClr val="253140"/>
                </a:solidFill>
                <a:latin typeface="Inter" panose="02000503000000020004" pitchFamily="2" charset="0"/>
                <a:ea typeface="Inter" panose="02000503000000020004" pitchFamily="2" charset="0"/>
              </a:rPr>
              <a:t>Considering student needs and abilities along with their input on delivery, can aid in building student’s confidence, self worth, investment, motivation and the likelihood they will embrace new challenges (Leong, 2020). Providing students with learning disabilities with assistive technology can aid in bridging the gap and allow for inclusivity to all.</a:t>
            </a:r>
            <a:r>
              <a:rPr kumimoji="0" lang="en-US"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  </a:t>
            </a:r>
            <a:endParaRPr lang="en-GB" sz="2500" b="1" dirty="0">
              <a:solidFill>
                <a:schemeClr val="tx2">
                  <a:lumMod val="60000"/>
                  <a:lumOff val="40000"/>
                </a:schemeClr>
              </a:solidFill>
              <a:latin typeface="Inter" panose="020B0604020202020204" charset="0"/>
              <a:ea typeface="Inter" panose="020B0604020202020204" charset="0"/>
            </a:endParaRPr>
          </a:p>
        </p:txBody>
      </p:sp>
      <p:sp>
        <p:nvSpPr>
          <p:cNvPr id="40" name="TextBox 39">
            <a:extLst>
              <a:ext uri="{FF2B5EF4-FFF2-40B4-BE49-F238E27FC236}">
                <a16:creationId xmlns:a16="http://schemas.microsoft.com/office/drawing/2014/main" id="{34758243-B755-3895-ED6C-6DF9CBE6FDE7}"/>
              </a:ext>
            </a:extLst>
          </p:cNvPr>
          <p:cNvSpPr txBox="1"/>
          <p:nvPr/>
        </p:nvSpPr>
        <p:spPr>
          <a:xfrm>
            <a:off x="31006121" y="13226059"/>
            <a:ext cx="12348063" cy="4408899"/>
          </a:xfrm>
          <a:prstGeom prst="rect">
            <a:avLst/>
          </a:prstGeom>
          <a:noFill/>
        </p:spPr>
        <p:txBody>
          <a:bodyPr wrap="square" rtlCol="0">
            <a:spAutoFit/>
          </a:bodyPr>
          <a:lstStyle/>
          <a:p>
            <a:pPr marL="0" marR="0" lvl="0" indent="0" algn="ctr" defTabSz="914400" rtl="0" eaLnBrk="1" fontAlgn="auto" latinLnBrk="0" hangingPunct="1">
              <a:lnSpc>
                <a:spcPts val="3500"/>
              </a:lnSpc>
              <a:spcBef>
                <a:spcPts val="0"/>
              </a:spcBef>
              <a:spcAft>
                <a:spcPts val="0"/>
              </a:spcAft>
              <a:buClrTx/>
              <a:buSzTx/>
              <a:buFontTx/>
              <a:buNone/>
              <a:tabLst/>
              <a:defRPr/>
            </a:pPr>
            <a:r>
              <a:rPr kumimoji="0" lang="en-GB" sz="2500" b="1"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How can the impact of digital applications on learning be measured</a:t>
            </a:r>
          </a:p>
          <a:p>
            <a:pPr marL="0" marR="0" lvl="0" indent="0" algn="l" defTabSz="914400" rtl="0" eaLnBrk="1" fontAlgn="auto" latinLnBrk="0" hangingPunct="1">
              <a:lnSpc>
                <a:spcPts val="3500"/>
              </a:lnSpc>
              <a:spcBef>
                <a:spcPts val="0"/>
              </a:spcBef>
              <a:spcAft>
                <a:spcPts val="0"/>
              </a:spcAft>
              <a:buClrTx/>
              <a:buSzTx/>
              <a:buFontTx/>
              <a:buNone/>
              <a:tabLst/>
              <a:defRPr/>
            </a:pPr>
            <a:r>
              <a:rPr kumimoji="0" lang="en-GB"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Allowing students to convey how they feel about the tools being used, the delivery of their learning and how their needs can be met is as imperative as the teaching itself. Maintaining channels for communication with students is perhaps the best way to do this. Providing opportunities to complete feedback surveys anonymously, conducting 1:1 meetings, needs assessments or tutorials allows for the teacher to address any issues, implement support or amend strategies that are simply not working (Nance, 2025)</a:t>
            </a:r>
          </a:p>
          <a:p>
            <a:pPr marL="0" marR="0" lvl="0" indent="0" algn="l" defTabSz="914400" rtl="0" eaLnBrk="1" fontAlgn="auto" latinLnBrk="0" hangingPunct="1">
              <a:lnSpc>
                <a:spcPts val="3500"/>
              </a:lnSpc>
              <a:spcBef>
                <a:spcPts val="0"/>
              </a:spcBef>
              <a:spcAft>
                <a:spcPts val="0"/>
              </a:spcAft>
              <a:buClrTx/>
              <a:buSzTx/>
              <a:buFontTx/>
              <a:buNone/>
              <a:tabLst/>
              <a:defRPr/>
            </a:pPr>
            <a:endParaRPr lang="en-GB" sz="1800" b="1" dirty="0">
              <a:solidFill>
                <a:schemeClr val="tx2">
                  <a:lumMod val="60000"/>
                  <a:lumOff val="40000"/>
                </a:schemeClr>
              </a:solidFill>
              <a:latin typeface="Inter" panose="020B0604020202020204" charset="0"/>
              <a:ea typeface="Inter" panose="020B0604020202020204" charset="0"/>
            </a:endParaRPr>
          </a:p>
          <a:p>
            <a:endParaRPr lang="en-GB" dirty="0"/>
          </a:p>
        </p:txBody>
      </p:sp>
      <p:sp>
        <p:nvSpPr>
          <p:cNvPr id="49" name="TextBox 48">
            <a:extLst>
              <a:ext uri="{FF2B5EF4-FFF2-40B4-BE49-F238E27FC236}">
                <a16:creationId xmlns:a16="http://schemas.microsoft.com/office/drawing/2014/main" id="{999E74AF-C129-5919-3C01-A15F0B155741}"/>
              </a:ext>
            </a:extLst>
          </p:cNvPr>
          <p:cNvSpPr txBox="1"/>
          <p:nvPr/>
        </p:nvSpPr>
        <p:spPr>
          <a:xfrm>
            <a:off x="31030765" y="17670747"/>
            <a:ext cx="12191899" cy="3647602"/>
          </a:xfrm>
          <a:prstGeom prst="rect">
            <a:avLst/>
          </a:prstGeom>
          <a:noFill/>
        </p:spPr>
        <p:txBody>
          <a:bodyPr wrap="square" rtlCol="0">
            <a:spAutoFit/>
          </a:bodyPr>
          <a:lstStyle/>
          <a:p>
            <a:pPr marL="0" marR="0" lvl="0" indent="0" algn="ctr" defTabSz="914400" rtl="0" eaLnBrk="1" fontAlgn="auto" latinLnBrk="0" hangingPunct="1">
              <a:lnSpc>
                <a:spcPts val="3500"/>
              </a:lnSpc>
              <a:spcBef>
                <a:spcPts val="0"/>
              </a:spcBef>
              <a:spcAft>
                <a:spcPts val="0"/>
              </a:spcAft>
              <a:buClrTx/>
              <a:buSzTx/>
              <a:buFontTx/>
              <a:buNone/>
              <a:tabLst/>
              <a:defRPr/>
            </a:pPr>
            <a:r>
              <a:rPr kumimoji="0" lang="en-GB"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 </a:t>
            </a:r>
            <a:r>
              <a:rPr kumimoji="0" lang="en-GB" sz="2500" b="1"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How can it support learning </a:t>
            </a:r>
          </a:p>
          <a:p>
            <a:pPr marL="0" marR="0" lvl="0" indent="0" defTabSz="914400" rtl="0" eaLnBrk="1" fontAlgn="auto" latinLnBrk="0" hangingPunct="1">
              <a:lnSpc>
                <a:spcPts val="3500"/>
              </a:lnSpc>
              <a:spcBef>
                <a:spcPts val="0"/>
              </a:spcBef>
              <a:spcAft>
                <a:spcPts val="0"/>
              </a:spcAft>
              <a:buClrTx/>
              <a:buSzTx/>
              <a:buFontTx/>
              <a:buNone/>
              <a:tabLst/>
              <a:defRPr/>
            </a:pPr>
            <a:r>
              <a:rPr kumimoji="0" lang="en-GB" sz="250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Mentimeter is an application that allows the participants to remain anonymous</a:t>
            </a:r>
            <a:r>
              <a:rPr lang="en-GB" sz="2500" dirty="0">
                <a:solidFill>
                  <a:srgbClr val="253140"/>
                </a:solidFill>
                <a:latin typeface="Inter" panose="02000503000000020004" pitchFamily="2" charset="0"/>
                <a:ea typeface="Inter" panose="02000503000000020004" pitchFamily="2" charset="0"/>
              </a:rPr>
              <a:t>. Which can encourage participation from those students who are neurodivergent, introverts or those who fear judgement from their peers. Allowing for anonymous participation can increase student engagement and increase learning (Yadav, 2023). The application can allow for a teacher to conduct assessments on learner knowledge and adjust the lesson accordingly in real time. </a:t>
            </a:r>
            <a:endParaRPr kumimoji="0" lang="en-GB"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endParaRPr>
          </a:p>
        </p:txBody>
      </p:sp>
      <p:sp>
        <p:nvSpPr>
          <p:cNvPr id="53" name="TextBox 52">
            <a:extLst>
              <a:ext uri="{FF2B5EF4-FFF2-40B4-BE49-F238E27FC236}">
                <a16:creationId xmlns:a16="http://schemas.microsoft.com/office/drawing/2014/main" id="{37D7F610-EA08-20CC-2B46-ECDD1742AF44}"/>
              </a:ext>
            </a:extLst>
          </p:cNvPr>
          <p:cNvSpPr txBox="1"/>
          <p:nvPr/>
        </p:nvSpPr>
        <p:spPr>
          <a:xfrm>
            <a:off x="18448035" y="22735695"/>
            <a:ext cx="14740673" cy="830997"/>
          </a:xfrm>
          <a:prstGeom prst="rect">
            <a:avLst/>
          </a:prstGeom>
          <a:noFill/>
        </p:spPr>
        <p:txBody>
          <a:bodyPr wrap="square" rtlCol="0">
            <a:spAutoFit/>
          </a:bodyPr>
          <a:lstStyle/>
          <a:p>
            <a:r>
              <a:rPr lang="en-GB" sz="4800" b="1" dirty="0">
                <a:solidFill>
                  <a:schemeClr val="bg1"/>
                </a:solidFill>
                <a:latin typeface="Inter" panose="020B0604020202020204" charset="0"/>
                <a:ea typeface="Inter" panose="020B0604020202020204" charset="0"/>
              </a:rPr>
              <a:t>RECCOMENDATIONS</a:t>
            </a:r>
            <a:endParaRPr lang="en-GB" sz="4800" b="1" dirty="0">
              <a:solidFill>
                <a:schemeClr val="bg1"/>
              </a:solidFill>
            </a:endParaRPr>
          </a:p>
        </p:txBody>
      </p:sp>
      <p:pic>
        <p:nvPicPr>
          <p:cNvPr id="54" name="Picture 53">
            <a:extLst>
              <a:ext uri="{FF2B5EF4-FFF2-40B4-BE49-F238E27FC236}">
                <a16:creationId xmlns:a16="http://schemas.microsoft.com/office/drawing/2014/main" id="{BE72A16C-B791-158E-A9B6-68DB1BEF9412}"/>
              </a:ext>
            </a:extLst>
          </p:cNvPr>
          <p:cNvPicPr>
            <a:picLocks noChangeAspect="1"/>
          </p:cNvPicPr>
          <p:nvPr/>
        </p:nvPicPr>
        <p:blipFill>
          <a:blip r:embed="rId12"/>
          <a:stretch>
            <a:fillRect/>
          </a:stretch>
        </p:blipFill>
        <p:spPr>
          <a:xfrm>
            <a:off x="5037911" y="11550228"/>
            <a:ext cx="8096250" cy="3524250"/>
          </a:xfrm>
          <a:prstGeom prst="rect">
            <a:avLst/>
          </a:prstGeom>
        </p:spPr>
      </p:pic>
      <p:sp>
        <p:nvSpPr>
          <p:cNvPr id="10" name="TextBox 9">
            <a:extLst>
              <a:ext uri="{FF2B5EF4-FFF2-40B4-BE49-F238E27FC236}">
                <a16:creationId xmlns:a16="http://schemas.microsoft.com/office/drawing/2014/main" id="{F98ED7D8-BBF5-FC58-9FAD-25D0E3B6E48E}"/>
              </a:ext>
            </a:extLst>
          </p:cNvPr>
          <p:cNvSpPr txBox="1"/>
          <p:nvPr/>
        </p:nvSpPr>
        <p:spPr>
          <a:xfrm>
            <a:off x="10071492" y="14752478"/>
            <a:ext cx="3352800" cy="369332"/>
          </a:xfrm>
          <a:prstGeom prst="rect">
            <a:avLst/>
          </a:prstGeom>
          <a:noFill/>
        </p:spPr>
        <p:txBody>
          <a:bodyPr wrap="square" rtlCol="0">
            <a:spAutoFit/>
          </a:bodyPr>
          <a:lstStyle/>
          <a:p>
            <a:r>
              <a:rPr lang="en-GB" dirty="0"/>
              <a:t>O’Leary (2004)</a:t>
            </a:r>
            <a:endParaRPr lang="en-GB" dirty="0">
              <a:solidFill>
                <a:schemeClr val="bg1"/>
              </a:solidFill>
            </a:endParaRPr>
          </a:p>
        </p:txBody>
      </p:sp>
      <p:sp>
        <p:nvSpPr>
          <p:cNvPr id="56" name="TextBox 55">
            <a:extLst>
              <a:ext uri="{FF2B5EF4-FFF2-40B4-BE49-F238E27FC236}">
                <a16:creationId xmlns:a16="http://schemas.microsoft.com/office/drawing/2014/main" id="{3B653A78-57DF-C8D6-23E9-5CD08EEBDD33}"/>
              </a:ext>
            </a:extLst>
          </p:cNvPr>
          <p:cNvSpPr txBox="1"/>
          <p:nvPr/>
        </p:nvSpPr>
        <p:spPr>
          <a:xfrm>
            <a:off x="1625748" y="22636055"/>
            <a:ext cx="10459540" cy="4708981"/>
          </a:xfrm>
          <a:prstGeom prst="rect">
            <a:avLst/>
          </a:prstGeom>
          <a:noFill/>
        </p:spPr>
        <p:txBody>
          <a:bodyPr wrap="square">
            <a:spAutoFit/>
          </a:bodyPr>
          <a:lstStyle/>
          <a:p>
            <a:pPr algn="ctr"/>
            <a:r>
              <a:rPr lang="en-US" sz="2500" dirty="0">
                <a:solidFill>
                  <a:srgbClr val="253140"/>
                </a:solidFill>
                <a:latin typeface="Inter" panose="02000503000000020004" pitchFamily="2" charset="0"/>
                <a:ea typeface="Inter" panose="02000503000000020004" pitchFamily="2" charset="0"/>
              </a:rPr>
              <a:t>To address the questions posed within this action research report, there is evidence, both within the literature and case study, that suggest that using digital applications can support learning and collaboration amongst students</a:t>
            </a:r>
            <a:r>
              <a:rPr kumimoji="0" lang="en-US" sz="2500" b="0" i="0" u="none" strike="noStrike" kern="1200" cap="none" spc="0" normalizeH="0" baseline="0" noProof="0" dirty="0">
                <a:ln>
                  <a:noFill/>
                </a:ln>
                <a:solidFill>
                  <a:srgbClr val="253140"/>
                </a:solidFill>
                <a:effectLst/>
                <a:uLnTx/>
                <a:uFillTx/>
                <a:latin typeface="Inter" panose="02000503000000020004" pitchFamily="2" charset="0"/>
                <a:ea typeface="Inter" panose="02000503000000020004" pitchFamily="2" charset="0"/>
                <a:cs typeface="+mn-cs"/>
              </a:rPr>
              <a:t>. This report also found that the use of such applications can also alienate many due to their</a:t>
            </a:r>
            <a:r>
              <a:rPr lang="en-US" sz="2500" dirty="0">
                <a:solidFill>
                  <a:srgbClr val="253140"/>
                </a:solidFill>
                <a:latin typeface="Inter" panose="02000503000000020004" pitchFamily="2" charset="0"/>
                <a:ea typeface="Inter" panose="02000503000000020004" pitchFamily="2" charset="0"/>
              </a:rPr>
              <a:t>r learning needs or ability to understand or have access to forms of technology. Conducting needs assessments or providing channels of communication between student and teacher, by means of surveys and meetings for example, can provide students and teachers with opportunities to identify and in turn address any equity barriers for learners and ensure no student is left behind in their education journey.</a:t>
            </a:r>
            <a:endParaRPr lang="en-GB" dirty="0"/>
          </a:p>
        </p:txBody>
      </p:sp>
      <p:pic>
        <p:nvPicPr>
          <p:cNvPr id="57" name="Picture 56">
            <a:extLst>
              <a:ext uri="{FF2B5EF4-FFF2-40B4-BE49-F238E27FC236}">
                <a16:creationId xmlns:a16="http://schemas.microsoft.com/office/drawing/2014/main" id="{BED29D4F-8ED4-8EA0-5251-2EB40A9774E8}"/>
              </a:ext>
            </a:extLst>
          </p:cNvPr>
          <p:cNvPicPr>
            <a:picLocks noChangeAspect="1"/>
          </p:cNvPicPr>
          <p:nvPr/>
        </p:nvPicPr>
        <p:blipFill>
          <a:blip r:embed="rId13"/>
          <a:stretch>
            <a:fillRect/>
          </a:stretch>
        </p:blipFill>
        <p:spPr>
          <a:xfrm flipH="1">
            <a:off x="636142" y="21006893"/>
            <a:ext cx="2945374" cy="1753903"/>
          </a:xfrm>
          <a:prstGeom prst="rect">
            <a:avLst/>
          </a:prstGeom>
        </p:spPr>
      </p:pic>
      <p:sp>
        <p:nvSpPr>
          <p:cNvPr id="59" name="TextBox 58">
            <a:extLst>
              <a:ext uri="{FF2B5EF4-FFF2-40B4-BE49-F238E27FC236}">
                <a16:creationId xmlns:a16="http://schemas.microsoft.com/office/drawing/2014/main" id="{E677DEB3-368E-8342-B69A-D81C7E1D787B}"/>
              </a:ext>
            </a:extLst>
          </p:cNvPr>
          <p:cNvSpPr txBox="1"/>
          <p:nvPr/>
        </p:nvSpPr>
        <p:spPr>
          <a:xfrm>
            <a:off x="13814918" y="24274360"/>
            <a:ext cx="17427296" cy="7786747"/>
          </a:xfrm>
          <a:prstGeom prst="rect">
            <a:avLst/>
          </a:prstGeom>
          <a:noFill/>
        </p:spPr>
        <p:txBody>
          <a:bodyPr wrap="square">
            <a:spAutoFit/>
          </a:bodyPr>
          <a:lstStyle/>
          <a:p>
            <a:r>
              <a:rPr lang="en-GB" sz="2500" dirty="0">
                <a:solidFill>
                  <a:schemeClr val="bg1"/>
                </a:solidFill>
                <a:latin typeface="Inter" panose="020B0604020202020204" charset="0"/>
                <a:ea typeface="Inter" panose="020B0604020202020204" charset="0"/>
              </a:rPr>
              <a:t>For practitioners to successfully use digital applications in the context of my discipline the following needs to be done. </a:t>
            </a:r>
          </a:p>
          <a:p>
            <a:endParaRPr lang="en-GB" sz="2500" dirty="0">
              <a:solidFill>
                <a:schemeClr val="bg1"/>
              </a:solidFill>
              <a:latin typeface="Inter" panose="020B0604020202020204" charset="0"/>
              <a:ea typeface="Inter" panose="020B0604020202020204" charset="0"/>
            </a:endParaRPr>
          </a:p>
          <a:p>
            <a:pPr marL="342900" indent="-342900">
              <a:buFont typeface="Arial" panose="020B0604020202020204" pitchFamily="34" charset="0"/>
              <a:buChar char="•"/>
            </a:pPr>
            <a:r>
              <a:rPr lang="en-GB" sz="2500" dirty="0">
                <a:solidFill>
                  <a:schemeClr val="bg1"/>
                </a:solidFill>
                <a:latin typeface="Inter" panose="020B0604020202020204" charset="0"/>
                <a:ea typeface="Inter" panose="020B0604020202020204" charset="0"/>
              </a:rPr>
              <a:t>Recommendation one</a:t>
            </a:r>
          </a:p>
          <a:p>
            <a:r>
              <a:rPr lang="en-GB" sz="2500" dirty="0">
                <a:solidFill>
                  <a:schemeClr val="bg1"/>
                </a:solidFill>
                <a:latin typeface="Inter" panose="020B0604020202020204" charset="0"/>
                <a:ea typeface="Inter" panose="020B0604020202020204" charset="0"/>
              </a:rPr>
              <a:t>Conduct an informal need assessment to assess student starting points with regards to learning disabilities and or accessibility and abilities to use digital applications to ensure equity amongst students.</a:t>
            </a:r>
          </a:p>
          <a:p>
            <a:endParaRPr lang="en-GB" sz="2500" dirty="0">
              <a:solidFill>
                <a:schemeClr val="bg1"/>
              </a:solidFill>
              <a:latin typeface="Inter" panose="020B0604020202020204" charset="0"/>
              <a:ea typeface="Inter" panose="020B0604020202020204" charset="0"/>
            </a:endParaRPr>
          </a:p>
          <a:p>
            <a:pPr marL="342900" indent="-342900">
              <a:buFont typeface="Arial" panose="020B0604020202020204" pitchFamily="34" charset="0"/>
              <a:buChar char="•"/>
            </a:pPr>
            <a:r>
              <a:rPr lang="en-GB" sz="2500" dirty="0">
                <a:solidFill>
                  <a:schemeClr val="bg1"/>
                </a:solidFill>
                <a:latin typeface="Inter" panose="020B0604020202020204" charset="0"/>
                <a:ea typeface="Inter" panose="020B0604020202020204" charset="0"/>
              </a:rPr>
              <a:t>Recommendation two</a:t>
            </a:r>
          </a:p>
          <a:p>
            <a:r>
              <a:rPr lang="en-GB" sz="2500" dirty="0">
                <a:solidFill>
                  <a:schemeClr val="bg1"/>
                </a:solidFill>
                <a:latin typeface="Inter" panose="020B0604020202020204" charset="0"/>
                <a:ea typeface="Inter" panose="020B0604020202020204" charset="0"/>
              </a:rPr>
              <a:t>To continue to measure the impact of digital applications on student learning and engagement by maintaining channels of communication with students via tutorials, surveys, and session feedback and amend as appropriate. </a:t>
            </a:r>
          </a:p>
          <a:p>
            <a:endParaRPr lang="en-GB" sz="2500" dirty="0">
              <a:solidFill>
                <a:schemeClr val="bg1"/>
              </a:solidFill>
              <a:latin typeface="Inter" panose="020B0604020202020204" charset="0"/>
              <a:ea typeface="Inter" panose="020B0604020202020204" charset="0"/>
            </a:endParaRPr>
          </a:p>
          <a:p>
            <a:pPr marL="342900" indent="-342900">
              <a:buFont typeface="Arial" panose="020B0604020202020204" pitchFamily="34" charset="0"/>
              <a:buChar char="•"/>
            </a:pPr>
            <a:r>
              <a:rPr lang="en-GB" sz="2500" dirty="0">
                <a:solidFill>
                  <a:schemeClr val="bg1"/>
                </a:solidFill>
                <a:latin typeface="Inter" panose="020B0604020202020204" charset="0"/>
                <a:ea typeface="Inter" panose="020B0604020202020204" charset="0"/>
              </a:rPr>
              <a:t>Recommendation three</a:t>
            </a:r>
          </a:p>
          <a:p>
            <a:r>
              <a:rPr lang="en-GB" sz="2500" dirty="0">
                <a:solidFill>
                  <a:schemeClr val="bg1"/>
                </a:solidFill>
                <a:latin typeface="Inter" panose="020B0604020202020204" charset="0"/>
                <a:ea typeface="Inter" panose="020B0604020202020204" charset="0"/>
              </a:rPr>
              <a:t>To engage students in the planning of their lessons to establish what learning tools are working and which are not.</a:t>
            </a:r>
          </a:p>
          <a:p>
            <a:endParaRPr lang="en-GB" sz="2500" dirty="0">
              <a:solidFill>
                <a:schemeClr val="bg1"/>
              </a:solidFill>
              <a:latin typeface="Inter" panose="020B0604020202020204" charset="0"/>
              <a:ea typeface="Inter" panose="020B0604020202020204" charset="0"/>
            </a:endParaRPr>
          </a:p>
          <a:p>
            <a:pPr marL="342900" indent="-342900">
              <a:buFont typeface="Arial" panose="020B0604020202020204" pitchFamily="34" charset="0"/>
              <a:buChar char="•"/>
            </a:pPr>
            <a:r>
              <a:rPr lang="en-GB" sz="2500" dirty="0">
                <a:solidFill>
                  <a:schemeClr val="bg1"/>
                </a:solidFill>
                <a:latin typeface="Inter" panose="020B0604020202020204" charset="0"/>
                <a:ea typeface="Inter" panose="020B0604020202020204" charset="0"/>
              </a:rPr>
              <a:t>Recommendation four</a:t>
            </a:r>
          </a:p>
          <a:p>
            <a:r>
              <a:rPr lang="en-GB" sz="2500" dirty="0">
                <a:solidFill>
                  <a:schemeClr val="bg1"/>
                </a:solidFill>
                <a:latin typeface="Inter" panose="020B0604020202020204" charset="0"/>
                <a:ea typeface="Inter" panose="020B0604020202020204" charset="0"/>
              </a:rPr>
              <a:t>To monitor the inclusion of digital technology, I recommend that the O’Leary (2007) cycle of research continue beyond this initial stage once recommendation one, two and three have been implemented. To evolve the research, it is also recommended to conduct primary research and incorporate additional stages of the research cycle e.g. implementation of the recommendations, observe, reflect on the experience, and finally plan for the next.</a:t>
            </a:r>
          </a:p>
        </p:txBody>
      </p:sp>
      <p:pic>
        <p:nvPicPr>
          <p:cNvPr id="62" name="Picture 61" descr="A person reaching for a paper on a table full of paper and sticky notes">
            <a:extLst>
              <a:ext uri="{FF2B5EF4-FFF2-40B4-BE49-F238E27FC236}">
                <a16:creationId xmlns:a16="http://schemas.microsoft.com/office/drawing/2014/main" id="{1307F62F-AF48-F54A-5EA4-3C1405F5571E}"/>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33773155" y="22277782"/>
            <a:ext cx="7331993" cy="4499119"/>
          </a:xfrm>
          <a:prstGeom prst="rect">
            <a:avLst/>
          </a:prstGeom>
        </p:spPr>
      </p:pic>
      <p:pic>
        <p:nvPicPr>
          <p:cNvPr id="71" name="Audio 70">
            <a:hlinkClick r:id="" action="ppaction://media"/>
            <a:extLst>
              <a:ext uri="{FF2B5EF4-FFF2-40B4-BE49-F238E27FC236}">
                <a16:creationId xmlns:a16="http://schemas.microsoft.com/office/drawing/2014/main" id="{9B0F95BD-3ADC-8ED5-3D03-D150883A583E}"/>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760000" t="-760000" r="-760000" b="-760000"/>
          <a:stretch>
            <a:fillRect/>
          </a:stretch>
        </p:blipFill>
        <p:spPr>
          <a:xfrm>
            <a:off x="33620659" y="22647859"/>
            <a:ext cx="9875520" cy="987552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3257"/>
    </mc:Choice>
    <mc:Fallback>
      <p:transition spd="slow" advTm="73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88604F-C1C8-6F38-89A5-D3B0D37A4AA4}"/>
              </a:ext>
            </a:extLst>
          </p:cNvPr>
          <p:cNvPicPr>
            <a:picLocks noChangeAspect="1"/>
          </p:cNvPicPr>
          <p:nvPr/>
        </p:nvPicPr>
        <p:blipFill>
          <a:blip r:embed="rId5"/>
          <a:srcRect l="15841" t="23759" r="1386" b="12724"/>
          <a:stretch/>
        </p:blipFill>
        <p:spPr>
          <a:xfrm>
            <a:off x="571500" y="6324600"/>
            <a:ext cx="42748200" cy="18821400"/>
          </a:xfrm>
          <a:prstGeom prst="rect">
            <a:avLst/>
          </a:prstGeom>
        </p:spPr>
      </p:pic>
      <p:pic>
        <p:nvPicPr>
          <p:cNvPr id="31" name="Audio 30">
            <a:hlinkClick r:id="" action="ppaction://media"/>
            <a:extLst>
              <a:ext uri="{FF2B5EF4-FFF2-40B4-BE49-F238E27FC236}">
                <a16:creationId xmlns:a16="http://schemas.microsoft.com/office/drawing/2014/main" id="{30DDC95E-6E2D-2CFB-9903-8EBA5022C0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161664389"/>
      </p:ext>
    </p:extLst>
  </p:cSld>
  <p:clrMapOvr>
    <a:masterClrMapping/>
  </p:clrMapOvr>
  <mc:AlternateContent xmlns:mc="http://schemas.openxmlformats.org/markup-compatibility/2006">
    <mc:Choice xmlns:p14="http://schemas.microsoft.com/office/powerpoint/2010/main" Requires="p14">
      <p:transition spd="slow" p14:dur="2000" advTm="74342"/>
    </mc:Choice>
    <mc:Fallback>
      <p:transition spd="slow" advTm="74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CA7496-3F60-1F9B-B166-0F79BFA91CF0}"/>
              </a:ext>
            </a:extLst>
          </p:cNvPr>
          <p:cNvPicPr>
            <a:picLocks noChangeAspect="1"/>
          </p:cNvPicPr>
          <p:nvPr/>
        </p:nvPicPr>
        <p:blipFill>
          <a:blip r:embed="rId5"/>
          <a:srcRect l="15227" t="22917" r="13909" b="16667"/>
          <a:stretch/>
        </p:blipFill>
        <p:spPr>
          <a:xfrm>
            <a:off x="685800" y="5105400"/>
            <a:ext cx="42595800" cy="19139425"/>
          </a:xfrm>
          <a:prstGeom prst="rect">
            <a:avLst/>
          </a:prstGeom>
        </p:spPr>
      </p:pic>
      <p:pic>
        <p:nvPicPr>
          <p:cNvPr id="12" name="Audio 11">
            <a:hlinkClick r:id="" action="ppaction://media"/>
            <a:extLst>
              <a:ext uri="{FF2B5EF4-FFF2-40B4-BE49-F238E27FC236}">
                <a16:creationId xmlns:a16="http://schemas.microsoft.com/office/drawing/2014/main" id="{D169726A-C957-E192-AAFD-17FA3233DC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1120544129"/>
      </p:ext>
    </p:extLst>
  </p:cSld>
  <p:clrMapOvr>
    <a:masterClrMapping/>
  </p:clrMapOvr>
  <mc:AlternateContent xmlns:mc="http://schemas.openxmlformats.org/markup-compatibility/2006">
    <mc:Choice xmlns:p14="http://schemas.microsoft.com/office/powerpoint/2010/main" Requires="p14">
      <p:transition spd="slow" p14:dur="2000" advTm="46397"/>
    </mc:Choice>
    <mc:Fallback>
      <p:transition spd="slow" advTm="46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6A860D-4F34-D67C-7993-128DEF8E0102}"/>
              </a:ext>
            </a:extLst>
          </p:cNvPr>
          <p:cNvPicPr>
            <a:picLocks noChangeAspect="1"/>
          </p:cNvPicPr>
          <p:nvPr/>
        </p:nvPicPr>
        <p:blipFill>
          <a:blip r:embed="rId5"/>
          <a:srcRect l="15801" t="22917" r="4023" b="17708"/>
          <a:stretch/>
        </p:blipFill>
        <p:spPr>
          <a:xfrm>
            <a:off x="323516" y="7848600"/>
            <a:ext cx="43244168" cy="18830299"/>
          </a:xfrm>
          <a:prstGeom prst="rect">
            <a:avLst/>
          </a:prstGeom>
        </p:spPr>
      </p:pic>
      <p:pic>
        <p:nvPicPr>
          <p:cNvPr id="5" name="Picture 4">
            <a:extLst>
              <a:ext uri="{FF2B5EF4-FFF2-40B4-BE49-F238E27FC236}">
                <a16:creationId xmlns:a16="http://schemas.microsoft.com/office/drawing/2014/main" id="{868CE62C-3C42-5831-9A2C-ACF9F6FB050E}"/>
              </a:ext>
            </a:extLst>
          </p:cNvPr>
          <p:cNvPicPr>
            <a:picLocks noChangeAspect="1"/>
          </p:cNvPicPr>
          <p:nvPr/>
        </p:nvPicPr>
        <p:blipFill>
          <a:blip r:embed="rId6"/>
          <a:srcRect l="20508" t="23958" r="8418" b="21930"/>
          <a:stretch/>
        </p:blipFill>
        <p:spPr>
          <a:xfrm>
            <a:off x="-1143000" y="7852611"/>
            <a:ext cx="45399210" cy="20569989"/>
          </a:xfrm>
          <a:prstGeom prst="rect">
            <a:avLst/>
          </a:prstGeom>
        </p:spPr>
      </p:pic>
      <p:pic>
        <p:nvPicPr>
          <p:cNvPr id="18" name="Audio 17">
            <a:hlinkClick r:id="" action="ppaction://media"/>
            <a:extLst>
              <a:ext uri="{FF2B5EF4-FFF2-40B4-BE49-F238E27FC236}">
                <a16:creationId xmlns:a16="http://schemas.microsoft.com/office/drawing/2014/main" id="{8323DA2C-507C-6A1F-24E0-0E35C27443B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2187876441"/>
      </p:ext>
    </p:extLst>
  </p:cSld>
  <p:clrMapOvr>
    <a:masterClrMapping/>
  </p:clrMapOvr>
  <mc:AlternateContent xmlns:mc="http://schemas.openxmlformats.org/markup-compatibility/2006">
    <mc:Choice xmlns:p14="http://schemas.microsoft.com/office/powerpoint/2010/main" Requires="p14">
      <p:transition spd="slow" p14:dur="2000" advTm="122046"/>
    </mc:Choice>
    <mc:Fallback>
      <p:transition spd="slow" advTm="122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824C3B-A5C0-E610-F380-A8692D3321B5}"/>
              </a:ext>
            </a:extLst>
          </p:cNvPr>
          <p:cNvPicPr>
            <a:picLocks noChangeAspect="1"/>
          </p:cNvPicPr>
          <p:nvPr/>
        </p:nvPicPr>
        <p:blipFill>
          <a:blip r:embed="rId5"/>
          <a:srcRect l="17005" t="24272" r="1427" b="15734"/>
          <a:stretch/>
        </p:blipFill>
        <p:spPr>
          <a:xfrm>
            <a:off x="228600" y="6387641"/>
            <a:ext cx="43434000" cy="20143118"/>
          </a:xfrm>
          <a:prstGeom prst="rect">
            <a:avLst/>
          </a:prstGeom>
        </p:spPr>
      </p:pic>
      <p:pic>
        <p:nvPicPr>
          <p:cNvPr id="14" name="Audio 13">
            <a:hlinkClick r:id="" action="ppaction://media"/>
            <a:extLst>
              <a:ext uri="{FF2B5EF4-FFF2-40B4-BE49-F238E27FC236}">
                <a16:creationId xmlns:a16="http://schemas.microsoft.com/office/drawing/2014/main" id="{6C7FF4C5-1E27-B59E-B3D0-3B72986AD99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3669466354"/>
      </p:ext>
    </p:extLst>
  </p:cSld>
  <p:clrMapOvr>
    <a:masterClrMapping/>
  </p:clrMapOvr>
  <mc:AlternateContent xmlns:mc="http://schemas.openxmlformats.org/markup-compatibility/2006">
    <mc:Choice xmlns:p14="http://schemas.microsoft.com/office/powerpoint/2010/main" Requires="p14">
      <p:transition spd="slow" p14:dur="2000" advTm="42148"/>
    </mc:Choice>
    <mc:Fallback>
      <p:transition spd="slow" advTm="42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EC1E95-03C0-5F2C-4943-D8E866FA5E11}"/>
              </a:ext>
            </a:extLst>
          </p:cNvPr>
          <p:cNvPicPr>
            <a:picLocks noChangeAspect="1"/>
          </p:cNvPicPr>
          <p:nvPr/>
        </p:nvPicPr>
        <p:blipFill>
          <a:blip r:embed="rId5"/>
          <a:srcRect l="16032" t="22916" r="9136" b="14584"/>
          <a:stretch/>
        </p:blipFill>
        <p:spPr>
          <a:xfrm>
            <a:off x="438150" y="6469555"/>
            <a:ext cx="43014900" cy="19979289"/>
          </a:xfrm>
          <a:prstGeom prst="rect">
            <a:avLst/>
          </a:prstGeom>
        </p:spPr>
      </p:pic>
      <p:pic>
        <p:nvPicPr>
          <p:cNvPr id="13" name="Audio 12">
            <a:hlinkClick r:id="" action="ppaction://media"/>
            <a:extLst>
              <a:ext uri="{FF2B5EF4-FFF2-40B4-BE49-F238E27FC236}">
                <a16:creationId xmlns:a16="http://schemas.microsoft.com/office/drawing/2014/main" id="{464666BD-0F08-BD08-4769-F3C35077EF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1453325420"/>
      </p:ext>
    </p:extLst>
  </p:cSld>
  <p:clrMapOvr>
    <a:masterClrMapping/>
  </p:clrMapOvr>
  <mc:AlternateContent xmlns:mc="http://schemas.openxmlformats.org/markup-compatibility/2006">
    <mc:Choice xmlns:p14="http://schemas.microsoft.com/office/powerpoint/2010/main" Requires="p14">
      <p:transition spd="slow" p14:dur="2000" advTm="39268"/>
    </mc:Choice>
    <mc:Fallback>
      <p:transition spd="slow" advTm="39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462DDC-C7D8-A5B1-D83A-B7717A5E46A8}"/>
              </a:ext>
            </a:extLst>
          </p:cNvPr>
          <p:cNvPicPr>
            <a:picLocks noChangeAspect="1"/>
          </p:cNvPicPr>
          <p:nvPr/>
        </p:nvPicPr>
        <p:blipFill>
          <a:blip r:embed="rId5"/>
          <a:srcRect l="16618" t="23959" r="1391" b="16667"/>
          <a:stretch/>
        </p:blipFill>
        <p:spPr>
          <a:xfrm>
            <a:off x="0" y="6629400"/>
            <a:ext cx="45114410" cy="19434810"/>
          </a:xfrm>
          <a:prstGeom prst="rect">
            <a:avLst/>
          </a:prstGeom>
        </p:spPr>
      </p:pic>
      <p:pic>
        <p:nvPicPr>
          <p:cNvPr id="8" name="Audio 7">
            <a:hlinkClick r:id="" action="ppaction://media"/>
            <a:extLst>
              <a:ext uri="{FF2B5EF4-FFF2-40B4-BE49-F238E27FC236}">
                <a16:creationId xmlns:a16="http://schemas.microsoft.com/office/drawing/2014/main" id="{8B7930EB-7599-CC52-9DFA-D8B82032B9C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1793770074"/>
      </p:ext>
    </p:extLst>
  </p:cSld>
  <p:clrMapOvr>
    <a:masterClrMapping/>
  </p:clrMapOvr>
  <mc:AlternateContent xmlns:mc="http://schemas.openxmlformats.org/markup-compatibility/2006">
    <mc:Choice xmlns:p14="http://schemas.microsoft.com/office/powerpoint/2010/main" Requires="p14">
      <p:transition spd="slow" p14:dur="2000" advTm="33207"/>
    </mc:Choice>
    <mc:Fallback>
      <p:transition spd="slow" advTm="33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B220E5-EF25-27C5-AD4B-F9A21D42EC9D}"/>
              </a:ext>
            </a:extLst>
          </p:cNvPr>
          <p:cNvPicPr>
            <a:picLocks noChangeAspect="1"/>
          </p:cNvPicPr>
          <p:nvPr/>
        </p:nvPicPr>
        <p:blipFill>
          <a:blip r:embed="rId5"/>
          <a:srcRect l="15635" t="24147" r="10049" b="16062"/>
          <a:stretch/>
        </p:blipFill>
        <p:spPr>
          <a:xfrm>
            <a:off x="-4648200" y="4110003"/>
            <a:ext cx="51968400" cy="23507700"/>
          </a:xfrm>
          <a:prstGeom prst="rect">
            <a:avLst/>
          </a:prstGeom>
        </p:spPr>
      </p:pic>
      <p:pic>
        <p:nvPicPr>
          <p:cNvPr id="8" name="Audio 7">
            <a:hlinkClick r:id="" action="ppaction://media"/>
            <a:extLst>
              <a:ext uri="{FF2B5EF4-FFF2-40B4-BE49-F238E27FC236}">
                <a16:creationId xmlns:a16="http://schemas.microsoft.com/office/drawing/2014/main" id="{F803314C-DB31-E3D6-4E5D-CCD5F8587A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4067190861"/>
      </p:ext>
    </p:extLst>
  </p:cSld>
  <p:clrMapOvr>
    <a:masterClrMapping/>
  </p:clrMapOvr>
  <mc:AlternateContent xmlns:mc="http://schemas.openxmlformats.org/markup-compatibility/2006">
    <mc:Choice xmlns:p14="http://schemas.microsoft.com/office/powerpoint/2010/main" Requires="p14">
      <p:transition spd="slow" p14:dur="2000" advTm="16980"/>
    </mc:Choice>
    <mc:Fallback>
      <p:transition spd="slow" advTm="16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030A0">
            <a:alpha val="51000"/>
          </a:srgb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5850D55-F642-C4B7-3D28-9C7D81C43AB6}"/>
              </a:ext>
            </a:extLst>
          </p:cNvPr>
          <p:cNvPicPr>
            <a:picLocks noChangeAspect="1"/>
          </p:cNvPicPr>
          <p:nvPr/>
        </p:nvPicPr>
        <p:blipFill>
          <a:blip r:embed="rId4"/>
          <a:stretch>
            <a:fillRect/>
          </a:stretch>
        </p:blipFill>
        <p:spPr>
          <a:xfrm>
            <a:off x="2438400" y="3733800"/>
            <a:ext cx="39014400" cy="24333923"/>
          </a:xfrm>
          <a:prstGeom prst="rect">
            <a:avLst/>
          </a:prstGeom>
        </p:spPr>
      </p:pic>
      <p:pic>
        <p:nvPicPr>
          <p:cNvPr id="15" name="Audio 14">
            <a:hlinkClick r:id="" action="ppaction://media"/>
            <a:extLst>
              <a:ext uri="{FF2B5EF4-FFF2-40B4-BE49-F238E27FC236}">
                <a16:creationId xmlns:a16="http://schemas.microsoft.com/office/drawing/2014/main" id="{3F43019A-290A-3148-D781-5B78D198CEA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0000" t="-760000" r="-760000" b="-760000"/>
          <a:stretch>
            <a:fillRect/>
          </a:stretch>
        </p:blipFill>
        <p:spPr>
          <a:xfrm>
            <a:off x="33620659" y="22647859"/>
            <a:ext cx="9875520" cy="9875520"/>
          </a:xfrm>
          <a:prstGeom prst="ellipse">
            <a:avLst/>
          </a:prstGeom>
        </p:spPr>
      </p:pic>
    </p:spTree>
    <p:extLst>
      <p:ext uri="{BB962C8B-B14F-4D97-AF65-F5344CB8AC3E}">
        <p14:creationId xmlns:p14="http://schemas.microsoft.com/office/powerpoint/2010/main" val="3722603498"/>
      </p:ext>
    </p:extLst>
  </p:cSld>
  <p:clrMapOvr>
    <a:masterClrMapping/>
  </p:clrMapOvr>
  <mc:AlternateContent xmlns:mc="http://schemas.openxmlformats.org/markup-compatibility/2006">
    <mc:Choice xmlns:p14="http://schemas.microsoft.com/office/powerpoint/2010/main" Requires="p14">
      <p:transition spd="slow" p14:dur="2000" advTm="46379"/>
    </mc:Choice>
    <mc:Fallback>
      <p:transition spd="slow" advTm="46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15" ma:contentTypeDescription="Create a new document." ma:contentTypeScope="" ma:versionID="5b56046d0a7f8048ff32c272dbf271f1">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ee3ae202cc5ffb9319bd451ab66b52a8"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ce03418-4b85-46e6-9705-46dd5ee7fda4" xsi:nil="true"/>
  </documentManagement>
</p:properties>
</file>

<file path=customXml/itemProps1.xml><?xml version="1.0" encoding="utf-8"?>
<ds:datastoreItem xmlns:ds="http://schemas.openxmlformats.org/officeDocument/2006/customXml" ds:itemID="{041A6B0A-AFE1-4B6C-8148-3BB0BB1666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E80FD8-AB4F-41B5-93AF-E0B8EAC0CD6E}">
  <ds:schemaRefs>
    <ds:schemaRef ds:uri="http://schemas.microsoft.com/sharepoint/v3/contenttype/forms"/>
  </ds:schemaRefs>
</ds:datastoreItem>
</file>

<file path=customXml/itemProps3.xml><?xml version="1.0" encoding="utf-8"?>
<ds:datastoreItem xmlns:ds="http://schemas.openxmlformats.org/officeDocument/2006/customXml" ds:itemID="{CE2C0CF9-8AE3-495B-859D-B290508D588D}">
  <ds:schemaRefs>
    <ds:schemaRef ds:uri="http://purl.org/dc/elements/1.1/"/>
    <ds:schemaRef ds:uri="http://schemas.microsoft.com/office/2006/metadata/properties"/>
    <ds:schemaRef ds:uri="8e4cb740-4a10-46c5-90de-9cf76d8df684"/>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ce03418-4b85-46e6-9705-46dd5ee7fda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2791</TotalTime>
  <Words>2930</Words>
  <Application>Microsoft Office PowerPoint</Application>
  <PresentationFormat>Custom</PresentationFormat>
  <Paragraphs>114</Paragraphs>
  <Slides>11</Slides>
  <Notes>10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Inter</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1,4,7</dc:title>
  <cp:lastModifiedBy>Michelle Hill (1708278)</cp:lastModifiedBy>
  <cp:revision>6</cp:revision>
  <dcterms:created xsi:type="dcterms:W3CDTF">2006-08-16T00:00:00Z</dcterms:created>
  <dcterms:modified xsi:type="dcterms:W3CDTF">2025-04-03T18:47:05Z</dcterms:modified>
  <dc:identifier>DAFYZ6QS_4A</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