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4"/>
  </p:notesMasterIdLst>
  <p:sldIdLst>
    <p:sldId id="256" r:id="rId2"/>
    <p:sldId id="257" r:id="rId3"/>
    <p:sldId id="259" r:id="rId4"/>
    <p:sldId id="261" r:id="rId5"/>
    <p:sldId id="260" r:id="rId6"/>
    <p:sldId id="262" r:id="rId7"/>
    <p:sldId id="264" r:id="rId8"/>
    <p:sldId id="265" r:id="rId9"/>
    <p:sldId id="263" r:id="rId10"/>
    <p:sldId id="266" r:id="rId11"/>
    <p:sldId id="267" r:id="rId12"/>
    <p:sldId id="258"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912" autoAdjust="0"/>
    <p:restoredTop sz="94660"/>
  </p:normalViewPr>
  <p:slideViewPr>
    <p:cSldViewPr snapToGrid="0">
      <p:cViewPr>
        <p:scale>
          <a:sx n="85" d="100"/>
          <a:sy n="85" d="100"/>
        </p:scale>
        <p:origin x="51" y="17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81C549C-3018-43FC-B93A-472CF9289DA1}" type="datetimeFigureOut">
              <a:rPr lang="en-GB" smtClean="0"/>
              <a:t>29/06/2021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AA8221D-50F7-4E0C-9283-136F026BC526}" type="slidenum">
              <a:rPr lang="en-GB" smtClean="0"/>
              <a:t>‹#›</a:t>
            </a:fld>
            <a:endParaRPr lang="en-GB"/>
          </a:p>
        </p:txBody>
      </p:sp>
    </p:spTree>
    <p:extLst>
      <p:ext uri="{BB962C8B-B14F-4D97-AF65-F5344CB8AC3E}">
        <p14:creationId xmlns:p14="http://schemas.microsoft.com/office/powerpoint/2010/main" val="34307961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a:ln/>
        </p:spPr>
      </p:sp>
      <p:sp>
        <p:nvSpPr>
          <p:cNvPr id="1638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anose="020B0604020202020204" pitchFamily="34" charset="0"/>
            </a:endParaRPr>
          </a:p>
        </p:txBody>
      </p:sp>
      <p:sp>
        <p:nvSpPr>
          <p:cNvPr id="1638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pPr marL="0" marR="0" lvl="0" indent="0" algn="r" defTabSz="914400" rtl="0" eaLnBrk="0" fontAlgn="base" latinLnBrk="0" hangingPunct="0">
              <a:lnSpc>
                <a:spcPct val="100000"/>
              </a:lnSpc>
              <a:spcBef>
                <a:spcPct val="0"/>
              </a:spcBef>
              <a:spcAft>
                <a:spcPct val="0"/>
              </a:spcAft>
              <a:buClrTx/>
              <a:buSzTx/>
              <a:buFontTx/>
              <a:buNone/>
              <a:tabLst/>
              <a:defRPr/>
            </a:pPr>
            <a:fld id="{DB402DEC-11AF-488C-9A99-6ACD004A7C04}"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S PGothic" panose="020B0600070205080204" pitchFamily="34" charset="-128"/>
                <a:cs typeface="+mn-cs"/>
              </a:rPr>
              <a:pPr marL="0" marR="0" lvl="0" indent="0" algn="r" defTabSz="914400" rtl="0" eaLnBrk="0" fontAlgn="base" latinLnBrk="0" hangingPunct="0">
                <a:lnSpc>
                  <a:spcPct val="100000"/>
                </a:lnSpc>
                <a:spcBef>
                  <a:spcPct val="0"/>
                </a:spcBef>
                <a:spcAft>
                  <a:spcPct val="0"/>
                </a:spcAft>
                <a:buClrTx/>
                <a:buSzTx/>
                <a:buFontTx/>
                <a:buNone/>
                <a:tabLst/>
                <a:defRPr/>
              </a:pPr>
              <a:t>1</a:t>
            </a:fld>
            <a:endPar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S PGothic" panose="020B0600070205080204" pitchFamily="34" charset="-128"/>
              <a:cs typeface="+mn-cs"/>
            </a:endParaRPr>
          </a:p>
        </p:txBody>
      </p:sp>
    </p:spTree>
    <p:extLst>
      <p:ext uri="{BB962C8B-B14F-4D97-AF65-F5344CB8AC3E}">
        <p14:creationId xmlns:p14="http://schemas.microsoft.com/office/powerpoint/2010/main" val="6275585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a:xfrm>
            <a:off x="917575" y="744538"/>
            <a:ext cx="4962525" cy="3722687"/>
          </a:xfrm>
          <a:ln/>
        </p:spPr>
      </p:sp>
      <p:sp>
        <p:nvSpPr>
          <p:cNvPr id="184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anose="020B0604020202020204" pitchFamily="34" charset="0"/>
            </a:endParaRPr>
          </a:p>
        </p:txBody>
      </p:sp>
      <p:sp>
        <p:nvSpPr>
          <p:cNvPr id="184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CB839783-B00E-4E5E-8BF6-06166975EFFA}" type="slidenum">
              <a:rPr lang="cy-GB" altLang="en-US" sz="1200" smtClean="0">
                <a:latin typeface="Arial" panose="020B0604020202020204" pitchFamily="34" charset="0"/>
              </a:rPr>
              <a:pPr/>
              <a:t>10</a:t>
            </a:fld>
            <a:endParaRPr lang="cy-GB" altLang="en-US" sz="1200" smtClean="0">
              <a:latin typeface="Arial" panose="020B0604020202020204" pitchFamily="34" charset="0"/>
            </a:endParaRPr>
          </a:p>
        </p:txBody>
      </p:sp>
    </p:spTree>
    <p:extLst>
      <p:ext uri="{BB962C8B-B14F-4D97-AF65-F5344CB8AC3E}">
        <p14:creationId xmlns:p14="http://schemas.microsoft.com/office/powerpoint/2010/main" val="25254161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p:cNvSpPr>
            <a:spLocks noGrp="1" noRot="1" noChangeAspect="1" noTextEdit="1"/>
          </p:cNvSpPr>
          <p:nvPr>
            <p:ph type="sldImg"/>
          </p:nvPr>
        </p:nvSpPr>
        <p:spPr>
          <a:xfrm>
            <a:off x="917575" y="744538"/>
            <a:ext cx="4962525" cy="3722687"/>
          </a:xfrm>
          <a:ln/>
        </p:spPr>
      </p:sp>
      <p:sp>
        <p:nvSpPr>
          <p:cNvPr id="204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anose="020B0604020202020204" pitchFamily="34" charset="0"/>
            </a:endParaRPr>
          </a:p>
        </p:txBody>
      </p:sp>
      <p:sp>
        <p:nvSpPr>
          <p:cNvPr id="204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2CFAA0DE-09C5-4585-87EA-20FCD83CD176}" type="slidenum">
              <a:rPr lang="cy-GB" altLang="en-US" sz="1200" smtClean="0">
                <a:latin typeface="Arial" panose="020B0604020202020204" pitchFamily="34" charset="0"/>
              </a:rPr>
              <a:pPr/>
              <a:t>11</a:t>
            </a:fld>
            <a:endParaRPr lang="cy-GB" altLang="en-US" sz="1200" smtClean="0">
              <a:latin typeface="Arial" panose="020B0604020202020204" pitchFamily="34" charset="0"/>
            </a:endParaRPr>
          </a:p>
        </p:txBody>
      </p:sp>
    </p:spTree>
    <p:extLst>
      <p:ext uri="{BB962C8B-B14F-4D97-AF65-F5344CB8AC3E}">
        <p14:creationId xmlns:p14="http://schemas.microsoft.com/office/powerpoint/2010/main" val="324547279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527051" y="6524626"/>
            <a:ext cx="1295400" cy="219075"/>
          </a:xfrm>
        </p:spPr>
        <p:txBody>
          <a:bodyPr/>
          <a:lstStyle>
            <a:lvl1pPr eaLnBrk="0" fontAlgn="base" hangingPunct="0">
              <a:spcBef>
                <a:spcPct val="0"/>
              </a:spcBef>
              <a:spcAft>
                <a:spcPct val="0"/>
              </a:spcAft>
              <a:defRPr>
                <a:latin typeface="Times" charset="0"/>
              </a:defRPr>
            </a:lvl1pPr>
          </a:lstStyle>
          <a:p>
            <a:pPr>
              <a:defRPr/>
            </a:pPr>
            <a:fld id="{73A977A1-D9E0-4868-9F1C-DA48DF1353A0}" type="datetimeFigureOut">
              <a:rPr lang="en-GB"/>
              <a:pPr>
                <a:defRPr/>
              </a:pPr>
              <a:t>29/06/2021</a:t>
            </a:fld>
            <a:endParaRPr lang="en-GB"/>
          </a:p>
        </p:txBody>
      </p:sp>
      <p:sp>
        <p:nvSpPr>
          <p:cNvPr id="5" name="Footer Placeholder 4"/>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panose="02020603050405020304" pitchFamily="18" charset="0"/>
              </a:defRPr>
            </a:lvl1pPr>
          </a:lstStyle>
          <a:p>
            <a:pPr>
              <a:defRPr/>
            </a:pPr>
            <a:fld id="{A594DCA7-5DB5-447C-B4BC-6514A92CA351}" type="slidenum">
              <a:rPr lang="en-GB" altLang="en-US"/>
              <a:pPr>
                <a:defRPr/>
              </a:pPr>
              <a:t>‹#›</a:t>
            </a:fld>
            <a:endParaRPr lang="en-GB" altLang="en-US"/>
          </a:p>
        </p:txBody>
      </p:sp>
    </p:spTree>
    <p:extLst>
      <p:ext uri="{BB962C8B-B14F-4D97-AF65-F5344CB8AC3E}">
        <p14:creationId xmlns:p14="http://schemas.microsoft.com/office/powerpoint/2010/main" val="11340523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6DDE18A4-5B63-4B64-9E28-7C20E3888F1A}" type="datetimeFigureOut">
              <a:rPr lang="en-GB"/>
              <a:pPr>
                <a:defRPr/>
              </a:pPr>
              <a:t>29/06/2021</a:t>
            </a:fld>
            <a:endParaRPr lang="en-GB"/>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panose="02020603050405020304" pitchFamily="18" charset="0"/>
              </a:defRPr>
            </a:lvl1pPr>
          </a:lstStyle>
          <a:p>
            <a:pPr>
              <a:defRPr/>
            </a:pPr>
            <a:fld id="{64230FFB-6AD8-44CE-B938-CB2CDEEC9326}" type="slidenum">
              <a:rPr lang="en-GB" altLang="en-US"/>
              <a:pPr>
                <a:defRPr/>
              </a:pPr>
              <a:t>‹#›</a:t>
            </a:fld>
            <a:endParaRPr lang="en-GB" altLang="en-US"/>
          </a:p>
        </p:txBody>
      </p:sp>
    </p:spTree>
    <p:extLst>
      <p:ext uri="{BB962C8B-B14F-4D97-AF65-F5344CB8AC3E}">
        <p14:creationId xmlns:p14="http://schemas.microsoft.com/office/powerpoint/2010/main" val="38123330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66F6B8F1-3705-45FB-B9C3-21DC5919996D}" type="datetimeFigureOut">
              <a:rPr lang="en-GB"/>
              <a:pPr>
                <a:defRPr/>
              </a:pPr>
              <a:t>29/06/2021</a:t>
            </a:fld>
            <a:endParaRPr lang="en-GB"/>
          </a:p>
        </p:txBody>
      </p:sp>
      <p:sp>
        <p:nvSpPr>
          <p:cNvPr id="5" name="Slide Number Placeholder 5"/>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43134BE7-C6C8-4C57-80E9-A585BE62A301}" type="slidenum">
              <a:rPr lang="en-GB" altLang="en-US"/>
              <a:pPr>
                <a:defRPr/>
              </a:pPr>
              <a:t>‹#›</a:t>
            </a:fld>
            <a:endParaRPr lang="en-GB" altLang="en-US"/>
          </a:p>
        </p:txBody>
      </p:sp>
    </p:spTree>
    <p:extLst>
      <p:ext uri="{BB962C8B-B14F-4D97-AF65-F5344CB8AC3E}">
        <p14:creationId xmlns:p14="http://schemas.microsoft.com/office/powerpoint/2010/main" val="33339424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7CA88DA7-98C5-40D6-B4AD-A84AA15EFEDD}" type="datetimeFigureOut">
              <a:rPr lang="en-GB"/>
              <a:pPr>
                <a:defRPr/>
              </a:pPr>
              <a:t>29/06/2021</a:t>
            </a:fld>
            <a:endParaRPr lang="en-GB"/>
          </a:p>
        </p:txBody>
      </p:sp>
      <p:sp>
        <p:nvSpPr>
          <p:cNvPr id="6" name="Slide Number Placeholder 6"/>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6CB4C4FD-7825-4014-A918-E0ECB6006C4D}" type="slidenum">
              <a:rPr lang="en-GB" altLang="en-US"/>
              <a:pPr>
                <a:defRPr/>
              </a:pPr>
              <a:t>‹#›</a:t>
            </a:fld>
            <a:endParaRPr lang="en-GB" altLang="en-US"/>
          </a:p>
        </p:txBody>
      </p:sp>
    </p:spTree>
    <p:extLst>
      <p:ext uri="{BB962C8B-B14F-4D97-AF65-F5344CB8AC3E}">
        <p14:creationId xmlns:p14="http://schemas.microsoft.com/office/powerpoint/2010/main" val="14733132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4FDDD669-1DF6-40AC-8EB5-3B4CC736C679}" type="datetimeFigureOut">
              <a:rPr lang="en-GB"/>
              <a:pPr>
                <a:defRPr/>
              </a:pPr>
              <a:t>29/06/2021</a:t>
            </a:fld>
            <a:endParaRPr lang="en-GB"/>
          </a:p>
        </p:txBody>
      </p:sp>
      <p:sp>
        <p:nvSpPr>
          <p:cNvPr id="8" name="Slide Number Placeholder 8"/>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36F9F3C8-1920-4501-A06F-83660E9965E3}" type="slidenum">
              <a:rPr lang="en-GB" altLang="en-US"/>
              <a:pPr>
                <a:defRPr/>
              </a:pPr>
              <a:t>‹#›</a:t>
            </a:fld>
            <a:endParaRPr lang="en-GB" altLang="en-US"/>
          </a:p>
        </p:txBody>
      </p:sp>
    </p:spTree>
    <p:extLst>
      <p:ext uri="{BB962C8B-B14F-4D97-AF65-F5344CB8AC3E}">
        <p14:creationId xmlns:p14="http://schemas.microsoft.com/office/powerpoint/2010/main" val="1720558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E8DAFFEB-0EC7-40D2-A51E-67F77321E413}" type="datetimeFigureOut">
              <a:rPr lang="en-GB"/>
              <a:pPr>
                <a:defRPr/>
              </a:pPr>
              <a:t>29/06/2021</a:t>
            </a:fld>
            <a:endParaRPr lang="en-GB"/>
          </a:p>
        </p:txBody>
      </p:sp>
      <p:sp>
        <p:nvSpPr>
          <p:cNvPr id="4" name="Slide Number Placeholder 4"/>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0B152FF1-33F8-4653-8A62-F445CB81DBA8}" type="slidenum">
              <a:rPr lang="en-GB" altLang="en-US"/>
              <a:pPr>
                <a:defRPr/>
              </a:pPr>
              <a:t>‹#›</a:t>
            </a:fld>
            <a:endParaRPr lang="en-GB" altLang="en-US"/>
          </a:p>
        </p:txBody>
      </p:sp>
    </p:spTree>
    <p:extLst>
      <p:ext uri="{BB962C8B-B14F-4D97-AF65-F5344CB8AC3E}">
        <p14:creationId xmlns:p14="http://schemas.microsoft.com/office/powerpoint/2010/main" val="34898116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B7688DA-B1CE-4D6B-B47B-B85B67A28675}" type="datetimeFigureOut">
              <a:rPr lang="en-GB"/>
              <a:pPr>
                <a:defRPr/>
              </a:pPr>
              <a:t>29/06/2021</a:t>
            </a:fld>
            <a:endParaRPr lang="en-GB"/>
          </a:p>
        </p:txBody>
      </p:sp>
      <p:sp>
        <p:nvSpPr>
          <p:cNvPr id="3" name="Slide Number Placeholder 3"/>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35F40200-6477-42E4-8B95-AEB54A9E2C9C}" type="slidenum">
              <a:rPr lang="en-GB" altLang="en-US"/>
              <a:pPr>
                <a:defRPr/>
              </a:pPr>
              <a:t>‹#›</a:t>
            </a:fld>
            <a:endParaRPr lang="en-GB" altLang="en-US"/>
          </a:p>
        </p:txBody>
      </p:sp>
    </p:spTree>
    <p:extLst>
      <p:ext uri="{BB962C8B-B14F-4D97-AF65-F5344CB8AC3E}">
        <p14:creationId xmlns:p14="http://schemas.microsoft.com/office/powerpoint/2010/main" val="4441650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CAFD69E4-EC30-419D-974C-C97E578A0E3B}" type="datetimeFigureOut">
              <a:rPr lang="en-GB"/>
              <a:pPr>
                <a:defRPr/>
              </a:pPr>
              <a:t>29/06/2021</a:t>
            </a:fld>
            <a:endParaRPr lang="en-GB"/>
          </a:p>
        </p:txBody>
      </p:sp>
      <p:sp>
        <p:nvSpPr>
          <p:cNvPr id="6" name="Slide Number Placeholder 6"/>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D4BE80B8-A180-4742-ABA0-EF6D2140296D}" type="slidenum">
              <a:rPr lang="en-GB" altLang="en-US"/>
              <a:pPr>
                <a:defRPr/>
              </a:pPr>
              <a:t>‹#›</a:t>
            </a:fld>
            <a:endParaRPr lang="en-GB" altLang="en-US"/>
          </a:p>
        </p:txBody>
      </p:sp>
    </p:spTree>
    <p:extLst>
      <p:ext uri="{BB962C8B-B14F-4D97-AF65-F5344CB8AC3E}">
        <p14:creationId xmlns:p14="http://schemas.microsoft.com/office/powerpoint/2010/main" val="21728606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36169C8E-0EA4-4368-9325-8D62DFE17815}" type="datetimeFigureOut">
              <a:rPr lang="en-GB"/>
              <a:pPr>
                <a:defRPr/>
              </a:pPr>
              <a:t>29/06/2021</a:t>
            </a:fld>
            <a:endParaRPr lang="en-GB"/>
          </a:p>
        </p:txBody>
      </p:sp>
      <p:sp>
        <p:nvSpPr>
          <p:cNvPr id="6" name="Slide Number Placeholder 6"/>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5635A87B-8182-48D1-A0A8-86CF557CB74A}" type="slidenum">
              <a:rPr lang="en-GB" altLang="en-US"/>
              <a:pPr>
                <a:defRPr/>
              </a:pPr>
              <a:t>‹#›</a:t>
            </a:fld>
            <a:endParaRPr lang="en-GB" altLang="en-US"/>
          </a:p>
        </p:txBody>
      </p:sp>
    </p:spTree>
    <p:extLst>
      <p:ext uri="{BB962C8B-B14F-4D97-AF65-F5344CB8AC3E}">
        <p14:creationId xmlns:p14="http://schemas.microsoft.com/office/powerpoint/2010/main" val="17857851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FECAED95-564B-475C-9F6C-5DF86F8559EA}" type="datetimeFigureOut">
              <a:rPr lang="en-GB"/>
              <a:pPr>
                <a:defRPr/>
              </a:pPr>
              <a:t>29/06/2021</a:t>
            </a:fld>
            <a:endParaRPr lang="en-GB"/>
          </a:p>
        </p:txBody>
      </p:sp>
      <p:sp>
        <p:nvSpPr>
          <p:cNvPr id="5" name="Slide Number Placeholder 5"/>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790597A1-CFB6-415D-BC7F-517AEB8643C8}" type="slidenum">
              <a:rPr lang="en-GB" altLang="en-US"/>
              <a:pPr>
                <a:defRPr/>
              </a:pPr>
              <a:t>‹#›</a:t>
            </a:fld>
            <a:endParaRPr lang="en-GB" altLang="en-US"/>
          </a:p>
        </p:txBody>
      </p:sp>
    </p:spTree>
    <p:extLst>
      <p:ext uri="{BB962C8B-B14F-4D97-AF65-F5344CB8AC3E}">
        <p14:creationId xmlns:p14="http://schemas.microsoft.com/office/powerpoint/2010/main" val="40376920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04790276-CDF2-4C3D-AE66-82CECAE25B98}" type="datetimeFigureOut">
              <a:rPr lang="en-GB"/>
              <a:pPr>
                <a:defRPr/>
              </a:pPr>
              <a:t>29/06/2021</a:t>
            </a:fld>
            <a:endParaRPr lang="en-GB"/>
          </a:p>
        </p:txBody>
      </p:sp>
      <p:sp>
        <p:nvSpPr>
          <p:cNvPr id="5" name="Slide Number Placeholder 5"/>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3DAD07B6-0B13-4158-993A-F2C350F63CF7}" type="slidenum">
              <a:rPr lang="en-GB" altLang="en-US"/>
              <a:pPr>
                <a:defRPr/>
              </a:pPr>
              <a:t>‹#›</a:t>
            </a:fld>
            <a:endParaRPr lang="en-GB" altLang="en-US"/>
          </a:p>
        </p:txBody>
      </p:sp>
    </p:spTree>
    <p:extLst>
      <p:ext uri="{BB962C8B-B14F-4D97-AF65-F5344CB8AC3E}">
        <p14:creationId xmlns:p14="http://schemas.microsoft.com/office/powerpoint/2010/main" val="3220575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ea typeface="ＭＳ Ｐゴシック" charset="-128"/>
              </a:defRPr>
            </a:lvl1pPr>
          </a:lstStyle>
          <a:p>
            <a:pPr>
              <a:defRPr/>
            </a:pPr>
            <a:fld id="{1C050F3E-9F4E-4534-A816-936A70D1A12B}" type="datetimeFigureOut">
              <a:rPr lang="en-GB"/>
              <a:pPr>
                <a:defRPr/>
              </a:pPr>
              <a:t>29/06/2021</a:t>
            </a:fld>
            <a:endParaRPr lang="en-GB" dirty="0"/>
          </a:p>
        </p:txBody>
      </p:sp>
      <p:sp>
        <p:nvSpPr>
          <p:cNvPr id="6" name="Slide Number Placeholder 5"/>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pitchFamily="34" charset="0"/>
                <a:ea typeface="ＭＳ Ｐゴシック" panose="020B0600070205080204" pitchFamily="34" charset="-128"/>
              </a:defRPr>
            </a:lvl1pPr>
          </a:lstStyle>
          <a:p>
            <a:pPr>
              <a:defRPr/>
            </a:pPr>
            <a:fld id="{BABD2B72-239D-43D5-9EC6-3B7D52A37493}" type="slidenum">
              <a:rPr lang="en-GB" altLang="en-US"/>
              <a:pPr>
                <a:defRPr/>
              </a:pPr>
              <a:t>‹#›</a:t>
            </a:fld>
            <a:endParaRPr lang="en-GB" altLang="en-US"/>
          </a:p>
        </p:txBody>
      </p:sp>
    </p:spTree>
    <p:extLst>
      <p:ext uri="{BB962C8B-B14F-4D97-AF65-F5344CB8AC3E}">
        <p14:creationId xmlns:p14="http://schemas.microsoft.com/office/powerpoint/2010/main" val="128815642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hyperlink" Target="https://gov.wales/sites/default/files/publications/2018-12/face-the-challenge-together-family-and-community-engagement-toolkit-for-schools-in-wales-main-guidance.pdf" TargetMode="External"/><Relationship Id="rId2" Type="http://schemas.openxmlformats.org/officeDocument/2006/relationships/hyperlink" Target="https://www.tandfonline.com/doi/full/10.1080/13632752.2019.1633743"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ctrTitle"/>
          </p:nvPr>
        </p:nvSpPr>
        <p:spPr>
          <a:xfrm>
            <a:off x="2208213" y="1989139"/>
            <a:ext cx="7772400" cy="1470025"/>
          </a:xfrm>
        </p:spPr>
        <p:txBody>
          <a:bodyPr/>
          <a:lstStyle/>
          <a:p>
            <a:r>
              <a:rPr lang="en-GB" altLang="en-US" b="1" noProof="1" smtClean="0">
                <a:solidFill>
                  <a:srgbClr val="000000"/>
                </a:solidFill>
              </a:rPr>
              <a:t/>
            </a:r>
            <a:br>
              <a:rPr lang="en-GB" altLang="en-US" b="1" noProof="1" smtClean="0">
                <a:solidFill>
                  <a:srgbClr val="000000"/>
                </a:solidFill>
              </a:rPr>
            </a:br>
            <a:r>
              <a:rPr lang="en-GB" altLang="en-US" b="1" noProof="1" smtClean="0">
                <a:solidFill>
                  <a:srgbClr val="000000"/>
                </a:solidFill>
              </a:rPr>
              <a:t/>
            </a:r>
            <a:br>
              <a:rPr lang="en-GB" altLang="en-US" b="1" noProof="1" smtClean="0">
                <a:solidFill>
                  <a:srgbClr val="000000"/>
                </a:solidFill>
              </a:rPr>
            </a:br>
            <a:r>
              <a:rPr lang="en-GB" altLang="en-US" b="1" noProof="1" smtClean="0">
                <a:solidFill>
                  <a:srgbClr val="000000"/>
                </a:solidFill>
              </a:rPr>
              <a:t>LLES, GOFAL A BYW’N IACH</a:t>
            </a:r>
            <a:br>
              <a:rPr lang="en-GB" altLang="en-US" b="1" noProof="1" smtClean="0">
                <a:solidFill>
                  <a:srgbClr val="000000"/>
                </a:solidFill>
              </a:rPr>
            </a:br>
            <a:r>
              <a:rPr lang="en-GB" altLang="en-US" b="1" noProof="1" smtClean="0"/>
              <a:t>WELL-BEING, CARE AND HEALTHY LIVING</a:t>
            </a:r>
            <a:r>
              <a:rPr lang="en-GB" altLang="en-US" noProof="1" smtClean="0"/>
              <a:t/>
            </a:r>
            <a:br>
              <a:rPr lang="en-GB" altLang="en-US" noProof="1" smtClean="0"/>
            </a:br>
            <a:r>
              <a:rPr lang="en-GB" altLang="en-US" noProof="1" smtClean="0"/>
              <a:t/>
            </a:r>
            <a:br>
              <a:rPr lang="en-GB" altLang="en-US" noProof="1" smtClean="0"/>
            </a:br>
            <a:r>
              <a:rPr lang="en-GB" altLang="en-US" noProof="1" smtClean="0"/>
              <a:t>Working in Partnership.</a:t>
            </a:r>
          </a:p>
        </p:txBody>
      </p:sp>
    </p:spTree>
    <p:extLst>
      <p:ext uri="{BB962C8B-B14F-4D97-AF65-F5344CB8AC3E}">
        <p14:creationId xmlns:p14="http://schemas.microsoft.com/office/powerpoint/2010/main" val="2437894234"/>
      </p:ext>
    </p:extLst>
  </p:cSld>
  <p:clrMapOvr>
    <a:masterClrMapping/>
  </p:clrMapOv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The significance of relationship/</a:t>
            </a:r>
            <a:r>
              <a:rPr lang="en-GB" dirty="0" err="1" smtClean="0"/>
              <a:t>Arwyddocâd</a:t>
            </a:r>
            <a:r>
              <a:rPr lang="en-GB" dirty="0" smtClean="0"/>
              <a:t> y </a:t>
            </a:r>
            <a:r>
              <a:rPr lang="en-GB" dirty="0" err="1" smtClean="0"/>
              <a:t>berthynas</a:t>
            </a:r>
            <a:r>
              <a:rPr lang="en-GB" dirty="0" smtClean="0"/>
              <a:t>.</a:t>
            </a:r>
            <a:endParaRPr lang="en-GB" dirty="0"/>
          </a:p>
        </p:txBody>
      </p:sp>
      <p:sp>
        <p:nvSpPr>
          <p:cNvPr id="5" name="Content Placeholder 4"/>
          <p:cNvSpPr>
            <a:spLocks noGrp="1"/>
          </p:cNvSpPr>
          <p:nvPr>
            <p:ph sz="half" idx="1"/>
          </p:nvPr>
        </p:nvSpPr>
        <p:spPr/>
        <p:txBody>
          <a:bodyPr/>
          <a:lstStyle/>
          <a:p>
            <a:r>
              <a:rPr lang="en-GB" sz="2000" dirty="0"/>
              <a:t>Mae plant </a:t>
            </a:r>
            <a:r>
              <a:rPr lang="en-GB" sz="2000" dirty="0" err="1"/>
              <a:t>ifanc</a:t>
            </a:r>
            <a:r>
              <a:rPr lang="en-GB" sz="2000" dirty="0"/>
              <a:t> </a:t>
            </a:r>
            <a:r>
              <a:rPr lang="en-GB" sz="2000" dirty="0" err="1"/>
              <a:t>yn</a:t>
            </a:r>
            <a:r>
              <a:rPr lang="en-GB" sz="2000" dirty="0"/>
              <a:t> </a:t>
            </a:r>
            <a:r>
              <a:rPr lang="en-GB" sz="2000" dirty="0" err="1"/>
              <a:t>profi</a:t>
            </a:r>
            <a:r>
              <a:rPr lang="en-GB" sz="2000" dirty="0"/>
              <a:t> </a:t>
            </a:r>
            <a:r>
              <a:rPr lang="en-GB" sz="2000" dirty="0" err="1"/>
              <a:t>eu</a:t>
            </a:r>
            <a:r>
              <a:rPr lang="en-GB" sz="2000" dirty="0"/>
              <a:t> </a:t>
            </a:r>
            <a:r>
              <a:rPr lang="en-GB" sz="2000" dirty="0" err="1"/>
              <a:t>byd</a:t>
            </a:r>
            <a:r>
              <a:rPr lang="en-GB" sz="2000" dirty="0"/>
              <a:t> </a:t>
            </a:r>
            <a:r>
              <a:rPr lang="en-GB" sz="2000" dirty="0" err="1"/>
              <a:t>fel</a:t>
            </a:r>
            <a:r>
              <a:rPr lang="en-GB" sz="2000" dirty="0"/>
              <a:t> </a:t>
            </a:r>
            <a:r>
              <a:rPr lang="en-GB" sz="2000" dirty="0" err="1"/>
              <a:t>amgylchedd</a:t>
            </a:r>
            <a:r>
              <a:rPr lang="en-GB" sz="2000" dirty="0"/>
              <a:t> o </a:t>
            </a:r>
            <a:r>
              <a:rPr lang="en-GB" sz="2000" dirty="0" err="1"/>
              <a:t>berthnasoedd</a:t>
            </a:r>
            <a:r>
              <a:rPr lang="en-GB" sz="2000" dirty="0"/>
              <a:t>, ac </a:t>
            </a:r>
            <a:r>
              <a:rPr lang="en-GB" sz="2000" dirty="0" err="1"/>
              <a:t>mae'r</a:t>
            </a:r>
            <a:r>
              <a:rPr lang="en-GB" sz="2000" dirty="0"/>
              <a:t> </a:t>
            </a:r>
            <a:r>
              <a:rPr lang="en-GB" sz="2000" dirty="0" err="1"/>
              <a:t>cydberthnasau</a:t>
            </a:r>
            <a:r>
              <a:rPr lang="en-GB" sz="2000" dirty="0"/>
              <a:t> </a:t>
            </a:r>
            <a:r>
              <a:rPr lang="en-GB" sz="2000" dirty="0" err="1"/>
              <a:t>hyn</a:t>
            </a:r>
            <a:r>
              <a:rPr lang="en-GB" sz="2000" dirty="0"/>
              <a:t> </a:t>
            </a:r>
            <a:r>
              <a:rPr lang="en-GB" sz="2000" dirty="0" err="1"/>
              <a:t>yn</a:t>
            </a:r>
            <a:r>
              <a:rPr lang="en-GB" sz="2000" dirty="0"/>
              <a:t> </a:t>
            </a:r>
            <a:r>
              <a:rPr lang="en-GB" sz="2000" dirty="0" err="1"/>
              <a:t>effeithio</a:t>
            </a:r>
            <a:r>
              <a:rPr lang="en-GB" sz="2000" dirty="0"/>
              <a:t> </a:t>
            </a:r>
            <a:r>
              <a:rPr lang="en-GB" sz="2000" dirty="0" err="1"/>
              <a:t>ar</a:t>
            </a:r>
            <a:r>
              <a:rPr lang="en-GB" sz="2000" dirty="0"/>
              <a:t> </a:t>
            </a:r>
            <a:r>
              <a:rPr lang="en-GB" sz="2000" dirty="0" err="1"/>
              <a:t>bron</a:t>
            </a:r>
            <a:r>
              <a:rPr lang="en-GB" sz="2000" dirty="0"/>
              <a:t> </a:t>
            </a:r>
            <a:r>
              <a:rPr lang="en-GB" sz="2000" dirty="0" err="1"/>
              <a:t>pob</a:t>
            </a:r>
            <a:r>
              <a:rPr lang="en-GB" sz="2000" dirty="0"/>
              <a:t> </a:t>
            </a:r>
            <a:r>
              <a:rPr lang="en-GB" sz="2000" dirty="0" err="1"/>
              <a:t>agwedd</a:t>
            </a:r>
            <a:r>
              <a:rPr lang="en-GB" sz="2000" dirty="0"/>
              <a:t> </a:t>
            </a:r>
            <a:r>
              <a:rPr lang="en-GB" sz="2000" dirty="0" err="1"/>
              <a:t>ar</a:t>
            </a:r>
            <a:r>
              <a:rPr lang="en-GB" sz="2000" dirty="0"/>
              <a:t> </a:t>
            </a:r>
            <a:r>
              <a:rPr lang="en-GB" sz="2000" dirty="0" err="1"/>
              <a:t>eu</a:t>
            </a:r>
            <a:r>
              <a:rPr lang="en-GB" sz="2000" dirty="0"/>
              <a:t> </a:t>
            </a:r>
            <a:r>
              <a:rPr lang="en-GB" sz="2000" dirty="0" err="1"/>
              <a:t>datblygiad</a:t>
            </a:r>
            <a:r>
              <a:rPr lang="en-GB" sz="2000" dirty="0"/>
              <a:t>.</a:t>
            </a:r>
          </a:p>
          <a:p>
            <a:endParaRPr lang="en-GB" sz="2000" dirty="0"/>
          </a:p>
          <a:p>
            <a:r>
              <a:rPr lang="en-GB" sz="2000" dirty="0"/>
              <a:t>Mae </a:t>
            </a:r>
            <a:r>
              <a:rPr lang="en-GB" sz="2000" dirty="0" err="1"/>
              <a:t>amrywiaeth</a:t>
            </a:r>
            <a:r>
              <a:rPr lang="en-GB" sz="2000" dirty="0"/>
              <a:t> o </a:t>
            </a:r>
            <a:r>
              <a:rPr lang="en-GB" sz="2000" dirty="0" err="1"/>
              <a:t>arbenigedd</a:t>
            </a:r>
            <a:r>
              <a:rPr lang="en-GB" sz="2000" dirty="0"/>
              <a:t> a </a:t>
            </a:r>
            <a:r>
              <a:rPr lang="en-GB" sz="2000" dirty="0" err="1"/>
              <a:t>gwerthoedd</a:t>
            </a:r>
            <a:r>
              <a:rPr lang="en-GB" sz="2000" dirty="0"/>
              <a:t> </a:t>
            </a:r>
            <a:r>
              <a:rPr lang="en-GB" sz="2000" dirty="0" err="1"/>
              <a:t>proffesiynol</a:t>
            </a:r>
            <a:r>
              <a:rPr lang="en-GB" sz="2000" dirty="0"/>
              <a:t> a </a:t>
            </a:r>
            <a:r>
              <a:rPr lang="en-GB" sz="2000" dirty="0" err="1"/>
              <a:t>rennir</a:t>
            </a:r>
            <a:r>
              <a:rPr lang="en-GB" sz="2000" dirty="0"/>
              <a:t> </a:t>
            </a:r>
            <a:r>
              <a:rPr lang="en-GB" sz="2000" dirty="0" err="1"/>
              <a:t>yn</a:t>
            </a:r>
            <a:r>
              <a:rPr lang="en-GB" sz="2000" dirty="0"/>
              <a:t> </a:t>
            </a:r>
            <a:r>
              <a:rPr lang="en-GB" sz="2000" dirty="0" err="1"/>
              <a:t>gwella</a:t>
            </a:r>
            <a:r>
              <a:rPr lang="en-GB" sz="2000" dirty="0"/>
              <a:t> </a:t>
            </a:r>
            <a:r>
              <a:rPr lang="en-GB" sz="2000" dirty="0" err="1"/>
              <a:t>canlyniadau</a:t>
            </a:r>
            <a:r>
              <a:rPr lang="en-GB" sz="2000" dirty="0"/>
              <a:t> </a:t>
            </a:r>
            <a:r>
              <a:rPr lang="en-GB" sz="2000" dirty="0" err="1"/>
              <a:t>i</a:t>
            </a:r>
            <a:r>
              <a:rPr lang="en-GB" sz="2000" dirty="0"/>
              <a:t> </a:t>
            </a:r>
            <a:r>
              <a:rPr lang="en-GB" sz="2000" dirty="0" err="1"/>
              <a:t>blant</a:t>
            </a:r>
            <a:r>
              <a:rPr lang="en-GB" sz="2000" dirty="0"/>
              <a:t>.</a:t>
            </a:r>
          </a:p>
          <a:p>
            <a:endParaRPr lang="en-GB" sz="2000" dirty="0"/>
          </a:p>
          <a:p>
            <a:r>
              <a:rPr lang="en-GB" sz="2000" dirty="0"/>
              <a:t>Mae </a:t>
            </a:r>
            <a:r>
              <a:rPr lang="en-GB" sz="2000" dirty="0" err="1"/>
              <a:t>hyn</a:t>
            </a:r>
            <a:r>
              <a:rPr lang="en-GB" sz="2000" dirty="0"/>
              <a:t> </a:t>
            </a:r>
            <a:r>
              <a:rPr lang="en-GB" sz="2000" dirty="0" err="1"/>
              <a:t>yn</a:t>
            </a:r>
            <a:r>
              <a:rPr lang="en-GB" sz="2000" dirty="0"/>
              <a:t> </a:t>
            </a:r>
            <a:r>
              <a:rPr lang="en-GB" sz="2000" dirty="0" err="1"/>
              <a:t>gofyn</a:t>
            </a:r>
            <a:r>
              <a:rPr lang="en-GB" sz="2000" dirty="0"/>
              <a:t> am </a:t>
            </a:r>
            <a:r>
              <a:rPr lang="en-GB" sz="2000" dirty="0" err="1"/>
              <a:t>ddatblygu</a:t>
            </a:r>
            <a:r>
              <a:rPr lang="en-GB" sz="2000" dirty="0"/>
              <a:t> </a:t>
            </a:r>
            <a:r>
              <a:rPr lang="en-GB" sz="2000" dirty="0" err="1"/>
              <a:t>perthynas</a:t>
            </a:r>
            <a:r>
              <a:rPr lang="en-GB" sz="2000" dirty="0"/>
              <a:t> </a:t>
            </a:r>
            <a:r>
              <a:rPr lang="en-GB" sz="2000" dirty="0" err="1"/>
              <a:t>broffesiynol</a:t>
            </a:r>
            <a:r>
              <a:rPr lang="en-GB" sz="2000" dirty="0"/>
              <a:t> o </a:t>
            </a:r>
            <a:r>
              <a:rPr lang="en-GB" sz="2000" dirty="0" err="1"/>
              <a:t>amgylch</a:t>
            </a:r>
            <a:r>
              <a:rPr lang="en-GB" sz="2000" dirty="0"/>
              <a:t> y </a:t>
            </a:r>
            <a:r>
              <a:rPr lang="en-GB" sz="2000" dirty="0" err="1"/>
              <a:t>plentyn</a:t>
            </a:r>
            <a:r>
              <a:rPr lang="en-GB" sz="2000" dirty="0"/>
              <a:t>.</a:t>
            </a:r>
          </a:p>
          <a:p>
            <a:endParaRPr lang="en-GB" sz="2000" dirty="0"/>
          </a:p>
        </p:txBody>
      </p:sp>
      <p:sp>
        <p:nvSpPr>
          <p:cNvPr id="6" name="Content Placeholder 5"/>
          <p:cNvSpPr>
            <a:spLocks noGrp="1"/>
          </p:cNvSpPr>
          <p:nvPr>
            <p:ph sz="half" idx="2"/>
          </p:nvPr>
        </p:nvSpPr>
        <p:spPr/>
        <p:txBody>
          <a:bodyPr/>
          <a:lstStyle/>
          <a:p>
            <a:r>
              <a:rPr lang="en-GB" sz="2000" dirty="0"/>
              <a:t>Young children experience their world as an environment of relationships, and these relationships affect virtually all aspects of their development</a:t>
            </a:r>
            <a:r>
              <a:rPr lang="en-GB" sz="2000" dirty="0" smtClean="0"/>
              <a:t>.</a:t>
            </a:r>
          </a:p>
          <a:p>
            <a:endParaRPr lang="en-GB" sz="2000" dirty="0"/>
          </a:p>
          <a:p>
            <a:r>
              <a:rPr lang="en-GB" sz="2000" dirty="0" smtClean="0"/>
              <a:t>A range of expertise and shared professional values enhance outcomes for children.</a:t>
            </a:r>
          </a:p>
          <a:p>
            <a:endParaRPr lang="en-GB" sz="2000" dirty="0" smtClean="0"/>
          </a:p>
          <a:p>
            <a:r>
              <a:rPr lang="en-GB" sz="2000" dirty="0" smtClean="0"/>
              <a:t>This requires the development of professional relationships around the child.</a:t>
            </a:r>
            <a:endParaRPr lang="en-GB" sz="2000" dirty="0"/>
          </a:p>
          <a:p>
            <a:endParaRPr lang="en-GB" sz="2000" dirty="0"/>
          </a:p>
        </p:txBody>
      </p:sp>
    </p:spTree>
    <p:extLst>
      <p:ext uri="{BB962C8B-B14F-4D97-AF65-F5344CB8AC3E}">
        <p14:creationId xmlns:p14="http://schemas.microsoft.com/office/powerpoint/2010/main" val="426528793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smtClean="0"/>
              <a:t>How do we define Multi-agency Working/</a:t>
            </a:r>
            <a:r>
              <a:rPr lang="en-GB" sz="4000" dirty="0" err="1" smtClean="0"/>
              <a:t>Sut</a:t>
            </a:r>
            <a:r>
              <a:rPr lang="en-GB" sz="4000" dirty="0" smtClean="0"/>
              <a:t> </a:t>
            </a:r>
            <a:r>
              <a:rPr lang="en-GB" sz="4000" dirty="0" err="1" smtClean="0"/>
              <a:t>ydyn</a:t>
            </a:r>
            <a:r>
              <a:rPr lang="en-GB" sz="4000" dirty="0" smtClean="0"/>
              <a:t> </a:t>
            </a:r>
            <a:r>
              <a:rPr lang="en-GB" sz="4000" dirty="0" err="1" smtClean="0"/>
              <a:t>ni'n</a:t>
            </a:r>
            <a:r>
              <a:rPr lang="en-GB" sz="4000" dirty="0" smtClean="0"/>
              <a:t> </a:t>
            </a:r>
            <a:r>
              <a:rPr lang="en-GB" sz="4000" dirty="0" err="1" smtClean="0"/>
              <a:t>diffinio</a:t>
            </a:r>
            <a:r>
              <a:rPr lang="en-GB" sz="4000" dirty="0" smtClean="0"/>
              <a:t> </a:t>
            </a:r>
            <a:r>
              <a:rPr lang="en-GB" sz="4000" dirty="0" err="1" smtClean="0"/>
              <a:t>Gweithio</a:t>
            </a:r>
            <a:r>
              <a:rPr lang="en-GB" sz="4000" dirty="0" smtClean="0"/>
              <a:t> </a:t>
            </a:r>
            <a:r>
              <a:rPr lang="en-GB" sz="4000" dirty="0" err="1" smtClean="0"/>
              <a:t>Amlasiantaethol</a:t>
            </a:r>
            <a:r>
              <a:rPr lang="en-GB" sz="4000" dirty="0" smtClean="0"/>
              <a:t>?</a:t>
            </a:r>
            <a:endParaRPr lang="en-GB" sz="4000" dirty="0"/>
          </a:p>
        </p:txBody>
      </p:sp>
      <p:sp>
        <p:nvSpPr>
          <p:cNvPr id="3" name="Content Placeholder 2"/>
          <p:cNvSpPr>
            <a:spLocks noGrp="1"/>
          </p:cNvSpPr>
          <p:nvPr>
            <p:ph sz="half" idx="1"/>
          </p:nvPr>
        </p:nvSpPr>
        <p:spPr/>
        <p:txBody>
          <a:bodyPr/>
          <a:lstStyle/>
          <a:p>
            <a:r>
              <a:rPr lang="en-GB" dirty="0"/>
              <a:t>Mae </a:t>
            </a:r>
            <a:r>
              <a:rPr lang="en-GB" dirty="0" err="1"/>
              <a:t>gwaith</a:t>
            </a:r>
            <a:r>
              <a:rPr lang="en-GB" dirty="0"/>
              <a:t> </a:t>
            </a:r>
            <a:r>
              <a:rPr lang="en-GB" dirty="0" err="1"/>
              <a:t>amlasiantaethol</a:t>
            </a:r>
            <a:r>
              <a:rPr lang="en-GB" dirty="0"/>
              <a:t> </a:t>
            </a:r>
            <a:r>
              <a:rPr lang="en-GB" dirty="0" err="1"/>
              <a:t>yn</a:t>
            </a:r>
            <a:r>
              <a:rPr lang="en-GB" dirty="0"/>
              <a:t> </a:t>
            </a:r>
            <a:r>
              <a:rPr lang="en-GB" dirty="0" err="1"/>
              <a:t>cynnwys</a:t>
            </a:r>
            <a:r>
              <a:rPr lang="en-GB" dirty="0"/>
              <a:t> </a:t>
            </a:r>
            <a:r>
              <a:rPr lang="en-GB" dirty="0" err="1"/>
              <a:t>ymarferwyr</a:t>
            </a:r>
            <a:r>
              <a:rPr lang="en-GB" dirty="0"/>
              <a:t> o </a:t>
            </a:r>
            <a:r>
              <a:rPr lang="en-GB" dirty="0" err="1"/>
              <a:t>wahanol</a:t>
            </a:r>
            <a:r>
              <a:rPr lang="en-GB" dirty="0"/>
              <a:t> </a:t>
            </a:r>
            <a:r>
              <a:rPr lang="en-GB" dirty="0" err="1"/>
              <a:t>broffesiynau</a:t>
            </a:r>
            <a:r>
              <a:rPr lang="en-GB" dirty="0"/>
              <a:t> </a:t>
            </a:r>
            <a:r>
              <a:rPr lang="en-GB" dirty="0" err="1"/>
              <a:t>sy'n</a:t>
            </a:r>
            <a:r>
              <a:rPr lang="en-GB" dirty="0"/>
              <a:t> </a:t>
            </a:r>
            <a:r>
              <a:rPr lang="en-GB" dirty="0" err="1"/>
              <a:t>gweithio</a:t>
            </a:r>
            <a:r>
              <a:rPr lang="en-GB" dirty="0"/>
              <a:t> </a:t>
            </a:r>
            <a:r>
              <a:rPr lang="en-GB" dirty="0" err="1"/>
              <a:t>mewn</a:t>
            </a:r>
            <a:r>
              <a:rPr lang="en-GB" dirty="0"/>
              <a:t> </a:t>
            </a:r>
            <a:r>
              <a:rPr lang="en-GB" dirty="0" err="1"/>
              <a:t>ffordd</a:t>
            </a:r>
            <a:r>
              <a:rPr lang="en-GB" dirty="0"/>
              <a:t> </a:t>
            </a:r>
            <a:r>
              <a:rPr lang="en-GB" dirty="0" err="1"/>
              <a:t>integredig</a:t>
            </a:r>
            <a:r>
              <a:rPr lang="en-GB" dirty="0"/>
              <a:t> </a:t>
            </a:r>
            <a:r>
              <a:rPr lang="en-GB" dirty="0" err="1"/>
              <a:t>ar</a:t>
            </a:r>
            <a:r>
              <a:rPr lang="en-GB" dirty="0"/>
              <a:t> </a:t>
            </a:r>
            <a:r>
              <a:rPr lang="en-GB" dirty="0" err="1"/>
              <a:t>dasg</a:t>
            </a:r>
            <a:r>
              <a:rPr lang="en-GB" dirty="0"/>
              <a:t> a </a:t>
            </a:r>
            <a:r>
              <a:rPr lang="en-GB" dirty="0" err="1"/>
              <a:t>rennir</a:t>
            </a:r>
            <a:r>
              <a:rPr lang="en-GB" dirty="0"/>
              <a:t>, </a:t>
            </a:r>
            <a:r>
              <a:rPr lang="en-GB" dirty="0" err="1"/>
              <a:t>yn</a:t>
            </a:r>
            <a:r>
              <a:rPr lang="en-GB" dirty="0"/>
              <a:t> </a:t>
            </a:r>
            <a:r>
              <a:rPr lang="en-GB" dirty="0" err="1"/>
              <a:t>hytrach</a:t>
            </a:r>
            <a:r>
              <a:rPr lang="en-GB" dirty="0"/>
              <a:t> nag </a:t>
            </a:r>
            <a:r>
              <a:rPr lang="en-GB" dirty="0" err="1"/>
              <a:t>yn</a:t>
            </a:r>
            <a:r>
              <a:rPr lang="en-GB" dirty="0"/>
              <a:t> </a:t>
            </a:r>
            <a:r>
              <a:rPr lang="en-GB" dirty="0" err="1"/>
              <a:t>gyfochrog</a:t>
            </a:r>
            <a:r>
              <a:rPr lang="en-GB" dirty="0"/>
              <a:t> </a:t>
            </a:r>
            <a:r>
              <a:rPr lang="en-GB" dirty="0" err="1"/>
              <a:t>neu</a:t>
            </a:r>
            <a:r>
              <a:rPr lang="en-GB" dirty="0"/>
              <a:t> </a:t>
            </a:r>
            <a:r>
              <a:rPr lang="en-GB" dirty="0" err="1"/>
              <a:t>mewn</a:t>
            </a:r>
            <a:r>
              <a:rPr lang="en-GB" dirty="0"/>
              <a:t> </a:t>
            </a:r>
            <a:r>
              <a:rPr lang="en-GB" dirty="0" err="1"/>
              <a:t>trefn</a:t>
            </a:r>
            <a:r>
              <a:rPr lang="en-GB" dirty="0" smtClean="0"/>
              <a:t>. </a:t>
            </a:r>
            <a:endParaRPr lang="en-GB" dirty="0"/>
          </a:p>
        </p:txBody>
      </p:sp>
      <p:sp>
        <p:nvSpPr>
          <p:cNvPr id="4" name="Content Placeholder 3"/>
          <p:cNvSpPr>
            <a:spLocks noGrp="1"/>
          </p:cNvSpPr>
          <p:nvPr>
            <p:ph sz="half" idx="2"/>
          </p:nvPr>
        </p:nvSpPr>
        <p:spPr/>
        <p:txBody>
          <a:bodyPr/>
          <a:lstStyle/>
          <a:p>
            <a:r>
              <a:rPr lang="en-GB" dirty="0" smtClean="0"/>
              <a:t>Multi-agency </a:t>
            </a:r>
            <a:r>
              <a:rPr lang="en-GB" dirty="0"/>
              <a:t>working involves practitioners from different professions working in an integrated way on a shared task, rather than in parallel or in sequence</a:t>
            </a:r>
            <a:r>
              <a:rPr lang="en-GB" dirty="0" smtClean="0"/>
              <a:t>.</a:t>
            </a:r>
          </a:p>
          <a:p>
            <a:r>
              <a:rPr lang="en-GB" dirty="0" smtClean="0"/>
              <a:t>(Payler &amp; </a:t>
            </a:r>
            <a:r>
              <a:rPr lang="en-GB" dirty="0" err="1" smtClean="0"/>
              <a:t>Georgeson</a:t>
            </a:r>
            <a:r>
              <a:rPr lang="en-GB" dirty="0"/>
              <a:t> </a:t>
            </a:r>
            <a:r>
              <a:rPr lang="en-GB" dirty="0" smtClean="0"/>
              <a:t>2013</a:t>
            </a:r>
            <a:r>
              <a:rPr lang="en-GB" dirty="0"/>
              <a:t>)</a:t>
            </a:r>
            <a:endParaRPr lang="en-GB" dirty="0" smtClean="0"/>
          </a:p>
          <a:p>
            <a:endParaRPr lang="en-GB" dirty="0"/>
          </a:p>
        </p:txBody>
      </p:sp>
    </p:spTree>
    <p:extLst>
      <p:ext uri="{BB962C8B-B14F-4D97-AF65-F5344CB8AC3E}">
        <p14:creationId xmlns:p14="http://schemas.microsoft.com/office/powerpoint/2010/main" val="322361827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half" idx="1"/>
          </p:nvPr>
        </p:nvSpPr>
        <p:spPr/>
        <p:txBody>
          <a:bodyPr/>
          <a:lstStyle/>
          <a:p>
            <a:r>
              <a:rPr lang="en-GB" sz="1600" dirty="0"/>
              <a:t>Mae </a:t>
            </a:r>
            <a:r>
              <a:rPr lang="en-GB" sz="1600" dirty="0" err="1"/>
              <a:t>gweithio</a:t>
            </a:r>
            <a:r>
              <a:rPr lang="en-GB" sz="1600" dirty="0"/>
              <a:t> </a:t>
            </a:r>
            <a:r>
              <a:rPr lang="en-GB" sz="1600" dirty="0" err="1"/>
              <a:t>mewn</a:t>
            </a:r>
            <a:r>
              <a:rPr lang="en-GB" sz="1600" dirty="0"/>
              <a:t> </a:t>
            </a:r>
            <a:r>
              <a:rPr lang="en-GB" sz="1600" dirty="0" err="1"/>
              <a:t>partneriaeth</a:t>
            </a:r>
            <a:r>
              <a:rPr lang="en-GB" sz="1600" dirty="0"/>
              <a:t> </a:t>
            </a:r>
            <a:r>
              <a:rPr lang="en-GB" sz="1600" dirty="0" err="1"/>
              <a:t>yn</a:t>
            </a:r>
            <a:r>
              <a:rPr lang="en-GB" sz="1600" dirty="0"/>
              <a:t> </a:t>
            </a:r>
            <a:r>
              <a:rPr lang="en-GB" sz="1600" dirty="0" err="1"/>
              <a:t>darparu</a:t>
            </a:r>
            <a:r>
              <a:rPr lang="en-GB" sz="1600" dirty="0"/>
              <a:t> </a:t>
            </a:r>
            <a:r>
              <a:rPr lang="en-GB" sz="1600" dirty="0" err="1"/>
              <a:t>cyfleoedd</a:t>
            </a:r>
            <a:r>
              <a:rPr lang="en-GB" sz="1600" dirty="0"/>
              <a:t> </a:t>
            </a:r>
            <a:r>
              <a:rPr lang="en-GB" sz="1600" dirty="0" err="1"/>
              <a:t>i</a:t>
            </a:r>
            <a:r>
              <a:rPr lang="en-GB" sz="1600" dirty="0"/>
              <a:t> </a:t>
            </a:r>
            <a:r>
              <a:rPr lang="en-GB" sz="1600" dirty="0" err="1"/>
              <a:t>ddiwallu</a:t>
            </a:r>
            <a:r>
              <a:rPr lang="en-GB" sz="1600" dirty="0"/>
              <a:t> </a:t>
            </a:r>
            <a:r>
              <a:rPr lang="en-GB" sz="1600" dirty="0" err="1"/>
              <a:t>anghenion</a:t>
            </a:r>
            <a:r>
              <a:rPr lang="en-GB" sz="1600" dirty="0"/>
              <a:t> </a:t>
            </a:r>
            <a:r>
              <a:rPr lang="en-GB" sz="1600" dirty="0" err="1"/>
              <a:t>ar</a:t>
            </a:r>
            <a:r>
              <a:rPr lang="en-GB" sz="1600" dirty="0"/>
              <a:t> y </a:t>
            </a:r>
            <a:r>
              <a:rPr lang="en-GB" sz="1600" dirty="0" err="1"/>
              <a:t>cyd</a:t>
            </a:r>
            <a:r>
              <a:rPr lang="en-GB" sz="1600" dirty="0"/>
              <a:t> </a:t>
            </a:r>
            <a:r>
              <a:rPr lang="en-GB" sz="1600" dirty="0" err="1"/>
              <a:t>yn</a:t>
            </a:r>
            <a:r>
              <a:rPr lang="en-GB" sz="1600" dirty="0"/>
              <a:t> </a:t>
            </a:r>
            <a:r>
              <a:rPr lang="en-GB" sz="1600" dirty="0" err="1"/>
              <a:t>ogystal</a:t>
            </a:r>
            <a:r>
              <a:rPr lang="en-GB" sz="1600" dirty="0"/>
              <a:t> ag </a:t>
            </a:r>
            <a:r>
              <a:rPr lang="en-GB" sz="1600" dirty="0" err="1"/>
              <a:t>yn</a:t>
            </a:r>
            <a:r>
              <a:rPr lang="en-GB" sz="1600" dirty="0"/>
              <a:t> </a:t>
            </a:r>
            <a:r>
              <a:rPr lang="en-GB" sz="1600" dirty="0" err="1"/>
              <a:t>unigol</a:t>
            </a:r>
            <a:r>
              <a:rPr lang="en-GB" sz="1600" dirty="0"/>
              <a:t> </a:t>
            </a:r>
            <a:r>
              <a:rPr lang="en-GB" sz="1600" dirty="0" err="1"/>
              <a:t>fel</a:t>
            </a:r>
            <a:r>
              <a:rPr lang="en-GB" sz="1600" dirty="0"/>
              <a:t> y </a:t>
            </a:r>
            <a:r>
              <a:rPr lang="en-GB" sz="1600" dirty="0" err="1"/>
              <a:t>gellir</a:t>
            </a:r>
            <a:r>
              <a:rPr lang="en-GB" sz="1600" dirty="0"/>
              <a:t> </a:t>
            </a:r>
            <a:r>
              <a:rPr lang="en-GB" sz="1600" dirty="0" err="1"/>
              <a:t>mynd</a:t>
            </a:r>
            <a:r>
              <a:rPr lang="en-GB" sz="1600" dirty="0"/>
              <a:t> </a:t>
            </a:r>
            <a:r>
              <a:rPr lang="en-GB" sz="1600" dirty="0" err="1"/>
              <a:t>i'r</a:t>
            </a:r>
            <a:r>
              <a:rPr lang="en-GB" sz="1600" dirty="0"/>
              <a:t> </a:t>
            </a:r>
            <a:r>
              <a:rPr lang="en-GB" sz="1600" dirty="0" err="1"/>
              <a:t>afael</a:t>
            </a:r>
            <a:r>
              <a:rPr lang="en-GB" sz="1600" dirty="0"/>
              <a:t> ag </a:t>
            </a:r>
            <a:r>
              <a:rPr lang="en-GB" sz="1600" dirty="0" err="1"/>
              <a:t>anghenion</a:t>
            </a:r>
            <a:r>
              <a:rPr lang="en-GB" sz="1600" dirty="0"/>
              <a:t> </a:t>
            </a:r>
            <a:r>
              <a:rPr lang="en-GB" sz="1600" dirty="0" err="1"/>
              <a:t>teuluoedd</a:t>
            </a:r>
            <a:r>
              <a:rPr lang="en-GB" sz="1600" dirty="0"/>
              <a:t> </a:t>
            </a:r>
            <a:r>
              <a:rPr lang="en-GB" sz="1600" dirty="0" err="1"/>
              <a:t>cyfan</a:t>
            </a:r>
            <a:r>
              <a:rPr lang="en-GB" sz="1600" dirty="0"/>
              <a:t> </a:t>
            </a:r>
            <a:r>
              <a:rPr lang="en-GB" sz="1600" dirty="0" err="1"/>
              <a:t>mewn</a:t>
            </a:r>
            <a:r>
              <a:rPr lang="en-GB" sz="1600" dirty="0"/>
              <a:t> </a:t>
            </a:r>
            <a:r>
              <a:rPr lang="en-GB" sz="1600" dirty="0" err="1"/>
              <a:t>ffordd</a:t>
            </a:r>
            <a:r>
              <a:rPr lang="en-GB" sz="1600" dirty="0"/>
              <a:t> </a:t>
            </a:r>
            <a:r>
              <a:rPr lang="en-GB" sz="1600" dirty="0" err="1"/>
              <a:t>unedig</a:t>
            </a:r>
            <a:r>
              <a:rPr lang="en-GB" sz="1600" dirty="0"/>
              <a:t>. </a:t>
            </a:r>
          </a:p>
          <a:p>
            <a:r>
              <a:rPr lang="en-GB" sz="1600" dirty="0"/>
              <a:t>Mae </a:t>
            </a:r>
            <a:r>
              <a:rPr lang="en-GB" sz="1600" dirty="0" err="1"/>
              <a:t>gweithio</a:t>
            </a:r>
            <a:r>
              <a:rPr lang="en-GB" sz="1600" dirty="0"/>
              <a:t> </a:t>
            </a:r>
            <a:r>
              <a:rPr lang="en-GB" sz="1600" dirty="0" err="1"/>
              <a:t>mewn</a:t>
            </a:r>
            <a:r>
              <a:rPr lang="en-GB" sz="1600" dirty="0"/>
              <a:t> </a:t>
            </a:r>
            <a:r>
              <a:rPr lang="en-GB" sz="1600" dirty="0" err="1"/>
              <a:t>partneriaeth</a:t>
            </a:r>
            <a:r>
              <a:rPr lang="en-GB" sz="1600" dirty="0"/>
              <a:t> </a:t>
            </a:r>
            <a:r>
              <a:rPr lang="en-GB" sz="1600" dirty="0" err="1"/>
              <a:t>wedi'i</a:t>
            </a:r>
            <a:r>
              <a:rPr lang="en-GB" sz="1600" dirty="0"/>
              <a:t> </a:t>
            </a:r>
            <a:r>
              <a:rPr lang="en-GB" sz="1600" dirty="0" err="1"/>
              <a:t>ymgorffori</a:t>
            </a:r>
            <a:r>
              <a:rPr lang="en-GB" sz="1600" dirty="0"/>
              <a:t> </a:t>
            </a:r>
            <a:r>
              <a:rPr lang="en-GB" sz="1600" dirty="0" err="1"/>
              <a:t>yn</a:t>
            </a:r>
            <a:r>
              <a:rPr lang="en-GB" sz="1600" dirty="0"/>
              <a:t> y </a:t>
            </a:r>
            <a:r>
              <a:rPr lang="en-GB" sz="1600" dirty="0" err="1"/>
              <a:t>syniad</a:t>
            </a:r>
            <a:r>
              <a:rPr lang="en-GB" sz="1600" dirty="0"/>
              <a:t> bod </a:t>
            </a:r>
            <a:r>
              <a:rPr lang="en-GB" sz="1600" dirty="0" err="1"/>
              <a:t>gan</a:t>
            </a:r>
            <a:r>
              <a:rPr lang="en-GB" sz="1600" dirty="0"/>
              <a:t> </a:t>
            </a:r>
            <a:r>
              <a:rPr lang="en-GB" sz="1600" dirty="0" err="1"/>
              <a:t>blant</a:t>
            </a:r>
            <a:r>
              <a:rPr lang="en-GB" sz="1600" dirty="0"/>
              <a:t>, </a:t>
            </a:r>
            <a:r>
              <a:rPr lang="en-GB" sz="1600" dirty="0" err="1"/>
              <a:t>rhieni</a:t>
            </a:r>
            <a:r>
              <a:rPr lang="en-GB" sz="1600" dirty="0"/>
              <a:t>, </a:t>
            </a:r>
            <a:r>
              <a:rPr lang="en-GB" sz="1600" dirty="0" err="1"/>
              <a:t>teuluoedd</a:t>
            </a:r>
            <a:r>
              <a:rPr lang="en-GB" sz="1600" dirty="0"/>
              <a:t> a </a:t>
            </a:r>
            <a:r>
              <a:rPr lang="en-GB" sz="1600" dirty="0" err="1"/>
              <a:t>chymunedau</a:t>
            </a:r>
            <a:r>
              <a:rPr lang="en-GB" sz="1600" dirty="0"/>
              <a:t> </a:t>
            </a:r>
            <a:r>
              <a:rPr lang="en-GB" sz="1600" dirty="0" err="1"/>
              <a:t>fynediad</a:t>
            </a:r>
            <a:r>
              <a:rPr lang="en-GB" sz="1600" dirty="0"/>
              <a:t> at </a:t>
            </a:r>
            <a:r>
              <a:rPr lang="en-GB" sz="1600" dirty="0" err="1"/>
              <a:t>ystod</a:t>
            </a:r>
            <a:r>
              <a:rPr lang="en-GB" sz="1600" dirty="0"/>
              <a:t> </a:t>
            </a:r>
            <a:r>
              <a:rPr lang="en-GB" sz="1600" dirty="0" err="1"/>
              <a:t>eang</a:t>
            </a:r>
            <a:r>
              <a:rPr lang="en-GB" sz="1600" dirty="0"/>
              <a:t> o </a:t>
            </a:r>
            <a:r>
              <a:rPr lang="en-GB" sz="1600" dirty="0" err="1"/>
              <a:t>wasanaethau</a:t>
            </a:r>
            <a:r>
              <a:rPr lang="en-GB" sz="1600" dirty="0"/>
              <a:t> </a:t>
            </a:r>
            <a:r>
              <a:rPr lang="en-GB" sz="1600" dirty="0" err="1"/>
              <a:t>cymorth</a:t>
            </a:r>
            <a:r>
              <a:rPr lang="en-GB" sz="1600" dirty="0"/>
              <a:t> a </a:t>
            </a:r>
            <a:r>
              <a:rPr lang="en-GB" sz="1600" dirty="0" err="1"/>
              <a:t>datblygiadol</a:t>
            </a:r>
            <a:r>
              <a:rPr lang="en-GB" sz="1600" dirty="0"/>
              <a:t>.</a:t>
            </a:r>
          </a:p>
          <a:p>
            <a:r>
              <a:rPr lang="en-GB" sz="1600" dirty="0"/>
              <a:t>Mae </a:t>
            </a:r>
            <a:r>
              <a:rPr lang="en-GB" sz="1600" dirty="0" err="1"/>
              <a:t>gweithio</a:t>
            </a:r>
            <a:r>
              <a:rPr lang="en-GB" sz="1600" dirty="0"/>
              <a:t> </a:t>
            </a:r>
            <a:r>
              <a:rPr lang="en-GB" sz="1600" dirty="0" err="1"/>
              <a:t>mewn</a:t>
            </a:r>
            <a:r>
              <a:rPr lang="en-GB" sz="1600" dirty="0"/>
              <a:t> </a:t>
            </a:r>
            <a:r>
              <a:rPr lang="en-GB" sz="1600" dirty="0" err="1"/>
              <a:t>partneriaeth</a:t>
            </a:r>
            <a:r>
              <a:rPr lang="en-GB" sz="1600" dirty="0"/>
              <a:t> </a:t>
            </a:r>
            <a:r>
              <a:rPr lang="en-GB" sz="1600" dirty="0" err="1"/>
              <a:t>hefyd</a:t>
            </a:r>
            <a:r>
              <a:rPr lang="en-GB" sz="1600" dirty="0"/>
              <a:t> </a:t>
            </a:r>
            <a:r>
              <a:rPr lang="en-GB" sz="1600" dirty="0" err="1"/>
              <a:t>yn</a:t>
            </a:r>
            <a:r>
              <a:rPr lang="en-GB" sz="1600" dirty="0"/>
              <a:t> </a:t>
            </a:r>
            <a:r>
              <a:rPr lang="en-GB" sz="1600" dirty="0" err="1"/>
              <a:t>ymwneud</a:t>
            </a:r>
            <a:r>
              <a:rPr lang="en-GB" sz="1600" dirty="0"/>
              <a:t> ag </a:t>
            </a:r>
            <a:r>
              <a:rPr lang="en-GB" sz="1600" dirty="0" err="1"/>
              <a:t>asiantaethau</a:t>
            </a:r>
            <a:r>
              <a:rPr lang="en-GB" sz="1600" dirty="0"/>
              <a:t> </a:t>
            </a:r>
            <a:r>
              <a:rPr lang="en-GB" sz="1600" dirty="0" err="1"/>
              <a:t>proffesiynol</a:t>
            </a:r>
            <a:r>
              <a:rPr lang="en-GB" sz="1600" dirty="0"/>
              <a:t> </a:t>
            </a:r>
            <a:r>
              <a:rPr lang="en-GB" sz="1600" dirty="0" err="1"/>
              <a:t>sy'n</a:t>
            </a:r>
            <a:r>
              <a:rPr lang="en-GB" sz="1600" dirty="0"/>
              <a:t> </a:t>
            </a:r>
            <a:r>
              <a:rPr lang="en-GB" sz="1600" dirty="0" err="1"/>
              <a:t>anelu</a:t>
            </a:r>
            <a:r>
              <a:rPr lang="en-GB" sz="1600" dirty="0"/>
              <a:t> at </a:t>
            </a:r>
            <a:r>
              <a:rPr lang="en-GB" sz="1600" dirty="0" err="1"/>
              <a:t>wella'r</a:t>
            </a:r>
            <a:r>
              <a:rPr lang="en-GB" sz="1600" dirty="0"/>
              <a:t> </a:t>
            </a:r>
            <a:r>
              <a:rPr lang="en-GB" sz="1600" dirty="0" err="1"/>
              <a:t>ffordd</a:t>
            </a:r>
            <a:r>
              <a:rPr lang="en-GB" sz="1600" dirty="0"/>
              <a:t> y </a:t>
            </a:r>
            <a:r>
              <a:rPr lang="en-GB" sz="1600" dirty="0" err="1"/>
              <a:t>maent</a:t>
            </a:r>
            <a:r>
              <a:rPr lang="en-GB" sz="1600" dirty="0"/>
              <a:t> </a:t>
            </a:r>
            <a:r>
              <a:rPr lang="en-GB" sz="1600" dirty="0" err="1"/>
              <a:t>yn</a:t>
            </a:r>
            <a:r>
              <a:rPr lang="en-GB" sz="1600" dirty="0"/>
              <a:t> </a:t>
            </a:r>
            <a:r>
              <a:rPr lang="en-GB" sz="1600" dirty="0" err="1"/>
              <a:t>trefnu</a:t>
            </a:r>
            <a:r>
              <a:rPr lang="en-GB" sz="1600" dirty="0"/>
              <a:t>, </a:t>
            </a:r>
            <a:r>
              <a:rPr lang="en-GB" sz="1600" dirty="0" err="1"/>
              <a:t>cynllunio</a:t>
            </a:r>
            <a:r>
              <a:rPr lang="en-GB" sz="1600" dirty="0"/>
              <a:t>, </a:t>
            </a:r>
            <a:r>
              <a:rPr lang="en-GB" sz="1600" dirty="0" err="1"/>
              <a:t>ymgymryd</a:t>
            </a:r>
            <a:r>
              <a:rPr lang="en-GB" sz="1600" dirty="0"/>
              <a:t> </a:t>
            </a:r>
            <a:r>
              <a:rPr lang="en-GB" sz="1600" dirty="0" err="1"/>
              <a:t>â'u</a:t>
            </a:r>
            <a:r>
              <a:rPr lang="en-GB" sz="1600" dirty="0"/>
              <a:t> </a:t>
            </a:r>
            <a:r>
              <a:rPr lang="en-GB" sz="1600" dirty="0" err="1"/>
              <a:t>gwaith</a:t>
            </a:r>
            <a:r>
              <a:rPr lang="en-GB" sz="1600" dirty="0"/>
              <a:t> a </a:t>
            </a:r>
            <a:r>
              <a:rPr lang="en-GB" sz="1600" dirty="0" err="1"/>
              <a:t>myfyrio</a:t>
            </a:r>
            <a:r>
              <a:rPr lang="en-GB" sz="1600" dirty="0"/>
              <a:t> </a:t>
            </a:r>
            <a:r>
              <a:rPr lang="en-GB" sz="1600" dirty="0" err="1"/>
              <a:t>arno</a:t>
            </a:r>
            <a:r>
              <a:rPr lang="en-GB" sz="1600" dirty="0"/>
              <a:t> </a:t>
            </a:r>
            <a:r>
              <a:rPr lang="en-GB" sz="1600" dirty="0" err="1"/>
              <a:t>ar</a:t>
            </a:r>
            <a:r>
              <a:rPr lang="en-GB" sz="1600" dirty="0"/>
              <a:t> y </a:t>
            </a:r>
            <a:r>
              <a:rPr lang="en-GB" sz="1600" dirty="0" err="1"/>
              <a:t>cyd</a:t>
            </a:r>
            <a:r>
              <a:rPr lang="en-GB" sz="1600" dirty="0"/>
              <a:t> </a:t>
            </a:r>
            <a:r>
              <a:rPr lang="en-GB" sz="1600" dirty="0" err="1"/>
              <a:t>fel</a:t>
            </a:r>
            <a:r>
              <a:rPr lang="en-GB" sz="1600" dirty="0"/>
              <a:t> </a:t>
            </a:r>
            <a:r>
              <a:rPr lang="en-GB" sz="1600" dirty="0" err="1"/>
              <a:t>elfennau</a:t>
            </a:r>
            <a:r>
              <a:rPr lang="en-GB" sz="1600" dirty="0"/>
              <a:t> o </a:t>
            </a:r>
            <a:r>
              <a:rPr lang="en-GB" sz="1600" dirty="0" err="1"/>
              <a:t>dîm</a:t>
            </a:r>
            <a:r>
              <a:rPr lang="en-GB" sz="1600" dirty="0"/>
              <a:t>, </a:t>
            </a:r>
            <a:r>
              <a:rPr lang="en-GB" sz="1600" dirty="0" err="1"/>
              <a:t>pob</a:t>
            </a:r>
            <a:r>
              <a:rPr lang="en-GB" sz="1600" dirty="0"/>
              <a:t> un </a:t>
            </a:r>
            <a:r>
              <a:rPr lang="en-GB" sz="1600" dirty="0" err="1"/>
              <a:t>â'u</a:t>
            </a:r>
            <a:r>
              <a:rPr lang="en-GB" sz="1600" dirty="0"/>
              <a:t> </a:t>
            </a:r>
            <a:r>
              <a:rPr lang="en-GB" sz="1600" dirty="0" err="1"/>
              <a:t>safbwyntiau</a:t>
            </a:r>
            <a:r>
              <a:rPr lang="en-GB" sz="1600" dirty="0"/>
              <a:t> </a:t>
            </a:r>
            <a:r>
              <a:rPr lang="en-GB" sz="1600" dirty="0" err="1"/>
              <a:t>a'u</a:t>
            </a:r>
            <a:r>
              <a:rPr lang="en-GB" sz="1600" dirty="0"/>
              <a:t> </a:t>
            </a:r>
            <a:r>
              <a:rPr lang="en-GB" sz="1600" dirty="0" err="1"/>
              <a:t>sgiliau</a:t>
            </a:r>
            <a:r>
              <a:rPr lang="en-GB" sz="1600" dirty="0"/>
              <a:t> </a:t>
            </a:r>
            <a:r>
              <a:rPr lang="en-GB" sz="1600" dirty="0" err="1"/>
              <a:t>eu</a:t>
            </a:r>
            <a:r>
              <a:rPr lang="en-GB" sz="1600" dirty="0"/>
              <a:t> </a:t>
            </a:r>
            <a:r>
              <a:rPr lang="en-GB" sz="1600" dirty="0" err="1"/>
              <a:t>hunain</a:t>
            </a:r>
            <a:r>
              <a:rPr lang="en-GB" sz="1600" dirty="0"/>
              <a:t> </a:t>
            </a:r>
            <a:r>
              <a:rPr lang="en-GB" sz="1600" dirty="0" err="1"/>
              <a:t>ond</a:t>
            </a:r>
            <a:r>
              <a:rPr lang="en-GB" sz="1600" dirty="0"/>
              <a:t> </a:t>
            </a:r>
            <a:r>
              <a:rPr lang="en-GB" sz="1600" dirty="0" err="1"/>
              <a:t>sy'n</a:t>
            </a:r>
            <a:r>
              <a:rPr lang="en-GB" sz="1600" dirty="0"/>
              <a:t> </a:t>
            </a:r>
            <a:r>
              <a:rPr lang="en-GB" sz="1600" dirty="0" err="1"/>
              <a:t>cyfuno'n</a:t>
            </a:r>
            <a:r>
              <a:rPr lang="en-GB" sz="1600" dirty="0"/>
              <a:t> </a:t>
            </a:r>
            <a:r>
              <a:rPr lang="en-GB" sz="1600" dirty="0" err="1"/>
              <a:t>effeithiol</a:t>
            </a:r>
            <a:r>
              <a:rPr lang="en-GB" sz="1600" dirty="0"/>
              <a:t> </a:t>
            </a:r>
            <a:r>
              <a:rPr lang="en-GB" sz="1600" dirty="0" err="1"/>
              <a:t>fel</a:t>
            </a:r>
            <a:r>
              <a:rPr lang="en-GB" sz="1600" dirty="0"/>
              <a:t> </a:t>
            </a:r>
            <a:r>
              <a:rPr lang="en-GB" sz="1600" dirty="0" err="1"/>
              <a:t>cyfanwaith</a:t>
            </a:r>
            <a:r>
              <a:rPr lang="en-GB" sz="1600" dirty="0"/>
              <a:t> </a:t>
            </a:r>
            <a:r>
              <a:rPr lang="en-GB" sz="1600" dirty="0" err="1"/>
              <a:t>unedig</a:t>
            </a:r>
            <a:r>
              <a:rPr lang="en-GB" sz="1600" dirty="0"/>
              <a:t>.</a:t>
            </a:r>
            <a:br>
              <a:rPr lang="en-GB" sz="1600" dirty="0"/>
            </a:br>
            <a:r>
              <a:rPr lang="en-GB" sz="1600" dirty="0"/>
              <a:t/>
            </a:r>
            <a:br>
              <a:rPr lang="en-GB" sz="1600" dirty="0"/>
            </a:br>
            <a:endParaRPr lang="en-GB" sz="1600" dirty="0"/>
          </a:p>
        </p:txBody>
      </p:sp>
      <p:sp>
        <p:nvSpPr>
          <p:cNvPr id="4" name="Content Placeholder 3"/>
          <p:cNvSpPr>
            <a:spLocks noGrp="1"/>
          </p:cNvSpPr>
          <p:nvPr>
            <p:ph sz="half" idx="2"/>
          </p:nvPr>
        </p:nvSpPr>
        <p:spPr/>
        <p:txBody>
          <a:bodyPr/>
          <a:lstStyle/>
          <a:p>
            <a:r>
              <a:rPr lang="en-GB" sz="1600" dirty="0"/>
              <a:t>Partnership working provides opportunities for needs to be met </a:t>
            </a:r>
            <a:r>
              <a:rPr lang="en-GB" sz="1600" dirty="0" smtClean="0">
                <a:solidFill>
                  <a:schemeClr val="accent5">
                    <a:lumMod val="75000"/>
                  </a:schemeClr>
                </a:solidFill>
              </a:rPr>
              <a:t>collectively</a:t>
            </a:r>
            <a:r>
              <a:rPr lang="en-GB" sz="1600" dirty="0" smtClean="0"/>
              <a:t> </a:t>
            </a:r>
            <a:r>
              <a:rPr lang="en-GB" sz="1600" dirty="0"/>
              <a:t>as </a:t>
            </a:r>
            <a:r>
              <a:rPr lang="en-GB" sz="1600" dirty="0" smtClean="0"/>
              <a:t>well as </a:t>
            </a:r>
            <a:r>
              <a:rPr lang="en-GB" sz="1600" dirty="0">
                <a:solidFill>
                  <a:schemeClr val="accent4"/>
                </a:solidFill>
              </a:rPr>
              <a:t>individually </a:t>
            </a:r>
            <a:r>
              <a:rPr lang="en-GB" sz="1600" dirty="0"/>
              <a:t>so that the needs of whole families can be addressed in a </a:t>
            </a:r>
            <a:r>
              <a:rPr lang="en-GB" sz="1600" dirty="0" smtClean="0">
                <a:solidFill>
                  <a:schemeClr val="accent3">
                    <a:lumMod val="75000"/>
                  </a:schemeClr>
                </a:solidFill>
              </a:rPr>
              <a:t>unified way</a:t>
            </a:r>
            <a:r>
              <a:rPr lang="en-GB" sz="1600" dirty="0" smtClean="0"/>
              <a:t>. </a:t>
            </a:r>
          </a:p>
          <a:p>
            <a:r>
              <a:rPr lang="en-GB" sz="1600" dirty="0" smtClean="0"/>
              <a:t>Partnership </a:t>
            </a:r>
            <a:r>
              <a:rPr lang="en-GB" sz="1600" dirty="0"/>
              <a:t>working is embodied in the notion of children, parents, </a:t>
            </a:r>
            <a:r>
              <a:rPr lang="en-GB" sz="1600" dirty="0" smtClean="0"/>
              <a:t>families and </a:t>
            </a:r>
            <a:r>
              <a:rPr lang="en-GB" sz="1600" dirty="0"/>
              <a:t>communities </a:t>
            </a:r>
            <a:r>
              <a:rPr lang="en-GB" sz="1600" dirty="0" smtClean="0"/>
              <a:t>having access </a:t>
            </a:r>
            <a:r>
              <a:rPr lang="en-GB" sz="1600" dirty="0"/>
              <a:t>to a wide range of support and developmental </a:t>
            </a:r>
            <a:r>
              <a:rPr lang="en-GB" sz="1600" dirty="0" smtClean="0"/>
              <a:t>services.</a:t>
            </a:r>
          </a:p>
          <a:p>
            <a:r>
              <a:rPr lang="en-GB" sz="1600" dirty="0"/>
              <a:t>Partnership working is also </a:t>
            </a:r>
            <a:r>
              <a:rPr lang="en-GB" sz="1600" dirty="0" smtClean="0"/>
              <a:t>about </a:t>
            </a:r>
            <a:r>
              <a:rPr lang="en-GB" sz="1600" dirty="0" smtClean="0">
                <a:solidFill>
                  <a:srgbClr val="FF0000"/>
                </a:solidFill>
              </a:rPr>
              <a:t>professional </a:t>
            </a:r>
            <a:r>
              <a:rPr lang="en-GB" sz="1600" dirty="0">
                <a:solidFill>
                  <a:srgbClr val="FF0000"/>
                </a:solidFill>
              </a:rPr>
              <a:t>agencies </a:t>
            </a:r>
            <a:r>
              <a:rPr lang="en-GB" sz="1600" dirty="0"/>
              <a:t>aiming to </a:t>
            </a:r>
            <a:r>
              <a:rPr lang="en-GB" sz="1600" dirty="0" smtClean="0">
                <a:solidFill>
                  <a:schemeClr val="tx2"/>
                </a:solidFill>
              </a:rPr>
              <a:t>improve</a:t>
            </a:r>
            <a:r>
              <a:rPr lang="en-GB" sz="1600" dirty="0" smtClean="0"/>
              <a:t> the way they </a:t>
            </a:r>
            <a:r>
              <a:rPr lang="en-GB" sz="1600" dirty="0">
                <a:solidFill>
                  <a:schemeClr val="accent1">
                    <a:lumMod val="60000"/>
                    <a:lumOff val="40000"/>
                  </a:schemeClr>
                </a:solidFill>
              </a:rPr>
              <a:t>organise</a:t>
            </a:r>
            <a:r>
              <a:rPr lang="en-GB" sz="1600" dirty="0"/>
              <a:t>, </a:t>
            </a:r>
            <a:r>
              <a:rPr lang="en-GB" sz="1600" dirty="0">
                <a:solidFill>
                  <a:schemeClr val="bg2">
                    <a:lumMod val="50000"/>
                  </a:schemeClr>
                </a:solidFill>
              </a:rPr>
              <a:t>plan</a:t>
            </a:r>
            <a:r>
              <a:rPr lang="en-GB" sz="1600" dirty="0"/>
              <a:t>, </a:t>
            </a:r>
            <a:r>
              <a:rPr lang="en-GB" sz="1600" dirty="0">
                <a:solidFill>
                  <a:schemeClr val="accent4">
                    <a:lumMod val="40000"/>
                    <a:lumOff val="60000"/>
                  </a:schemeClr>
                </a:solidFill>
              </a:rPr>
              <a:t>undertake</a:t>
            </a:r>
            <a:r>
              <a:rPr lang="en-GB" sz="1600" dirty="0"/>
              <a:t> and </a:t>
            </a:r>
            <a:r>
              <a:rPr lang="en-GB" sz="1600" dirty="0">
                <a:solidFill>
                  <a:schemeClr val="accent5">
                    <a:lumMod val="75000"/>
                  </a:schemeClr>
                </a:solidFill>
              </a:rPr>
              <a:t>reflect</a:t>
            </a:r>
            <a:r>
              <a:rPr lang="en-GB" sz="1600" dirty="0"/>
              <a:t> on their work jointly as elements of </a:t>
            </a:r>
            <a:r>
              <a:rPr lang="en-GB" sz="1600" dirty="0" smtClean="0"/>
              <a:t>a team, each </a:t>
            </a:r>
            <a:r>
              <a:rPr lang="en-GB" sz="1600" dirty="0"/>
              <a:t>with their </a:t>
            </a:r>
            <a:r>
              <a:rPr lang="en-GB" sz="1600" dirty="0" smtClean="0"/>
              <a:t>own </a:t>
            </a:r>
            <a:r>
              <a:rPr lang="en-GB" sz="1600" dirty="0"/>
              <a:t>perspectives and skills but </a:t>
            </a:r>
            <a:r>
              <a:rPr lang="en-GB" sz="1600" dirty="0" smtClean="0"/>
              <a:t>combining </a:t>
            </a:r>
            <a:r>
              <a:rPr lang="en-GB" sz="1600" dirty="0"/>
              <a:t>effectively </a:t>
            </a:r>
            <a:r>
              <a:rPr lang="en-GB" sz="1600" dirty="0" smtClean="0"/>
              <a:t>as a </a:t>
            </a:r>
            <a:r>
              <a:rPr lang="en-GB" sz="1600" dirty="0" smtClean="0">
                <a:solidFill>
                  <a:schemeClr val="accent5">
                    <a:lumMod val="75000"/>
                  </a:schemeClr>
                </a:solidFill>
              </a:rPr>
              <a:t>unified </a:t>
            </a:r>
            <a:r>
              <a:rPr lang="en-GB" sz="1600" dirty="0">
                <a:solidFill>
                  <a:schemeClr val="accent5">
                    <a:lumMod val="75000"/>
                  </a:schemeClr>
                </a:solidFill>
              </a:rPr>
              <a:t>whole</a:t>
            </a:r>
            <a:r>
              <a:rPr lang="en-GB" sz="1600" dirty="0"/>
              <a:t>.</a:t>
            </a:r>
            <a:br>
              <a:rPr lang="en-GB" sz="1600" dirty="0"/>
            </a:br>
            <a:r>
              <a:rPr lang="en-GB" sz="1600" dirty="0"/>
              <a:t/>
            </a:r>
            <a:br>
              <a:rPr lang="en-GB" sz="1600" dirty="0"/>
            </a:br>
            <a:r>
              <a:rPr lang="en-GB" sz="1600" dirty="0" smtClean="0"/>
              <a:t>(Gasper, 2009)</a:t>
            </a:r>
            <a:endParaRPr lang="en-GB" sz="1600" dirty="0"/>
          </a:p>
        </p:txBody>
      </p:sp>
    </p:spTree>
    <p:extLst>
      <p:ext uri="{BB962C8B-B14F-4D97-AF65-F5344CB8AC3E}">
        <p14:creationId xmlns:p14="http://schemas.microsoft.com/office/powerpoint/2010/main" val="240613232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role of Early Years Practitioners/</a:t>
            </a:r>
            <a:r>
              <a:rPr lang="en-GB" dirty="0" err="1" smtClean="0"/>
              <a:t>Rôl</a:t>
            </a:r>
            <a:r>
              <a:rPr lang="en-GB" dirty="0" smtClean="0"/>
              <a:t> </a:t>
            </a:r>
            <a:r>
              <a:rPr lang="en-GB" dirty="0" err="1" smtClean="0"/>
              <a:t>Ymarferwyr</a:t>
            </a:r>
            <a:r>
              <a:rPr lang="en-GB" dirty="0" smtClean="0"/>
              <a:t> y </a:t>
            </a:r>
            <a:r>
              <a:rPr lang="en-GB" dirty="0" err="1" smtClean="0"/>
              <a:t>Blynyddoedd</a:t>
            </a:r>
            <a:r>
              <a:rPr lang="en-GB" dirty="0" smtClean="0"/>
              <a:t> </a:t>
            </a:r>
            <a:r>
              <a:rPr lang="en-GB" dirty="0" err="1" smtClean="0"/>
              <a:t>Cynnar</a:t>
            </a:r>
            <a:r>
              <a:rPr lang="en-GB" dirty="0" smtClean="0"/>
              <a:t>.</a:t>
            </a:r>
            <a:endParaRPr lang="en-GB" dirty="0"/>
          </a:p>
        </p:txBody>
      </p:sp>
      <p:sp>
        <p:nvSpPr>
          <p:cNvPr id="3" name="Content Placeholder 2"/>
          <p:cNvSpPr>
            <a:spLocks noGrp="1"/>
          </p:cNvSpPr>
          <p:nvPr>
            <p:ph sz="half" idx="1"/>
          </p:nvPr>
        </p:nvSpPr>
        <p:spPr/>
        <p:txBody>
          <a:bodyPr/>
          <a:lstStyle/>
          <a:p>
            <a:r>
              <a:rPr lang="en-GB" sz="2000" dirty="0"/>
              <a:t>Mae </a:t>
            </a:r>
            <a:r>
              <a:rPr lang="en-GB" sz="2000" dirty="0" err="1"/>
              <a:t>rôl</a:t>
            </a:r>
            <a:r>
              <a:rPr lang="en-GB" sz="2000" dirty="0"/>
              <a:t> </a:t>
            </a:r>
            <a:r>
              <a:rPr lang="en-GB" sz="2000" dirty="0" err="1"/>
              <a:t>bwysig</a:t>
            </a:r>
            <a:r>
              <a:rPr lang="en-GB" sz="2000" dirty="0"/>
              <a:t> </a:t>
            </a:r>
            <a:r>
              <a:rPr lang="en-GB" sz="2000" dirty="0" err="1"/>
              <a:t>i</a:t>
            </a:r>
            <a:r>
              <a:rPr lang="en-GB" sz="2000" dirty="0"/>
              <a:t> </a:t>
            </a:r>
            <a:r>
              <a:rPr lang="en-GB" sz="2000" dirty="0" err="1"/>
              <a:t>ymarferwyr</a:t>
            </a:r>
            <a:r>
              <a:rPr lang="en-GB" sz="2000" dirty="0"/>
              <a:t> y </a:t>
            </a:r>
            <a:r>
              <a:rPr lang="en-GB" sz="2000" dirty="0" err="1"/>
              <a:t>blynyddoedd</a:t>
            </a:r>
            <a:r>
              <a:rPr lang="en-GB" sz="2000" dirty="0"/>
              <a:t> </a:t>
            </a:r>
            <a:r>
              <a:rPr lang="en-GB" sz="2000" dirty="0" err="1"/>
              <a:t>cynnar</a:t>
            </a:r>
            <a:r>
              <a:rPr lang="en-GB" sz="2000" dirty="0"/>
              <a:t> o ran </a:t>
            </a:r>
            <a:r>
              <a:rPr lang="en-GB" sz="2000" dirty="0" err="1"/>
              <a:t>nodi</a:t>
            </a:r>
            <a:r>
              <a:rPr lang="en-GB" sz="2000" dirty="0"/>
              <a:t> </a:t>
            </a:r>
            <a:r>
              <a:rPr lang="en-GB" sz="2000" dirty="0" err="1"/>
              <a:t>problemau</a:t>
            </a:r>
            <a:r>
              <a:rPr lang="en-GB" sz="2000" dirty="0"/>
              <a:t> plant </a:t>
            </a:r>
            <a:r>
              <a:rPr lang="en-GB" sz="2000" dirty="0" err="1"/>
              <a:t>sy'n</a:t>
            </a:r>
            <a:r>
              <a:rPr lang="en-GB" sz="2000" dirty="0"/>
              <a:t> </a:t>
            </a:r>
            <a:r>
              <a:rPr lang="en-GB" sz="2000" dirty="0" err="1"/>
              <a:t>gofyn</a:t>
            </a:r>
            <a:r>
              <a:rPr lang="en-GB" sz="2000" dirty="0"/>
              <a:t> am </a:t>
            </a:r>
            <a:r>
              <a:rPr lang="en-GB" sz="2000" dirty="0" err="1"/>
              <a:t>asiantaethau</a:t>
            </a:r>
            <a:r>
              <a:rPr lang="en-GB" sz="2000" dirty="0"/>
              <a:t> </a:t>
            </a:r>
            <a:r>
              <a:rPr lang="en-GB" sz="2000" dirty="0" err="1"/>
              <a:t>eraill</a:t>
            </a:r>
            <a:r>
              <a:rPr lang="en-GB" sz="2000" dirty="0"/>
              <a:t>.</a:t>
            </a:r>
          </a:p>
          <a:p>
            <a:r>
              <a:rPr lang="en-GB" sz="2000" dirty="0" err="1"/>
              <a:t>Cafodd</a:t>
            </a:r>
            <a:r>
              <a:rPr lang="en-GB" sz="2000" dirty="0"/>
              <a:t> </a:t>
            </a:r>
            <a:r>
              <a:rPr lang="en-GB" sz="2000" dirty="0" err="1"/>
              <a:t>dwy</a:t>
            </a:r>
            <a:r>
              <a:rPr lang="en-GB" sz="2000" dirty="0"/>
              <a:t> ran o </a:t>
            </a:r>
            <a:r>
              <a:rPr lang="en-GB" sz="2000" dirty="0" err="1"/>
              <a:t>dair</a:t>
            </a:r>
            <a:r>
              <a:rPr lang="en-GB" sz="2000" dirty="0"/>
              <a:t> o </a:t>
            </a:r>
            <a:r>
              <a:rPr lang="en-GB" sz="2000" dirty="0" err="1"/>
              <a:t>blant</a:t>
            </a:r>
            <a:r>
              <a:rPr lang="en-GB" sz="2000" dirty="0"/>
              <a:t> a </a:t>
            </a:r>
            <a:r>
              <a:rPr lang="en-GB" sz="2000" dirty="0" err="1"/>
              <a:t>oedd</a:t>
            </a:r>
            <a:r>
              <a:rPr lang="en-GB" sz="2000" dirty="0"/>
              <a:t> </a:t>
            </a:r>
            <a:r>
              <a:rPr lang="en-GB" sz="2000" dirty="0" err="1"/>
              <a:t>yn</a:t>
            </a:r>
            <a:r>
              <a:rPr lang="en-GB" sz="2000" dirty="0"/>
              <a:t> </a:t>
            </a:r>
            <a:r>
              <a:rPr lang="en-GB" sz="2000" dirty="0" err="1"/>
              <a:t>cael</a:t>
            </a:r>
            <a:r>
              <a:rPr lang="en-GB" sz="2000" dirty="0"/>
              <a:t> </a:t>
            </a:r>
            <a:r>
              <a:rPr lang="en-GB" sz="2000" dirty="0" err="1"/>
              <a:t>anawsterau</a:t>
            </a:r>
            <a:r>
              <a:rPr lang="en-GB" sz="2000" dirty="0"/>
              <a:t> </a:t>
            </a:r>
            <a:r>
              <a:rPr lang="en-GB" sz="2000" dirty="0" err="1"/>
              <a:t>gyda</a:t>
            </a:r>
            <a:r>
              <a:rPr lang="en-GB" sz="2000" dirty="0"/>
              <a:t> </a:t>
            </a:r>
            <a:r>
              <a:rPr lang="en-GB" sz="2000" dirty="0" err="1"/>
              <a:t>lleferydd</a:t>
            </a:r>
            <a:r>
              <a:rPr lang="en-GB" sz="2000" dirty="0"/>
              <a:t> ac </a:t>
            </a:r>
            <a:r>
              <a:rPr lang="en-GB" sz="2000" dirty="0" err="1"/>
              <a:t>iaith</a:t>
            </a:r>
            <a:r>
              <a:rPr lang="en-GB" sz="2000" dirty="0"/>
              <a:t> </a:t>
            </a:r>
            <a:r>
              <a:rPr lang="en-GB" sz="2000" dirty="0" err="1"/>
              <a:t>eu</a:t>
            </a:r>
            <a:r>
              <a:rPr lang="en-GB" sz="2000" dirty="0"/>
              <a:t> </a:t>
            </a:r>
            <a:r>
              <a:rPr lang="en-GB" sz="2000" dirty="0" err="1"/>
              <a:t>nodi</a:t>
            </a:r>
            <a:r>
              <a:rPr lang="en-GB" sz="2000" dirty="0"/>
              <a:t> </a:t>
            </a:r>
            <a:r>
              <a:rPr lang="en-GB" sz="2000" dirty="0" err="1"/>
              <a:t>i</a:t>
            </a:r>
            <a:r>
              <a:rPr lang="en-GB" sz="2000" dirty="0"/>
              <a:t> </a:t>
            </a:r>
            <a:r>
              <a:rPr lang="en-GB" sz="2000" dirty="0" err="1"/>
              <a:t>ddechrau</a:t>
            </a:r>
            <a:r>
              <a:rPr lang="en-GB" sz="2000" dirty="0"/>
              <a:t> </a:t>
            </a:r>
            <a:r>
              <a:rPr lang="en-GB" sz="2000" dirty="0" err="1"/>
              <a:t>gan</a:t>
            </a:r>
            <a:r>
              <a:rPr lang="en-GB" sz="2000" dirty="0"/>
              <a:t> </a:t>
            </a:r>
            <a:r>
              <a:rPr lang="en-GB" sz="2000" dirty="0" err="1"/>
              <a:t>ymarferwyr</a:t>
            </a:r>
            <a:r>
              <a:rPr lang="en-GB" sz="2000" dirty="0"/>
              <a:t> </a:t>
            </a:r>
            <a:r>
              <a:rPr lang="en-GB" sz="2000" dirty="0" err="1"/>
              <a:t>blynyddoedd</a:t>
            </a:r>
            <a:r>
              <a:rPr lang="en-GB" sz="2000" dirty="0"/>
              <a:t> </a:t>
            </a:r>
            <a:r>
              <a:rPr lang="en-GB" sz="2000" dirty="0" err="1"/>
              <a:t>cynnar</a:t>
            </a:r>
            <a:r>
              <a:rPr lang="en-GB" sz="2000" dirty="0"/>
              <a:t>.</a:t>
            </a:r>
          </a:p>
          <a:p>
            <a:r>
              <a:rPr lang="en-GB" sz="2000" dirty="0"/>
              <a:t>Fe </a:t>
            </a:r>
            <a:r>
              <a:rPr lang="en-GB" sz="2000" dirty="0" err="1"/>
              <a:t>wnaethant</a:t>
            </a:r>
            <a:r>
              <a:rPr lang="en-GB" sz="2000" dirty="0"/>
              <a:t> </a:t>
            </a:r>
            <a:r>
              <a:rPr lang="en-GB" sz="2000" dirty="0" err="1"/>
              <a:t>ddatblygu</a:t>
            </a:r>
            <a:r>
              <a:rPr lang="en-GB" sz="2000" dirty="0"/>
              <a:t> </a:t>
            </a:r>
            <a:r>
              <a:rPr lang="en-GB" sz="2000" dirty="0" err="1"/>
              <a:t>strategaethau</a:t>
            </a:r>
            <a:r>
              <a:rPr lang="en-GB" sz="2000" dirty="0"/>
              <a:t> </a:t>
            </a:r>
            <a:r>
              <a:rPr lang="en-GB" sz="2000" dirty="0" err="1"/>
              <a:t>i</a:t>
            </a:r>
            <a:r>
              <a:rPr lang="en-GB" sz="2000" dirty="0"/>
              <a:t> </a:t>
            </a:r>
            <a:r>
              <a:rPr lang="en-GB" sz="2000" dirty="0" err="1"/>
              <a:t>gefnogi'r</a:t>
            </a:r>
            <a:r>
              <a:rPr lang="en-GB" sz="2000" dirty="0"/>
              <a:t> </a:t>
            </a:r>
            <a:r>
              <a:rPr lang="en-GB" sz="2000" dirty="0" err="1"/>
              <a:t>plentyn</a:t>
            </a:r>
            <a:r>
              <a:rPr lang="en-GB" sz="2000" dirty="0"/>
              <a:t> </a:t>
            </a:r>
            <a:r>
              <a:rPr lang="en-GB" sz="2000" dirty="0" err="1"/>
              <a:t>wrth</a:t>
            </a:r>
            <a:r>
              <a:rPr lang="en-GB" sz="2000" dirty="0"/>
              <a:t> </a:t>
            </a:r>
            <a:r>
              <a:rPr lang="en-GB" sz="2000" dirty="0" err="1"/>
              <a:t>aros</a:t>
            </a:r>
            <a:r>
              <a:rPr lang="en-GB" sz="2000" dirty="0"/>
              <a:t> am </a:t>
            </a:r>
            <a:r>
              <a:rPr lang="en-GB" sz="2000" dirty="0" err="1"/>
              <a:t>ymyriad</a:t>
            </a:r>
            <a:r>
              <a:rPr lang="en-GB" sz="2000" dirty="0"/>
              <a:t> ac </a:t>
            </a:r>
            <a:r>
              <a:rPr lang="en-GB" sz="2000" dirty="0" err="1"/>
              <a:t>roeddent</a:t>
            </a:r>
            <a:r>
              <a:rPr lang="en-GB" sz="2000" dirty="0"/>
              <a:t> am </a:t>
            </a:r>
            <a:r>
              <a:rPr lang="en-GB" sz="2000" dirty="0" err="1"/>
              <a:t>gael</a:t>
            </a:r>
            <a:r>
              <a:rPr lang="en-GB" sz="2000" dirty="0"/>
              <a:t> </a:t>
            </a:r>
            <a:r>
              <a:rPr lang="en-GB" sz="2000" dirty="0" err="1"/>
              <a:t>cyngor</a:t>
            </a:r>
            <a:r>
              <a:rPr lang="en-GB" sz="2000" dirty="0"/>
              <a:t> </a:t>
            </a:r>
            <a:r>
              <a:rPr lang="en-GB" sz="2000" dirty="0" err="1"/>
              <a:t>mwy</a:t>
            </a:r>
            <a:r>
              <a:rPr lang="en-GB" sz="2000" dirty="0"/>
              <a:t> </a:t>
            </a:r>
            <a:r>
              <a:rPr lang="en-GB" sz="2000" dirty="0" err="1"/>
              <a:t>penodol</a:t>
            </a:r>
            <a:r>
              <a:rPr lang="en-GB" sz="2000" dirty="0"/>
              <a:t> </a:t>
            </a:r>
            <a:r>
              <a:rPr lang="en-GB" sz="2000" dirty="0" err="1"/>
              <a:t>i'w</a:t>
            </a:r>
            <a:r>
              <a:rPr lang="en-GB" sz="2000" dirty="0"/>
              <a:t> </a:t>
            </a:r>
            <a:r>
              <a:rPr lang="en-GB" sz="2000" dirty="0" err="1"/>
              <a:t>helpu</a:t>
            </a:r>
            <a:r>
              <a:rPr lang="en-GB" sz="2000" dirty="0"/>
              <a:t> </a:t>
            </a:r>
            <a:r>
              <a:rPr lang="en-GB" sz="2000" dirty="0" err="1"/>
              <a:t>i</a:t>
            </a:r>
            <a:r>
              <a:rPr lang="en-GB" sz="2000" dirty="0"/>
              <a:t> </a:t>
            </a:r>
            <a:r>
              <a:rPr lang="en-GB" sz="2000" dirty="0" err="1"/>
              <a:t>weithredu'r</a:t>
            </a:r>
            <a:r>
              <a:rPr lang="en-GB" sz="2000" dirty="0"/>
              <a:t> </a:t>
            </a:r>
            <a:r>
              <a:rPr lang="en-GB" sz="2000" dirty="0" err="1"/>
              <a:t>strategaethau</a:t>
            </a:r>
            <a:r>
              <a:rPr lang="en-GB" sz="2000" dirty="0"/>
              <a:t> </a:t>
            </a:r>
            <a:r>
              <a:rPr lang="en-GB" sz="2000" dirty="0" err="1"/>
              <a:t>therapiwtig</a:t>
            </a:r>
            <a:r>
              <a:rPr lang="en-GB" sz="2000" dirty="0"/>
              <a:t> </a:t>
            </a:r>
            <a:r>
              <a:rPr lang="en-GB" sz="2000" dirty="0" err="1"/>
              <a:t>yn</a:t>
            </a:r>
            <a:r>
              <a:rPr lang="en-GB" sz="2000" dirty="0"/>
              <a:t> </a:t>
            </a:r>
            <a:r>
              <a:rPr lang="en-GB" sz="2000" dirty="0" err="1"/>
              <a:t>ddyddiol</a:t>
            </a:r>
            <a:r>
              <a:rPr lang="en-GB" sz="2000" dirty="0"/>
              <a:t> </a:t>
            </a:r>
            <a:r>
              <a:rPr lang="en-GB" sz="2000" dirty="0" err="1"/>
              <a:t>ar</a:t>
            </a:r>
            <a:r>
              <a:rPr lang="en-GB" sz="2000" dirty="0"/>
              <a:t> </a:t>
            </a:r>
            <a:r>
              <a:rPr lang="en-GB" sz="2000" dirty="0" err="1"/>
              <a:t>ôl</a:t>
            </a:r>
            <a:r>
              <a:rPr lang="en-GB" sz="2000" dirty="0"/>
              <a:t> </a:t>
            </a:r>
            <a:r>
              <a:rPr lang="en-GB" sz="2000" dirty="0" err="1"/>
              <a:t>cael</a:t>
            </a:r>
            <a:r>
              <a:rPr lang="en-GB" sz="2000" dirty="0"/>
              <a:t> </a:t>
            </a:r>
            <a:r>
              <a:rPr lang="en-GB" sz="2000" dirty="0" err="1"/>
              <a:t>mewnbwn</a:t>
            </a:r>
            <a:r>
              <a:rPr lang="en-GB" sz="2000" dirty="0"/>
              <a:t> </a:t>
            </a:r>
            <a:r>
              <a:rPr lang="en-GB" sz="2000" dirty="0" err="1"/>
              <a:t>gan</a:t>
            </a:r>
            <a:r>
              <a:rPr lang="en-GB" sz="2000" dirty="0"/>
              <a:t> </a:t>
            </a:r>
            <a:r>
              <a:rPr lang="en-GB" sz="2000" dirty="0" err="1"/>
              <a:t>therapydd</a:t>
            </a:r>
            <a:r>
              <a:rPr lang="en-GB" sz="2000" dirty="0"/>
              <a:t>.</a:t>
            </a:r>
          </a:p>
        </p:txBody>
      </p:sp>
      <p:sp>
        <p:nvSpPr>
          <p:cNvPr id="4" name="Content Placeholder 3"/>
          <p:cNvSpPr>
            <a:spLocks noGrp="1"/>
          </p:cNvSpPr>
          <p:nvPr>
            <p:ph sz="half" idx="2"/>
          </p:nvPr>
        </p:nvSpPr>
        <p:spPr/>
        <p:txBody>
          <a:bodyPr/>
          <a:lstStyle/>
          <a:p>
            <a:r>
              <a:rPr lang="en-GB" sz="2000" dirty="0" smtClean="0"/>
              <a:t>There is an important </a:t>
            </a:r>
            <a:r>
              <a:rPr lang="en-GB" sz="2000" dirty="0"/>
              <a:t>role of early years practitioners in identifying children’s problems requiring </a:t>
            </a:r>
            <a:r>
              <a:rPr lang="en-GB" sz="2000" dirty="0" smtClean="0"/>
              <a:t>other agencies.</a:t>
            </a:r>
          </a:p>
          <a:p>
            <a:r>
              <a:rPr lang="en-GB" sz="2000" dirty="0" smtClean="0"/>
              <a:t>Two-thirds </a:t>
            </a:r>
            <a:r>
              <a:rPr lang="en-GB" sz="2000" dirty="0"/>
              <a:t>of children having difficulties with speech and language were initially identified by early years practitioners</a:t>
            </a:r>
            <a:r>
              <a:rPr lang="en-GB" sz="2000" dirty="0" smtClean="0"/>
              <a:t>.</a:t>
            </a:r>
          </a:p>
          <a:p>
            <a:r>
              <a:rPr lang="en-GB" sz="2000" dirty="0"/>
              <a:t>They developed strategies to support the child whilst waiting for intervention and wanted more specific advice to aid their daily implementation of the therapeutic strategies after input from a </a:t>
            </a:r>
            <a:r>
              <a:rPr lang="en-GB" sz="2000" dirty="0" smtClean="0"/>
              <a:t>therapist.</a:t>
            </a:r>
          </a:p>
          <a:p>
            <a:r>
              <a:rPr lang="en-GB" sz="2000" dirty="0" smtClean="0"/>
              <a:t>(Hall, 2005)</a:t>
            </a:r>
          </a:p>
          <a:p>
            <a:endParaRPr lang="en-GB" sz="2000" dirty="0"/>
          </a:p>
        </p:txBody>
      </p:sp>
    </p:spTree>
    <p:extLst>
      <p:ext uri="{BB962C8B-B14F-4D97-AF65-F5344CB8AC3E}">
        <p14:creationId xmlns:p14="http://schemas.microsoft.com/office/powerpoint/2010/main" val="257486549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confident are </a:t>
            </a:r>
            <a:r>
              <a:rPr lang="en-GB" dirty="0"/>
              <a:t>you/Pa </a:t>
            </a:r>
            <a:r>
              <a:rPr lang="en-GB" dirty="0" err="1"/>
              <a:t>mor</a:t>
            </a:r>
            <a:r>
              <a:rPr lang="en-GB" dirty="0"/>
              <a:t> </a:t>
            </a:r>
            <a:r>
              <a:rPr lang="en-GB" dirty="0" err="1"/>
              <a:t>hyderus</a:t>
            </a:r>
            <a:r>
              <a:rPr lang="en-GB" dirty="0"/>
              <a:t> </a:t>
            </a:r>
            <a:r>
              <a:rPr lang="en-GB" dirty="0" err="1"/>
              <a:t>ydych</a:t>
            </a:r>
            <a:r>
              <a:rPr lang="en-GB" dirty="0"/>
              <a:t> </a:t>
            </a:r>
            <a:r>
              <a:rPr lang="en-GB" dirty="0" smtClean="0"/>
              <a:t>chi?</a:t>
            </a:r>
            <a:endParaRPr lang="en-GB" dirty="0"/>
          </a:p>
        </p:txBody>
      </p:sp>
      <p:sp>
        <p:nvSpPr>
          <p:cNvPr id="3" name="Content Placeholder 2"/>
          <p:cNvSpPr>
            <a:spLocks noGrp="1"/>
          </p:cNvSpPr>
          <p:nvPr>
            <p:ph sz="half" idx="1"/>
          </p:nvPr>
        </p:nvSpPr>
        <p:spPr/>
        <p:txBody>
          <a:bodyPr/>
          <a:lstStyle/>
          <a:p>
            <a:r>
              <a:rPr lang="en-GB" dirty="0"/>
              <a:t>Mae </a:t>
            </a:r>
            <a:r>
              <a:rPr lang="en-GB" dirty="0" err="1"/>
              <a:t>Ymarferwyr</a:t>
            </a:r>
            <a:r>
              <a:rPr lang="en-GB" dirty="0"/>
              <a:t> </a:t>
            </a:r>
            <a:r>
              <a:rPr lang="en-GB" dirty="0" err="1"/>
              <a:t>Blynyddoedd</a:t>
            </a:r>
            <a:r>
              <a:rPr lang="en-GB" dirty="0"/>
              <a:t> </a:t>
            </a:r>
            <a:r>
              <a:rPr lang="en-GB" dirty="0" err="1"/>
              <a:t>Cynnar</a:t>
            </a:r>
            <a:r>
              <a:rPr lang="en-GB" dirty="0"/>
              <a:t> </a:t>
            </a:r>
            <a:r>
              <a:rPr lang="en-GB" dirty="0" err="1"/>
              <a:t>mewn</a:t>
            </a:r>
            <a:r>
              <a:rPr lang="en-GB" dirty="0"/>
              <a:t> </a:t>
            </a:r>
            <a:r>
              <a:rPr lang="en-GB" dirty="0" err="1"/>
              <a:t>sefyllfa</a:t>
            </a:r>
            <a:r>
              <a:rPr lang="en-GB" dirty="0"/>
              <a:t> </a:t>
            </a:r>
            <a:r>
              <a:rPr lang="en-GB" dirty="0" err="1"/>
              <a:t>dda</a:t>
            </a:r>
            <a:r>
              <a:rPr lang="en-GB" dirty="0"/>
              <a:t> </a:t>
            </a:r>
            <a:r>
              <a:rPr lang="en-GB" dirty="0" err="1"/>
              <a:t>i</a:t>
            </a:r>
            <a:r>
              <a:rPr lang="en-GB" dirty="0"/>
              <a:t> </a:t>
            </a:r>
            <a:r>
              <a:rPr lang="en-GB" dirty="0" err="1"/>
              <a:t>asesu</a:t>
            </a:r>
            <a:r>
              <a:rPr lang="en-GB" dirty="0"/>
              <a:t> </a:t>
            </a:r>
            <a:r>
              <a:rPr lang="en-GB" dirty="0" err="1"/>
              <a:t>anghenion</a:t>
            </a:r>
            <a:r>
              <a:rPr lang="en-GB" dirty="0"/>
              <a:t> plant.</a:t>
            </a:r>
          </a:p>
          <a:p>
            <a:r>
              <a:rPr lang="en-GB" dirty="0"/>
              <a:t>Mae </a:t>
            </a:r>
            <a:r>
              <a:rPr lang="en-GB" dirty="0" err="1"/>
              <a:t>hyder</a:t>
            </a:r>
            <a:r>
              <a:rPr lang="en-GB" dirty="0"/>
              <a:t> </a:t>
            </a:r>
            <a:r>
              <a:rPr lang="en-GB" dirty="0" err="1"/>
              <a:t>mewn</a:t>
            </a:r>
            <a:r>
              <a:rPr lang="en-GB" dirty="0"/>
              <a:t> </a:t>
            </a:r>
            <a:r>
              <a:rPr lang="en-GB" dirty="0" err="1"/>
              <a:t>gallu</a:t>
            </a:r>
            <a:r>
              <a:rPr lang="en-GB" dirty="0"/>
              <a:t> a </a:t>
            </a:r>
            <a:r>
              <a:rPr lang="en-GB" dirty="0" err="1"/>
              <a:t>gwybodaeth</a:t>
            </a:r>
            <a:r>
              <a:rPr lang="en-GB" dirty="0"/>
              <a:t> </a:t>
            </a:r>
            <a:r>
              <a:rPr lang="en-GB" dirty="0" err="1"/>
              <a:t>yn</a:t>
            </a:r>
            <a:r>
              <a:rPr lang="en-GB" dirty="0"/>
              <a:t> </a:t>
            </a:r>
            <a:r>
              <a:rPr lang="en-GB" dirty="0" err="1"/>
              <a:t>gwella</a:t>
            </a:r>
            <a:r>
              <a:rPr lang="en-GB" dirty="0"/>
              <a:t> </a:t>
            </a:r>
            <a:r>
              <a:rPr lang="en-GB" dirty="0" err="1"/>
              <a:t>ymarfer</a:t>
            </a:r>
            <a:r>
              <a:rPr lang="en-GB" dirty="0"/>
              <a:t>.</a:t>
            </a:r>
          </a:p>
          <a:p>
            <a:r>
              <a:rPr lang="en-GB" dirty="0"/>
              <a:t>Mae </a:t>
            </a:r>
            <a:r>
              <a:rPr lang="en-GB" dirty="0" err="1"/>
              <a:t>angen</a:t>
            </a:r>
            <a:r>
              <a:rPr lang="en-GB" dirty="0"/>
              <a:t> </a:t>
            </a:r>
            <a:r>
              <a:rPr lang="en-GB" dirty="0" err="1"/>
              <a:t>cydnabod</a:t>
            </a:r>
            <a:r>
              <a:rPr lang="en-GB" dirty="0"/>
              <a:t> </a:t>
            </a:r>
            <a:r>
              <a:rPr lang="en-GB" dirty="0" err="1"/>
              <a:t>arwyddocâd</a:t>
            </a:r>
            <a:r>
              <a:rPr lang="en-GB" dirty="0"/>
              <a:t> y </a:t>
            </a:r>
            <a:r>
              <a:rPr lang="en-GB" dirty="0" err="1"/>
              <a:t>rôl</a:t>
            </a:r>
            <a:r>
              <a:rPr lang="en-GB" dirty="0"/>
              <a:t>. </a:t>
            </a:r>
          </a:p>
          <a:p>
            <a:endParaRPr lang="en-GB" dirty="0"/>
          </a:p>
        </p:txBody>
      </p:sp>
      <p:sp>
        <p:nvSpPr>
          <p:cNvPr id="4" name="Content Placeholder 3"/>
          <p:cNvSpPr>
            <a:spLocks noGrp="1"/>
          </p:cNvSpPr>
          <p:nvPr>
            <p:ph sz="half" idx="2"/>
          </p:nvPr>
        </p:nvSpPr>
        <p:spPr/>
        <p:txBody>
          <a:bodyPr/>
          <a:lstStyle/>
          <a:p>
            <a:r>
              <a:rPr lang="en-GB" dirty="0" smtClean="0"/>
              <a:t>Early Years Practitioners are well placed to assess the needs of children.</a:t>
            </a:r>
          </a:p>
          <a:p>
            <a:r>
              <a:rPr lang="en-GB" dirty="0" smtClean="0"/>
              <a:t>Confidence in ability and knowledge enhances practice.</a:t>
            </a:r>
          </a:p>
          <a:p>
            <a:r>
              <a:rPr lang="en-GB" dirty="0" smtClean="0"/>
              <a:t>A recognition of the significance of role is necessary. </a:t>
            </a:r>
            <a:endParaRPr lang="en-GB" dirty="0"/>
          </a:p>
        </p:txBody>
      </p:sp>
    </p:spTree>
    <p:extLst>
      <p:ext uri="{BB962C8B-B14F-4D97-AF65-F5344CB8AC3E}">
        <p14:creationId xmlns:p14="http://schemas.microsoft.com/office/powerpoint/2010/main" val="203300747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Parental Partnership/</a:t>
            </a:r>
            <a:r>
              <a:rPr lang="en-GB" dirty="0" err="1"/>
              <a:t>Partneriaeth</a:t>
            </a:r>
            <a:r>
              <a:rPr lang="en-GB" dirty="0"/>
              <a:t> </a:t>
            </a:r>
            <a:r>
              <a:rPr lang="en-GB" dirty="0" err="1"/>
              <a:t>Rhieni</a:t>
            </a:r>
            <a:endParaRPr lang="en-GB" dirty="0"/>
          </a:p>
        </p:txBody>
      </p:sp>
      <p:sp>
        <p:nvSpPr>
          <p:cNvPr id="3" name="Content Placeholder 2"/>
          <p:cNvSpPr>
            <a:spLocks noGrp="1"/>
          </p:cNvSpPr>
          <p:nvPr>
            <p:ph sz="half" idx="1"/>
          </p:nvPr>
        </p:nvSpPr>
        <p:spPr/>
        <p:txBody>
          <a:bodyPr/>
          <a:lstStyle/>
          <a:p>
            <a:r>
              <a:rPr lang="en-GB" sz="2000" dirty="0"/>
              <a:t>Yn </a:t>
            </a:r>
            <a:r>
              <a:rPr lang="en-GB" sz="2000" dirty="0" err="1"/>
              <a:t>saith</a:t>
            </a:r>
            <a:r>
              <a:rPr lang="en-GB" sz="2000" dirty="0"/>
              <a:t> </a:t>
            </a:r>
            <a:r>
              <a:rPr lang="en-GB" sz="2000" dirty="0" err="1"/>
              <a:t>oed</a:t>
            </a:r>
            <a:r>
              <a:rPr lang="en-GB" sz="2000" dirty="0"/>
              <a:t>, </a:t>
            </a:r>
            <a:r>
              <a:rPr lang="en-GB" sz="2000" dirty="0" err="1"/>
              <a:t>mae</a:t>
            </a:r>
            <a:r>
              <a:rPr lang="en-GB" sz="2000" dirty="0"/>
              <a:t> </a:t>
            </a:r>
            <a:r>
              <a:rPr lang="en-GB" sz="2000" dirty="0" err="1"/>
              <a:t>gan</a:t>
            </a:r>
            <a:r>
              <a:rPr lang="en-GB" sz="2000" dirty="0"/>
              <a:t> y </a:t>
            </a:r>
            <a:r>
              <a:rPr lang="en-GB" sz="2000" dirty="0" err="1"/>
              <a:t>graddau</a:t>
            </a:r>
            <a:r>
              <a:rPr lang="en-GB" sz="2000" dirty="0"/>
              <a:t> y </a:t>
            </a:r>
            <a:r>
              <a:rPr lang="en-GB" sz="2000" dirty="0" err="1"/>
              <a:t>mae</a:t>
            </a:r>
            <a:r>
              <a:rPr lang="en-GB" sz="2000" dirty="0"/>
              <a:t> </a:t>
            </a:r>
            <a:r>
              <a:rPr lang="en-GB" sz="2000" dirty="0" err="1"/>
              <a:t>teuluoedd</a:t>
            </a:r>
            <a:r>
              <a:rPr lang="en-GB" sz="2000" dirty="0"/>
              <a:t> </a:t>
            </a:r>
            <a:r>
              <a:rPr lang="en-GB" sz="2000" dirty="0" err="1"/>
              <a:t>yn</a:t>
            </a:r>
            <a:r>
              <a:rPr lang="en-GB" sz="2000" dirty="0"/>
              <a:t> </a:t>
            </a:r>
            <a:r>
              <a:rPr lang="en-GB" sz="2000" dirty="0" err="1"/>
              <a:t>ymgysylltu</a:t>
            </a:r>
            <a:r>
              <a:rPr lang="en-GB" sz="2000" dirty="0"/>
              <a:t> â </a:t>
            </a:r>
            <a:r>
              <a:rPr lang="en-GB" sz="2000" dirty="0" err="1"/>
              <a:t>dysgu</a:t>
            </a:r>
            <a:r>
              <a:rPr lang="en-GB" sz="2000" dirty="0"/>
              <a:t> </a:t>
            </a:r>
            <a:r>
              <a:rPr lang="en-GB" sz="2000" dirty="0" err="1"/>
              <a:t>eu</a:t>
            </a:r>
            <a:r>
              <a:rPr lang="en-GB" sz="2000" dirty="0"/>
              <a:t> </a:t>
            </a:r>
            <a:r>
              <a:rPr lang="en-GB" sz="2000" dirty="0" err="1"/>
              <a:t>plentyn</a:t>
            </a:r>
            <a:r>
              <a:rPr lang="en-GB" sz="2000" dirty="0"/>
              <a:t> </a:t>
            </a:r>
            <a:r>
              <a:rPr lang="en-GB" sz="2000" dirty="0" err="1"/>
              <a:t>chwe</a:t>
            </a:r>
            <a:r>
              <a:rPr lang="en-GB" sz="2000" dirty="0"/>
              <a:t> </a:t>
            </a:r>
            <a:r>
              <a:rPr lang="en-GB" sz="2000" dirty="0" err="1"/>
              <a:t>gwaith</a:t>
            </a:r>
            <a:r>
              <a:rPr lang="en-GB" sz="2000" dirty="0"/>
              <a:t> </a:t>
            </a:r>
            <a:r>
              <a:rPr lang="en-GB" sz="2000" dirty="0" err="1"/>
              <a:t>yn</a:t>
            </a:r>
            <a:r>
              <a:rPr lang="en-GB" sz="2000" dirty="0"/>
              <a:t> </a:t>
            </a:r>
            <a:r>
              <a:rPr lang="en-GB" sz="2000" dirty="0" err="1"/>
              <a:t>fwy</a:t>
            </a:r>
            <a:r>
              <a:rPr lang="en-GB" sz="2000" dirty="0"/>
              <a:t> o </a:t>
            </a:r>
            <a:r>
              <a:rPr lang="en-GB" sz="2000" dirty="0" err="1"/>
              <a:t>ddylanwad</a:t>
            </a:r>
            <a:r>
              <a:rPr lang="en-GB" sz="2000" dirty="0"/>
              <a:t> </a:t>
            </a:r>
            <a:r>
              <a:rPr lang="en-GB" sz="2000" dirty="0" err="1"/>
              <a:t>dros</a:t>
            </a:r>
            <a:r>
              <a:rPr lang="en-GB" sz="2000" dirty="0"/>
              <a:t> </a:t>
            </a:r>
            <a:r>
              <a:rPr lang="en-GB" sz="2000" dirty="0" err="1"/>
              <a:t>gyrhaeddiad</a:t>
            </a:r>
            <a:r>
              <a:rPr lang="en-GB" sz="2000" dirty="0"/>
              <a:t> </a:t>
            </a:r>
            <a:r>
              <a:rPr lang="en-GB" sz="2000" dirty="0" err="1"/>
              <a:t>addysgol</a:t>
            </a:r>
            <a:r>
              <a:rPr lang="en-GB" sz="2000" dirty="0"/>
              <a:t> y </a:t>
            </a:r>
            <a:r>
              <a:rPr lang="en-GB" sz="2000" dirty="0" err="1"/>
              <a:t>plentyn</a:t>
            </a:r>
            <a:r>
              <a:rPr lang="en-GB" sz="2000" dirty="0"/>
              <a:t> nag </a:t>
            </a:r>
            <a:r>
              <a:rPr lang="en-GB" sz="2000" dirty="0" err="1"/>
              <a:t>ansawdd</a:t>
            </a:r>
            <a:r>
              <a:rPr lang="en-GB" sz="2000" dirty="0"/>
              <a:t> </a:t>
            </a:r>
            <a:r>
              <a:rPr lang="en-GB" sz="2000" dirty="0" err="1"/>
              <a:t>yr</a:t>
            </a:r>
            <a:r>
              <a:rPr lang="en-GB" sz="2000" dirty="0"/>
              <a:t> </a:t>
            </a:r>
            <a:r>
              <a:rPr lang="en-GB" sz="2000" dirty="0" err="1"/>
              <a:t>ysgol</a:t>
            </a:r>
            <a:r>
              <a:rPr lang="en-GB" sz="2000" dirty="0"/>
              <a:t>. (</a:t>
            </a:r>
            <a:r>
              <a:rPr lang="en-GB" sz="2000" dirty="0" err="1"/>
              <a:t>FaCE</a:t>
            </a:r>
            <a:r>
              <a:rPr lang="en-GB" sz="2000" dirty="0"/>
              <a:t> </a:t>
            </a:r>
            <a:r>
              <a:rPr lang="en-GB" sz="2000" dirty="0" err="1"/>
              <a:t>yr</a:t>
            </a:r>
            <a:r>
              <a:rPr lang="en-GB" sz="2000" dirty="0"/>
              <a:t> Her)</a:t>
            </a:r>
          </a:p>
          <a:p>
            <a:r>
              <a:rPr lang="en-GB" sz="2000" dirty="0" err="1"/>
              <a:t>Fel</a:t>
            </a:r>
            <a:r>
              <a:rPr lang="en-GB" sz="2000" dirty="0"/>
              <a:t> </a:t>
            </a:r>
            <a:r>
              <a:rPr lang="en-GB" sz="2000" dirty="0" err="1"/>
              <a:t>arfer</a:t>
            </a:r>
            <a:r>
              <a:rPr lang="en-GB" sz="2000" dirty="0"/>
              <a:t>, </a:t>
            </a:r>
            <a:r>
              <a:rPr lang="en-GB" sz="2000" dirty="0" err="1"/>
              <a:t>mae</a:t>
            </a:r>
            <a:r>
              <a:rPr lang="en-GB" sz="2000" dirty="0"/>
              <a:t> </a:t>
            </a:r>
            <a:r>
              <a:rPr lang="en-GB" sz="2000" dirty="0" err="1"/>
              <a:t>gan</a:t>
            </a:r>
            <a:r>
              <a:rPr lang="en-GB" sz="2000" dirty="0"/>
              <a:t> </a:t>
            </a:r>
            <a:r>
              <a:rPr lang="en-GB" sz="2000" dirty="0" err="1"/>
              <a:t>bobl</a:t>
            </a:r>
            <a:r>
              <a:rPr lang="en-GB" sz="2000" dirty="0"/>
              <a:t> </a:t>
            </a:r>
            <a:r>
              <a:rPr lang="en-GB" sz="2000" dirty="0" err="1"/>
              <a:t>ifanc</a:t>
            </a:r>
            <a:r>
              <a:rPr lang="en-GB" sz="2000" dirty="0"/>
              <a:t> ag </a:t>
            </a:r>
            <a:r>
              <a:rPr lang="en-GB" sz="2000" dirty="0" err="1"/>
              <a:t>anawsterau</a:t>
            </a:r>
            <a:r>
              <a:rPr lang="en-GB" sz="2000" dirty="0"/>
              <a:t> </a:t>
            </a:r>
            <a:r>
              <a:rPr lang="en-GB" sz="2000" dirty="0" err="1"/>
              <a:t>cymdeithasol</a:t>
            </a:r>
            <a:r>
              <a:rPr lang="en-GB" sz="2000" dirty="0"/>
              <a:t>, </a:t>
            </a:r>
            <a:r>
              <a:rPr lang="en-GB" sz="2000" dirty="0" err="1"/>
              <a:t>emosiynol</a:t>
            </a:r>
            <a:r>
              <a:rPr lang="en-GB" sz="2000" dirty="0"/>
              <a:t> ac </a:t>
            </a:r>
            <a:r>
              <a:rPr lang="en-GB" sz="2000" dirty="0" err="1"/>
              <a:t>iechyd</a:t>
            </a:r>
            <a:r>
              <a:rPr lang="en-GB" sz="2000" dirty="0"/>
              <a:t> </a:t>
            </a:r>
            <a:r>
              <a:rPr lang="en-GB" sz="2000" dirty="0" err="1"/>
              <a:t>meddwl</a:t>
            </a:r>
            <a:r>
              <a:rPr lang="en-GB" sz="2000" dirty="0"/>
              <a:t> (SEMH) </a:t>
            </a:r>
            <a:r>
              <a:rPr lang="en-GB" sz="2000" dirty="0" err="1"/>
              <a:t>amrywiaeth</a:t>
            </a:r>
            <a:r>
              <a:rPr lang="en-GB" sz="2000" dirty="0"/>
              <a:t> o </a:t>
            </a:r>
            <a:r>
              <a:rPr lang="en-GB" sz="2000" dirty="0" err="1"/>
              <a:t>anghenion</a:t>
            </a:r>
            <a:r>
              <a:rPr lang="en-GB" sz="2000" dirty="0"/>
              <a:t> </a:t>
            </a:r>
            <a:r>
              <a:rPr lang="en-GB" sz="2000" dirty="0" err="1"/>
              <a:t>cymhleth</a:t>
            </a:r>
            <a:r>
              <a:rPr lang="en-GB" sz="2000" dirty="0"/>
              <a:t>. </a:t>
            </a:r>
            <a:r>
              <a:rPr lang="en-GB" sz="2000" dirty="0" err="1"/>
              <a:t>Maent</a:t>
            </a:r>
            <a:r>
              <a:rPr lang="en-GB" sz="2000" dirty="0"/>
              <a:t> </a:t>
            </a:r>
            <a:r>
              <a:rPr lang="en-GB" sz="2000" dirty="0" err="1"/>
              <a:t>yn</a:t>
            </a:r>
            <a:r>
              <a:rPr lang="en-GB" sz="2000" dirty="0"/>
              <a:t> </a:t>
            </a:r>
            <a:r>
              <a:rPr lang="en-GB" sz="2000" dirty="0" err="1"/>
              <a:t>aml</a:t>
            </a:r>
            <a:r>
              <a:rPr lang="en-GB" sz="2000" dirty="0"/>
              <a:t> </a:t>
            </a:r>
            <a:r>
              <a:rPr lang="en-GB" sz="2000" dirty="0" err="1"/>
              <a:t>yn</a:t>
            </a:r>
            <a:r>
              <a:rPr lang="en-GB" sz="2000" dirty="0"/>
              <a:t> </a:t>
            </a:r>
            <a:r>
              <a:rPr lang="en-GB" sz="2000" dirty="0" err="1"/>
              <a:t>rhan</a:t>
            </a:r>
            <a:r>
              <a:rPr lang="en-GB" sz="2000" dirty="0"/>
              <a:t> o </a:t>
            </a:r>
            <a:r>
              <a:rPr lang="en-GB" sz="2000" dirty="0" err="1"/>
              <a:t>deuluoedd</a:t>
            </a:r>
            <a:r>
              <a:rPr lang="en-GB" sz="2000" dirty="0"/>
              <a:t> </a:t>
            </a:r>
            <a:r>
              <a:rPr lang="en-GB" sz="2000" dirty="0" err="1"/>
              <a:t>sy'n</a:t>
            </a:r>
            <a:r>
              <a:rPr lang="en-GB" sz="2000" dirty="0"/>
              <a:t> </a:t>
            </a:r>
            <a:r>
              <a:rPr lang="en-GB" sz="2000" dirty="0" err="1"/>
              <a:t>ei</a:t>
            </a:r>
            <a:r>
              <a:rPr lang="en-GB" sz="2000" dirty="0"/>
              <a:t> </a:t>
            </a:r>
            <a:r>
              <a:rPr lang="en-GB" sz="2000" dirty="0" err="1"/>
              <a:t>chael</a:t>
            </a:r>
            <a:r>
              <a:rPr lang="en-GB" sz="2000" dirty="0"/>
              <a:t> </a:t>
            </a:r>
            <a:r>
              <a:rPr lang="en-GB" sz="2000" dirty="0" err="1"/>
              <a:t>hi'n</a:t>
            </a:r>
            <a:r>
              <a:rPr lang="en-GB" sz="2000" dirty="0"/>
              <a:t> </a:t>
            </a:r>
            <a:r>
              <a:rPr lang="en-GB" sz="2000" dirty="0" err="1"/>
              <a:t>anodd</a:t>
            </a:r>
            <a:r>
              <a:rPr lang="en-GB" sz="2000" dirty="0"/>
              <a:t> </a:t>
            </a:r>
            <a:r>
              <a:rPr lang="en-GB" sz="2000" dirty="0" err="1"/>
              <a:t>ymdopi</a:t>
            </a:r>
            <a:r>
              <a:rPr lang="en-GB" sz="2000" dirty="0"/>
              <a:t> ag </a:t>
            </a:r>
            <a:r>
              <a:rPr lang="en-GB" sz="2000" dirty="0" err="1"/>
              <a:t>amrywiaeth</a:t>
            </a:r>
            <a:r>
              <a:rPr lang="en-GB" sz="2000" dirty="0"/>
              <a:t> o </a:t>
            </a:r>
            <a:r>
              <a:rPr lang="en-GB" sz="2000" dirty="0" err="1"/>
              <a:t>anghenion</a:t>
            </a:r>
            <a:r>
              <a:rPr lang="en-GB" sz="2000" dirty="0"/>
              <a:t> </a:t>
            </a:r>
            <a:r>
              <a:rPr lang="en-GB" sz="2000" dirty="0" err="1"/>
              <a:t>economaidd</a:t>
            </a:r>
            <a:r>
              <a:rPr lang="en-GB" sz="2000" dirty="0"/>
              <a:t>, </a:t>
            </a:r>
            <a:r>
              <a:rPr lang="en-GB" sz="2000" dirty="0" err="1"/>
              <a:t>cymdeithasol</a:t>
            </a:r>
            <a:r>
              <a:rPr lang="en-GB" sz="2000" dirty="0"/>
              <a:t> a </a:t>
            </a:r>
            <a:r>
              <a:rPr lang="en-GB" sz="2000" dirty="0" err="1"/>
              <a:t>seicolegol</a:t>
            </a:r>
            <a:r>
              <a:rPr lang="en-GB" sz="2000" dirty="0"/>
              <a:t>. </a:t>
            </a:r>
          </a:p>
          <a:p>
            <a:endParaRPr lang="en-GB" dirty="0"/>
          </a:p>
          <a:p>
            <a:endParaRPr lang="en-GB" dirty="0"/>
          </a:p>
        </p:txBody>
      </p:sp>
      <p:sp>
        <p:nvSpPr>
          <p:cNvPr id="4" name="Content Placeholder 3"/>
          <p:cNvSpPr>
            <a:spLocks noGrp="1"/>
          </p:cNvSpPr>
          <p:nvPr>
            <p:ph sz="half" idx="2"/>
          </p:nvPr>
        </p:nvSpPr>
        <p:spPr/>
        <p:txBody>
          <a:bodyPr/>
          <a:lstStyle/>
          <a:p>
            <a:r>
              <a:rPr lang="en-GB" sz="2000" dirty="0" smtClean="0"/>
              <a:t>At </a:t>
            </a:r>
            <a:r>
              <a:rPr lang="en-GB" sz="2000" dirty="0"/>
              <a:t>age seven, the degree to which families engage with their child’s learning has six times more influence over the child’s educational attainment than the quality of the </a:t>
            </a:r>
            <a:r>
              <a:rPr lang="en-GB" sz="2000" dirty="0" smtClean="0"/>
              <a:t>school. (</a:t>
            </a:r>
            <a:r>
              <a:rPr lang="en-GB" sz="2000" dirty="0" err="1" smtClean="0"/>
              <a:t>FaCE</a:t>
            </a:r>
            <a:r>
              <a:rPr lang="en-GB" sz="2000" dirty="0" smtClean="0"/>
              <a:t> the Challenge)</a:t>
            </a:r>
          </a:p>
          <a:p>
            <a:r>
              <a:rPr lang="en-GB" sz="2000" dirty="0"/>
              <a:t>Young people with social, emotional and mental health (SEMH) difficulties typically have a range of complex needs. They are often part of families who are struggling to manage with a range of economic, social and psychological needs. </a:t>
            </a:r>
          </a:p>
        </p:txBody>
      </p:sp>
    </p:spTree>
    <p:extLst>
      <p:ext uri="{BB962C8B-B14F-4D97-AF65-F5344CB8AC3E}">
        <p14:creationId xmlns:p14="http://schemas.microsoft.com/office/powerpoint/2010/main" val="140094037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Parental Partnership/</a:t>
            </a:r>
            <a:r>
              <a:rPr lang="en-GB" dirty="0" err="1"/>
              <a:t>Partneriaeth</a:t>
            </a:r>
            <a:r>
              <a:rPr lang="en-GB" dirty="0"/>
              <a:t> </a:t>
            </a:r>
            <a:r>
              <a:rPr lang="en-GB" dirty="0" err="1"/>
              <a:t>Rhieni</a:t>
            </a:r>
            <a:endParaRPr lang="en-GB" dirty="0"/>
          </a:p>
        </p:txBody>
      </p:sp>
      <p:sp>
        <p:nvSpPr>
          <p:cNvPr id="3" name="Content Placeholder 2"/>
          <p:cNvSpPr>
            <a:spLocks noGrp="1"/>
          </p:cNvSpPr>
          <p:nvPr>
            <p:ph sz="half" idx="1"/>
          </p:nvPr>
        </p:nvSpPr>
        <p:spPr/>
        <p:txBody>
          <a:bodyPr/>
          <a:lstStyle/>
          <a:p>
            <a:r>
              <a:rPr lang="en-GB" sz="2000" dirty="0"/>
              <a:t>Mae </a:t>
            </a:r>
            <a:r>
              <a:rPr lang="en-GB" sz="2000" dirty="0" err="1"/>
              <a:t>angen</a:t>
            </a:r>
            <a:r>
              <a:rPr lang="en-GB" sz="2000" dirty="0"/>
              <a:t> </a:t>
            </a:r>
            <a:r>
              <a:rPr lang="en-GB" sz="2000" dirty="0" err="1"/>
              <a:t>rheoli</a:t>
            </a:r>
            <a:r>
              <a:rPr lang="en-GB" sz="2000" dirty="0"/>
              <a:t> a </a:t>
            </a:r>
            <a:r>
              <a:rPr lang="en-GB" sz="2000" dirty="0" err="1"/>
              <a:t>chydlynu</a:t>
            </a:r>
            <a:r>
              <a:rPr lang="en-GB" sz="2000" dirty="0"/>
              <a:t> </a:t>
            </a:r>
            <a:r>
              <a:rPr lang="en-GB" sz="2000" dirty="0" err="1"/>
              <a:t>asesiadau</a:t>
            </a:r>
            <a:r>
              <a:rPr lang="en-GB" sz="2000" dirty="0"/>
              <a:t> ac </a:t>
            </a:r>
            <a:r>
              <a:rPr lang="en-GB" sz="2000" dirty="0" err="1"/>
              <a:t>ymyriadau</a:t>
            </a:r>
            <a:r>
              <a:rPr lang="en-GB" sz="2000" dirty="0"/>
              <a:t> </a:t>
            </a:r>
            <a:r>
              <a:rPr lang="en-GB" sz="2000" dirty="0" err="1"/>
              <a:t>lluosog</a:t>
            </a:r>
            <a:r>
              <a:rPr lang="en-GB" sz="2000" dirty="0"/>
              <a:t> </a:t>
            </a:r>
            <a:r>
              <a:rPr lang="en-GB" sz="2000" dirty="0" err="1"/>
              <a:t>er</a:t>
            </a:r>
            <a:r>
              <a:rPr lang="en-GB" sz="2000" dirty="0"/>
              <a:t> </a:t>
            </a:r>
            <a:r>
              <a:rPr lang="en-GB" sz="2000" dirty="0" err="1"/>
              <a:t>mwyn</a:t>
            </a:r>
            <a:r>
              <a:rPr lang="en-GB" sz="2000" dirty="0"/>
              <a:t> </a:t>
            </a:r>
            <a:r>
              <a:rPr lang="en-GB" sz="2000" dirty="0" err="1"/>
              <a:t>sicrhau</a:t>
            </a:r>
            <a:r>
              <a:rPr lang="en-GB" sz="2000" dirty="0"/>
              <a:t> '</a:t>
            </a:r>
            <a:r>
              <a:rPr lang="en-GB" sz="2000" dirty="0" err="1"/>
              <a:t>mantais</a:t>
            </a:r>
            <a:r>
              <a:rPr lang="en-GB" sz="2000" dirty="0"/>
              <a:t> </a:t>
            </a:r>
            <a:r>
              <a:rPr lang="en-GB" sz="2000" dirty="0" err="1"/>
              <a:t>gydweithredol</a:t>
            </a:r>
            <a:r>
              <a:rPr lang="en-GB" sz="2000" dirty="0"/>
              <a:t>' o ran </a:t>
            </a:r>
            <a:r>
              <a:rPr lang="en-GB" sz="2000" dirty="0" err="1"/>
              <a:t>canlyniadau</a:t>
            </a:r>
            <a:r>
              <a:rPr lang="en-GB" sz="2000" dirty="0"/>
              <a:t> </a:t>
            </a:r>
            <a:r>
              <a:rPr lang="en-GB" sz="2000" dirty="0" err="1"/>
              <a:t>i</a:t>
            </a:r>
            <a:r>
              <a:rPr lang="en-GB" sz="2000" dirty="0"/>
              <a:t> </a:t>
            </a:r>
            <a:r>
              <a:rPr lang="en-GB" sz="2000" dirty="0" err="1"/>
              <a:t>blant</a:t>
            </a:r>
            <a:r>
              <a:rPr lang="en-GB" sz="2000" dirty="0"/>
              <a:t> a </a:t>
            </a:r>
            <a:r>
              <a:rPr lang="en-GB" sz="2000" dirty="0" err="1"/>
              <a:t>theuluoedd</a:t>
            </a:r>
            <a:r>
              <a:rPr lang="en-GB" sz="2000" dirty="0"/>
              <a:t>. </a:t>
            </a:r>
            <a:r>
              <a:rPr lang="en-GB" sz="2000" dirty="0" err="1"/>
              <a:t>O'u</a:t>
            </a:r>
            <a:r>
              <a:rPr lang="en-GB" sz="2000" dirty="0"/>
              <a:t> </a:t>
            </a:r>
            <a:r>
              <a:rPr lang="en-GB" sz="2000" dirty="0" err="1"/>
              <a:t>safbwynt</a:t>
            </a:r>
            <a:r>
              <a:rPr lang="en-GB" sz="2000" dirty="0"/>
              <a:t> </a:t>
            </a:r>
            <a:r>
              <a:rPr lang="en-GB" sz="2000" dirty="0" err="1"/>
              <a:t>hwy</a:t>
            </a:r>
            <a:r>
              <a:rPr lang="en-GB" sz="2000" dirty="0"/>
              <a:t>, </a:t>
            </a:r>
            <a:r>
              <a:rPr lang="en-GB" sz="2000" dirty="0" err="1"/>
              <a:t>mae'n</a:t>
            </a:r>
            <a:r>
              <a:rPr lang="en-GB" sz="2000" dirty="0"/>
              <a:t> </a:t>
            </a:r>
            <a:r>
              <a:rPr lang="en-GB" sz="2000" dirty="0" err="1"/>
              <a:t>gwneud</a:t>
            </a:r>
            <a:r>
              <a:rPr lang="en-GB" sz="2000" dirty="0"/>
              <a:t> y </a:t>
            </a:r>
            <a:r>
              <a:rPr lang="en-GB" sz="2000" dirty="0" err="1"/>
              <a:t>synnwyr</a:t>
            </a:r>
            <a:r>
              <a:rPr lang="en-GB" sz="2000" dirty="0"/>
              <a:t> </a:t>
            </a:r>
            <a:r>
              <a:rPr lang="en-GB" sz="2000" dirty="0" err="1"/>
              <a:t>mwyaf</a:t>
            </a:r>
            <a:r>
              <a:rPr lang="en-GB" sz="2000" dirty="0"/>
              <a:t> </a:t>
            </a:r>
            <a:r>
              <a:rPr lang="en-GB" sz="2000" dirty="0" err="1"/>
              <a:t>i</a:t>
            </a:r>
            <a:r>
              <a:rPr lang="en-GB" sz="2000" dirty="0"/>
              <a:t> </a:t>
            </a:r>
            <a:r>
              <a:rPr lang="en-GB" sz="2000" dirty="0" err="1"/>
              <a:t>seilio</a:t>
            </a:r>
            <a:r>
              <a:rPr lang="en-GB" sz="2000" dirty="0"/>
              <a:t> </a:t>
            </a:r>
            <a:r>
              <a:rPr lang="en-GB" sz="2000" dirty="0" err="1"/>
              <a:t>cymorth</a:t>
            </a:r>
            <a:r>
              <a:rPr lang="en-GB" sz="2000" dirty="0"/>
              <a:t> </a:t>
            </a:r>
            <a:r>
              <a:rPr lang="en-GB" sz="2000" dirty="0" err="1"/>
              <a:t>o'i</a:t>
            </a:r>
            <a:r>
              <a:rPr lang="en-GB" sz="2000" dirty="0"/>
              <a:t> </a:t>
            </a:r>
            <a:r>
              <a:rPr lang="en-GB" sz="2000" dirty="0" err="1"/>
              <a:t>fath</a:t>
            </a:r>
            <a:r>
              <a:rPr lang="en-GB" sz="2000" dirty="0"/>
              <a:t> o </a:t>
            </a:r>
            <a:r>
              <a:rPr lang="en-GB" sz="2000" dirty="0" err="1"/>
              <a:t>gwmpas</a:t>
            </a:r>
            <a:r>
              <a:rPr lang="en-GB" sz="2000" dirty="0"/>
              <a:t> </a:t>
            </a:r>
            <a:r>
              <a:rPr lang="en-GB" sz="2000" dirty="0" err="1"/>
              <a:t>rhywle</a:t>
            </a:r>
            <a:r>
              <a:rPr lang="en-GB" sz="2000" dirty="0"/>
              <a:t> </a:t>
            </a:r>
            <a:r>
              <a:rPr lang="en-GB" sz="2000" dirty="0" err="1"/>
              <a:t>cyfarwydd</a:t>
            </a:r>
            <a:r>
              <a:rPr lang="en-GB" sz="2000" dirty="0"/>
              <a:t>. Mae plant (</a:t>
            </a:r>
            <a:r>
              <a:rPr lang="en-GB" sz="2000" dirty="0" err="1"/>
              <a:t>yn</a:t>
            </a:r>
            <a:r>
              <a:rPr lang="en-GB" sz="2000" dirty="0"/>
              <a:t> </a:t>
            </a:r>
            <a:r>
              <a:rPr lang="en-GB" sz="2000" dirty="0" err="1"/>
              <a:t>bennaf</a:t>
            </a:r>
            <a:r>
              <a:rPr lang="en-GB" sz="2000" dirty="0"/>
              <a:t>) </a:t>
            </a:r>
            <a:r>
              <a:rPr lang="en-GB" sz="2000" dirty="0" err="1"/>
              <a:t>yn</a:t>
            </a:r>
            <a:r>
              <a:rPr lang="en-GB" sz="2000" dirty="0"/>
              <a:t> </a:t>
            </a:r>
            <a:r>
              <a:rPr lang="en-GB" sz="2000" dirty="0" err="1"/>
              <a:t>mynd</a:t>
            </a:r>
            <a:r>
              <a:rPr lang="en-GB" sz="2000" dirty="0"/>
              <a:t> </a:t>
            </a:r>
            <a:r>
              <a:rPr lang="en-GB" sz="2000" dirty="0" err="1"/>
              <a:t>i'r</a:t>
            </a:r>
            <a:r>
              <a:rPr lang="en-GB" sz="2000" dirty="0"/>
              <a:t> </a:t>
            </a:r>
            <a:r>
              <a:rPr lang="en-GB" sz="2000" dirty="0" err="1"/>
              <a:t>ysgol</a:t>
            </a:r>
            <a:r>
              <a:rPr lang="en-GB" sz="2000" dirty="0"/>
              <a:t>, ac </a:t>
            </a:r>
            <a:r>
              <a:rPr lang="en-GB" sz="2000" dirty="0" err="1"/>
              <a:t>mae</a:t>
            </a:r>
            <a:r>
              <a:rPr lang="en-GB" sz="2000" dirty="0"/>
              <a:t> </a:t>
            </a:r>
            <a:r>
              <a:rPr lang="en-GB" sz="2000" dirty="0" err="1"/>
              <a:t>gweithwyr</a:t>
            </a:r>
            <a:r>
              <a:rPr lang="en-GB" sz="2000" dirty="0"/>
              <a:t> </a:t>
            </a:r>
            <a:r>
              <a:rPr lang="en-GB" sz="2000" dirty="0" err="1"/>
              <a:t>proffesiynol</a:t>
            </a:r>
            <a:r>
              <a:rPr lang="en-GB" sz="2000" dirty="0"/>
              <a:t> </a:t>
            </a:r>
            <a:r>
              <a:rPr lang="en-GB" sz="2000" dirty="0" err="1"/>
              <a:t>yn</a:t>
            </a:r>
            <a:r>
              <a:rPr lang="en-GB" sz="2000" dirty="0"/>
              <a:t> </a:t>
            </a:r>
            <a:r>
              <a:rPr lang="en-GB" sz="2000" dirty="0" err="1"/>
              <a:t>hygyrch</a:t>
            </a:r>
            <a:r>
              <a:rPr lang="en-GB" sz="2000" dirty="0"/>
              <a:t> ac </a:t>
            </a:r>
            <a:r>
              <a:rPr lang="en-GB" sz="2000" dirty="0" err="1"/>
              <a:t>yn</a:t>
            </a:r>
            <a:r>
              <a:rPr lang="en-GB" sz="2000" dirty="0"/>
              <a:t> </a:t>
            </a:r>
            <a:r>
              <a:rPr lang="en-GB" sz="2000" dirty="0" err="1"/>
              <a:t>gyfarwydd</a:t>
            </a:r>
            <a:r>
              <a:rPr lang="en-GB" sz="2000" dirty="0"/>
              <a:t> pan </a:t>
            </a:r>
            <a:r>
              <a:rPr lang="en-GB" sz="2000" dirty="0" err="1"/>
              <a:t>fyddant</a:t>
            </a:r>
            <a:r>
              <a:rPr lang="en-GB" sz="2000" dirty="0"/>
              <a:t> </a:t>
            </a:r>
            <a:r>
              <a:rPr lang="en-GB" sz="2000" dirty="0" err="1"/>
              <a:t>wedi'u</a:t>
            </a:r>
            <a:r>
              <a:rPr lang="en-GB" sz="2000" dirty="0"/>
              <a:t> </a:t>
            </a:r>
            <a:r>
              <a:rPr lang="en-GB" sz="2000" dirty="0" err="1"/>
              <a:t>lleoli</a:t>
            </a:r>
            <a:r>
              <a:rPr lang="en-GB" sz="2000" dirty="0"/>
              <a:t> </a:t>
            </a:r>
            <a:r>
              <a:rPr lang="en-GB" sz="2000" dirty="0" err="1"/>
              <a:t>yn</a:t>
            </a:r>
            <a:r>
              <a:rPr lang="en-GB" sz="2000" dirty="0"/>
              <a:t> </a:t>
            </a:r>
            <a:r>
              <a:rPr lang="en-GB" sz="2000" dirty="0" err="1"/>
              <a:t>yr</a:t>
            </a:r>
            <a:r>
              <a:rPr lang="en-GB" sz="2000" dirty="0"/>
              <a:t> </a:t>
            </a:r>
            <a:r>
              <a:rPr lang="en-GB" sz="2000" dirty="0" err="1"/>
              <a:t>ysgol</a:t>
            </a:r>
            <a:r>
              <a:rPr lang="en-GB" sz="2000" dirty="0"/>
              <a:t>. (Solomon, 2019).</a:t>
            </a:r>
          </a:p>
          <a:p>
            <a:endParaRPr lang="en-GB" sz="2000" dirty="0"/>
          </a:p>
          <a:p>
            <a:endParaRPr lang="en-GB" dirty="0"/>
          </a:p>
        </p:txBody>
      </p:sp>
      <p:sp>
        <p:nvSpPr>
          <p:cNvPr id="4" name="Content Placeholder 3"/>
          <p:cNvSpPr>
            <a:spLocks noGrp="1"/>
          </p:cNvSpPr>
          <p:nvPr>
            <p:ph sz="half" idx="2"/>
          </p:nvPr>
        </p:nvSpPr>
        <p:spPr/>
        <p:txBody>
          <a:bodyPr/>
          <a:lstStyle/>
          <a:p>
            <a:r>
              <a:rPr lang="en-GB" sz="2000" dirty="0" smtClean="0"/>
              <a:t>Multiple </a:t>
            </a:r>
            <a:r>
              <a:rPr lang="en-GB" sz="2000" dirty="0"/>
              <a:t>assessments and interventions need to be managed and co-ordinated in order to achieve ‘collaborate advantage’ in terms of outcomes for children and families. From their perspective, it makes most sense to base such support around somewhere familiar. Children (mostly) go to school, and professionals are accessible and familiar when based at school</a:t>
            </a:r>
            <a:r>
              <a:rPr lang="en-GB" sz="2000" dirty="0" smtClean="0"/>
              <a:t>. (Solomon, 2019).</a:t>
            </a:r>
            <a:endParaRPr lang="en-GB" sz="2000" dirty="0"/>
          </a:p>
        </p:txBody>
      </p:sp>
    </p:spTree>
    <p:extLst>
      <p:ext uri="{BB962C8B-B14F-4D97-AF65-F5344CB8AC3E}">
        <p14:creationId xmlns:p14="http://schemas.microsoft.com/office/powerpoint/2010/main" val="183072453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Partnership </a:t>
            </a:r>
            <a:r>
              <a:rPr lang="en-GB" dirty="0" err="1"/>
              <a:t>WorkingGweithio</a:t>
            </a:r>
            <a:r>
              <a:rPr lang="en-GB" dirty="0"/>
              <a:t> </a:t>
            </a:r>
            <a:r>
              <a:rPr lang="en-GB" dirty="0" err="1"/>
              <a:t>mewn</a:t>
            </a:r>
            <a:r>
              <a:rPr lang="en-GB" dirty="0"/>
              <a:t> </a:t>
            </a:r>
            <a:r>
              <a:rPr lang="en-GB" dirty="0" err="1"/>
              <a:t>Partneriaeth</a:t>
            </a:r>
            <a:endParaRPr lang="en-GB" dirty="0"/>
          </a:p>
        </p:txBody>
      </p:sp>
      <p:sp>
        <p:nvSpPr>
          <p:cNvPr id="3" name="Content Placeholder 2"/>
          <p:cNvSpPr>
            <a:spLocks noGrp="1"/>
          </p:cNvSpPr>
          <p:nvPr>
            <p:ph sz="half" idx="1"/>
          </p:nvPr>
        </p:nvSpPr>
        <p:spPr/>
        <p:txBody>
          <a:bodyPr/>
          <a:lstStyle/>
          <a:p>
            <a:r>
              <a:rPr lang="en-GB" sz="2000" dirty="0"/>
              <a:t>"Mae </a:t>
            </a:r>
            <a:r>
              <a:rPr lang="en-GB" sz="2000" dirty="0" err="1"/>
              <a:t>plâu</a:t>
            </a:r>
            <a:r>
              <a:rPr lang="en-GB" sz="2000" dirty="0"/>
              <a:t> </a:t>
            </a:r>
            <a:r>
              <a:rPr lang="en-GB" sz="2000" dirty="0" err="1"/>
              <a:t>ar</a:t>
            </a:r>
            <a:r>
              <a:rPr lang="en-GB" sz="2000" dirty="0"/>
              <a:t> un </a:t>
            </a:r>
            <a:r>
              <a:rPr lang="en-GB" sz="2000" dirty="0" err="1"/>
              <a:t>adeg</a:t>
            </a:r>
            <a:r>
              <a:rPr lang="en-GB" sz="2000" dirty="0"/>
              <a:t> </a:t>
            </a:r>
            <a:r>
              <a:rPr lang="en-GB" sz="2000" dirty="0" err="1"/>
              <a:t>yn</a:t>
            </a:r>
            <a:r>
              <a:rPr lang="en-GB" sz="2000" dirty="0"/>
              <a:t> </a:t>
            </a:r>
            <a:r>
              <a:rPr lang="en-GB" sz="2000" dirty="0" err="1"/>
              <a:t>falltod</a:t>
            </a:r>
            <a:r>
              <a:rPr lang="en-GB" sz="2000" dirty="0"/>
              <a:t> ac </a:t>
            </a:r>
            <a:r>
              <a:rPr lang="en-GB" sz="2000" dirty="0" err="1"/>
              <a:t>yn</a:t>
            </a:r>
            <a:r>
              <a:rPr lang="en-GB" sz="2000" dirty="0"/>
              <a:t> </a:t>
            </a:r>
            <a:r>
              <a:rPr lang="en-GB" sz="2000" dirty="0" err="1"/>
              <a:t>ddatguddiad</a:t>
            </a:r>
            <a:r>
              <a:rPr lang="en-GB" sz="2000" dirty="0"/>
              <a:t>. </a:t>
            </a:r>
            <a:r>
              <a:rPr lang="en-GB" sz="2000" dirty="0" err="1"/>
              <a:t>Mae'n</a:t>
            </a:r>
            <a:r>
              <a:rPr lang="en-GB" sz="2000" dirty="0"/>
              <a:t> </a:t>
            </a:r>
            <a:r>
              <a:rPr lang="en-GB" sz="2000" dirty="0" err="1"/>
              <a:t>dod</a:t>
            </a:r>
            <a:r>
              <a:rPr lang="en-GB" sz="2000" dirty="0"/>
              <a:t> â </a:t>
            </a:r>
            <a:r>
              <a:rPr lang="en-GB" sz="2000" dirty="0" err="1"/>
              <a:t>gwirionedd</a:t>
            </a:r>
            <a:r>
              <a:rPr lang="en-GB" sz="2000" dirty="0"/>
              <a:t> </a:t>
            </a:r>
            <a:r>
              <a:rPr lang="en-GB" sz="2000" dirty="0" err="1"/>
              <a:t>cudd</a:t>
            </a:r>
            <a:r>
              <a:rPr lang="en-GB" sz="2000" dirty="0"/>
              <a:t> </a:t>
            </a:r>
            <a:r>
              <a:rPr lang="en-GB" sz="2000" dirty="0" err="1"/>
              <a:t>byd</a:t>
            </a:r>
            <a:r>
              <a:rPr lang="en-GB" sz="2000" dirty="0"/>
              <a:t> </a:t>
            </a:r>
            <a:r>
              <a:rPr lang="en-GB" sz="2000" dirty="0" err="1"/>
              <a:t>llwgr</a:t>
            </a:r>
            <a:r>
              <a:rPr lang="en-GB" sz="2000" dirty="0"/>
              <a:t> </a:t>
            </a:r>
            <a:r>
              <a:rPr lang="en-GB" sz="2000" dirty="0" err="1"/>
              <a:t>i'r</a:t>
            </a:r>
            <a:r>
              <a:rPr lang="en-GB" sz="2000" dirty="0"/>
              <a:t> </a:t>
            </a:r>
            <a:r>
              <a:rPr lang="en-GB" sz="2000" dirty="0" err="1"/>
              <a:t>wyneb</a:t>
            </a:r>
            <a:r>
              <a:rPr lang="en-GB" sz="2000" dirty="0"/>
              <a:t>". </a:t>
            </a:r>
            <a:r>
              <a:rPr lang="en-GB" sz="2000" dirty="0" err="1"/>
              <a:t>Gan</a:t>
            </a:r>
            <a:r>
              <a:rPr lang="en-GB" sz="2000" dirty="0"/>
              <a:t> </a:t>
            </a:r>
            <a:r>
              <a:rPr lang="en-GB" sz="2000" dirty="0" err="1"/>
              <a:t>adleisio</a:t>
            </a:r>
            <a:r>
              <a:rPr lang="en-GB" sz="2000" dirty="0"/>
              <a:t> Camus, </a:t>
            </a:r>
            <a:r>
              <a:rPr lang="en-GB" sz="2000" dirty="0" err="1"/>
              <a:t>rydym</a:t>
            </a:r>
            <a:r>
              <a:rPr lang="en-GB" sz="2000" dirty="0"/>
              <a:t> </a:t>
            </a:r>
            <a:r>
              <a:rPr lang="en-GB" sz="2000" dirty="0" err="1"/>
              <a:t>yn</a:t>
            </a:r>
            <a:r>
              <a:rPr lang="en-GB" sz="2000" dirty="0"/>
              <a:t> </a:t>
            </a:r>
            <a:r>
              <a:rPr lang="en-GB" sz="2000" dirty="0" err="1"/>
              <a:t>dadlau</a:t>
            </a:r>
            <a:r>
              <a:rPr lang="en-GB" sz="2000" dirty="0"/>
              <a:t> bod y </a:t>
            </a:r>
            <a:r>
              <a:rPr lang="en-GB" sz="2000" dirty="0" err="1"/>
              <a:t>pandemig</a:t>
            </a:r>
            <a:r>
              <a:rPr lang="en-GB" sz="2000" dirty="0"/>
              <a:t> </a:t>
            </a:r>
            <a:r>
              <a:rPr lang="en-GB" sz="2000" dirty="0" err="1"/>
              <a:t>hwn</a:t>
            </a:r>
            <a:r>
              <a:rPr lang="en-GB" sz="2000" dirty="0"/>
              <a:t> </a:t>
            </a:r>
            <a:r>
              <a:rPr lang="en-GB" sz="2000" dirty="0" err="1"/>
              <a:t>yn</a:t>
            </a:r>
            <a:r>
              <a:rPr lang="en-GB" sz="2000" dirty="0"/>
              <a:t> </a:t>
            </a:r>
            <a:r>
              <a:rPr lang="en-GB" sz="2000" dirty="0" err="1"/>
              <a:t>amlygu'r</a:t>
            </a:r>
            <a:r>
              <a:rPr lang="en-GB" sz="2000" dirty="0"/>
              <a:t> </a:t>
            </a:r>
            <a:r>
              <a:rPr lang="en-GB" sz="2000" dirty="0" err="1"/>
              <a:t>anghydraddoldebau</a:t>
            </a:r>
            <a:r>
              <a:rPr lang="en-GB" sz="2000" dirty="0"/>
              <a:t> </a:t>
            </a:r>
            <a:r>
              <a:rPr lang="en-GB" sz="2000" dirty="0" err="1"/>
              <a:t>sylfaenol</a:t>
            </a:r>
            <a:r>
              <a:rPr lang="en-GB" sz="2000" dirty="0"/>
              <a:t> </a:t>
            </a:r>
            <a:r>
              <a:rPr lang="en-GB" sz="2000" dirty="0" err="1"/>
              <a:t>mewn</a:t>
            </a:r>
            <a:r>
              <a:rPr lang="en-GB" sz="2000" dirty="0"/>
              <a:t> </a:t>
            </a:r>
            <a:r>
              <a:rPr lang="en-GB" sz="2000" dirty="0" err="1"/>
              <a:t>cymdeithas</a:t>
            </a:r>
            <a:r>
              <a:rPr lang="en-GB" sz="2000" dirty="0"/>
              <a:t> ac </a:t>
            </a:r>
            <a:r>
              <a:rPr lang="en-GB" sz="2000" dirty="0" err="1"/>
              <a:t>yn</a:t>
            </a:r>
            <a:r>
              <a:rPr lang="en-GB" sz="2000" dirty="0"/>
              <a:t> </a:t>
            </a:r>
            <a:r>
              <a:rPr lang="en-GB" sz="2000" dirty="0" err="1"/>
              <a:t>ymhelaethu</a:t>
            </a:r>
            <a:r>
              <a:rPr lang="en-GB" sz="2000" dirty="0"/>
              <a:t> </a:t>
            </a:r>
            <a:r>
              <a:rPr lang="en-GB" sz="2000" dirty="0" err="1"/>
              <a:t>arnynt</a:t>
            </a:r>
            <a:r>
              <a:rPr lang="en-GB" sz="2000" dirty="0"/>
              <a:t>. (Marmot, 2020).</a:t>
            </a:r>
          </a:p>
          <a:p>
            <a:endParaRPr lang="en-GB" sz="2000" dirty="0"/>
          </a:p>
          <a:p>
            <a:r>
              <a:rPr lang="en-GB" sz="2000" dirty="0"/>
              <a:t>Mae </a:t>
            </a:r>
            <a:r>
              <a:rPr lang="en-GB" sz="2000" dirty="0" err="1"/>
              <a:t>gweithio</a:t>
            </a:r>
            <a:r>
              <a:rPr lang="en-GB" sz="2000" dirty="0"/>
              <a:t> </a:t>
            </a:r>
            <a:r>
              <a:rPr lang="en-GB" sz="2000" dirty="0" err="1"/>
              <a:t>gyda'n</a:t>
            </a:r>
            <a:r>
              <a:rPr lang="en-GB" sz="2000" dirty="0"/>
              <a:t> </a:t>
            </a:r>
            <a:r>
              <a:rPr lang="en-GB" sz="2000" dirty="0" err="1"/>
              <a:t>gilydd</a:t>
            </a:r>
            <a:r>
              <a:rPr lang="en-GB" sz="2000" dirty="0"/>
              <a:t> </a:t>
            </a:r>
            <a:r>
              <a:rPr lang="en-GB" sz="2000" dirty="0" err="1"/>
              <a:t>yn</a:t>
            </a:r>
            <a:r>
              <a:rPr lang="en-GB" sz="2000" dirty="0"/>
              <a:t> </a:t>
            </a:r>
            <a:r>
              <a:rPr lang="en-GB" sz="2000" dirty="0" err="1"/>
              <a:t>cwmpasu</a:t>
            </a:r>
            <a:r>
              <a:rPr lang="en-GB" sz="2000" dirty="0"/>
              <a:t> </a:t>
            </a:r>
            <a:r>
              <a:rPr lang="en-GB" sz="2000" dirty="0" err="1"/>
              <a:t>ymwybyddiaeth</a:t>
            </a:r>
            <a:r>
              <a:rPr lang="en-GB" sz="2000" dirty="0"/>
              <a:t> </a:t>
            </a:r>
            <a:r>
              <a:rPr lang="en-GB" sz="2000" dirty="0" err="1"/>
              <a:t>gyfannol</a:t>
            </a:r>
            <a:r>
              <a:rPr lang="en-GB" sz="2000" dirty="0"/>
              <a:t> ac </a:t>
            </a:r>
            <a:r>
              <a:rPr lang="en-GB" sz="2000" dirty="0" err="1"/>
              <a:t>ystyriol</a:t>
            </a:r>
            <a:r>
              <a:rPr lang="en-GB" sz="2000" dirty="0"/>
              <a:t> o </a:t>
            </a:r>
            <a:r>
              <a:rPr lang="en-GB" sz="2000" dirty="0" err="1"/>
              <a:t>anghenion</a:t>
            </a:r>
            <a:r>
              <a:rPr lang="en-GB" sz="2000" dirty="0"/>
              <a:t> </a:t>
            </a:r>
            <a:r>
              <a:rPr lang="en-GB" sz="2000" dirty="0" err="1"/>
              <a:t>cymhleth</a:t>
            </a:r>
            <a:r>
              <a:rPr lang="en-GB" sz="2000" dirty="0"/>
              <a:t> plant </a:t>
            </a:r>
            <a:r>
              <a:rPr lang="en-GB" sz="2000" dirty="0" err="1"/>
              <a:t>a'u</a:t>
            </a:r>
            <a:r>
              <a:rPr lang="en-GB" sz="2000" dirty="0"/>
              <a:t> </a:t>
            </a:r>
            <a:r>
              <a:rPr lang="en-GB" sz="2000" dirty="0" err="1"/>
              <a:t>teuluoedd</a:t>
            </a:r>
            <a:r>
              <a:rPr lang="en-GB" sz="2000" dirty="0"/>
              <a:t>. </a:t>
            </a:r>
            <a:r>
              <a:rPr lang="en-GB" sz="2000" dirty="0" err="1"/>
              <a:t>Ymwybyddiaeth</a:t>
            </a:r>
            <a:r>
              <a:rPr lang="en-GB" sz="2000" dirty="0"/>
              <a:t> o </a:t>
            </a:r>
            <a:r>
              <a:rPr lang="en-GB" sz="2000" dirty="0" err="1"/>
              <a:t>benderfynyddion</a:t>
            </a:r>
            <a:r>
              <a:rPr lang="en-GB" sz="2000" dirty="0"/>
              <a:t> </a:t>
            </a:r>
            <a:r>
              <a:rPr lang="en-GB" sz="2000" dirty="0" err="1"/>
              <a:t>cymdeithasol</a:t>
            </a:r>
            <a:r>
              <a:rPr lang="en-GB" sz="2000" dirty="0"/>
              <a:t> </a:t>
            </a:r>
            <a:r>
              <a:rPr lang="en-GB" sz="2000" dirty="0" err="1"/>
              <a:t>Iechyd</a:t>
            </a:r>
            <a:r>
              <a:rPr lang="en-GB" sz="2000" dirty="0"/>
              <a:t> </a:t>
            </a:r>
            <a:r>
              <a:rPr lang="en-GB" sz="2000" dirty="0" err="1"/>
              <a:t>a'n</a:t>
            </a:r>
            <a:r>
              <a:rPr lang="en-GB" sz="2000" dirty="0"/>
              <a:t> </a:t>
            </a:r>
            <a:r>
              <a:rPr lang="en-GB" sz="2000" dirty="0" err="1"/>
              <a:t>gwerthoedd</a:t>
            </a:r>
            <a:r>
              <a:rPr lang="en-GB" sz="2000" dirty="0"/>
              <a:t> </a:t>
            </a:r>
            <a:r>
              <a:rPr lang="en-GB" sz="2000" dirty="0" err="1"/>
              <a:t>a'n</a:t>
            </a:r>
            <a:r>
              <a:rPr lang="en-GB" sz="2000" dirty="0"/>
              <a:t> </a:t>
            </a:r>
            <a:r>
              <a:rPr lang="en-GB" sz="2000" dirty="0" err="1"/>
              <a:t>hegwyddorion</a:t>
            </a:r>
            <a:r>
              <a:rPr lang="en-GB" sz="2000" dirty="0"/>
              <a:t> </a:t>
            </a:r>
            <a:r>
              <a:rPr lang="en-GB" sz="2000" dirty="0" err="1"/>
              <a:t>proffesiynol</a:t>
            </a:r>
            <a:r>
              <a:rPr lang="en-GB" sz="2000" dirty="0"/>
              <a:t>.</a:t>
            </a:r>
            <a:endParaRPr lang="en-GB" sz="2000" dirty="0"/>
          </a:p>
        </p:txBody>
      </p:sp>
      <p:sp>
        <p:nvSpPr>
          <p:cNvPr id="4" name="Content Placeholder 3"/>
          <p:cNvSpPr>
            <a:spLocks noGrp="1"/>
          </p:cNvSpPr>
          <p:nvPr>
            <p:ph sz="half" idx="2"/>
          </p:nvPr>
        </p:nvSpPr>
        <p:spPr/>
        <p:txBody>
          <a:bodyPr/>
          <a:lstStyle/>
          <a:p>
            <a:r>
              <a:rPr lang="en-GB" sz="2000" dirty="0"/>
              <a:t>“pestilence is at once blight and revelation. It brings the hidden truth of a corrupt world to the surface”. Echoing Camus, we argue that this pandemic exposes the underlying inequalities in society </a:t>
            </a:r>
            <a:r>
              <a:rPr lang="en-GB" sz="2000" dirty="0" smtClean="0"/>
              <a:t>and </a:t>
            </a:r>
            <a:r>
              <a:rPr lang="en-GB" sz="2000" dirty="0"/>
              <a:t>amplifies </a:t>
            </a:r>
            <a:r>
              <a:rPr lang="en-GB" sz="2000" dirty="0" smtClean="0"/>
              <a:t>them. (Marmot, 2020).</a:t>
            </a:r>
          </a:p>
          <a:p>
            <a:endParaRPr lang="en-GB" sz="2000" dirty="0"/>
          </a:p>
          <a:p>
            <a:r>
              <a:rPr lang="en-GB" sz="2000" dirty="0" smtClean="0"/>
              <a:t>Working together encompasses a holistic and mindful awareness of the complex needs of children and their families. An awareness of the social determinants of Health and our professional values and principles.</a:t>
            </a:r>
            <a:endParaRPr lang="en-GB" sz="2000" dirty="0"/>
          </a:p>
        </p:txBody>
      </p:sp>
    </p:spTree>
    <p:extLst>
      <p:ext uri="{BB962C8B-B14F-4D97-AF65-F5344CB8AC3E}">
        <p14:creationId xmlns:p14="http://schemas.microsoft.com/office/powerpoint/2010/main" val="216564259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p:txBody>
          <a:bodyPr/>
          <a:lstStyle/>
          <a:p>
            <a:r>
              <a:rPr lang="en-GB" altLang="en-US" smtClean="0"/>
              <a:t>7 Core Aims/7 Nodau Craidd</a:t>
            </a:r>
          </a:p>
        </p:txBody>
      </p:sp>
      <p:sp>
        <p:nvSpPr>
          <p:cNvPr id="17411" name="Content Placeholder 2"/>
          <p:cNvSpPr>
            <a:spLocks noGrp="1"/>
          </p:cNvSpPr>
          <p:nvPr>
            <p:ph sz="half" idx="1"/>
          </p:nvPr>
        </p:nvSpPr>
        <p:spPr>
          <a:xfrm>
            <a:off x="1981200" y="1600200"/>
            <a:ext cx="4038600" cy="3989388"/>
          </a:xfrm>
        </p:spPr>
        <p:txBody>
          <a:bodyPr/>
          <a:lstStyle/>
          <a:p>
            <a:r>
              <a:rPr lang="en-GB" altLang="en-US" sz="1600" dirty="0"/>
              <a:t>1. </a:t>
            </a:r>
            <a:r>
              <a:rPr lang="en-GB" altLang="en-US" sz="1600" dirty="0" err="1"/>
              <a:t>cael</a:t>
            </a:r>
            <a:r>
              <a:rPr lang="en-GB" altLang="en-US" sz="1600" dirty="0"/>
              <a:t> </a:t>
            </a:r>
            <a:r>
              <a:rPr lang="en-GB" altLang="en-US" sz="1600" dirty="0" err="1"/>
              <a:t>cychwyn</a:t>
            </a:r>
            <a:r>
              <a:rPr lang="en-GB" altLang="en-US" sz="1600" dirty="0"/>
              <a:t> da </a:t>
            </a:r>
            <a:r>
              <a:rPr lang="en-GB" altLang="en-US" sz="1600" dirty="0" err="1"/>
              <a:t>mewn</a:t>
            </a:r>
            <a:r>
              <a:rPr lang="en-GB" altLang="en-US" sz="1600" dirty="0"/>
              <a:t> </a:t>
            </a:r>
            <a:r>
              <a:rPr lang="en-GB" altLang="en-US" sz="1600" dirty="0" err="1"/>
              <a:t>bywyd</a:t>
            </a:r>
            <a:endParaRPr lang="en-GB" altLang="en-US" sz="1600" dirty="0"/>
          </a:p>
          <a:p>
            <a:r>
              <a:rPr lang="en-GB" altLang="en-US" sz="1600" dirty="0"/>
              <a:t>2. </a:t>
            </a:r>
            <a:r>
              <a:rPr lang="en-GB" altLang="en-US" sz="1600" dirty="0" err="1"/>
              <a:t>cael</a:t>
            </a:r>
            <a:r>
              <a:rPr lang="en-GB" altLang="en-US" sz="1600" dirty="0"/>
              <a:t> </a:t>
            </a:r>
            <a:r>
              <a:rPr lang="en-GB" altLang="en-US" sz="1600" dirty="0" err="1"/>
              <a:t>ystod</a:t>
            </a:r>
            <a:r>
              <a:rPr lang="en-GB" altLang="en-US" sz="1600" dirty="0"/>
              <a:t> </a:t>
            </a:r>
            <a:r>
              <a:rPr lang="en-GB" altLang="en-US" sz="1600" dirty="0" err="1"/>
              <a:t>gynhwysfawr</a:t>
            </a:r>
            <a:r>
              <a:rPr lang="en-GB" altLang="en-US" sz="1600" dirty="0"/>
              <a:t> o </a:t>
            </a:r>
            <a:r>
              <a:rPr lang="en-GB" altLang="en-US" sz="1600" dirty="0" err="1"/>
              <a:t>gyfleoedd</a:t>
            </a:r>
            <a:r>
              <a:rPr lang="en-GB" altLang="en-US" sz="1600" dirty="0"/>
              <a:t> </a:t>
            </a:r>
            <a:r>
              <a:rPr lang="en-GB" altLang="en-US" sz="1600" dirty="0" err="1"/>
              <a:t>addysg</a:t>
            </a:r>
            <a:r>
              <a:rPr lang="en-GB" altLang="en-US" sz="1600" dirty="0"/>
              <a:t> a </a:t>
            </a:r>
            <a:r>
              <a:rPr lang="en-GB" altLang="en-US" sz="1600" dirty="0" err="1"/>
              <a:t>dysgu</a:t>
            </a:r>
            <a:endParaRPr lang="en-GB" altLang="en-US" sz="1600" dirty="0"/>
          </a:p>
          <a:p>
            <a:r>
              <a:rPr lang="en-GB" altLang="en-US" sz="1600" dirty="0"/>
              <a:t> 3. </a:t>
            </a:r>
            <a:r>
              <a:rPr lang="en-GB" altLang="en-US" sz="1600" dirty="0" err="1"/>
              <a:t>mwynhau'r</a:t>
            </a:r>
            <a:r>
              <a:rPr lang="en-GB" altLang="en-US" sz="1600" dirty="0"/>
              <a:t> </a:t>
            </a:r>
            <a:r>
              <a:rPr lang="en-GB" altLang="en-US" sz="1600" dirty="0" err="1"/>
              <a:t>iechyd</a:t>
            </a:r>
            <a:r>
              <a:rPr lang="en-GB" altLang="en-US" sz="1600" dirty="0"/>
              <a:t> </a:t>
            </a:r>
            <a:r>
              <a:rPr lang="en-GB" altLang="en-US" sz="1600" dirty="0" err="1"/>
              <a:t>gorau</a:t>
            </a:r>
            <a:r>
              <a:rPr lang="en-GB" altLang="en-US" sz="1600" dirty="0"/>
              <a:t> </a:t>
            </a:r>
            <a:r>
              <a:rPr lang="en-GB" altLang="en-US" sz="1600" dirty="0" err="1"/>
              <a:t>posibl</a:t>
            </a:r>
            <a:r>
              <a:rPr lang="en-GB" altLang="en-US" sz="1600" dirty="0"/>
              <a:t> ac </a:t>
            </a:r>
            <a:r>
              <a:rPr lang="en-GB" altLang="en-US" sz="1600" dirty="0" err="1"/>
              <a:t>yn</a:t>
            </a:r>
            <a:r>
              <a:rPr lang="en-GB" altLang="en-US" sz="1600" dirty="0"/>
              <a:t> </a:t>
            </a:r>
            <a:r>
              <a:rPr lang="en-GB" altLang="en-US" sz="1600" dirty="0" err="1"/>
              <a:t>rhydd</a:t>
            </a:r>
            <a:r>
              <a:rPr lang="en-GB" altLang="en-US" sz="1600" dirty="0"/>
              <a:t> </a:t>
            </a:r>
            <a:r>
              <a:rPr lang="en-GB" altLang="en-US" sz="1600" dirty="0" err="1"/>
              <a:t>rhag</a:t>
            </a:r>
            <a:r>
              <a:rPr lang="en-GB" altLang="en-US" sz="1600" dirty="0"/>
              <a:t> </a:t>
            </a:r>
            <a:r>
              <a:rPr lang="en-GB" altLang="en-US" sz="1600" dirty="0" err="1"/>
              <a:t>camdriniaeth</a:t>
            </a:r>
            <a:r>
              <a:rPr lang="en-GB" altLang="en-US" sz="1600" dirty="0"/>
              <a:t>, </a:t>
            </a:r>
            <a:r>
              <a:rPr lang="en-GB" altLang="en-US" sz="1600" dirty="0" err="1"/>
              <a:t>erledigaeth</a:t>
            </a:r>
            <a:r>
              <a:rPr lang="en-GB" altLang="en-US" sz="1600" dirty="0"/>
              <a:t> ac </a:t>
            </a:r>
            <a:r>
              <a:rPr lang="en-GB" altLang="en-US" sz="1600" dirty="0" err="1"/>
              <a:t>ecsbloetio</a:t>
            </a:r>
            <a:endParaRPr lang="en-GB" altLang="en-US" sz="1600" dirty="0"/>
          </a:p>
          <a:p>
            <a:r>
              <a:rPr lang="en-GB" altLang="en-US" sz="1600" dirty="0"/>
              <a:t> 4. </a:t>
            </a:r>
            <a:r>
              <a:rPr lang="en-GB" altLang="en-US" sz="1600" dirty="0" err="1"/>
              <a:t>cael</a:t>
            </a:r>
            <a:r>
              <a:rPr lang="en-GB" altLang="en-US" sz="1600" dirty="0"/>
              <a:t> </a:t>
            </a:r>
            <a:r>
              <a:rPr lang="en-GB" altLang="en-US" sz="1600" dirty="0" err="1"/>
              <a:t>mynediad</a:t>
            </a:r>
            <a:r>
              <a:rPr lang="en-GB" altLang="en-US" sz="1600" dirty="0"/>
              <a:t> </a:t>
            </a:r>
            <a:r>
              <a:rPr lang="en-GB" altLang="en-US" sz="1600" dirty="0" err="1"/>
              <a:t>i</a:t>
            </a:r>
            <a:r>
              <a:rPr lang="en-GB" altLang="en-US" sz="1600" dirty="0"/>
              <a:t> </a:t>
            </a:r>
            <a:r>
              <a:rPr lang="en-GB" altLang="en-US" sz="1600" dirty="0" err="1"/>
              <a:t>weithgareddau</a:t>
            </a:r>
            <a:r>
              <a:rPr lang="en-GB" altLang="en-US" sz="1600" dirty="0"/>
              <a:t> </a:t>
            </a:r>
            <a:r>
              <a:rPr lang="en-GB" altLang="en-US" sz="1600" dirty="0" err="1"/>
              <a:t>chwarae</a:t>
            </a:r>
            <a:r>
              <a:rPr lang="en-GB" altLang="en-US" sz="1600" dirty="0"/>
              <a:t>, </a:t>
            </a:r>
            <a:r>
              <a:rPr lang="en-GB" altLang="en-US" sz="1600" dirty="0" err="1"/>
              <a:t>hamdden</a:t>
            </a:r>
            <a:r>
              <a:rPr lang="en-GB" altLang="en-US" sz="1600" dirty="0"/>
              <a:t>, </a:t>
            </a:r>
            <a:r>
              <a:rPr lang="en-GB" altLang="en-US" sz="1600" dirty="0" err="1"/>
              <a:t>chwaraeon</a:t>
            </a:r>
            <a:r>
              <a:rPr lang="en-GB" altLang="en-US" sz="1600" dirty="0"/>
              <a:t> a </a:t>
            </a:r>
            <a:r>
              <a:rPr lang="en-GB" altLang="en-US" sz="1600" dirty="0" err="1"/>
              <a:t>diwylliannol</a:t>
            </a:r>
            <a:endParaRPr lang="en-GB" altLang="en-US" sz="1600" dirty="0"/>
          </a:p>
          <a:p>
            <a:r>
              <a:rPr lang="en-GB" altLang="en-US" sz="1600" dirty="0"/>
              <a:t> 5. </a:t>
            </a:r>
            <a:r>
              <a:rPr lang="en-GB" altLang="en-US" sz="1600" dirty="0" err="1"/>
              <a:t>yn</a:t>
            </a:r>
            <a:r>
              <a:rPr lang="en-GB" altLang="en-US" sz="1600" dirty="0"/>
              <a:t> </a:t>
            </a:r>
            <a:r>
              <a:rPr lang="en-GB" altLang="en-US" sz="1600" dirty="0" err="1"/>
              <a:t>cael</a:t>
            </a:r>
            <a:r>
              <a:rPr lang="en-GB" altLang="en-US" sz="1600" dirty="0"/>
              <a:t> </a:t>
            </a:r>
            <a:r>
              <a:rPr lang="en-GB" altLang="en-US" sz="1600" dirty="0" err="1"/>
              <a:t>eu</a:t>
            </a:r>
            <a:r>
              <a:rPr lang="en-GB" altLang="en-US" sz="1600" dirty="0"/>
              <a:t> </a:t>
            </a:r>
            <a:r>
              <a:rPr lang="en-GB" altLang="en-US" sz="1600" dirty="0" err="1"/>
              <a:t>gwrando</a:t>
            </a:r>
            <a:r>
              <a:rPr lang="en-GB" altLang="en-US" sz="1600" dirty="0"/>
              <a:t>, </a:t>
            </a:r>
            <a:r>
              <a:rPr lang="en-GB" altLang="en-US" sz="1600" dirty="0" err="1"/>
              <a:t>eu</a:t>
            </a:r>
            <a:r>
              <a:rPr lang="en-GB" altLang="en-US" sz="1600" dirty="0"/>
              <a:t> </a:t>
            </a:r>
            <a:r>
              <a:rPr lang="en-GB" altLang="en-US" sz="1600" dirty="0" err="1"/>
              <a:t>trin</a:t>
            </a:r>
            <a:r>
              <a:rPr lang="en-GB" altLang="en-US" sz="1600" dirty="0"/>
              <a:t> â </a:t>
            </a:r>
            <a:r>
              <a:rPr lang="en-GB" altLang="en-US" sz="1600" dirty="0" err="1"/>
              <a:t>pharch</a:t>
            </a:r>
            <a:r>
              <a:rPr lang="en-GB" altLang="en-US" sz="1600" dirty="0"/>
              <a:t>, a </a:t>
            </a:r>
            <a:r>
              <a:rPr lang="en-GB" altLang="en-US" sz="1600" dirty="0" err="1"/>
              <a:t>chydnabod</a:t>
            </a:r>
            <a:r>
              <a:rPr lang="en-GB" altLang="en-US" sz="1600" dirty="0"/>
              <a:t> </a:t>
            </a:r>
            <a:r>
              <a:rPr lang="en-GB" altLang="en-US" sz="1600" dirty="0" err="1"/>
              <a:t>eu</a:t>
            </a:r>
            <a:r>
              <a:rPr lang="en-GB" altLang="en-US" sz="1600" dirty="0"/>
              <a:t> </a:t>
            </a:r>
            <a:r>
              <a:rPr lang="en-GB" altLang="en-US" sz="1600" dirty="0" err="1"/>
              <a:t>hil</a:t>
            </a:r>
            <a:r>
              <a:rPr lang="en-GB" altLang="en-US" sz="1600" dirty="0"/>
              <a:t> </a:t>
            </a:r>
            <a:r>
              <a:rPr lang="en-GB" altLang="en-US" sz="1600" dirty="0" err="1"/>
              <a:t>a'u</a:t>
            </a:r>
            <a:r>
              <a:rPr lang="en-GB" altLang="en-US" sz="1600" dirty="0"/>
              <a:t> </a:t>
            </a:r>
            <a:r>
              <a:rPr lang="en-GB" altLang="en-US" sz="1600" dirty="0" err="1"/>
              <a:t>hunaniaeth</a:t>
            </a:r>
            <a:r>
              <a:rPr lang="en-GB" altLang="en-US" sz="1600" dirty="0"/>
              <a:t> </a:t>
            </a:r>
            <a:r>
              <a:rPr lang="en-GB" altLang="en-US" sz="1600" dirty="0" err="1"/>
              <a:t>ddiwylliannol</a:t>
            </a:r>
            <a:endParaRPr lang="en-GB" altLang="en-US" sz="1600" dirty="0"/>
          </a:p>
          <a:p>
            <a:r>
              <a:rPr lang="en-GB" altLang="en-US" sz="1600" dirty="0"/>
              <a:t>6. Cael </a:t>
            </a:r>
            <a:r>
              <a:rPr lang="en-GB" altLang="en-US" sz="1600" dirty="0" err="1"/>
              <a:t>cartref</a:t>
            </a:r>
            <a:r>
              <a:rPr lang="en-GB" altLang="en-US" sz="1600" dirty="0"/>
              <a:t> </a:t>
            </a:r>
            <a:r>
              <a:rPr lang="en-GB" altLang="en-US" sz="1600" dirty="0" err="1"/>
              <a:t>diogel</a:t>
            </a:r>
            <a:r>
              <a:rPr lang="en-GB" altLang="en-US" sz="1600" dirty="0"/>
              <a:t> a </a:t>
            </a:r>
            <a:r>
              <a:rPr lang="en-GB" altLang="en-US" sz="1600" dirty="0" err="1"/>
              <a:t>chymuned</a:t>
            </a:r>
            <a:r>
              <a:rPr lang="en-GB" altLang="en-US" sz="1600" dirty="0"/>
              <a:t> </a:t>
            </a:r>
            <a:r>
              <a:rPr lang="en-GB" altLang="en-US" sz="1600" dirty="0" err="1"/>
              <a:t>sy'n</a:t>
            </a:r>
            <a:r>
              <a:rPr lang="en-GB" altLang="en-US" sz="1600" dirty="0"/>
              <a:t> </a:t>
            </a:r>
            <a:r>
              <a:rPr lang="en-GB" altLang="en-US" sz="1600" dirty="0" err="1"/>
              <a:t>cefnogi</a:t>
            </a:r>
            <a:r>
              <a:rPr lang="en-GB" altLang="en-US" sz="1600" dirty="0"/>
              <a:t> </a:t>
            </a:r>
            <a:r>
              <a:rPr lang="en-GB" altLang="en-US" sz="1600" dirty="0" err="1"/>
              <a:t>lles</a:t>
            </a:r>
            <a:r>
              <a:rPr lang="en-GB" altLang="en-US" sz="1600" dirty="0"/>
              <a:t> </a:t>
            </a:r>
            <a:r>
              <a:rPr lang="en-GB" altLang="en-US" sz="1600" dirty="0" err="1"/>
              <a:t>corfforol</a:t>
            </a:r>
            <a:r>
              <a:rPr lang="en-GB" altLang="en-US" sz="1600" dirty="0"/>
              <a:t> ac </a:t>
            </a:r>
            <a:r>
              <a:rPr lang="en-GB" altLang="en-US" sz="1600" dirty="0" err="1"/>
              <a:t>emosiynol</a:t>
            </a:r>
            <a:endParaRPr lang="en-GB" altLang="en-US" sz="1600" dirty="0"/>
          </a:p>
          <a:p>
            <a:r>
              <a:rPr lang="en-GB" altLang="en-US" sz="1600" dirty="0"/>
              <a:t>7. </a:t>
            </a:r>
            <a:r>
              <a:rPr lang="en-GB" altLang="en-US" sz="1600" dirty="0" err="1"/>
              <a:t>nad</a:t>
            </a:r>
            <a:r>
              <a:rPr lang="en-GB" altLang="en-US" sz="1600" dirty="0"/>
              <a:t> </a:t>
            </a:r>
            <a:r>
              <a:rPr lang="en-GB" altLang="en-US" sz="1600" dirty="0" err="1"/>
              <a:t>ydynt</a:t>
            </a:r>
            <a:r>
              <a:rPr lang="en-GB" altLang="en-US" sz="1600" dirty="0"/>
              <a:t> </a:t>
            </a:r>
            <a:r>
              <a:rPr lang="en-GB" altLang="en-US" sz="1600" dirty="0" err="1"/>
              <a:t>dan</a:t>
            </a:r>
            <a:r>
              <a:rPr lang="en-GB" altLang="en-US" sz="1600" dirty="0"/>
              <a:t> </a:t>
            </a:r>
            <a:r>
              <a:rPr lang="en-GB" altLang="en-US" sz="1600" dirty="0" err="1"/>
              <a:t>anfantais</a:t>
            </a:r>
            <a:r>
              <a:rPr lang="en-GB" altLang="en-US" sz="1600" dirty="0"/>
              <a:t> </a:t>
            </a:r>
            <a:r>
              <a:rPr lang="en-GB" altLang="en-US" sz="1600" dirty="0" err="1"/>
              <a:t>oherwydd</a:t>
            </a:r>
            <a:r>
              <a:rPr lang="en-GB" altLang="en-US" sz="1600" dirty="0"/>
              <a:t> </a:t>
            </a:r>
            <a:r>
              <a:rPr lang="en-GB" altLang="en-US" sz="1600" dirty="0" err="1"/>
              <a:t>tlodi</a:t>
            </a:r>
            <a:r>
              <a:rPr lang="en-GB" altLang="en-US" sz="1600" dirty="0"/>
              <a:t>.</a:t>
            </a:r>
          </a:p>
        </p:txBody>
      </p:sp>
      <p:sp>
        <p:nvSpPr>
          <p:cNvPr id="17412" name="Content Placeholder 3"/>
          <p:cNvSpPr>
            <a:spLocks noGrp="1"/>
          </p:cNvSpPr>
          <p:nvPr>
            <p:ph sz="half" idx="2"/>
          </p:nvPr>
        </p:nvSpPr>
        <p:spPr>
          <a:xfrm>
            <a:off x="6172200" y="1600200"/>
            <a:ext cx="4038600" cy="3989388"/>
          </a:xfrm>
        </p:spPr>
        <p:txBody>
          <a:bodyPr/>
          <a:lstStyle/>
          <a:p>
            <a:r>
              <a:rPr lang="en-GB" altLang="en-US" sz="1600"/>
              <a:t>1. have a flying start in life </a:t>
            </a:r>
          </a:p>
          <a:p>
            <a:r>
              <a:rPr lang="en-GB" altLang="en-US" sz="1600"/>
              <a:t>2. have a comprehensive range of education and learning opportunities</a:t>
            </a:r>
          </a:p>
          <a:p>
            <a:r>
              <a:rPr lang="en-GB" altLang="en-US" sz="1600"/>
              <a:t>3. enjoy the best possible health and are free from abuse, victimisation and exploitation</a:t>
            </a:r>
          </a:p>
          <a:p>
            <a:r>
              <a:rPr lang="en-GB" altLang="en-US" sz="1600"/>
              <a:t>4. have access to play, leisure, sporting and cultural activities</a:t>
            </a:r>
          </a:p>
          <a:p>
            <a:r>
              <a:rPr lang="en-GB" altLang="en-US" sz="1600"/>
              <a:t>5. are listened to, treated with respect, and have their race and cultural identity recognised </a:t>
            </a:r>
          </a:p>
          <a:p>
            <a:r>
              <a:rPr lang="en-GB" altLang="en-US" sz="1600"/>
              <a:t>6. have a safe home and a community which supports physical and emotional wellbeing </a:t>
            </a:r>
          </a:p>
          <a:p>
            <a:r>
              <a:rPr lang="en-GB" altLang="en-US" sz="1600"/>
              <a:t>7. are not disadvantaged by poverty.</a:t>
            </a:r>
          </a:p>
        </p:txBody>
      </p:sp>
    </p:spTree>
    <p:extLst>
      <p:ext uri="{BB962C8B-B14F-4D97-AF65-F5344CB8AC3E}">
        <p14:creationId xmlns:p14="http://schemas.microsoft.com/office/powerpoint/2010/main" val="154377404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p:txBody>
          <a:bodyPr/>
          <a:lstStyle/>
          <a:p>
            <a:r>
              <a:rPr lang="en-GB" altLang="en-US" smtClean="0"/>
              <a:t>Common Core Skills/Sgiliau Craidd Cyffredin</a:t>
            </a:r>
          </a:p>
        </p:txBody>
      </p:sp>
      <p:sp>
        <p:nvSpPr>
          <p:cNvPr id="19459" name="Content Placeholder 2"/>
          <p:cNvSpPr>
            <a:spLocks noGrp="1"/>
          </p:cNvSpPr>
          <p:nvPr>
            <p:ph sz="half" idx="1"/>
          </p:nvPr>
        </p:nvSpPr>
        <p:spPr>
          <a:xfrm>
            <a:off x="1981200" y="1600200"/>
            <a:ext cx="4038600" cy="3989388"/>
          </a:xfrm>
        </p:spPr>
        <p:txBody>
          <a:bodyPr/>
          <a:lstStyle/>
          <a:p>
            <a:r>
              <a:rPr lang="en-GB" altLang="en-US" sz="2000"/>
              <a:t>Cyfathrebu ac ymgysylltu effeithiol â phlant, pobl ifanc a theuluoedd</a:t>
            </a:r>
          </a:p>
          <a:p>
            <a:r>
              <a:rPr lang="en-GB" altLang="en-US" sz="2000"/>
              <a:t>Datblygiad plant a phobl ifanc</a:t>
            </a:r>
          </a:p>
          <a:p>
            <a:r>
              <a:rPr lang="en-GB" altLang="en-US" sz="2000"/>
              <a:t>Diogelu a hyrwyddo lles plant a phobl ifanc</a:t>
            </a:r>
          </a:p>
          <a:p>
            <a:r>
              <a:rPr lang="en-GB" altLang="en-US" sz="2000"/>
              <a:t>Cefnogi trawsnewidiadau</a:t>
            </a:r>
          </a:p>
          <a:p>
            <a:r>
              <a:rPr lang="en-GB" altLang="en-US" sz="2000"/>
              <a:t>Gweithio aml-asiantaeth ac integredig</a:t>
            </a:r>
          </a:p>
          <a:p>
            <a:r>
              <a:rPr lang="en-GB" altLang="en-US" sz="2000"/>
              <a:t>Rhannu gwybodaeth</a:t>
            </a:r>
          </a:p>
        </p:txBody>
      </p:sp>
      <p:sp>
        <p:nvSpPr>
          <p:cNvPr id="19460" name="Content Placeholder 3"/>
          <p:cNvSpPr>
            <a:spLocks noGrp="1"/>
          </p:cNvSpPr>
          <p:nvPr>
            <p:ph sz="half" idx="2"/>
          </p:nvPr>
        </p:nvSpPr>
        <p:spPr>
          <a:xfrm>
            <a:off x="6172200" y="1600200"/>
            <a:ext cx="4038600" cy="3989388"/>
          </a:xfrm>
        </p:spPr>
        <p:txBody>
          <a:bodyPr/>
          <a:lstStyle/>
          <a:p>
            <a:r>
              <a:rPr lang="en-GB" altLang="en-US" sz="1800"/>
              <a:t>Effective communication and engagement with children, young people and families</a:t>
            </a:r>
          </a:p>
          <a:p>
            <a:r>
              <a:rPr lang="en-GB" altLang="en-US" sz="1800"/>
              <a:t>Child and young person development</a:t>
            </a:r>
          </a:p>
          <a:p>
            <a:r>
              <a:rPr lang="en-GB" altLang="en-US" sz="1800"/>
              <a:t>Safeguarding and promoting the welfare of children and young people</a:t>
            </a:r>
          </a:p>
          <a:p>
            <a:r>
              <a:rPr lang="en-GB" altLang="en-US" sz="1800"/>
              <a:t>Supporting transitions</a:t>
            </a:r>
          </a:p>
          <a:p>
            <a:r>
              <a:rPr lang="en-GB" altLang="en-US" sz="1800"/>
              <a:t>Multi-agency and integrated working</a:t>
            </a:r>
          </a:p>
          <a:p>
            <a:r>
              <a:rPr lang="en-GB" altLang="en-US" sz="1800"/>
              <a:t>Information sharing</a:t>
            </a:r>
          </a:p>
        </p:txBody>
      </p:sp>
    </p:spTree>
    <p:extLst>
      <p:ext uri="{BB962C8B-B14F-4D97-AF65-F5344CB8AC3E}">
        <p14:creationId xmlns:p14="http://schemas.microsoft.com/office/powerpoint/2010/main" val="1206902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sz="1100" dirty="0" smtClean="0"/>
              <a:t>References</a:t>
            </a:r>
            <a:endParaRPr lang="en-GB" sz="1100" dirty="0"/>
          </a:p>
        </p:txBody>
      </p:sp>
      <p:sp>
        <p:nvSpPr>
          <p:cNvPr id="8" name="Content Placeholder 7"/>
          <p:cNvSpPr>
            <a:spLocks noGrp="1"/>
          </p:cNvSpPr>
          <p:nvPr>
            <p:ph idx="1"/>
          </p:nvPr>
        </p:nvSpPr>
        <p:spPr/>
        <p:txBody>
          <a:bodyPr/>
          <a:lstStyle/>
          <a:p>
            <a:r>
              <a:rPr lang="en-GB" sz="1100" dirty="0" smtClean="0"/>
              <a:t>Centre on the Developing child (2009) Young Children Develop in an Environment of Relationships. Available </a:t>
            </a:r>
            <a:r>
              <a:rPr lang="en-GB" sz="1100" dirty="0" err="1" smtClean="0"/>
              <a:t>at:http</a:t>
            </a:r>
            <a:r>
              <a:rPr lang="en-GB" sz="1100" dirty="0" smtClean="0"/>
              <a:t>://developingchild.harvard.edu</a:t>
            </a:r>
          </a:p>
          <a:p>
            <a:r>
              <a:rPr lang="en-GB" sz="1100" dirty="0" smtClean="0"/>
              <a:t>Hall, E. 2005. “‘Joined-up Working’ between Early Years Professionals and Speech and Language Therapists: Moving Beyond ‘Normal’ Roles.” Journal of </a:t>
            </a:r>
            <a:r>
              <a:rPr lang="en-GB" sz="1100" dirty="0" err="1" smtClean="0"/>
              <a:t>Interprofessional</a:t>
            </a:r>
            <a:r>
              <a:rPr lang="en-GB" sz="1100" dirty="0" smtClean="0"/>
              <a:t> Care 19 (1): 11–21</a:t>
            </a:r>
          </a:p>
          <a:p>
            <a:r>
              <a:rPr lang="en-GB" sz="1100" b="0" i="0" dirty="0" smtClean="0">
                <a:solidFill>
                  <a:srgbClr val="262626"/>
                </a:solidFill>
                <a:effectLst/>
                <a:latin typeface="Helvetica" panose="020B0604020202020204" pitchFamily="34" charset="0"/>
              </a:rPr>
              <a:t>Gasper, M. (2009) </a:t>
            </a:r>
            <a:r>
              <a:rPr lang="en-GB" sz="1100" b="0" i="1" dirty="0" smtClean="0">
                <a:solidFill>
                  <a:srgbClr val="262626"/>
                </a:solidFill>
                <a:effectLst/>
                <a:latin typeface="Helvetica" panose="020B0604020202020204" pitchFamily="34" charset="0"/>
              </a:rPr>
              <a:t>Multi-Agency Working in the Early Years : Challenges and Opportunities</a:t>
            </a:r>
            <a:r>
              <a:rPr lang="en-GB" sz="1100" b="0" i="0" dirty="0" smtClean="0">
                <a:solidFill>
                  <a:srgbClr val="262626"/>
                </a:solidFill>
                <a:effectLst/>
                <a:latin typeface="Helvetica" panose="020B0604020202020204" pitchFamily="34" charset="0"/>
              </a:rPr>
              <a:t>. SAGE Publications Ltd;</a:t>
            </a:r>
            <a:endParaRPr lang="en-GB" sz="1100" dirty="0" smtClean="0"/>
          </a:p>
          <a:p>
            <a:r>
              <a:rPr lang="en-GB" sz="1100" dirty="0" smtClean="0"/>
              <a:t> Payler, J. &amp; </a:t>
            </a:r>
            <a:r>
              <a:rPr lang="en-GB" sz="1100" dirty="0" err="1" smtClean="0"/>
              <a:t>Georgeson</a:t>
            </a:r>
            <a:r>
              <a:rPr lang="en-GB" sz="1100" dirty="0" smtClean="0"/>
              <a:t>, J (2013) Multiagency working in the early years: confidence, competence and context, Early Years, 33:4, 380-397, Available at DOI: 10.1080/09575146.2013.841130 </a:t>
            </a:r>
            <a:endParaRPr lang="en-GB" sz="1100" dirty="0" smtClean="0"/>
          </a:p>
          <a:p>
            <a:r>
              <a:rPr lang="en-GB" sz="1100" dirty="0" smtClean="0"/>
              <a:t>Solomon, M. </a:t>
            </a:r>
            <a:r>
              <a:rPr lang="en-GB" sz="1100" dirty="0"/>
              <a:t>(2019) Becoming comfortable with chaos: making collaborative multi-agency working work. EMOTIONAL AND BEHAVIOURAL </a:t>
            </a:r>
            <a:r>
              <a:rPr lang="en-GB" sz="1100" dirty="0" smtClean="0"/>
              <a:t>DIFFICULTIES:  Online. </a:t>
            </a:r>
            <a:r>
              <a:rPr lang="en-GB" sz="1100" dirty="0">
                <a:hlinkClick r:id="rId2"/>
              </a:rPr>
              <a:t>https://</a:t>
            </a:r>
            <a:r>
              <a:rPr lang="en-GB" sz="1100" dirty="0" smtClean="0">
                <a:hlinkClick r:id="rId2"/>
              </a:rPr>
              <a:t>www.tandfonline.com/doi/full/10.1080/13632752.2019.1633743</a:t>
            </a:r>
            <a:r>
              <a:rPr lang="en-GB" sz="1100" dirty="0" smtClean="0"/>
              <a:t> </a:t>
            </a:r>
            <a:endParaRPr lang="en-GB" sz="1100" dirty="0" smtClean="0"/>
          </a:p>
          <a:p>
            <a:r>
              <a:rPr lang="en-GB" sz="1100" dirty="0"/>
              <a:t>Welsh Government (2018) </a:t>
            </a:r>
            <a:r>
              <a:rPr lang="en-GB" sz="1100" dirty="0" err="1"/>
              <a:t>FaCE</a:t>
            </a:r>
            <a:r>
              <a:rPr lang="en-GB" sz="1100" dirty="0"/>
              <a:t> the challenge together: Family and community engagement toolkit for schools in </a:t>
            </a:r>
            <a:r>
              <a:rPr lang="en-GB" sz="1100" dirty="0" smtClean="0"/>
              <a:t>Wales.  Online: </a:t>
            </a:r>
            <a:r>
              <a:rPr lang="en-GB" sz="1100" dirty="0">
                <a:hlinkClick r:id="rId3"/>
              </a:rPr>
              <a:t>https://</a:t>
            </a:r>
            <a:r>
              <a:rPr lang="en-GB" sz="1100" dirty="0" smtClean="0">
                <a:hlinkClick r:id="rId3"/>
              </a:rPr>
              <a:t>gov.wales/sites/default/files/publications/2018-12/face-the-challenge-together-family-and-community-engagement-toolkit-for-schools-in-wales-main-guidance.pdf</a:t>
            </a:r>
            <a:endParaRPr lang="en-GB" sz="1100" dirty="0" smtClean="0"/>
          </a:p>
          <a:p>
            <a:endParaRPr lang="en-GB" sz="1100" dirty="0" smtClean="0"/>
          </a:p>
          <a:p>
            <a:endParaRPr lang="en-GB" sz="1100" dirty="0" smtClean="0"/>
          </a:p>
          <a:p>
            <a:endParaRPr lang="en-GB" dirty="0"/>
          </a:p>
        </p:txBody>
      </p:sp>
    </p:spTree>
    <p:extLst>
      <p:ext uri="{BB962C8B-B14F-4D97-AF65-F5344CB8AC3E}">
        <p14:creationId xmlns:p14="http://schemas.microsoft.com/office/powerpoint/2010/main" val="3177401701"/>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6450</TotalTime>
  <Words>1547</Words>
  <Application>Microsoft Office PowerPoint</Application>
  <PresentationFormat>Widescreen</PresentationFormat>
  <Paragraphs>91</Paragraphs>
  <Slides>12</Slides>
  <Notes>3</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12</vt:i4>
      </vt:variant>
    </vt:vector>
  </HeadingPairs>
  <TitlesOfParts>
    <vt:vector size="20" baseType="lpstr">
      <vt:lpstr>MS PGothic</vt:lpstr>
      <vt:lpstr>MS PGothic</vt:lpstr>
      <vt:lpstr>Arial</vt:lpstr>
      <vt:lpstr>Calibri</vt:lpstr>
      <vt:lpstr>Helvetica</vt:lpstr>
      <vt:lpstr>Myriad Pro</vt:lpstr>
      <vt:lpstr>Times</vt:lpstr>
      <vt:lpstr>20140311PresentationUWTSDTemplate</vt:lpstr>
      <vt:lpstr>  LLES, GOFAL A BYW’N IACH WELL-BEING, CARE AND HEALTHY LIVING  Working in Partnership.</vt:lpstr>
      <vt:lpstr>The significance of relationship/Arwyddocâd y berthynas.</vt:lpstr>
      <vt:lpstr>How do we define Multi-agency Working/Sut ydyn ni'n diffinio Gweithio Amlasiantaethol?</vt:lpstr>
      <vt:lpstr>PowerPoint Presentation</vt:lpstr>
      <vt:lpstr>The role of Early Years Practitioners/Rôl Ymarferwyr y Blynyddoedd Cynnar.</vt:lpstr>
      <vt:lpstr>How confident are you/Pa mor hyderus ydych chi?</vt:lpstr>
      <vt:lpstr>Parental Partnership/Partneriaeth Rhieni</vt:lpstr>
      <vt:lpstr>Parental Partnership/Partneriaeth Rhieni</vt:lpstr>
      <vt:lpstr>Partnership WorkingGweithio mewn Partneriaeth</vt:lpstr>
      <vt:lpstr>7 Core Aims/7 Nodau Craidd</vt:lpstr>
      <vt:lpstr>Common Core Skills/Sgiliau Craidd Cyffredin</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LLES, GOFAL A BYW’N IACH WELL-BEING, CARE AND HEALTHY LIVING  Working in Partnership.</dc:title>
  <dc:creator>Paul Darby</dc:creator>
  <cp:lastModifiedBy>Paul Darby</cp:lastModifiedBy>
  <cp:revision>18</cp:revision>
  <dcterms:created xsi:type="dcterms:W3CDTF">2021-06-23T08:43:40Z</dcterms:created>
  <dcterms:modified xsi:type="dcterms:W3CDTF">2021-07-01T10:33:11Z</dcterms:modified>
</cp:coreProperties>
</file>