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83" r:id="rId2"/>
    <p:sldId id="291" r:id="rId3"/>
    <p:sldId id="289" r:id="rId4"/>
    <p:sldId id="285" r:id="rId5"/>
    <p:sldId id="286" r:id="rId6"/>
    <p:sldId id="287" r:id="rId7"/>
    <p:sldId id="288" r:id="rId8"/>
    <p:sldId id="292" r:id="rId9"/>
    <p:sldId id="293" r:id="rId10"/>
    <p:sldId id="294" r:id="rId11"/>
    <p:sldId id="29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227" autoAdjust="0"/>
  </p:normalViewPr>
  <p:slideViewPr>
    <p:cSldViewPr>
      <p:cViewPr varScale="1">
        <p:scale>
          <a:sx n="62" d="100"/>
          <a:sy n="62" d="100"/>
        </p:scale>
        <p:origin x="1620" y="45"/>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6F2A03-21B9-4747-868A-3D0A7A45BFDE}" type="datetimeFigureOut">
              <a:rPr lang="en-GB" smtClean="0"/>
              <a:t>02/02/2021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263BF16-DF4B-4070-8A23-78D9E07E00A9}" type="slidenum">
              <a:rPr lang="en-GB" smtClean="0"/>
              <a:t>‹#›</a:t>
            </a:fld>
            <a:endParaRPr lang="en-GB"/>
          </a:p>
        </p:txBody>
      </p:sp>
    </p:spTree>
    <p:extLst>
      <p:ext uri="{BB962C8B-B14F-4D97-AF65-F5344CB8AC3E}">
        <p14:creationId xmlns:p14="http://schemas.microsoft.com/office/powerpoint/2010/main" val="2870710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a:t>
            </a:fld>
            <a:endParaRPr lang="en-GB"/>
          </a:p>
        </p:txBody>
      </p:sp>
    </p:spTree>
    <p:extLst>
      <p:ext uri="{BB962C8B-B14F-4D97-AF65-F5344CB8AC3E}">
        <p14:creationId xmlns:p14="http://schemas.microsoft.com/office/powerpoint/2010/main" val="20656061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3DF2F78-CBC1-4052-B67C-A207E484FBE5}" type="slidenum">
              <a:rPr lang="en-GB" smtClean="0"/>
              <a:t>2</a:t>
            </a:fld>
            <a:endParaRPr lang="en-GB"/>
          </a:p>
        </p:txBody>
      </p:sp>
    </p:spTree>
    <p:extLst>
      <p:ext uri="{BB962C8B-B14F-4D97-AF65-F5344CB8AC3E}">
        <p14:creationId xmlns:p14="http://schemas.microsoft.com/office/powerpoint/2010/main" val="26291984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3</a:t>
            </a:fld>
            <a:endParaRPr lang="en-GB"/>
          </a:p>
        </p:txBody>
      </p:sp>
    </p:spTree>
    <p:extLst>
      <p:ext uri="{BB962C8B-B14F-4D97-AF65-F5344CB8AC3E}">
        <p14:creationId xmlns:p14="http://schemas.microsoft.com/office/powerpoint/2010/main" val="534034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4</a:t>
            </a:fld>
            <a:endParaRPr lang="en-GB"/>
          </a:p>
        </p:txBody>
      </p:sp>
    </p:spTree>
    <p:extLst>
      <p:ext uri="{BB962C8B-B14F-4D97-AF65-F5344CB8AC3E}">
        <p14:creationId xmlns:p14="http://schemas.microsoft.com/office/powerpoint/2010/main" val="2195691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7</a:t>
            </a:fld>
            <a:endParaRPr lang="en-GB"/>
          </a:p>
        </p:txBody>
      </p:sp>
    </p:spTree>
    <p:extLst>
      <p:ext uri="{BB962C8B-B14F-4D97-AF65-F5344CB8AC3E}">
        <p14:creationId xmlns:p14="http://schemas.microsoft.com/office/powerpoint/2010/main" val="892272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8</a:t>
            </a:fld>
            <a:endParaRPr lang="en-GB"/>
          </a:p>
        </p:txBody>
      </p:sp>
    </p:spTree>
    <p:extLst>
      <p:ext uri="{BB962C8B-B14F-4D97-AF65-F5344CB8AC3E}">
        <p14:creationId xmlns:p14="http://schemas.microsoft.com/office/powerpoint/2010/main" val="660278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9</a:t>
            </a:fld>
            <a:endParaRPr lang="en-GB"/>
          </a:p>
        </p:txBody>
      </p:sp>
    </p:spTree>
    <p:extLst>
      <p:ext uri="{BB962C8B-B14F-4D97-AF65-F5344CB8AC3E}">
        <p14:creationId xmlns:p14="http://schemas.microsoft.com/office/powerpoint/2010/main" val="1816619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10</a:t>
            </a:fld>
            <a:endParaRPr lang="en-GB"/>
          </a:p>
        </p:txBody>
      </p:sp>
    </p:spTree>
    <p:extLst>
      <p:ext uri="{BB962C8B-B14F-4D97-AF65-F5344CB8AC3E}">
        <p14:creationId xmlns:p14="http://schemas.microsoft.com/office/powerpoint/2010/main" val="5262779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263BF16-DF4B-4070-8A23-78D9E07E00A9}" type="slidenum">
              <a:rPr lang="en-GB" smtClean="0"/>
              <a:t>11</a:t>
            </a:fld>
            <a:endParaRPr lang="en-GB"/>
          </a:p>
        </p:txBody>
      </p:sp>
    </p:spTree>
    <p:extLst>
      <p:ext uri="{BB962C8B-B14F-4D97-AF65-F5344CB8AC3E}">
        <p14:creationId xmlns:p14="http://schemas.microsoft.com/office/powerpoint/2010/main" val="36790740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9165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95119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42726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30735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6497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673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0914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152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92415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0669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02/02/2021</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36652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02/02/2021</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495276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hwb.gov.wales/curriculum-for-wales-2008/digital-competence-framework-curriculum-for-wales-2008-version/"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hwb.gov.wales/curriculum-for-wales-2008/digital-competence-framework-curriculum-for-wales-2008-version/"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hyperlink" Target="https://hwb.gov.wales/curriculum-for-wales-2008/digital-competence-framework-curriculum-for-wales-2008-version/" TargetMode="Externa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hwb.gov.wales/cwricwlwm-cymru-2008/fframwaith-cymhwysedd-digidol-fersiwn-cwricwlwm-cymru-2008/"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f7j0lEok3y8"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EAEE6006C </a:t>
            </a:r>
            <a:r>
              <a:rPr lang="en-GB" dirty="0" err="1"/>
              <a:t>Llythrennedd</a:t>
            </a:r>
            <a:r>
              <a:rPr lang="en-GB" dirty="0"/>
              <a:t> </a:t>
            </a:r>
            <a:r>
              <a:rPr lang="en-GB" dirty="0" err="1"/>
              <a:t>digidol</a:t>
            </a:r>
            <a:r>
              <a:rPr lang="en-GB" dirty="0"/>
              <a:t> ac </a:t>
            </a:r>
            <a:r>
              <a:rPr lang="en-GB" dirty="0" err="1"/>
              <a:t>yn</a:t>
            </a:r>
            <a:r>
              <a:rPr lang="en-GB" dirty="0"/>
              <a:t> y </a:t>
            </a:r>
            <a:r>
              <a:rPr lang="en-GB" dirty="0" err="1"/>
              <a:t>cyfryngau</a:t>
            </a:r>
            <a:br>
              <a:rPr lang="en-GB" dirty="0"/>
            </a:br>
            <a:r>
              <a:rPr lang="en-GB" dirty="0"/>
              <a:t>EAEE6006 Media and digital literacy</a:t>
            </a:r>
            <a:br>
              <a:rPr lang="en-GB" dirty="0"/>
            </a:br>
            <a:endParaRPr lang="en-GB" dirty="0"/>
          </a:p>
        </p:txBody>
      </p:sp>
      <p:sp>
        <p:nvSpPr>
          <p:cNvPr id="3" name="Subtitle 2"/>
          <p:cNvSpPr>
            <a:spLocks noGrp="1"/>
          </p:cNvSpPr>
          <p:nvPr>
            <p:ph type="subTitle" idx="1"/>
          </p:nvPr>
        </p:nvSpPr>
        <p:spPr/>
        <p:txBody>
          <a:bodyPr/>
          <a:lstStyle/>
          <a:p>
            <a:r>
              <a:rPr lang="en-GB" dirty="0" err="1">
                <a:solidFill>
                  <a:schemeClr val="bg1"/>
                </a:solidFill>
              </a:rPr>
              <a:t>Fframwaith</a:t>
            </a:r>
            <a:r>
              <a:rPr lang="en-GB" dirty="0">
                <a:solidFill>
                  <a:schemeClr val="bg1"/>
                </a:solidFill>
              </a:rPr>
              <a:t> </a:t>
            </a:r>
            <a:r>
              <a:rPr lang="en-GB" dirty="0" err="1">
                <a:solidFill>
                  <a:schemeClr val="bg1"/>
                </a:solidFill>
              </a:rPr>
              <a:t>Cymhwysedd</a:t>
            </a:r>
            <a:r>
              <a:rPr lang="en-GB" dirty="0">
                <a:solidFill>
                  <a:schemeClr val="bg1"/>
                </a:solidFill>
              </a:rPr>
              <a:t> </a:t>
            </a:r>
            <a:r>
              <a:rPr lang="en-GB" dirty="0" err="1">
                <a:solidFill>
                  <a:schemeClr val="bg1"/>
                </a:solidFill>
              </a:rPr>
              <a:t>Digidol</a:t>
            </a:r>
            <a:endParaRPr lang="en-GB" dirty="0">
              <a:solidFill>
                <a:schemeClr val="bg1"/>
              </a:solidFill>
            </a:endParaRPr>
          </a:p>
          <a:p>
            <a:r>
              <a:rPr lang="en-GB" dirty="0">
                <a:solidFill>
                  <a:schemeClr val="bg1"/>
                </a:solidFill>
              </a:rPr>
              <a:t>Digital Competence Framework</a:t>
            </a:r>
          </a:p>
        </p:txBody>
      </p:sp>
    </p:spTree>
    <p:extLst>
      <p:ext uri="{BB962C8B-B14F-4D97-AF65-F5344CB8AC3E}">
        <p14:creationId xmlns:p14="http://schemas.microsoft.com/office/powerpoint/2010/main" val="803790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err="1"/>
              <a:t>Fframwaith</a:t>
            </a:r>
            <a:r>
              <a:rPr lang="en-GB" dirty="0"/>
              <a:t> </a:t>
            </a:r>
            <a:r>
              <a:rPr lang="en-GB" dirty="0" err="1"/>
              <a:t>Cymhwysedd</a:t>
            </a:r>
            <a:r>
              <a:rPr lang="en-GB" dirty="0"/>
              <a:t> </a:t>
            </a:r>
            <a:r>
              <a:rPr lang="en-GB" dirty="0" err="1"/>
              <a:t>Digidol</a:t>
            </a:r>
            <a:br>
              <a:rPr lang="en-GB" dirty="0"/>
            </a:br>
            <a:r>
              <a:rPr lang="en-GB" dirty="0"/>
              <a:t>Digital Competence Framework</a:t>
            </a:r>
          </a:p>
        </p:txBody>
      </p:sp>
      <p:sp>
        <p:nvSpPr>
          <p:cNvPr id="5" name="Content Placeholder 4"/>
          <p:cNvSpPr>
            <a:spLocks noGrp="1"/>
          </p:cNvSpPr>
          <p:nvPr>
            <p:ph sz="half" idx="1"/>
          </p:nvPr>
        </p:nvSpPr>
        <p:spPr/>
        <p:txBody>
          <a:bodyPr>
            <a:normAutofit fontScale="77500" lnSpcReduction="20000"/>
          </a:bodyPr>
          <a:lstStyle/>
          <a:p>
            <a:r>
              <a:rPr lang="en-GB" dirty="0" err="1"/>
              <a:t>Cymhwysedd</a:t>
            </a:r>
            <a:r>
              <a:rPr lang="en-GB" dirty="0"/>
              <a:t> </a:t>
            </a:r>
            <a:r>
              <a:rPr lang="en-GB" dirty="0" err="1"/>
              <a:t>digidol</a:t>
            </a:r>
            <a:r>
              <a:rPr lang="en-GB" dirty="0"/>
              <a:t> </a:t>
            </a:r>
            <a:r>
              <a:rPr lang="en-GB" dirty="0" err="1"/>
              <a:t>yw’r</a:t>
            </a:r>
            <a:r>
              <a:rPr lang="en-GB" dirty="0"/>
              <a:t> </a:t>
            </a:r>
            <a:r>
              <a:rPr lang="en-GB" dirty="0" err="1"/>
              <a:t>enw</a:t>
            </a:r>
            <a:r>
              <a:rPr lang="en-GB" dirty="0"/>
              <a:t> </a:t>
            </a:r>
            <a:r>
              <a:rPr lang="en-GB" dirty="0" err="1"/>
              <a:t>ar</a:t>
            </a:r>
            <a:r>
              <a:rPr lang="en-GB" dirty="0"/>
              <a:t> set o </a:t>
            </a:r>
            <a:r>
              <a:rPr lang="en-GB" dirty="0" err="1"/>
              <a:t>sgiliau</a:t>
            </a:r>
            <a:r>
              <a:rPr lang="en-GB" dirty="0"/>
              <a:t>, </a:t>
            </a:r>
            <a:r>
              <a:rPr lang="en-GB" dirty="0" err="1"/>
              <a:t>gwybodaeth</a:t>
            </a:r>
            <a:r>
              <a:rPr lang="en-GB" dirty="0"/>
              <a:t> ac </a:t>
            </a:r>
            <a:r>
              <a:rPr lang="en-GB" dirty="0" err="1"/>
              <a:t>agweddau</a:t>
            </a:r>
            <a:r>
              <a:rPr lang="en-GB" dirty="0"/>
              <a:t> </a:t>
            </a:r>
            <a:r>
              <a:rPr lang="en-GB" dirty="0" err="1"/>
              <a:t>sy’n</a:t>
            </a:r>
            <a:r>
              <a:rPr lang="en-GB" dirty="0"/>
              <a:t> </a:t>
            </a:r>
            <a:r>
              <a:rPr lang="en-GB" dirty="0" err="1"/>
              <a:t>caniatáui</a:t>
            </a:r>
            <a:r>
              <a:rPr lang="en-GB" dirty="0"/>
              <a:t> </a:t>
            </a:r>
            <a:r>
              <a:rPr lang="en-GB" dirty="0" err="1"/>
              <a:t>rywun</a:t>
            </a:r>
            <a:r>
              <a:rPr lang="en-GB" dirty="0"/>
              <a:t> </a:t>
            </a:r>
            <a:r>
              <a:rPr lang="en-GB" dirty="0" err="1"/>
              <a:t>ddefnyddio</a:t>
            </a:r>
            <a:r>
              <a:rPr lang="en-GB" dirty="0"/>
              <a:t> </a:t>
            </a:r>
            <a:r>
              <a:rPr lang="en-GB" dirty="0" err="1"/>
              <a:t>technolegau</a:t>
            </a:r>
            <a:r>
              <a:rPr lang="en-GB" dirty="0"/>
              <a:t> a </a:t>
            </a:r>
            <a:r>
              <a:rPr lang="en-GB" dirty="0" err="1"/>
              <a:t>systemau’n</a:t>
            </a:r>
            <a:r>
              <a:rPr lang="en-GB" dirty="0"/>
              <a:t> </a:t>
            </a:r>
            <a:r>
              <a:rPr lang="en-GB" dirty="0" err="1"/>
              <a:t>hyderus</a:t>
            </a:r>
            <a:r>
              <a:rPr lang="en-GB" dirty="0"/>
              <a:t>, </a:t>
            </a:r>
            <a:r>
              <a:rPr lang="en-GB" dirty="0" err="1"/>
              <a:t>yn</a:t>
            </a:r>
            <a:r>
              <a:rPr lang="en-GB" dirty="0"/>
              <a:t> </a:t>
            </a:r>
            <a:r>
              <a:rPr lang="en-GB" dirty="0" err="1"/>
              <a:t>greadigol</a:t>
            </a:r>
            <a:r>
              <a:rPr lang="en-GB" dirty="0"/>
              <a:t> ac </a:t>
            </a:r>
            <a:r>
              <a:rPr lang="en-GB" dirty="0" err="1"/>
              <a:t>yn</a:t>
            </a:r>
            <a:r>
              <a:rPr lang="en-GB" dirty="0"/>
              <a:t> </a:t>
            </a:r>
            <a:r>
              <a:rPr lang="en-GB" dirty="0" err="1"/>
              <a:t>feirniadol</a:t>
            </a:r>
            <a:r>
              <a:rPr lang="en-GB" dirty="0"/>
              <a:t>.  </a:t>
            </a:r>
            <a:r>
              <a:rPr lang="en-GB" dirty="0" err="1"/>
              <a:t>Mae’n</a:t>
            </a:r>
            <a:r>
              <a:rPr lang="en-GB" dirty="0"/>
              <a:t> set </a:t>
            </a:r>
            <a:r>
              <a:rPr lang="en-GB" dirty="0" err="1"/>
              <a:t>hanfodol</a:t>
            </a:r>
            <a:r>
              <a:rPr lang="en-GB" dirty="0"/>
              <a:t> o </a:t>
            </a:r>
            <a:r>
              <a:rPr lang="en-GB" dirty="0" err="1"/>
              <a:t>wybodaeth</a:t>
            </a:r>
            <a:r>
              <a:rPr lang="en-GB" dirty="0"/>
              <a:t> </a:t>
            </a:r>
            <a:r>
              <a:rPr lang="en-GB" dirty="0" err="1"/>
              <a:t>i</a:t>
            </a:r>
            <a:r>
              <a:rPr lang="en-GB" dirty="0"/>
              <a:t> </a:t>
            </a:r>
            <a:r>
              <a:rPr lang="en-GB" dirty="0" err="1"/>
              <a:t>blant</a:t>
            </a:r>
            <a:r>
              <a:rPr lang="en-GB" dirty="0"/>
              <a:t> a </a:t>
            </a:r>
            <a:r>
              <a:rPr lang="en-GB" dirty="0" err="1"/>
              <a:t>phobl</a:t>
            </a:r>
            <a:r>
              <a:rPr lang="en-GB" dirty="0"/>
              <a:t> </a:t>
            </a:r>
            <a:r>
              <a:rPr lang="en-GB" dirty="0" err="1"/>
              <a:t>ifanc</a:t>
            </a:r>
            <a:r>
              <a:rPr lang="en-GB" dirty="0"/>
              <a:t> </a:t>
            </a:r>
            <a:r>
              <a:rPr lang="en-GB" dirty="0" err="1"/>
              <a:t>fod</a:t>
            </a:r>
            <a:r>
              <a:rPr lang="en-GB" dirty="0"/>
              <a:t> </a:t>
            </a:r>
            <a:r>
              <a:rPr lang="en-GB" dirty="0" err="1"/>
              <a:t>yn</a:t>
            </a:r>
            <a:r>
              <a:rPr lang="en-GB" dirty="0"/>
              <a:t> </a:t>
            </a:r>
            <a:r>
              <a:rPr lang="en-GB" dirty="0" err="1"/>
              <a:t>wybodus</a:t>
            </a:r>
            <a:r>
              <a:rPr lang="en-GB" dirty="0"/>
              <a:t>, </a:t>
            </a:r>
            <a:r>
              <a:rPr lang="en-GB" dirty="0" err="1"/>
              <a:t>yn</a:t>
            </a:r>
            <a:r>
              <a:rPr lang="en-GB" dirty="0"/>
              <a:t> </a:t>
            </a:r>
            <a:r>
              <a:rPr lang="en-GB" dirty="0" err="1"/>
              <a:t>alluog</a:t>
            </a:r>
            <a:r>
              <a:rPr lang="en-GB" dirty="0"/>
              <a:t> ac </a:t>
            </a:r>
            <a:r>
              <a:rPr lang="en-GB" dirty="0" err="1"/>
              <a:t>yn</a:t>
            </a:r>
            <a:r>
              <a:rPr lang="en-GB" dirty="0"/>
              <a:t> </a:t>
            </a:r>
            <a:r>
              <a:rPr lang="en-GB" dirty="0" err="1"/>
              <a:t>llwyddiannus</a:t>
            </a:r>
            <a:r>
              <a:rPr lang="en-GB" dirty="0"/>
              <a:t> </a:t>
            </a:r>
            <a:r>
              <a:rPr lang="en-GB" dirty="0" err="1"/>
              <a:t>yn</a:t>
            </a:r>
            <a:r>
              <a:rPr lang="en-GB" dirty="0"/>
              <a:t> y </a:t>
            </a:r>
            <a:r>
              <a:rPr lang="en-GB" dirty="0" err="1"/>
              <a:t>gymdeithas</a:t>
            </a:r>
            <a:r>
              <a:rPr lang="en-GB" dirty="0"/>
              <a:t> </a:t>
            </a:r>
            <a:r>
              <a:rPr lang="en-GB" dirty="0" err="1"/>
              <a:t>sydd</a:t>
            </a:r>
            <a:r>
              <a:rPr lang="en-GB" dirty="0"/>
              <a:t> </a:t>
            </a:r>
            <a:r>
              <a:rPr lang="en-GB" dirty="0" err="1"/>
              <a:t>ohoni</a:t>
            </a:r>
            <a:r>
              <a:rPr lang="en-GB" dirty="0"/>
              <a:t>.</a:t>
            </a:r>
          </a:p>
          <a:p>
            <a:pPr marL="0" indent="0" algn="r">
              <a:buNone/>
            </a:pPr>
            <a:r>
              <a:rPr lang="en-GB" sz="2300" dirty="0"/>
              <a:t>(</a:t>
            </a:r>
            <a:r>
              <a:rPr lang="en-GB" sz="2300" dirty="0" err="1"/>
              <a:t>Llywodraeth</a:t>
            </a:r>
            <a:r>
              <a:rPr lang="en-GB" sz="2300" dirty="0"/>
              <a:t> </a:t>
            </a:r>
            <a:r>
              <a:rPr lang="en-GB" sz="2300" dirty="0" err="1"/>
              <a:t>Cymru</a:t>
            </a:r>
            <a:r>
              <a:rPr lang="en-GB" sz="2300" dirty="0"/>
              <a:t>, 2016:2)</a:t>
            </a:r>
          </a:p>
        </p:txBody>
      </p:sp>
      <p:sp>
        <p:nvSpPr>
          <p:cNvPr id="6" name="Content Placeholder 5"/>
          <p:cNvSpPr>
            <a:spLocks noGrp="1"/>
          </p:cNvSpPr>
          <p:nvPr>
            <p:ph sz="half" idx="2"/>
          </p:nvPr>
        </p:nvSpPr>
        <p:spPr/>
        <p:txBody>
          <a:bodyPr>
            <a:normAutofit fontScale="77500" lnSpcReduction="20000"/>
          </a:bodyPr>
          <a:lstStyle/>
          <a:p>
            <a:r>
              <a:rPr lang="en-GB" dirty="0"/>
              <a:t>Digital competence is the set of skills, knowledge and attitudes that enable the confident, creative and critical use of technologies and systems. It is essential for learners if they are to be informed, capable and have the potential to be successful in today’s society. </a:t>
            </a:r>
          </a:p>
          <a:p>
            <a:pPr marL="0" indent="0" algn="r">
              <a:buNone/>
            </a:pPr>
            <a:r>
              <a:rPr lang="en-GB" sz="2300" dirty="0"/>
              <a:t>(Welsh Government, 2016:2)</a:t>
            </a:r>
          </a:p>
        </p:txBody>
      </p:sp>
    </p:spTree>
    <p:extLst>
      <p:ext uri="{BB962C8B-B14F-4D97-AF65-F5344CB8AC3E}">
        <p14:creationId xmlns:p14="http://schemas.microsoft.com/office/powerpoint/2010/main" val="3216708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Llinynnau</a:t>
            </a:r>
            <a:r>
              <a:rPr lang="en-GB" dirty="0"/>
              <a:t> </a:t>
            </a:r>
            <a:r>
              <a:rPr lang="en-GB" dirty="0" err="1"/>
              <a:t>FfGD</a:t>
            </a:r>
            <a:r>
              <a:rPr lang="en-GB" dirty="0"/>
              <a:t>    DCF Strands</a:t>
            </a:r>
            <a:br>
              <a:rPr lang="en-GB" dirty="0"/>
            </a:br>
            <a:endParaRPr lang="en-GB" dirty="0"/>
          </a:p>
        </p:txBody>
      </p:sp>
      <p:sp>
        <p:nvSpPr>
          <p:cNvPr id="3" name="Content Placeholder 2"/>
          <p:cNvSpPr>
            <a:spLocks noGrp="1"/>
          </p:cNvSpPr>
          <p:nvPr>
            <p:ph sz="half" idx="1"/>
          </p:nvPr>
        </p:nvSpPr>
        <p:spPr/>
        <p:txBody>
          <a:bodyPr/>
          <a:lstStyle/>
          <a:p>
            <a:r>
              <a:rPr lang="en-GB" dirty="0" err="1"/>
              <a:t>Adnoddau</a:t>
            </a:r>
            <a:r>
              <a:rPr lang="en-GB" dirty="0"/>
              <a:t> a </a:t>
            </a:r>
            <a:r>
              <a:rPr lang="en-GB" dirty="0" err="1"/>
              <a:t>chysylltiadau</a:t>
            </a:r>
            <a:r>
              <a:rPr lang="en-GB" dirty="0"/>
              <a:t> </a:t>
            </a:r>
            <a:r>
              <a:rPr lang="en-GB" dirty="0" err="1"/>
              <a:t>ar</a:t>
            </a:r>
            <a:r>
              <a:rPr lang="en-GB" dirty="0"/>
              <a:t> Moodle</a:t>
            </a:r>
          </a:p>
          <a:p>
            <a:r>
              <a:rPr lang="en-GB" dirty="0" err="1"/>
              <a:t>Cysylltwch</a:t>
            </a:r>
            <a:r>
              <a:rPr lang="en-GB" dirty="0"/>
              <a:t> y </a:t>
            </a:r>
            <a:r>
              <a:rPr lang="en-GB" dirty="0" err="1"/>
              <a:t>weithgaredd</a:t>
            </a:r>
            <a:r>
              <a:rPr lang="en-GB" dirty="0"/>
              <a:t> a </a:t>
            </a:r>
            <a:r>
              <a:rPr lang="en-GB" dirty="0" err="1"/>
              <a:t>llinynnau</a:t>
            </a:r>
            <a:r>
              <a:rPr lang="en-GB" dirty="0"/>
              <a:t> </a:t>
            </a:r>
            <a:r>
              <a:rPr lang="en-GB" dirty="0" err="1"/>
              <a:t>perthnasol</a:t>
            </a:r>
            <a:endParaRPr lang="en-GB" dirty="0"/>
          </a:p>
        </p:txBody>
      </p:sp>
      <p:sp>
        <p:nvSpPr>
          <p:cNvPr id="4" name="Content Placeholder 3"/>
          <p:cNvSpPr>
            <a:spLocks noGrp="1"/>
          </p:cNvSpPr>
          <p:nvPr>
            <p:ph sz="half" idx="2"/>
          </p:nvPr>
        </p:nvSpPr>
        <p:spPr/>
        <p:txBody>
          <a:bodyPr/>
          <a:lstStyle/>
          <a:p>
            <a:r>
              <a:rPr lang="en-GB" dirty="0"/>
              <a:t>Resources and links on Moodle</a:t>
            </a:r>
          </a:p>
          <a:p>
            <a:r>
              <a:rPr lang="en-GB" dirty="0"/>
              <a:t>Link the activity to relevant strands</a:t>
            </a:r>
          </a:p>
        </p:txBody>
      </p:sp>
    </p:spTree>
    <p:extLst>
      <p:ext uri="{BB962C8B-B14F-4D97-AF65-F5344CB8AC3E}">
        <p14:creationId xmlns:p14="http://schemas.microsoft.com/office/powerpoint/2010/main" val="21680755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hlinkClick r:id="rId3"/>
              </a:rPr>
              <a:t>https://hwb.gov.wales/curriculum-for-wales-2008/digital-competence-framework-curriculum-for-wales-2008-version/</a:t>
            </a:r>
            <a:endParaRPr lang="en-GB" sz="2400" dirty="0"/>
          </a:p>
        </p:txBody>
      </p:sp>
      <p:sp>
        <p:nvSpPr>
          <p:cNvPr id="3" name="Content Placeholder 2"/>
          <p:cNvSpPr>
            <a:spLocks noGrp="1"/>
          </p:cNvSpPr>
          <p:nvPr>
            <p:ph sz="half" idx="1"/>
          </p:nvPr>
        </p:nvSpPr>
        <p:spPr/>
        <p:txBody>
          <a:bodyPr>
            <a:normAutofit lnSpcReduction="10000"/>
          </a:bodyPr>
          <a:lstStyle/>
          <a:p>
            <a:r>
              <a:rPr lang="en-GB" dirty="0" err="1"/>
              <a:t>Dinasyddiaeth</a:t>
            </a:r>
            <a:r>
              <a:rPr lang="en-GB" dirty="0"/>
              <a:t> – </a:t>
            </a:r>
            <a:r>
              <a:rPr lang="en-GB" dirty="0" err="1"/>
              <a:t>sy’n</a:t>
            </a:r>
            <a:r>
              <a:rPr lang="en-GB" dirty="0"/>
              <a:t> </a:t>
            </a:r>
            <a:r>
              <a:rPr lang="en-GB" dirty="0" err="1"/>
              <a:t>cynnwys</a:t>
            </a:r>
            <a:r>
              <a:rPr lang="en-GB" dirty="0"/>
              <a:t>: </a:t>
            </a:r>
          </a:p>
          <a:p>
            <a:pPr lvl="1">
              <a:buFont typeface="Arial" panose="020B0604020202020204" pitchFamily="34" charset="0"/>
              <a:buChar char="•"/>
            </a:pPr>
            <a:r>
              <a:rPr lang="en-GB" dirty="0" err="1"/>
              <a:t>Hunaniaeth</a:t>
            </a:r>
            <a:r>
              <a:rPr lang="en-GB" dirty="0"/>
              <a:t>, </a:t>
            </a:r>
            <a:r>
              <a:rPr lang="en-GB" dirty="0" err="1"/>
              <a:t>delwedd</a:t>
            </a:r>
            <a:r>
              <a:rPr lang="en-GB" dirty="0"/>
              <a:t> ac </a:t>
            </a:r>
            <a:r>
              <a:rPr lang="en-GB" dirty="0" err="1"/>
              <a:t>enw</a:t>
            </a:r>
            <a:r>
              <a:rPr lang="en-GB" dirty="0"/>
              <a:t> da</a:t>
            </a:r>
          </a:p>
          <a:p>
            <a:pPr lvl="1">
              <a:buFont typeface="Arial" panose="020B0604020202020204" pitchFamily="34" charset="0"/>
              <a:buChar char="•"/>
            </a:pPr>
            <a:r>
              <a:rPr lang="en-GB" dirty="0" err="1"/>
              <a:t>Iechyd</a:t>
            </a:r>
            <a:r>
              <a:rPr lang="en-GB" dirty="0"/>
              <a:t> a </a:t>
            </a:r>
            <a:r>
              <a:rPr lang="en-GB" dirty="0" err="1"/>
              <a:t>lles</a:t>
            </a:r>
            <a:endParaRPr lang="en-GB" dirty="0"/>
          </a:p>
          <a:p>
            <a:pPr lvl="1">
              <a:buFont typeface="Arial" panose="020B0604020202020204" pitchFamily="34" charset="0"/>
              <a:buChar char="•"/>
            </a:pPr>
            <a:r>
              <a:rPr lang="en-GB" dirty="0" err="1"/>
              <a:t>Hawliau</a:t>
            </a:r>
            <a:r>
              <a:rPr lang="en-GB" dirty="0"/>
              <a:t> </a:t>
            </a:r>
            <a:r>
              <a:rPr lang="en-GB" dirty="0" err="1"/>
              <a:t>digidol</a:t>
            </a:r>
            <a:r>
              <a:rPr lang="en-GB" dirty="0"/>
              <a:t>, </a:t>
            </a:r>
            <a:r>
              <a:rPr lang="en-GB" dirty="0" err="1"/>
              <a:t>trwyddedu</a:t>
            </a:r>
            <a:r>
              <a:rPr lang="en-GB" dirty="0"/>
              <a:t> a </a:t>
            </a:r>
            <a:r>
              <a:rPr lang="en-GB" dirty="0" err="1"/>
              <a:t>pherchnogaeth</a:t>
            </a:r>
            <a:endParaRPr lang="en-GB" dirty="0"/>
          </a:p>
          <a:p>
            <a:pPr lvl="1">
              <a:buFont typeface="Arial" panose="020B0604020202020204" pitchFamily="34" charset="0"/>
              <a:buChar char="•"/>
            </a:pPr>
            <a:r>
              <a:rPr lang="en-GB" dirty="0" err="1"/>
              <a:t>Ymddygiad</a:t>
            </a:r>
            <a:r>
              <a:rPr lang="en-GB" dirty="0"/>
              <a:t> </a:t>
            </a:r>
            <a:r>
              <a:rPr lang="en-GB" dirty="0" err="1"/>
              <a:t>ar-lein</a:t>
            </a:r>
            <a:r>
              <a:rPr lang="en-GB" dirty="0"/>
              <a:t> a </a:t>
            </a:r>
            <a:r>
              <a:rPr lang="en-GB" dirty="0" err="1"/>
              <a:t>seiberfwlio</a:t>
            </a:r>
            <a:r>
              <a:rPr lang="en-GB" dirty="0"/>
              <a:t>.</a:t>
            </a:r>
          </a:p>
          <a:p>
            <a:endParaRPr lang="en-GB" dirty="0"/>
          </a:p>
        </p:txBody>
      </p:sp>
      <p:sp>
        <p:nvSpPr>
          <p:cNvPr id="4" name="Content Placeholder 3"/>
          <p:cNvSpPr>
            <a:spLocks noGrp="1"/>
          </p:cNvSpPr>
          <p:nvPr>
            <p:ph sz="half" idx="2"/>
          </p:nvPr>
        </p:nvSpPr>
        <p:spPr/>
        <p:txBody>
          <a:bodyPr>
            <a:normAutofit lnSpcReduction="10000"/>
          </a:bodyPr>
          <a:lstStyle/>
          <a:p>
            <a:r>
              <a:rPr lang="en-GB" dirty="0"/>
              <a:t>Citizenship – which includes: </a:t>
            </a:r>
          </a:p>
          <a:p>
            <a:pPr lvl="1">
              <a:buFont typeface="Arial" panose="020B0604020202020204" pitchFamily="34" charset="0"/>
              <a:buChar char="•"/>
            </a:pPr>
            <a:r>
              <a:rPr lang="en-GB" dirty="0"/>
              <a:t>Identity, image and reputation</a:t>
            </a:r>
          </a:p>
          <a:p>
            <a:pPr lvl="1">
              <a:buFont typeface="Arial" panose="020B0604020202020204" pitchFamily="34" charset="0"/>
              <a:buChar char="•"/>
            </a:pPr>
            <a:r>
              <a:rPr lang="en-GB" dirty="0"/>
              <a:t>Health and well-being</a:t>
            </a:r>
          </a:p>
          <a:p>
            <a:pPr lvl="1">
              <a:buFont typeface="Arial" panose="020B0604020202020204" pitchFamily="34" charset="0"/>
              <a:buChar char="•"/>
            </a:pPr>
            <a:r>
              <a:rPr lang="en-GB" dirty="0"/>
              <a:t>Digital rights, licensing and ownership</a:t>
            </a:r>
          </a:p>
          <a:p>
            <a:pPr lvl="1">
              <a:buFont typeface="Arial" panose="020B0604020202020204" pitchFamily="34" charset="0"/>
              <a:buChar char="•"/>
            </a:pPr>
            <a:r>
              <a:rPr lang="en-GB" dirty="0"/>
              <a:t>Online behaviour and cyberbullying.</a:t>
            </a:r>
          </a:p>
          <a:p>
            <a:endParaRPr lang="en-GB" dirty="0"/>
          </a:p>
        </p:txBody>
      </p:sp>
    </p:spTree>
    <p:extLst>
      <p:ext uri="{BB962C8B-B14F-4D97-AF65-F5344CB8AC3E}">
        <p14:creationId xmlns:p14="http://schemas.microsoft.com/office/powerpoint/2010/main" val="3276794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hlinkClick r:id="rId2"/>
              </a:rPr>
              <a:t>https://hwb.gov.wales/curriculum-for-wales-2008/digital-competence-framework-curriculum-for-wales-2008-version/</a:t>
            </a:r>
            <a:endParaRPr lang="en-GB" sz="2400" dirty="0"/>
          </a:p>
        </p:txBody>
      </p:sp>
      <p:sp>
        <p:nvSpPr>
          <p:cNvPr id="3" name="Content Placeholder 2"/>
          <p:cNvSpPr>
            <a:spLocks noGrp="1"/>
          </p:cNvSpPr>
          <p:nvPr>
            <p:ph sz="half" idx="1"/>
          </p:nvPr>
        </p:nvSpPr>
        <p:spPr/>
        <p:txBody>
          <a:bodyPr/>
          <a:lstStyle/>
          <a:p>
            <a:r>
              <a:rPr lang="en-GB" dirty="0" err="1"/>
              <a:t>Rhyngweithio</a:t>
            </a:r>
            <a:r>
              <a:rPr lang="en-GB" dirty="0"/>
              <a:t> a </a:t>
            </a:r>
            <a:r>
              <a:rPr lang="en-GB" dirty="0" err="1"/>
              <a:t>chydweithio</a:t>
            </a:r>
            <a:r>
              <a:rPr lang="en-GB" dirty="0"/>
              <a:t> – </a:t>
            </a:r>
            <a:r>
              <a:rPr lang="en-GB" dirty="0" err="1"/>
              <a:t>sy’n</a:t>
            </a:r>
            <a:r>
              <a:rPr lang="en-GB" dirty="0"/>
              <a:t> </a:t>
            </a:r>
            <a:r>
              <a:rPr lang="en-GB" dirty="0" err="1"/>
              <a:t>cynnwys</a:t>
            </a:r>
            <a:r>
              <a:rPr lang="en-GB" dirty="0"/>
              <a:t>: </a:t>
            </a:r>
          </a:p>
          <a:p>
            <a:pPr lvl="1">
              <a:buFont typeface="Arial" panose="020B0604020202020204" pitchFamily="34" charset="0"/>
              <a:buChar char="•"/>
            </a:pPr>
            <a:r>
              <a:rPr lang="en-GB" dirty="0" err="1"/>
              <a:t>Cyfathrebu</a:t>
            </a:r>
            <a:endParaRPr lang="en-GB" dirty="0"/>
          </a:p>
          <a:p>
            <a:pPr lvl="1">
              <a:buFont typeface="Arial" panose="020B0604020202020204" pitchFamily="34" charset="0"/>
              <a:buChar char="•"/>
            </a:pPr>
            <a:r>
              <a:rPr lang="en-GB" dirty="0" err="1"/>
              <a:t>Cydweithio</a:t>
            </a:r>
            <a:endParaRPr lang="en-GB" dirty="0"/>
          </a:p>
          <a:p>
            <a:pPr lvl="1">
              <a:buFont typeface="Arial" panose="020B0604020202020204" pitchFamily="34" charset="0"/>
              <a:buChar char="•"/>
            </a:pPr>
            <a:r>
              <a:rPr lang="en-GB" dirty="0" err="1"/>
              <a:t>Storio</a:t>
            </a:r>
            <a:r>
              <a:rPr lang="en-GB" dirty="0"/>
              <a:t> a </a:t>
            </a:r>
            <a:r>
              <a:rPr lang="en-GB" dirty="0" err="1"/>
              <a:t>rhannu</a:t>
            </a:r>
            <a:r>
              <a:rPr lang="en-GB" dirty="0"/>
              <a:t>.</a:t>
            </a:r>
          </a:p>
          <a:p>
            <a:endParaRPr lang="en-GB" dirty="0"/>
          </a:p>
        </p:txBody>
      </p:sp>
      <p:sp>
        <p:nvSpPr>
          <p:cNvPr id="4" name="Content Placeholder 3"/>
          <p:cNvSpPr>
            <a:spLocks noGrp="1"/>
          </p:cNvSpPr>
          <p:nvPr>
            <p:ph sz="half" idx="2"/>
          </p:nvPr>
        </p:nvSpPr>
        <p:spPr/>
        <p:txBody>
          <a:bodyPr/>
          <a:lstStyle/>
          <a:p>
            <a:r>
              <a:rPr lang="en-GB" dirty="0"/>
              <a:t>Interacting and collaborating – which includes: </a:t>
            </a:r>
          </a:p>
          <a:p>
            <a:pPr lvl="1">
              <a:buFont typeface="Arial" panose="020B0604020202020204" pitchFamily="34" charset="0"/>
              <a:buChar char="•"/>
            </a:pPr>
            <a:r>
              <a:rPr lang="en-GB" dirty="0"/>
              <a:t>Communication</a:t>
            </a:r>
          </a:p>
          <a:p>
            <a:pPr lvl="1">
              <a:buFont typeface="Arial" panose="020B0604020202020204" pitchFamily="34" charset="0"/>
              <a:buChar char="•"/>
            </a:pPr>
            <a:r>
              <a:rPr lang="en-GB" dirty="0"/>
              <a:t>Collaboration</a:t>
            </a:r>
          </a:p>
          <a:p>
            <a:pPr lvl="1">
              <a:buFont typeface="Arial" panose="020B0604020202020204" pitchFamily="34" charset="0"/>
              <a:buChar char="•"/>
            </a:pPr>
            <a:r>
              <a:rPr lang="en-GB" dirty="0"/>
              <a:t>Storing and sharing.</a:t>
            </a:r>
          </a:p>
          <a:p>
            <a:endParaRPr lang="en-GB" dirty="0"/>
          </a:p>
        </p:txBody>
      </p:sp>
    </p:spTree>
    <p:extLst>
      <p:ext uri="{BB962C8B-B14F-4D97-AF65-F5344CB8AC3E}">
        <p14:creationId xmlns:p14="http://schemas.microsoft.com/office/powerpoint/2010/main" val="927399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400" dirty="0">
                <a:hlinkClick r:id="rId2"/>
              </a:rPr>
              <a:t>https://hwb.gov.wales/curriculum-for-wales-2008/digital-competence-framework-curriculum-for-wales-2008-version/</a:t>
            </a:r>
            <a:endParaRPr lang="en-GB" sz="2400" dirty="0"/>
          </a:p>
        </p:txBody>
      </p:sp>
      <p:sp>
        <p:nvSpPr>
          <p:cNvPr id="3" name="Content Placeholder 2"/>
          <p:cNvSpPr>
            <a:spLocks noGrp="1"/>
          </p:cNvSpPr>
          <p:nvPr>
            <p:ph sz="half" idx="1"/>
          </p:nvPr>
        </p:nvSpPr>
        <p:spPr/>
        <p:txBody>
          <a:bodyPr/>
          <a:lstStyle/>
          <a:p>
            <a:r>
              <a:rPr lang="en-GB" dirty="0" err="1"/>
              <a:t>Cynhyrchu</a:t>
            </a:r>
            <a:r>
              <a:rPr lang="en-GB" dirty="0"/>
              <a:t> – </a:t>
            </a:r>
            <a:r>
              <a:rPr lang="en-GB" dirty="0" err="1"/>
              <a:t>sy’n</a:t>
            </a:r>
            <a:r>
              <a:rPr lang="en-GB" dirty="0"/>
              <a:t> </a:t>
            </a:r>
            <a:r>
              <a:rPr lang="en-GB" dirty="0" err="1"/>
              <a:t>cynnwys</a:t>
            </a:r>
            <a:r>
              <a:rPr lang="en-GB" dirty="0"/>
              <a:t>: </a:t>
            </a:r>
          </a:p>
          <a:p>
            <a:pPr lvl="1">
              <a:buFont typeface="Arial" panose="020B0604020202020204" pitchFamily="34" charset="0"/>
              <a:buChar char="•"/>
            </a:pPr>
            <a:r>
              <a:rPr lang="en-GB" dirty="0" err="1"/>
              <a:t>Cynllunio</a:t>
            </a:r>
            <a:r>
              <a:rPr lang="en-GB" dirty="0"/>
              <a:t>, </a:t>
            </a:r>
            <a:r>
              <a:rPr lang="en-GB" dirty="0" err="1"/>
              <a:t>cyrchu</a:t>
            </a:r>
            <a:r>
              <a:rPr lang="en-GB" dirty="0"/>
              <a:t> a </a:t>
            </a:r>
            <a:r>
              <a:rPr lang="en-GB" dirty="0" err="1"/>
              <a:t>chwilio</a:t>
            </a:r>
            <a:endParaRPr lang="en-GB" dirty="0"/>
          </a:p>
          <a:p>
            <a:pPr lvl="1">
              <a:buFont typeface="Arial" panose="020B0604020202020204" pitchFamily="34" charset="0"/>
              <a:buChar char="•"/>
            </a:pPr>
            <a:r>
              <a:rPr lang="en-GB" dirty="0" err="1"/>
              <a:t>Creu</a:t>
            </a:r>
            <a:endParaRPr lang="en-GB" dirty="0"/>
          </a:p>
          <a:p>
            <a:pPr lvl="1">
              <a:buFont typeface="Arial" panose="020B0604020202020204" pitchFamily="34" charset="0"/>
              <a:buChar char="•"/>
            </a:pPr>
            <a:r>
              <a:rPr lang="en-GB" dirty="0" err="1"/>
              <a:t>Gwerthuso</a:t>
            </a:r>
            <a:r>
              <a:rPr lang="en-GB" dirty="0"/>
              <a:t> a </a:t>
            </a:r>
            <a:r>
              <a:rPr lang="en-GB" dirty="0" err="1"/>
              <a:t>gwella</a:t>
            </a:r>
            <a:r>
              <a:rPr lang="en-GB" dirty="0"/>
              <a:t>.</a:t>
            </a:r>
          </a:p>
          <a:p>
            <a:endParaRPr lang="en-GB" dirty="0"/>
          </a:p>
        </p:txBody>
      </p:sp>
      <p:sp>
        <p:nvSpPr>
          <p:cNvPr id="4" name="Content Placeholder 3"/>
          <p:cNvSpPr>
            <a:spLocks noGrp="1"/>
          </p:cNvSpPr>
          <p:nvPr>
            <p:ph sz="half" idx="2"/>
          </p:nvPr>
        </p:nvSpPr>
        <p:spPr/>
        <p:txBody>
          <a:bodyPr/>
          <a:lstStyle/>
          <a:p>
            <a:r>
              <a:rPr lang="en-GB" dirty="0"/>
              <a:t>Producing – which includes: </a:t>
            </a:r>
          </a:p>
          <a:p>
            <a:pPr lvl="1">
              <a:buFont typeface="Arial" panose="020B0604020202020204" pitchFamily="34" charset="0"/>
              <a:buChar char="•"/>
            </a:pPr>
            <a:r>
              <a:rPr lang="en-GB" dirty="0"/>
              <a:t>Planning, sourcing and searching</a:t>
            </a:r>
          </a:p>
          <a:p>
            <a:pPr lvl="1">
              <a:buFont typeface="Arial" panose="020B0604020202020204" pitchFamily="34" charset="0"/>
              <a:buChar char="•"/>
            </a:pPr>
            <a:r>
              <a:rPr lang="en-GB" dirty="0"/>
              <a:t>Creating</a:t>
            </a:r>
          </a:p>
          <a:p>
            <a:pPr lvl="1">
              <a:buFont typeface="Arial" panose="020B0604020202020204" pitchFamily="34" charset="0"/>
              <a:buChar char="•"/>
            </a:pPr>
            <a:r>
              <a:rPr lang="en-GB" dirty="0"/>
              <a:t>Evaluating and improving.</a:t>
            </a:r>
          </a:p>
          <a:p>
            <a:endParaRPr lang="en-GB" dirty="0"/>
          </a:p>
        </p:txBody>
      </p:sp>
    </p:spTree>
    <p:extLst>
      <p:ext uri="{BB962C8B-B14F-4D97-AF65-F5344CB8AC3E}">
        <p14:creationId xmlns:p14="http://schemas.microsoft.com/office/powerpoint/2010/main" val="16052419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dirty="0">
                <a:solidFill>
                  <a:prstClr val="black"/>
                </a:solidFill>
                <a:hlinkClick r:id="rId3"/>
              </a:rPr>
              <a:t>https://hwb.gov.wales/cwricwlwm-cymru-2008/fframwaith-cymhwysedd-digidol-fersiwn-cwricwlwm-cymru-2008/</a:t>
            </a:r>
            <a:br>
              <a:rPr lang="en-GB" sz="4000" dirty="0">
                <a:solidFill>
                  <a:prstClr val="black"/>
                </a:solidFill>
              </a:rPr>
            </a:br>
            <a:endParaRPr lang="en-GB" dirty="0"/>
          </a:p>
        </p:txBody>
      </p:sp>
      <p:sp>
        <p:nvSpPr>
          <p:cNvPr id="3" name="Content Placeholder 2"/>
          <p:cNvSpPr>
            <a:spLocks noGrp="1"/>
          </p:cNvSpPr>
          <p:nvPr>
            <p:ph sz="half" idx="1"/>
          </p:nvPr>
        </p:nvSpPr>
        <p:spPr/>
        <p:txBody>
          <a:bodyPr/>
          <a:lstStyle/>
          <a:p>
            <a:r>
              <a:rPr lang="en-GB" dirty="0"/>
              <a:t>Data a </a:t>
            </a:r>
            <a:r>
              <a:rPr lang="en-GB" dirty="0" err="1"/>
              <a:t>meddwl</a:t>
            </a:r>
            <a:r>
              <a:rPr lang="en-GB" dirty="0"/>
              <a:t> </a:t>
            </a:r>
            <a:r>
              <a:rPr lang="en-GB" dirty="0" err="1"/>
              <a:t>cyfrifiadurol</a:t>
            </a:r>
            <a:r>
              <a:rPr lang="en-GB" dirty="0"/>
              <a:t> – </a:t>
            </a:r>
            <a:r>
              <a:rPr lang="en-GB" dirty="0" err="1"/>
              <a:t>sy’n</a:t>
            </a:r>
            <a:r>
              <a:rPr lang="en-GB" dirty="0"/>
              <a:t> </a:t>
            </a:r>
            <a:r>
              <a:rPr lang="en-GB" dirty="0" err="1"/>
              <a:t>cynnwys</a:t>
            </a:r>
            <a:r>
              <a:rPr lang="en-GB" dirty="0"/>
              <a:t>: </a:t>
            </a:r>
          </a:p>
          <a:p>
            <a:pPr lvl="1">
              <a:buFont typeface="Arial" panose="020B0604020202020204" pitchFamily="34" charset="0"/>
              <a:buChar char="•"/>
            </a:pPr>
            <a:r>
              <a:rPr lang="en-GB" dirty="0" err="1"/>
              <a:t>Datrys</a:t>
            </a:r>
            <a:r>
              <a:rPr lang="en-GB" dirty="0"/>
              <a:t> </a:t>
            </a:r>
            <a:r>
              <a:rPr lang="en-GB" dirty="0" err="1"/>
              <a:t>problemau</a:t>
            </a:r>
            <a:r>
              <a:rPr lang="en-GB" dirty="0"/>
              <a:t> a </a:t>
            </a:r>
            <a:r>
              <a:rPr lang="en-GB" dirty="0" err="1"/>
              <a:t>modelu</a:t>
            </a:r>
            <a:endParaRPr lang="en-GB" dirty="0"/>
          </a:p>
          <a:p>
            <a:pPr lvl="1">
              <a:buFont typeface="Arial" panose="020B0604020202020204" pitchFamily="34" charset="0"/>
              <a:buChar char="•"/>
            </a:pPr>
            <a:r>
              <a:rPr lang="en-GB" dirty="0" err="1"/>
              <a:t>Llythrennedd</a:t>
            </a:r>
            <a:r>
              <a:rPr lang="en-GB" dirty="0"/>
              <a:t> </a:t>
            </a:r>
            <a:r>
              <a:rPr lang="en-GB" dirty="0" err="1"/>
              <a:t>gwybodaeth</a:t>
            </a:r>
            <a:r>
              <a:rPr lang="en-GB" dirty="0"/>
              <a:t> a data.</a:t>
            </a:r>
          </a:p>
          <a:p>
            <a:endParaRPr lang="en-GB" dirty="0"/>
          </a:p>
        </p:txBody>
      </p:sp>
      <p:sp>
        <p:nvSpPr>
          <p:cNvPr id="4" name="Content Placeholder 3"/>
          <p:cNvSpPr>
            <a:spLocks noGrp="1"/>
          </p:cNvSpPr>
          <p:nvPr>
            <p:ph sz="half" idx="2"/>
          </p:nvPr>
        </p:nvSpPr>
        <p:spPr/>
        <p:txBody>
          <a:bodyPr/>
          <a:lstStyle/>
          <a:p>
            <a:r>
              <a:rPr lang="en-GB" dirty="0"/>
              <a:t>Data and computational thinking – which includes: </a:t>
            </a:r>
          </a:p>
          <a:p>
            <a:pPr lvl="1">
              <a:buFont typeface="Arial" panose="020B0604020202020204" pitchFamily="34" charset="0"/>
              <a:buChar char="•"/>
            </a:pPr>
            <a:r>
              <a:rPr lang="en-GB" dirty="0"/>
              <a:t>Problem solving and modelling</a:t>
            </a:r>
          </a:p>
          <a:p>
            <a:pPr lvl="1">
              <a:buFont typeface="Arial" panose="020B0604020202020204" pitchFamily="34" charset="0"/>
              <a:buChar char="•"/>
            </a:pPr>
            <a:r>
              <a:rPr lang="en-GB" dirty="0"/>
              <a:t>Data and information literacy.</a:t>
            </a:r>
          </a:p>
          <a:p>
            <a:endParaRPr lang="en-GB" dirty="0"/>
          </a:p>
        </p:txBody>
      </p:sp>
    </p:spTree>
    <p:extLst>
      <p:ext uri="{BB962C8B-B14F-4D97-AF65-F5344CB8AC3E}">
        <p14:creationId xmlns:p14="http://schemas.microsoft.com/office/powerpoint/2010/main" val="921292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dirty="0" err="1"/>
              <a:t>Cymru</a:t>
            </a:r>
            <a:r>
              <a:rPr lang="en-GB" dirty="0"/>
              <a:t> </a:t>
            </a:r>
            <a:r>
              <a:rPr lang="en-GB" dirty="0" err="1"/>
              <a:t>Digidol</a:t>
            </a:r>
            <a:r>
              <a:rPr lang="en-GB" dirty="0"/>
              <a:t>      Digital Wales</a:t>
            </a:r>
            <a:br>
              <a:rPr lang="en-GB" dirty="0"/>
            </a:br>
            <a:endParaRPr lang="en-GB" dirty="0"/>
          </a:p>
        </p:txBody>
      </p:sp>
      <p:sp>
        <p:nvSpPr>
          <p:cNvPr id="6" name="Content Placeholder 5"/>
          <p:cNvSpPr>
            <a:spLocks noGrp="1"/>
          </p:cNvSpPr>
          <p:nvPr>
            <p:ph idx="1"/>
          </p:nvPr>
        </p:nvSpPr>
        <p:spPr/>
        <p:txBody>
          <a:bodyPr/>
          <a:lstStyle/>
          <a:p>
            <a:r>
              <a:rPr lang="en-GB" dirty="0" err="1"/>
              <a:t>Hwb</a:t>
            </a:r>
            <a:r>
              <a:rPr lang="en-GB" dirty="0"/>
              <a:t>+ platform</a:t>
            </a:r>
          </a:p>
          <a:p>
            <a:r>
              <a:rPr lang="en-GB" dirty="0">
                <a:hlinkClick r:id="rId3"/>
              </a:rPr>
              <a:t>https://www.youtube.com/watch?v=f7j0lEok3y8</a:t>
            </a:r>
            <a:r>
              <a:rPr lang="en-GB" dirty="0"/>
              <a:t> </a:t>
            </a:r>
          </a:p>
        </p:txBody>
      </p:sp>
    </p:spTree>
    <p:extLst>
      <p:ext uri="{BB962C8B-B14F-4D97-AF65-F5344CB8AC3E}">
        <p14:creationId xmlns:p14="http://schemas.microsoft.com/office/powerpoint/2010/main" val="17364361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Aseiniad</a:t>
            </a:r>
            <a:r>
              <a:rPr lang="en-GB" dirty="0"/>
              <a:t>      Assignment</a:t>
            </a:r>
          </a:p>
        </p:txBody>
      </p:sp>
      <p:sp>
        <p:nvSpPr>
          <p:cNvPr id="3" name="Content Placeholder 2"/>
          <p:cNvSpPr>
            <a:spLocks noGrp="1"/>
          </p:cNvSpPr>
          <p:nvPr>
            <p:ph sz="half" idx="1"/>
          </p:nvPr>
        </p:nvSpPr>
        <p:spPr/>
        <p:txBody>
          <a:bodyPr>
            <a:normAutofit fontScale="85000" lnSpcReduction="20000"/>
          </a:bodyPr>
          <a:lstStyle/>
          <a:p>
            <a:r>
              <a:rPr lang="en-GB" dirty="0"/>
              <a:t>3.	</a:t>
            </a:r>
            <a:r>
              <a:rPr lang="en-GB" dirty="0" err="1"/>
              <a:t>Cynlluniwch</a:t>
            </a:r>
            <a:r>
              <a:rPr lang="en-GB" dirty="0"/>
              <a:t> </a:t>
            </a:r>
            <a:r>
              <a:rPr lang="en-GB" dirty="0" err="1"/>
              <a:t>weithgaredd</a:t>
            </a:r>
            <a:r>
              <a:rPr lang="en-GB" dirty="0"/>
              <a:t> </a:t>
            </a:r>
            <a:r>
              <a:rPr lang="en-GB" dirty="0" err="1"/>
              <a:t>ar</a:t>
            </a:r>
            <a:r>
              <a:rPr lang="en-GB" dirty="0"/>
              <a:t> </a:t>
            </a:r>
            <a:r>
              <a:rPr lang="en-GB" dirty="0" err="1"/>
              <a:t>gyfer</a:t>
            </a:r>
            <a:r>
              <a:rPr lang="en-GB" dirty="0"/>
              <a:t> </a:t>
            </a:r>
            <a:r>
              <a:rPr lang="en-GB" dirty="0" err="1"/>
              <a:t>hyrwyddo</a:t>
            </a:r>
            <a:r>
              <a:rPr lang="en-GB" dirty="0"/>
              <a:t> </a:t>
            </a:r>
            <a:r>
              <a:rPr lang="en-GB" dirty="0" err="1"/>
              <a:t>llythrennedd</a:t>
            </a:r>
            <a:r>
              <a:rPr lang="en-GB" dirty="0"/>
              <a:t> </a:t>
            </a:r>
            <a:r>
              <a:rPr lang="en-GB" dirty="0" err="1"/>
              <a:t>digidol</a:t>
            </a:r>
            <a:r>
              <a:rPr lang="en-GB" dirty="0"/>
              <a:t> a </a:t>
            </a:r>
            <a:r>
              <a:rPr lang="en-GB" dirty="0" err="1"/>
              <a:t>chymhwysedd</a:t>
            </a:r>
            <a:r>
              <a:rPr lang="en-GB" dirty="0"/>
              <a:t> </a:t>
            </a:r>
            <a:r>
              <a:rPr lang="en-GB" dirty="0" err="1"/>
              <a:t>grŵp</a:t>
            </a:r>
            <a:r>
              <a:rPr lang="en-GB" dirty="0"/>
              <a:t> o </a:t>
            </a:r>
            <a:r>
              <a:rPr lang="en-GB" dirty="0" err="1"/>
              <a:t>blant</a:t>
            </a:r>
            <a:r>
              <a:rPr lang="en-GB" dirty="0"/>
              <a:t> </a:t>
            </a:r>
            <a:r>
              <a:rPr lang="en-GB" dirty="0" err="1"/>
              <a:t>ifanc</a:t>
            </a:r>
            <a:r>
              <a:rPr lang="en-GB" dirty="0"/>
              <a:t> </a:t>
            </a:r>
            <a:r>
              <a:rPr lang="en-GB" dirty="0" err="1"/>
              <a:t>wrth</a:t>
            </a:r>
            <a:r>
              <a:rPr lang="en-GB" dirty="0"/>
              <a:t> </a:t>
            </a:r>
            <a:r>
              <a:rPr lang="en-GB" dirty="0" err="1"/>
              <a:t>gyrchu</a:t>
            </a:r>
            <a:r>
              <a:rPr lang="en-GB" dirty="0"/>
              <a:t> </a:t>
            </a:r>
            <a:r>
              <a:rPr lang="en-GB" dirty="0" err="1"/>
              <a:t>TGCh</a:t>
            </a:r>
            <a:r>
              <a:rPr lang="en-GB" dirty="0"/>
              <a:t>.  Mae </a:t>
            </a:r>
            <a:r>
              <a:rPr lang="en-GB" dirty="0" err="1"/>
              <a:t>angen</a:t>
            </a:r>
            <a:r>
              <a:rPr lang="en-GB" dirty="0"/>
              <a:t> </a:t>
            </a:r>
            <a:r>
              <a:rPr lang="en-GB" dirty="0" err="1"/>
              <a:t>nodi</a:t>
            </a:r>
            <a:r>
              <a:rPr lang="en-GB" dirty="0"/>
              <a:t> </a:t>
            </a:r>
            <a:r>
              <a:rPr lang="en-GB" dirty="0" err="1"/>
              <a:t>oed</a:t>
            </a:r>
            <a:r>
              <a:rPr lang="en-GB" dirty="0"/>
              <a:t> y plant a </a:t>
            </a:r>
            <a:r>
              <a:rPr lang="en-GB" dirty="0" err="1"/>
              <a:t>rôl</a:t>
            </a:r>
            <a:r>
              <a:rPr lang="en-GB" dirty="0"/>
              <a:t> yr </a:t>
            </a:r>
            <a:r>
              <a:rPr lang="en-GB" dirty="0" err="1"/>
              <a:t>ymarferydd</a:t>
            </a:r>
            <a:r>
              <a:rPr lang="en-GB" dirty="0"/>
              <a:t> o </a:t>
            </a:r>
            <a:r>
              <a:rPr lang="en-GB" dirty="0" err="1"/>
              <a:t>fewn</a:t>
            </a:r>
            <a:r>
              <a:rPr lang="en-GB" dirty="0"/>
              <a:t> y </a:t>
            </a:r>
            <a:r>
              <a:rPr lang="en-GB" dirty="0" err="1"/>
              <a:t>gweithgaredd</a:t>
            </a:r>
            <a:r>
              <a:rPr lang="en-GB" dirty="0"/>
              <a:t>.  </a:t>
            </a:r>
            <a:r>
              <a:rPr lang="en-GB" dirty="0" err="1"/>
              <a:t>Dylai’r</a:t>
            </a:r>
            <a:r>
              <a:rPr lang="en-GB" dirty="0"/>
              <a:t> </a:t>
            </a:r>
            <a:r>
              <a:rPr lang="en-GB" dirty="0" err="1"/>
              <a:t>gweithgaredd</a:t>
            </a:r>
            <a:r>
              <a:rPr lang="en-GB" dirty="0"/>
              <a:t> </a:t>
            </a:r>
            <a:r>
              <a:rPr lang="en-GB" dirty="0" err="1"/>
              <a:t>gael</a:t>
            </a:r>
            <a:r>
              <a:rPr lang="en-GB" dirty="0"/>
              <a:t> </a:t>
            </a:r>
            <a:r>
              <a:rPr lang="en-GB" dirty="0" err="1"/>
              <a:t>ei</a:t>
            </a:r>
            <a:r>
              <a:rPr lang="en-GB" dirty="0"/>
              <a:t> </a:t>
            </a:r>
            <a:r>
              <a:rPr lang="en-GB" dirty="0" err="1"/>
              <a:t>harwain</a:t>
            </a:r>
            <a:r>
              <a:rPr lang="en-GB" dirty="0"/>
              <a:t> </a:t>
            </a:r>
            <a:r>
              <a:rPr lang="en-GB" dirty="0" err="1"/>
              <a:t>gan</a:t>
            </a:r>
            <a:r>
              <a:rPr lang="en-GB" dirty="0"/>
              <a:t> y plant </a:t>
            </a:r>
            <a:r>
              <a:rPr lang="en-GB" dirty="0" err="1"/>
              <a:t>a’i</a:t>
            </a:r>
            <a:r>
              <a:rPr lang="en-GB" dirty="0"/>
              <a:t> </a:t>
            </a:r>
            <a:r>
              <a:rPr lang="en-GB" dirty="0" err="1"/>
              <a:t>selio</a:t>
            </a:r>
            <a:r>
              <a:rPr lang="en-GB" dirty="0"/>
              <a:t> </a:t>
            </a:r>
            <a:r>
              <a:rPr lang="en-GB" dirty="0" err="1"/>
              <a:t>ar</a:t>
            </a:r>
            <a:r>
              <a:rPr lang="en-GB" dirty="0"/>
              <a:t> </a:t>
            </a:r>
            <a:r>
              <a:rPr lang="en-GB" dirty="0" err="1"/>
              <a:t>chwarae</a:t>
            </a:r>
            <a:r>
              <a:rPr lang="en-GB" dirty="0"/>
              <a:t>.  (500 o </a:t>
            </a:r>
            <a:r>
              <a:rPr lang="en-GB" dirty="0" err="1"/>
              <a:t>eiriau</a:t>
            </a:r>
            <a:r>
              <a:rPr lang="en-GB" dirty="0"/>
              <a:t>)</a:t>
            </a:r>
          </a:p>
        </p:txBody>
      </p:sp>
      <p:sp>
        <p:nvSpPr>
          <p:cNvPr id="4" name="Content Placeholder 3"/>
          <p:cNvSpPr>
            <a:spLocks noGrp="1"/>
          </p:cNvSpPr>
          <p:nvPr>
            <p:ph sz="half" idx="2"/>
          </p:nvPr>
        </p:nvSpPr>
        <p:spPr/>
        <p:txBody>
          <a:bodyPr>
            <a:normAutofit fontScale="85000" lnSpcReduction="20000"/>
          </a:bodyPr>
          <a:lstStyle/>
          <a:p>
            <a:r>
              <a:rPr lang="en-GB" dirty="0"/>
              <a:t>3.	Plan an activity to promote the digital literacy and the competence of a group of young children when accessing ICT.  You will need to note the age of the children and the role of the practitioner within the activity.  The activity should be child-led and play-based. (500 words)</a:t>
            </a:r>
          </a:p>
        </p:txBody>
      </p:sp>
    </p:spTree>
    <p:extLst>
      <p:ext uri="{BB962C8B-B14F-4D97-AF65-F5344CB8AC3E}">
        <p14:creationId xmlns:p14="http://schemas.microsoft.com/office/powerpoint/2010/main" val="3343655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Aseiniad</a:t>
            </a:r>
            <a:r>
              <a:rPr lang="en-GB" dirty="0"/>
              <a:t>      Assignment</a:t>
            </a:r>
          </a:p>
        </p:txBody>
      </p:sp>
      <p:sp>
        <p:nvSpPr>
          <p:cNvPr id="5" name="Content Placeholder 4"/>
          <p:cNvSpPr>
            <a:spLocks noGrp="1"/>
          </p:cNvSpPr>
          <p:nvPr>
            <p:ph sz="half" idx="1"/>
          </p:nvPr>
        </p:nvSpPr>
        <p:spPr/>
        <p:txBody>
          <a:bodyPr>
            <a:normAutofit fontScale="77500" lnSpcReduction="20000"/>
          </a:bodyPr>
          <a:lstStyle/>
          <a:p>
            <a:r>
              <a:rPr lang="en-GB" dirty="0"/>
              <a:t>4.	</a:t>
            </a:r>
            <a:r>
              <a:rPr lang="en-GB" dirty="0" err="1"/>
              <a:t>Gwerthuswch</a:t>
            </a:r>
            <a:r>
              <a:rPr lang="en-GB" dirty="0"/>
              <a:t> y </a:t>
            </a:r>
            <a:r>
              <a:rPr lang="en-GB" dirty="0" err="1"/>
              <a:t>gweithgaredd</a:t>
            </a:r>
            <a:r>
              <a:rPr lang="en-GB" dirty="0"/>
              <a:t> </a:t>
            </a:r>
            <a:r>
              <a:rPr lang="en-GB" dirty="0" err="1"/>
              <a:t>arfaethedig</a:t>
            </a:r>
            <a:r>
              <a:rPr lang="en-GB" dirty="0"/>
              <a:t> </a:t>
            </a:r>
            <a:r>
              <a:rPr lang="en-GB" dirty="0" err="1"/>
              <a:t>yn</a:t>
            </a:r>
            <a:r>
              <a:rPr lang="en-GB" dirty="0"/>
              <a:t> </a:t>
            </a:r>
            <a:r>
              <a:rPr lang="en-GB" dirty="0" err="1"/>
              <a:t>gritigol</a:t>
            </a:r>
            <a:r>
              <a:rPr lang="en-GB" dirty="0"/>
              <a:t> </a:t>
            </a:r>
            <a:r>
              <a:rPr lang="en-GB" dirty="0" err="1"/>
              <a:t>gan</a:t>
            </a:r>
            <a:r>
              <a:rPr lang="en-GB" dirty="0"/>
              <a:t> </a:t>
            </a:r>
            <a:r>
              <a:rPr lang="en-GB" dirty="0" err="1"/>
              <a:t>wneud</a:t>
            </a:r>
            <a:r>
              <a:rPr lang="en-GB" dirty="0"/>
              <a:t> </a:t>
            </a:r>
            <a:r>
              <a:rPr lang="en-GB" dirty="0" err="1"/>
              <a:t>cysylltiadau</a:t>
            </a:r>
            <a:r>
              <a:rPr lang="en-GB" dirty="0"/>
              <a:t> </a:t>
            </a:r>
            <a:r>
              <a:rPr lang="en-GB" dirty="0" err="1"/>
              <a:t>penodol</a:t>
            </a:r>
            <a:r>
              <a:rPr lang="en-GB" dirty="0"/>
              <a:t> a </a:t>
            </a:r>
            <a:r>
              <a:rPr lang="en-GB" dirty="0" err="1"/>
              <a:t>llinynnau’r</a:t>
            </a:r>
            <a:r>
              <a:rPr lang="en-GB" dirty="0"/>
              <a:t> </a:t>
            </a:r>
            <a:r>
              <a:rPr lang="en-GB" dirty="0" err="1"/>
              <a:t>Fframwaith</a:t>
            </a:r>
            <a:r>
              <a:rPr lang="en-GB" dirty="0"/>
              <a:t> </a:t>
            </a:r>
            <a:r>
              <a:rPr lang="en-GB" dirty="0" err="1"/>
              <a:t>Cymhwysedd</a:t>
            </a:r>
            <a:r>
              <a:rPr lang="en-GB" dirty="0"/>
              <a:t> </a:t>
            </a:r>
            <a:r>
              <a:rPr lang="en-GB" dirty="0" err="1"/>
              <a:t>Digidol</a:t>
            </a:r>
            <a:r>
              <a:rPr lang="en-GB" dirty="0"/>
              <a:t>, y </a:t>
            </a:r>
            <a:r>
              <a:rPr lang="en-GB" dirty="0" err="1"/>
              <a:t>Cyfnod</a:t>
            </a:r>
            <a:r>
              <a:rPr lang="en-GB" dirty="0"/>
              <a:t> Sylfaen a </a:t>
            </a:r>
            <a:r>
              <a:rPr lang="en-GB" dirty="0" err="1"/>
              <a:t>ffynonellau</a:t>
            </a:r>
            <a:r>
              <a:rPr lang="en-GB" dirty="0"/>
              <a:t> </a:t>
            </a:r>
            <a:r>
              <a:rPr lang="en-GB" dirty="0" err="1"/>
              <a:t>seiliwyd</a:t>
            </a:r>
            <a:r>
              <a:rPr lang="en-GB" dirty="0"/>
              <a:t> </a:t>
            </a:r>
            <a:r>
              <a:rPr lang="en-GB" dirty="0" err="1"/>
              <a:t>ar</a:t>
            </a:r>
            <a:r>
              <a:rPr lang="en-GB" dirty="0"/>
              <a:t> </a:t>
            </a:r>
            <a:r>
              <a:rPr lang="en-GB" dirty="0" err="1"/>
              <a:t>ymchwil</a:t>
            </a:r>
            <a:r>
              <a:rPr lang="en-GB" dirty="0"/>
              <a:t>.  </a:t>
            </a:r>
            <a:r>
              <a:rPr lang="en-GB" dirty="0" err="1"/>
              <a:t>Ystyriwch</a:t>
            </a:r>
            <a:r>
              <a:rPr lang="en-GB" dirty="0"/>
              <a:t> </a:t>
            </a:r>
            <a:r>
              <a:rPr lang="en-GB" dirty="0" err="1"/>
              <a:t>sut</a:t>
            </a:r>
            <a:r>
              <a:rPr lang="en-GB" dirty="0"/>
              <a:t> gall y </a:t>
            </a:r>
            <a:r>
              <a:rPr lang="en-GB" dirty="0" err="1"/>
              <a:t>gweithgaredd</a:t>
            </a:r>
            <a:r>
              <a:rPr lang="en-GB" dirty="0"/>
              <a:t> </a:t>
            </a:r>
            <a:r>
              <a:rPr lang="en-GB" dirty="0" err="1"/>
              <a:t>cael</a:t>
            </a:r>
            <a:r>
              <a:rPr lang="en-GB" dirty="0"/>
              <a:t> </a:t>
            </a:r>
            <a:r>
              <a:rPr lang="en-GB" dirty="0" err="1"/>
              <a:t>ei</a:t>
            </a:r>
            <a:r>
              <a:rPr lang="en-GB" dirty="0"/>
              <a:t> </a:t>
            </a:r>
            <a:r>
              <a:rPr lang="en-GB" dirty="0" err="1"/>
              <a:t>addasu</a:t>
            </a:r>
            <a:r>
              <a:rPr lang="en-GB" dirty="0"/>
              <a:t> </a:t>
            </a:r>
            <a:r>
              <a:rPr lang="en-GB" dirty="0" err="1"/>
              <a:t>er</a:t>
            </a:r>
            <a:r>
              <a:rPr lang="en-GB" dirty="0"/>
              <a:t> </a:t>
            </a:r>
            <a:r>
              <a:rPr lang="en-GB" dirty="0" err="1"/>
              <a:t>mwyn</a:t>
            </a:r>
            <a:r>
              <a:rPr lang="en-GB" dirty="0"/>
              <a:t> </a:t>
            </a:r>
            <a:r>
              <a:rPr lang="en-GB" dirty="0" err="1"/>
              <a:t>ateb</a:t>
            </a:r>
            <a:r>
              <a:rPr lang="en-GB" dirty="0"/>
              <a:t> </a:t>
            </a:r>
            <a:r>
              <a:rPr lang="en-GB" dirty="0" err="1"/>
              <a:t>gofynion</a:t>
            </a:r>
            <a:r>
              <a:rPr lang="en-GB" dirty="0"/>
              <a:t> </a:t>
            </a:r>
            <a:r>
              <a:rPr lang="en-GB" dirty="0" err="1"/>
              <a:t>ystod</a:t>
            </a:r>
            <a:r>
              <a:rPr lang="en-GB" dirty="0"/>
              <a:t> o </a:t>
            </a:r>
            <a:r>
              <a:rPr lang="en-GB" dirty="0" err="1"/>
              <a:t>anghenion</a:t>
            </a:r>
            <a:r>
              <a:rPr lang="en-GB" dirty="0"/>
              <a:t>, </a:t>
            </a:r>
            <a:r>
              <a:rPr lang="en-GB" dirty="0" err="1"/>
              <a:t>galluoedd</a:t>
            </a:r>
            <a:r>
              <a:rPr lang="en-GB" dirty="0"/>
              <a:t> ac </a:t>
            </a:r>
            <a:r>
              <a:rPr lang="en-GB" dirty="0" err="1"/>
              <a:t>anianiadau</a:t>
            </a:r>
            <a:r>
              <a:rPr lang="en-GB" dirty="0"/>
              <a:t>. (1,500 o </a:t>
            </a:r>
            <a:r>
              <a:rPr lang="en-GB" dirty="0" err="1"/>
              <a:t>eiriau</a:t>
            </a:r>
            <a:r>
              <a:rPr lang="en-GB" dirty="0"/>
              <a:t>)</a:t>
            </a:r>
          </a:p>
          <a:p>
            <a:endParaRPr lang="en-GB" dirty="0"/>
          </a:p>
          <a:p>
            <a:endParaRPr lang="en-GB" dirty="0"/>
          </a:p>
        </p:txBody>
      </p:sp>
      <p:sp>
        <p:nvSpPr>
          <p:cNvPr id="6" name="Content Placeholder 5"/>
          <p:cNvSpPr>
            <a:spLocks noGrp="1"/>
          </p:cNvSpPr>
          <p:nvPr>
            <p:ph sz="half" idx="2"/>
          </p:nvPr>
        </p:nvSpPr>
        <p:spPr/>
        <p:txBody>
          <a:bodyPr>
            <a:normAutofit fontScale="77500" lnSpcReduction="20000"/>
          </a:bodyPr>
          <a:lstStyle/>
          <a:p>
            <a:r>
              <a:rPr lang="en-GB" dirty="0"/>
              <a:t>4.	Critically evaluate the planned activity making specific links to the Digital Competence Framework strands, curriculum requirements and to research based sources.  Consider how the activity could be adapted to meet a range of needs, abilities and dispositions.  (1,500 words)</a:t>
            </a:r>
          </a:p>
        </p:txBody>
      </p:sp>
    </p:spTree>
    <p:extLst>
      <p:ext uri="{BB962C8B-B14F-4D97-AF65-F5344CB8AC3E}">
        <p14:creationId xmlns:p14="http://schemas.microsoft.com/office/powerpoint/2010/main" val="480191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Tasg</a:t>
            </a:r>
            <a:r>
              <a:rPr lang="en-GB" dirty="0"/>
              <a:t> </a:t>
            </a:r>
            <a:r>
              <a:rPr lang="en-GB" dirty="0" err="1"/>
              <a:t>ymarferol</a:t>
            </a:r>
            <a:br>
              <a:rPr lang="en-GB" dirty="0"/>
            </a:br>
            <a:r>
              <a:rPr lang="en-GB" dirty="0"/>
              <a:t>Practical task</a:t>
            </a:r>
          </a:p>
        </p:txBody>
      </p:sp>
      <p:sp>
        <p:nvSpPr>
          <p:cNvPr id="3" name="Content Placeholder 2"/>
          <p:cNvSpPr>
            <a:spLocks noGrp="1"/>
          </p:cNvSpPr>
          <p:nvPr>
            <p:ph sz="half" idx="1"/>
          </p:nvPr>
        </p:nvSpPr>
        <p:spPr/>
        <p:txBody>
          <a:bodyPr>
            <a:normAutofit lnSpcReduction="10000"/>
          </a:bodyPr>
          <a:lstStyle/>
          <a:p>
            <a:pPr marL="0" indent="0">
              <a:buNone/>
            </a:pPr>
            <a:r>
              <a:rPr lang="en-GB" dirty="0" err="1"/>
              <a:t>Adnabod</a:t>
            </a:r>
            <a:r>
              <a:rPr lang="en-GB" dirty="0"/>
              <a:t>:</a:t>
            </a:r>
          </a:p>
          <a:p>
            <a:r>
              <a:rPr lang="en-GB" dirty="0" err="1"/>
              <a:t>Cysylltiadau</a:t>
            </a:r>
            <a:r>
              <a:rPr lang="en-GB" dirty="0"/>
              <a:t> </a:t>
            </a:r>
            <a:r>
              <a:rPr lang="en-GB" dirty="0" err="1"/>
              <a:t>uniongyrchol</a:t>
            </a:r>
            <a:r>
              <a:rPr lang="en-GB" dirty="0"/>
              <a:t> a </a:t>
            </a:r>
            <a:r>
              <a:rPr lang="en-GB" dirty="0" err="1"/>
              <a:t>llinynnau’r</a:t>
            </a:r>
            <a:r>
              <a:rPr lang="en-GB" dirty="0"/>
              <a:t> </a:t>
            </a:r>
            <a:r>
              <a:rPr lang="en-GB" dirty="0" err="1"/>
              <a:t>FfGD</a:t>
            </a:r>
            <a:endParaRPr lang="en-GB" dirty="0"/>
          </a:p>
          <a:p>
            <a:r>
              <a:rPr lang="en-GB" dirty="0"/>
              <a:t>Sut </a:t>
            </a:r>
            <a:r>
              <a:rPr lang="en-GB" dirty="0" err="1"/>
              <a:t>cefnogir</a:t>
            </a:r>
            <a:r>
              <a:rPr lang="en-GB" dirty="0"/>
              <a:t> </a:t>
            </a:r>
            <a:r>
              <a:rPr lang="en-GB" dirty="0" err="1"/>
              <a:t>llythrennedd</a:t>
            </a:r>
            <a:r>
              <a:rPr lang="en-GB" dirty="0"/>
              <a:t> </a:t>
            </a:r>
            <a:r>
              <a:rPr lang="en-GB" dirty="0" err="1"/>
              <a:t>digidol</a:t>
            </a:r>
            <a:r>
              <a:rPr lang="en-GB" dirty="0"/>
              <a:t>?</a:t>
            </a:r>
          </a:p>
          <a:p>
            <a:r>
              <a:rPr lang="en-GB" dirty="0" err="1"/>
              <a:t>Damcaniaeth</a:t>
            </a:r>
            <a:r>
              <a:rPr lang="en-GB" dirty="0"/>
              <a:t>/au </a:t>
            </a:r>
            <a:r>
              <a:rPr lang="en-GB" dirty="0" err="1"/>
              <a:t>perthnasol</a:t>
            </a:r>
            <a:endParaRPr lang="en-GB" dirty="0"/>
          </a:p>
          <a:p>
            <a:r>
              <a:rPr lang="en-GB" dirty="0"/>
              <a:t>Hunan-</a:t>
            </a:r>
            <a:r>
              <a:rPr lang="en-GB" dirty="0" err="1"/>
              <a:t>gyfeiriedig</a:t>
            </a:r>
            <a:r>
              <a:rPr lang="en-GB" dirty="0"/>
              <a:t>?</a:t>
            </a:r>
          </a:p>
        </p:txBody>
      </p:sp>
      <p:sp>
        <p:nvSpPr>
          <p:cNvPr id="4" name="Content Placeholder 3"/>
          <p:cNvSpPr>
            <a:spLocks noGrp="1"/>
          </p:cNvSpPr>
          <p:nvPr>
            <p:ph sz="half" idx="2"/>
          </p:nvPr>
        </p:nvSpPr>
        <p:spPr/>
        <p:txBody>
          <a:bodyPr>
            <a:normAutofit lnSpcReduction="10000"/>
          </a:bodyPr>
          <a:lstStyle/>
          <a:p>
            <a:pPr marL="0" indent="0">
              <a:buNone/>
            </a:pPr>
            <a:r>
              <a:rPr lang="en-GB" dirty="0"/>
              <a:t>Identify:</a:t>
            </a:r>
          </a:p>
          <a:p>
            <a:r>
              <a:rPr lang="en-GB" dirty="0"/>
              <a:t>Direct links to the DCF strands</a:t>
            </a:r>
          </a:p>
          <a:p>
            <a:r>
              <a:rPr lang="en-GB" dirty="0"/>
              <a:t>How is digital literacy  supported?</a:t>
            </a:r>
          </a:p>
          <a:p>
            <a:r>
              <a:rPr lang="en-GB" dirty="0"/>
              <a:t>Relevant theory/theories</a:t>
            </a:r>
          </a:p>
          <a:p>
            <a:r>
              <a:rPr lang="en-GB" dirty="0"/>
              <a:t>Self-directed?</a:t>
            </a:r>
          </a:p>
        </p:txBody>
      </p:sp>
    </p:spTree>
    <p:extLst>
      <p:ext uri="{BB962C8B-B14F-4D97-AF65-F5344CB8AC3E}">
        <p14:creationId xmlns:p14="http://schemas.microsoft.com/office/powerpoint/2010/main" val="80565415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642</Words>
  <Application>Microsoft Office PowerPoint</Application>
  <PresentationFormat>On-screen Show (4:3)</PresentationFormat>
  <Paragraphs>78</Paragraphs>
  <Slides>11</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Myriad Pro</vt:lpstr>
      <vt:lpstr>Arial</vt:lpstr>
      <vt:lpstr>Calibri</vt:lpstr>
      <vt:lpstr>20140311PresentationUWTSDTemplate</vt:lpstr>
      <vt:lpstr>EAEE6006C Llythrennedd digidol ac yn y cyfryngau EAEE6006 Media and digital literacy </vt:lpstr>
      <vt:lpstr>Fframwaith Cymhwysedd Digidol Digital Competence Framework</vt:lpstr>
      <vt:lpstr>Llinynnau FfGD    DCF Strands </vt:lpstr>
      <vt:lpstr>https://hwb.gov.wales/curriculum-for-wales-2008/digital-competence-framework-curriculum-for-wales-2008-version/</vt:lpstr>
      <vt:lpstr>https://hwb.gov.wales/curriculum-for-wales-2008/digital-competence-framework-curriculum-for-wales-2008-version/</vt:lpstr>
      <vt:lpstr>https://hwb.gov.wales/curriculum-for-wales-2008/digital-competence-framework-curriculum-for-wales-2008-version/</vt:lpstr>
      <vt:lpstr>https://hwb.gov.wales/cwricwlwm-cymru-2008/fframwaith-cymhwysedd-digidol-fersiwn-cwricwlwm-cymru-2008/ </vt:lpstr>
      <vt:lpstr>Cymru Digidol      Digital Wales </vt:lpstr>
      <vt:lpstr>Aseiniad      Assignment</vt:lpstr>
      <vt:lpstr>Aseiniad      Assignment</vt:lpstr>
      <vt:lpstr>Tasg ymarferol Practical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Gwyneth Davies</cp:lastModifiedBy>
  <cp:revision>102</cp:revision>
  <dcterms:created xsi:type="dcterms:W3CDTF">2015-01-06T11:02:32Z</dcterms:created>
  <dcterms:modified xsi:type="dcterms:W3CDTF">2021-02-02T11:55:58Z</dcterms:modified>
</cp:coreProperties>
</file>