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8" r:id="rId1"/>
    <p:sldMasterId id="2147483719" r:id="rId2"/>
  </p:sldMasterIdLst>
  <p:notesMasterIdLst>
    <p:notesMasterId r:id="rId41"/>
  </p:notesMasterIdLst>
  <p:sldIdLst>
    <p:sldId id="256" r:id="rId3"/>
    <p:sldId id="324" r:id="rId4"/>
    <p:sldId id="314" r:id="rId5"/>
    <p:sldId id="345" r:id="rId6"/>
    <p:sldId id="364" r:id="rId7"/>
    <p:sldId id="363" r:id="rId8"/>
    <p:sldId id="365" r:id="rId9"/>
    <p:sldId id="264" r:id="rId10"/>
    <p:sldId id="374" r:id="rId11"/>
    <p:sldId id="375" r:id="rId12"/>
    <p:sldId id="376" r:id="rId13"/>
    <p:sldId id="377" r:id="rId14"/>
    <p:sldId id="346" r:id="rId15"/>
    <p:sldId id="378" r:id="rId16"/>
    <p:sldId id="379" r:id="rId17"/>
    <p:sldId id="266" r:id="rId18"/>
    <p:sldId id="381" r:id="rId19"/>
    <p:sldId id="347" r:id="rId20"/>
    <p:sldId id="313" r:id="rId21"/>
    <p:sldId id="270" r:id="rId22"/>
    <p:sldId id="315" r:id="rId23"/>
    <p:sldId id="317" r:id="rId24"/>
    <p:sldId id="319" r:id="rId25"/>
    <p:sldId id="366" r:id="rId26"/>
    <p:sldId id="367" r:id="rId27"/>
    <p:sldId id="368" r:id="rId28"/>
    <p:sldId id="369" r:id="rId29"/>
    <p:sldId id="370" r:id="rId30"/>
    <p:sldId id="320" r:id="rId31"/>
    <p:sldId id="321" r:id="rId32"/>
    <p:sldId id="380" r:id="rId33"/>
    <p:sldId id="334" r:id="rId34"/>
    <p:sldId id="335" r:id="rId35"/>
    <p:sldId id="337" r:id="rId36"/>
    <p:sldId id="384" r:id="rId37"/>
    <p:sldId id="385" r:id="rId38"/>
    <p:sldId id="354" r:id="rId39"/>
    <p:sldId id="382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989"/>
    <a:srgbClr val="FFD300"/>
    <a:srgbClr val="E9EBF5"/>
    <a:srgbClr val="CFD5EA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E6C738-ACE4-4647-9DB0-9A4CA9DEAD47}" v="107" dt="2025-05-25T23:24:13.181"/>
    <p1510:client id="{D3872CE7-6FF1-4551-A076-5F8417905DDD}" v="287" dt="2025-05-25T00:03:38.448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9" autoAdjust="0"/>
    <p:restoredTop sz="94658" autoAdjust="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outlineViewPr>
    <p:cViewPr>
      <p:scale>
        <a:sx n="33" d="100"/>
        <a:sy n="33" d="100"/>
      </p:scale>
      <p:origin x="0" y="-1789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microsoft.com/office/2016/11/relationships/changesInfo" Target="changesInfos/changesInfo1.xml"/><Relationship Id="rId20" Type="http://schemas.openxmlformats.org/officeDocument/2006/relationships/slide" Target="slides/slide18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37E6C738-ACE4-4647-9DB0-9A4CA9DEAD47}"/>
    <pc:docChg chg="undo custSel addSld delSld modSld sldOrd">
      <pc:chgData name="Serif Salem" userId="93371da5-1b6a-4146-a736-4a3b0c81f0c2" providerId="ADAL" clId="{37E6C738-ACE4-4647-9DB0-9A4CA9DEAD47}" dt="2025-05-25T23:24:33.734" v="416" actId="1076"/>
      <pc:docMkLst>
        <pc:docMk/>
      </pc:docMkLst>
      <pc:sldChg chg="modSp add mod">
        <pc:chgData name="Serif Salem" userId="93371da5-1b6a-4146-a736-4a3b0c81f0c2" providerId="ADAL" clId="{37E6C738-ACE4-4647-9DB0-9A4CA9DEAD47}" dt="2025-05-25T20:26:54.730" v="118" actId="6549"/>
        <pc:sldMkLst>
          <pc:docMk/>
          <pc:sldMk cId="2789789637" sldId="334"/>
        </pc:sldMkLst>
        <pc:spChg chg="mod">
          <ac:chgData name="Serif Salem" userId="93371da5-1b6a-4146-a736-4a3b0c81f0c2" providerId="ADAL" clId="{37E6C738-ACE4-4647-9DB0-9A4CA9DEAD47}" dt="2025-05-25T20:02:37.732" v="56" actId="6549"/>
          <ac:spMkLst>
            <pc:docMk/>
            <pc:sldMk cId="2789789637" sldId="334"/>
            <ac:spMk id="3" creationId="{00000000-0000-0000-0000-000000000000}"/>
          </ac:spMkLst>
        </pc:spChg>
        <pc:spChg chg="mod">
          <ac:chgData name="Serif Salem" userId="93371da5-1b6a-4146-a736-4a3b0c81f0c2" providerId="ADAL" clId="{37E6C738-ACE4-4647-9DB0-9A4CA9DEAD47}" dt="2025-05-25T20:26:54.730" v="118" actId="6549"/>
          <ac:spMkLst>
            <pc:docMk/>
            <pc:sldMk cId="2789789637" sldId="334"/>
            <ac:spMk id="42" creationId="{374057AA-9882-9342-0472-B12253A710E8}"/>
          </ac:spMkLst>
        </pc:spChg>
        <pc:spChg chg="mod">
          <ac:chgData name="Serif Salem" userId="93371da5-1b6a-4146-a736-4a3b0c81f0c2" providerId="ADAL" clId="{37E6C738-ACE4-4647-9DB0-9A4CA9DEAD47}" dt="2025-05-25T20:10:17.713" v="83" actId="1076"/>
          <ac:spMkLst>
            <pc:docMk/>
            <pc:sldMk cId="2789789637" sldId="334"/>
            <ac:spMk id="43" creationId="{00000000-0000-0000-0000-000000000000}"/>
          </ac:spMkLst>
        </pc:spChg>
        <pc:spChg chg="mod">
          <ac:chgData name="Serif Salem" userId="93371da5-1b6a-4146-a736-4a3b0c81f0c2" providerId="ADAL" clId="{37E6C738-ACE4-4647-9DB0-9A4CA9DEAD47}" dt="2025-05-25T20:12:10.019" v="102" actId="20577"/>
          <ac:spMkLst>
            <pc:docMk/>
            <pc:sldMk cId="2789789637" sldId="334"/>
            <ac:spMk id="44" creationId="{00000000-0000-0000-0000-000000000000}"/>
          </ac:spMkLst>
        </pc:spChg>
      </pc:sldChg>
      <pc:sldChg chg="addSp delSp modSp add mod delAnim">
        <pc:chgData name="Serif Salem" userId="93371da5-1b6a-4146-a736-4a3b0c81f0c2" providerId="ADAL" clId="{37E6C738-ACE4-4647-9DB0-9A4CA9DEAD47}" dt="2025-05-25T20:26:30.149" v="113" actId="1076"/>
        <pc:sldMkLst>
          <pc:docMk/>
          <pc:sldMk cId="4185967055" sldId="335"/>
        </pc:sldMkLst>
        <pc:spChg chg="mod">
          <ac:chgData name="Serif Salem" userId="93371da5-1b6a-4146-a736-4a3b0c81f0c2" providerId="ADAL" clId="{37E6C738-ACE4-4647-9DB0-9A4CA9DEAD47}" dt="2025-05-25T20:24:17.515" v="107" actId="14100"/>
          <ac:spMkLst>
            <pc:docMk/>
            <pc:sldMk cId="4185967055" sldId="335"/>
            <ac:spMk id="2" creationId="{00000000-0000-0000-0000-000000000000}"/>
          </ac:spMkLst>
        </pc:spChg>
        <pc:spChg chg="mod">
          <ac:chgData name="Serif Salem" userId="93371da5-1b6a-4146-a736-4a3b0c81f0c2" providerId="ADAL" clId="{37E6C738-ACE4-4647-9DB0-9A4CA9DEAD47}" dt="2025-05-25T20:24:11.669" v="105" actId="14100"/>
          <ac:spMkLst>
            <pc:docMk/>
            <pc:sldMk cId="4185967055" sldId="335"/>
            <ac:spMk id="3" creationId="{00000000-0000-0000-0000-000000000000}"/>
          </ac:spMkLst>
        </pc:spChg>
        <pc:spChg chg="del">
          <ac:chgData name="Serif Salem" userId="93371da5-1b6a-4146-a736-4a3b0c81f0c2" providerId="ADAL" clId="{37E6C738-ACE4-4647-9DB0-9A4CA9DEAD47}" dt="2025-05-25T19:58:27.462" v="3" actId="478"/>
          <ac:spMkLst>
            <pc:docMk/>
            <pc:sldMk cId="4185967055" sldId="335"/>
            <ac:spMk id="6" creationId="{00000000-0000-0000-0000-000000000000}"/>
          </ac:spMkLst>
        </pc:spChg>
        <pc:picChg chg="add mod">
          <ac:chgData name="Serif Salem" userId="93371da5-1b6a-4146-a736-4a3b0c81f0c2" providerId="ADAL" clId="{37E6C738-ACE4-4647-9DB0-9A4CA9DEAD47}" dt="2025-05-25T20:26:30.149" v="113" actId="1076"/>
          <ac:picMkLst>
            <pc:docMk/>
            <pc:sldMk cId="4185967055" sldId="335"/>
            <ac:picMk id="1026" creationId="{4AC83F64-CCD5-1A04-59B1-137EEBABF84C}"/>
          </ac:picMkLst>
        </pc:picChg>
      </pc:sldChg>
      <pc:sldChg chg="addSp delSp modSp add mod modClrScheme delAnim modAnim chgLayout">
        <pc:chgData name="Serif Salem" userId="93371da5-1b6a-4146-a736-4a3b0c81f0c2" providerId="ADAL" clId="{37E6C738-ACE4-4647-9DB0-9A4CA9DEAD47}" dt="2025-05-25T23:24:33.734" v="416" actId="1076"/>
        <pc:sldMkLst>
          <pc:docMk/>
          <pc:sldMk cId="2370984726" sldId="337"/>
        </pc:sldMkLst>
        <pc:spChg chg="mod ord">
          <ac:chgData name="Serif Salem" userId="93371da5-1b6a-4146-a736-4a3b0c81f0c2" providerId="ADAL" clId="{37E6C738-ACE4-4647-9DB0-9A4CA9DEAD47}" dt="2025-05-25T23:06:45.898" v="150" actId="700"/>
          <ac:spMkLst>
            <pc:docMk/>
            <pc:sldMk cId="2370984726" sldId="337"/>
            <ac:spMk id="2" creationId="{F0D33F32-FE9A-7CA8-E8F7-44B2261D38E6}"/>
          </ac:spMkLst>
        </pc:spChg>
        <pc:spChg chg="mod">
          <ac:chgData name="Serif Salem" userId="93371da5-1b6a-4146-a736-4a3b0c81f0c2" providerId="ADAL" clId="{37E6C738-ACE4-4647-9DB0-9A4CA9DEAD47}" dt="2025-05-25T23:07:30.993" v="201" actId="1036"/>
          <ac:spMkLst>
            <pc:docMk/>
            <pc:sldMk cId="2370984726" sldId="337"/>
            <ac:spMk id="3" creationId="{00000000-0000-0000-0000-000000000000}"/>
          </ac:spMkLst>
        </pc:spChg>
        <pc:spChg chg="mod">
          <ac:chgData name="Serif Salem" userId="93371da5-1b6a-4146-a736-4a3b0c81f0c2" providerId="ADAL" clId="{37E6C738-ACE4-4647-9DB0-9A4CA9DEAD47}" dt="2025-05-25T23:10:44.339" v="247" actId="1076"/>
          <ac:spMkLst>
            <pc:docMk/>
            <pc:sldMk cId="2370984726" sldId="337"/>
            <ac:spMk id="4" creationId="{00000000-0000-0000-0000-000000000000}"/>
          </ac:spMkLst>
        </pc:spChg>
        <pc:spChg chg="mod">
          <ac:chgData name="Serif Salem" userId="93371da5-1b6a-4146-a736-4a3b0c81f0c2" providerId="ADAL" clId="{37E6C738-ACE4-4647-9DB0-9A4CA9DEAD47}" dt="2025-05-25T23:08:07.839" v="243" actId="20577"/>
          <ac:spMkLst>
            <pc:docMk/>
            <pc:sldMk cId="2370984726" sldId="337"/>
            <ac:spMk id="5" creationId="{00000000-0000-0000-0000-000000000000}"/>
          </ac:spMkLst>
        </pc:spChg>
        <pc:spChg chg="mod">
          <ac:chgData name="Serif Salem" userId="93371da5-1b6a-4146-a736-4a3b0c81f0c2" providerId="ADAL" clId="{37E6C738-ACE4-4647-9DB0-9A4CA9DEAD47}" dt="2025-05-25T23:11:10.850" v="252" actId="14100"/>
          <ac:spMkLst>
            <pc:docMk/>
            <pc:sldMk cId="2370984726" sldId="337"/>
            <ac:spMk id="7" creationId="{00000000-0000-0000-0000-000000000000}"/>
          </ac:spMkLst>
        </pc:spChg>
        <pc:spChg chg="add del mod ord">
          <ac:chgData name="Serif Salem" userId="93371da5-1b6a-4146-a736-4a3b0c81f0c2" providerId="ADAL" clId="{37E6C738-ACE4-4647-9DB0-9A4CA9DEAD47}" dt="2025-05-25T23:06:45.898" v="150" actId="700"/>
          <ac:spMkLst>
            <pc:docMk/>
            <pc:sldMk cId="2370984726" sldId="337"/>
            <ac:spMk id="8" creationId="{CE52986A-7E59-AF24-C8A0-1107FD6F9BDB}"/>
          </ac:spMkLst>
        </pc:spChg>
        <pc:spChg chg="add del mod ord">
          <ac:chgData name="Serif Salem" userId="93371da5-1b6a-4146-a736-4a3b0c81f0c2" providerId="ADAL" clId="{37E6C738-ACE4-4647-9DB0-9A4CA9DEAD47}" dt="2025-05-25T23:06:45.898" v="150" actId="700"/>
          <ac:spMkLst>
            <pc:docMk/>
            <pc:sldMk cId="2370984726" sldId="337"/>
            <ac:spMk id="22" creationId="{F9CFDA3F-D9B7-385F-E925-E49D279957BB}"/>
          </ac:spMkLst>
        </pc:spChg>
        <pc:spChg chg="add mod ord">
          <ac:chgData name="Serif Salem" userId="93371da5-1b6a-4146-a736-4a3b0c81f0c2" providerId="ADAL" clId="{37E6C738-ACE4-4647-9DB0-9A4CA9DEAD47}" dt="2025-05-25T23:07:17.709" v="189" actId="14100"/>
          <ac:spMkLst>
            <pc:docMk/>
            <pc:sldMk cId="2370984726" sldId="337"/>
            <ac:spMk id="24" creationId="{EDBAD68A-019A-D60B-E532-675A7225113B}"/>
          </ac:spMkLst>
        </pc:spChg>
        <pc:spChg chg="mod">
          <ac:chgData name="Serif Salem" userId="93371da5-1b6a-4146-a736-4a3b0c81f0c2" providerId="ADAL" clId="{37E6C738-ACE4-4647-9DB0-9A4CA9DEAD47}" dt="2025-05-25T23:11:37.501" v="288" actId="20577"/>
          <ac:spMkLst>
            <pc:docMk/>
            <pc:sldMk cId="2370984726" sldId="337"/>
            <ac:spMk id="36" creationId="{B065A880-4990-E115-A39E-4EDC98FDCB31}"/>
          </ac:spMkLst>
        </pc:spChg>
        <pc:spChg chg="mod">
          <ac:chgData name="Serif Salem" userId="93371da5-1b6a-4146-a736-4a3b0c81f0c2" providerId="ADAL" clId="{37E6C738-ACE4-4647-9DB0-9A4CA9DEAD47}" dt="2025-05-25T23:10:32.439" v="245"/>
          <ac:spMkLst>
            <pc:docMk/>
            <pc:sldMk cId="2370984726" sldId="337"/>
            <ac:spMk id="37" creationId="{77FAB886-6D68-E150-D83C-FE45AF062C3F}"/>
          </ac:spMkLst>
        </pc:spChg>
        <pc:spChg chg="add">
          <ac:chgData name="Serif Salem" userId="93371da5-1b6a-4146-a736-4a3b0c81f0c2" providerId="ADAL" clId="{37E6C738-ACE4-4647-9DB0-9A4CA9DEAD47}" dt="2025-05-25T23:24:10.428" v="408"/>
          <ac:spMkLst>
            <pc:docMk/>
            <pc:sldMk cId="2370984726" sldId="337"/>
            <ac:spMk id="40" creationId="{E3738CA2-95E0-58D4-9F3A-CAE3F41ECB75}"/>
          </ac:spMkLst>
        </pc:spChg>
        <pc:spChg chg="del mod">
          <ac:chgData name="Serif Salem" userId="93371da5-1b6a-4146-a736-4a3b0c81f0c2" providerId="ADAL" clId="{37E6C738-ACE4-4647-9DB0-9A4CA9DEAD47}" dt="2025-05-25T23:10:18.521" v="244" actId="478"/>
          <ac:spMkLst>
            <pc:docMk/>
            <pc:sldMk cId="2370984726" sldId="337"/>
            <ac:spMk id="57" creationId="{00000000-0000-0000-0000-000000000000}"/>
          </ac:spMkLst>
        </pc:spChg>
        <pc:spChg chg="del mod">
          <ac:chgData name="Serif Salem" userId="93371da5-1b6a-4146-a736-4a3b0c81f0c2" providerId="ADAL" clId="{37E6C738-ACE4-4647-9DB0-9A4CA9DEAD47}" dt="2025-05-25T23:10:18.521" v="244" actId="478"/>
          <ac:spMkLst>
            <pc:docMk/>
            <pc:sldMk cId="2370984726" sldId="337"/>
            <ac:spMk id="58" creationId="{00000000-0000-0000-0000-000000000000}"/>
          </ac:spMkLst>
        </pc:spChg>
        <pc:spChg chg="del mod">
          <ac:chgData name="Serif Salem" userId="93371da5-1b6a-4146-a736-4a3b0c81f0c2" providerId="ADAL" clId="{37E6C738-ACE4-4647-9DB0-9A4CA9DEAD47}" dt="2025-05-25T23:10:18.521" v="244" actId="478"/>
          <ac:spMkLst>
            <pc:docMk/>
            <pc:sldMk cId="2370984726" sldId="337"/>
            <ac:spMk id="59" creationId="{00000000-0000-0000-0000-000000000000}"/>
          </ac:spMkLst>
        </pc:spChg>
        <pc:grpChg chg="add mod">
          <ac:chgData name="Serif Salem" userId="93371da5-1b6a-4146-a736-4a3b0c81f0c2" providerId="ADAL" clId="{37E6C738-ACE4-4647-9DB0-9A4CA9DEAD47}" dt="2025-05-25T23:11:15.341" v="253" actId="1076"/>
          <ac:grpSpMkLst>
            <pc:docMk/>
            <pc:sldMk cId="2370984726" sldId="337"/>
            <ac:grpSpMk id="25" creationId="{5C43F30B-8C68-911B-D64F-99212A0FA66E}"/>
          </ac:grpSpMkLst>
        </pc:grpChg>
        <pc:grpChg chg="del mod">
          <ac:chgData name="Serif Salem" userId="93371da5-1b6a-4146-a736-4a3b0c81f0c2" providerId="ADAL" clId="{37E6C738-ACE4-4647-9DB0-9A4CA9DEAD47}" dt="2025-05-25T23:10:18.521" v="244" actId="478"/>
          <ac:grpSpMkLst>
            <pc:docMk/>
            <pc:sldMk cId="2370984726" sldId="337"/>
            <ac:grpSpMk id="30" creationId="{00000000-0000-0000-0000-000000000000}"/>
          </ac:grpSpMkLst>
        </pc:grpChg>
        <pc:grpChg chg="del mod">
          <ac:chgData name="Serif Salem" userId="93371da5-1b6a-4146-a736-4a3b0c81f0c2" providerId="ADAL" clId="{37E6C738-ACE4-4647-9DB0-9A4CA9DEAD47}" dt="2025-05-25T23:10:18.521" v="244" actId="478"/>
          <ac:grpSpMkLst>
            <pc:docMk/>
            <pc:sldMk cId="2370984726" sldId="337"/>
            <ac:grpSpMk id="56" creationId="{00000000-0000-0000-0000-000000000000}"/>
          </ac:grpSpMkLst>
        </pc:grpChg>
        <pc:grpChg chg="mod">
          <ac:chgData name="Serif Salem" userId="93371da5-1b6a-4146-a736-4a3b0c81f0c2" providerId="ADAL" clId="{37E6C738-ACE4-4647-9DB0-9A4CA9DEAD47}" dt="2025-05-25T23:07:30.993" v="201" actId="1036"/>
          <ac:grpSpMkLst>
            <pc:docMk/>
            <pc:sldMk cId="2370984726" sldId="337"/>
            <ac:grpSpMk id="60" creationId="{00000000-0000-0000-0000-000000000000}"/>
          </ac:grpSpMkLst>
        </pc:grpChg>
        <pc:grpChg chg="mod">
          <ac:chgData name="Serif Salem" userId="93371da5-1b6a-4146-a736-4a3b0c81f0c2" providerId="ADAL" clId="{37E6C738-ACE4-4647-9DB0-9A4CA9DEAD47}" dt="2025-05-25T23:07:30.993" v="201" actId="1036"/>
          <ac:grpSpMkLst>
            <pc:docMk/>
            <pc:sldMk cId="2370984726" sldId="337"/>
            <ac:grpSpMk id="61" creationId="{00000000-0000-0000-0000-000000000000}"/>
          </ac:grpSpMkLst>
        </pc:grpChg>
        <pc:picChg chg="add mod">
          <ac:chgData name="Serif Salem" userId="93371da5-1b6a-4146-a736-4a3b0c81f0c2" providerId="ADAL" clId="{37E6C738-ACE4-4647-9DB0-9A4CA9DEAD47}" dt="2025-05-25T23:24:33.734" v="416" actId="1076"/>
          <ac:picMkLst>
            <pc:docMk/>
            <pc:sldMk cId="2370984726" sldId="337"/>
            <ac:picMk id="41" creationId="{48003654-91E2-38B7-C957-DF5B77BE57E3}"/>
          </ac:picMkLst>
        </pc:picChg>
        <pc:picChg chg="add mod">
          <ac:chgData name="Serif Salem" userId="93371da5-1b6a-4146-a736-4a3b0c81f0c2" providerId="ADAL" clId="{37E6C738-ACE4-4647-9DB0-9A4CA9DEAD47}" dt="2025-05-25T23:17:30.160" v="407" actId="1076"/>
          <ac:picMkLst>
            <pc:docMk/>
            <pc:sldMk cId="2370984726" sldId="337"/>
            <ac:picMk id="3074" creationId="{ACBE1627-E0CB-1183-876B-4FBECB1B08E9}"/>
          </ac:picMkLst>
        </pc:picChg>
        <pc:cxnChg chg="mod">
          <ac:chgData name="Serif Salem" userId="93371da5-1b6a-4146-a736-4a3b0c81f0c2" providerId="ADAL" clId="{37E6C738-ACE4-4647-9DB0-9A4CA9DEAD47}" dt="2025-05-25T23:10:18.521" v="244" actId="478"/>
          <ac:cxnSpMkLst>
            <pc:docMk/>
            <pc:sldMk cId="2370984726" sldId="337"/>
            <ac:cxnSpMk id="35" creationId="{00000000-0000-0000-0000-000000000000}"/>
          </ac:cxnSpMkLst>
        </pc:cxnChg>
        <pc:cxnChg chg="mod">
          <ac:chgData name="Serif Salem" userId="93371da5-1b6a-4146-a736-4a3b0c81f0c2" providerId="ADAL" clId="{37E6C738-ACE4-4647-9DB0-9A4CA9DEAD47}" dt="2025-05-25T23:10:18.521" v="244" actId="478"/>
          <ac:cxnSpMkLst>
            <pc:docMk/>
            <pc:sldMk cId="2370984726" sldId="337"/>
            <ac:cxnSpMk id="51" creationId="{00000000-0000-0000-0000-000000000000}"/>
          </ac:cxnSpMkLst>
        </pc:cxnChg>
      </pc:sldChg>
      <pc:sldChg chg="modSp mod ord">
        <pc:chgData name="Serif Salem" userId="93371da5-1b6a-4146-a736-4a3b0c81f0c2" providerId="ADAL" clId="{37E6C738-ACE4-4647-9DB0-9A4CA9DEAD47}" dt="2025-05-25T23:14:53.558" v="403" actId="14100"/>
        <pc:sldMkLst>
          <pc:docMk/>
          <pc:sldMk cId="2240205366" sldId="354"/>
        </pc:sldMkLst>
        <pc:spChg chg="mod">
          <ac:chgData name="Serif Salem" userId="93371da5-1b6a-4146-a736-4a3b0c81f0c2" providerId="ADAL" clId="{37E6C738-ACE4-4647-9DB0-9A4CA9DEAD47}" dt="2025-05-25T23:14:35.157" v="399" actId="1076"/>
          <ac:spMkLst>
            <pc:docMk/>
            <pc:sldMk cId="2240205366" sldId="354"/>
            <ac:spMk id="4" creationId="{B7F761C4-FAF0-773F-29E5-3DD5A7AA0D62}"/>
          </ac:spMkLst>
        </pc:spChg>
        <pc:grpChg chg="mod">
          <ac:chgData name="Serif Salem" userId="93371da5-1b6a-4146-a736-4a3b0c81f0c2" providerId="ADAL" clId="{37E6C738-ACE4-4647-9DB0-9A4CA9DEAD47}" dt="2025-05-25T23:14:11.111" v="398" actId="1076"/>
          <ac:grpSpMkLst>
            <pc:docMk/>
            <pc:sldMk cId="2240205366" sldId="354"/>
            <ac:grpSpMk id="6" creationId="{68EFC34D-D8A8-451E-9F75-F4DFAD87F832}"/>
          </ac:grpSpMkLst>
        </pc:grpChg>
        <pc:cxnChg chg="mod">
          <ac:chgData name="Serif Salem" userId="93371da5-1b6a-4146-a736-4a3b0c81f0c2" providerId="ADAL" clId="{37E6C738-ACE4-4647-9DB0-9A4CA9DEAD47}" dt="2025-05-25T23:14:53.558" v="403" actId="14100"/>
          <ac:cxnSpMkLst>
            <pc:docMk/>
            <pc:sldMk cId="2240205366" sldId="354"/>
            <ac:cxnSpMk id="13" creationId="{3E2DFB92-4A8A-48C2-7E47-682EB2038251}"/>
          </ac:cxnSpMkLst>
        </pc:cxnChg>
        <pc:cxnChg chg="mod">
          <ac:chgData name="Serif Salem" userId="93371da5-1b6a-4146-a736-4a3b0c81f0c2" providerId="ADAL" clId="{37E6C738-ACE4-4647-9DB0-9A4CA9DEAD47}" dt="2025-05-25T23:14:53.558" v="403" actId="14100"/>
          <ac:cxnSpMkLst>
            <pc:docMk/>
            <pc:sldMk cId="2240205366" sldId="354"/>
            <ac:cxnSpMk id="14" creationId="{CD2C50EC-455A-9E71-CDA9-4D52AB493B47}"/>
          </ac:cxnSpMkLst>
        </pc:cxnChg>
      </pc:sldChg>
      <pc:sldChg chg="add">
        <pc:chgData name="Serif Salem" userId="93371da5-1b6a-4146-a736-4a3b0c81f0c2" providerId="ADAL" clId="{37E6C738-ACE4-4647-9DB0-9A4CA9DEAD47}" dt="2025-05-25T19:56:25.264" v="0"/>
        <pc:sldMkLst>
          <pc:docMk/>
          <pc:sldMk cId="2288120860" sldId="380"/>
        </pc:sldMkLst>
      </pc:sldChg>
      <pc:sldChg chg="add del">
        <pc:chgData name="Serif Salem" userId="93371da5-1b6a-4146-a736-4a3b0c81f0c2" providerId="ADAL" clId="{37E6C738-ACE4-4647-9DB0-9A4CA9DEAD47}" dt="2025-05-25T23:15:02.736" v="404" actId="47"/>
        <pc:sldMkLst>
          <pc:docMk/>
          <pc:sldMk cId="609452854" sldId="383"/>
        </pc:sldMkLst>
      </pc:sldChg>
      <pc:sldChg chg="addSp delSp modSp new mod modClrScheme chgLayout">
        <pc:chgData name="Serif Salem" userId="93371da5-1b6a-4146-a736-4a3b0c81f0c2" providerId="ADAL" clId="{37E6C738-ACE4-4647-9DB0-9A4CA9DEAD47}" dt="2025-05-25T23:02:55.476" v="143" actId="14100"/>
        <pc:sldMkLst>
          <pc:docMk/>
          <pc:sldMk cId="2143698289" sldId="384"/>
        </pc:sldMkLst>
        <pc:spChg chg="mod ord">
          <ac:chgData name="Serif Salem" userId="93371da5-1b6a-4146-a736-4a3b0c81f0c2" providerId="ADAL" clId="{37E6C738-ACE4-4647-9DB0-9A4CA9DEAD47}" dt="2025-05-25T23:02:48.124" v="141" actId="700"/>
          <ac:spMkLst>
            <pc:docMk/>
            <pc:sldMk cId="2143698289" sldId="384"/>
            <ac:spMk id="2" creationId="{C3564983-0451-4275-7B2C-12ABCEE6A546}"/>
          </ac:spMkLst>
        </pc:spChg>
        <pc:spChg chg="add mod ord">
          <ac:chgData name="Serif Salem" userId="93371da5-1b6a-4146-a736-4a3b0c81f0c2" providerId="ADAL" clId="{37E6C738-ACE4-4647-9DB0-9A4CA9DEAD47}" dt="2025-05-25T23:02:48.124" v="141" actId="700"/>
          <ac:spMkLst>
            <pc:docMk/>
            <pc:sldMk cId="2143698289" sldId="384"/>
            <ac:spMk id="3" creationId="{3667175D-0DF2-DE9E-F36F-CADE85590C5F}"/>
          </ac:spMkLst>
        </pc:spChg>
        <pc:spChg chg="add del mod ord">
          <ac:chgData name="Serif Salem" userId="93371da5-1b6a-4146-a736-4a3b0c81f0c2" providerId="ADAL" clId="{37E6C738-ACE4-4647-9DB0-9A4CA9DEAD47}" dt="2025-05-25T23:02:21.886" v="136" actId="478"/>
          <ac:spMkLst>
            <pc:docMk/>
            <pc:sldMk cId="2143698289" sldId="384"/>
            <ac:spMk id="4" creationId="{8B1B4E73-2509-B9AB-7A96-8FCFD0734050}"/>
          </ac:spMkLst>
        </pc:spChg>
        <pc:picChg chg="add mod">
          <ac:chgData name="Serif Salem" userId="93371da5-1b6a-4146-a736-4a3b0c81f0c2" providerId="ADAL" clId="{37E6C738-ACE4-4647-9DB0-9A4CA9DEAD47}" dt="2025-05-25T23:02:55.476" v="143" actId="14100"/>
          <ac:picMkLst>
            <pc:docMk/>
            <pc:sldMk cId="2143698289" sldId="384"/>
            <ac:picMk id="1026" creationId="{1CE8D025-BB95-88F8-486C-A7352E298F54}"/>
          </ac:picMkLst>
        </pc:picChg>
      </pc:sldChg>
      <pc:sldChg chg="addSp delSp modSp add mod modClrScheme chgLayout">
        <pc:chgData name="Serif Salem" userId="93371da5-1b6a-4146-a736-4a3b0c81f0c2" providerId="ADAL" clId="{37E6C738-ACE4-4647-9DB0-9A4CA9DEAD47}" dt="2025-05-25T23:05:52.473" v="148" actId="1076"/>
        <pc:sldMkLst>
          <pc:docMk/>
          <pc:sldMk cId="3544996714" sldId="385"/>
        </pc:sldMkLst>
        <pc:spChg chg="mod ord">
          <ac:chgData name="Serif Salem" userId="93371da5-1b6a-4146-a736-4a3b0c81f0c2" providerId="ADAL" clId="{37E6C738-ACE4-4647-9DB0-9A4CA9DEAD47}" dt="2025-05-25T23:02:37.946" v="140" actId="700"/>
          <ac:spMkLst>
            <pc:docMk/>
            <pc:sldMk cId="3544996714" sldId="385"/>
            <ac:spMk id="2" creationId="{8DD9194B-4C68-9328-3EAA-A49C889A15AC}"/>
          </ac:spMkLst>
        </pc:spChg>
        <pc:spChg chg="mod ord">
          <ac:chgData name="Serif Salem" userId="93371da5-1b6a-4146-a736-4a3b0c81f0c2" providerId="ADAL" clId="{37E6C738-ACE4-4647-9DB0-9A4CA9DEAD47}" dt="2025-05-25T23:02:37.946" v="140" actId="700"/>
          <ac:spMkLst>
            <pc:docMk/>
            <pc:sldMk cId="3544996714" sldId="385"/>
            <ac:spMk id="3" creationId="{5AA17FDB-216C-0E2E-FB09-E32A571C090F}"/>
          </ac:spMkLst>
        </pc:spChg>
        <pc:spChg chg="del">
          <ac:chgData name="Serif Salem" userId="93371da5-1b6a-4146-a736-4a3b0c81f0c2" providerId="ADAL" clId="{37E6C738-ACE4-4647-9DB0-9A4CA9DEAD47}" dt="2025-05-25T23:02:37.946" v="140" actId="700"/>
          <ac:spMkLst>
            <pc:docMk/>
            <pc:sldMk cId="3544996714" sldId="385"/>
            <ac:spMk id="4" creationId="{85F2D4F1-36F3-8AD0-5DD2-FD5F5C9E537C}"/>
          </ac:spMkLst>
        </pc:spChg>
        <pc:picChg chg="add mod">
          <ac:chgData name="Serif Salem" userId="93371da5-1b6a-4146-a736-4a3b0c81f0c2" providerId="ADAL" clId="{37E6C738-ACE4-4647-9DB0-9A4CA9DEAD47}" dt="2025-05-25T23:05:52.473" v="148" actId="1076"/>
          <ac:picMkLst>
            <pc:docMk/>
            <pc:sldMk cId="3544996714" sldId="385"/>
            <ac:picMk id="2050" creationId="{A9286236-B049-9A74-BD9E-AFDFFC499172}"/>
          </ac:picMkLst>
        </pc:picChg>
      </pc:sldChg>
      <pc:sldMasterChg chg="delSldLayout">
        <pc:chgData name="Serif Salem" userId="93371da5-1b6a-4146-a736-4a3b0c81f0c2" providerId="ADAL" clId="{37E6C738-ACE4-4647-9DB0-9A4CA9DEAD47}" dt="2025-05-25T23:15:02.736" v="404" actId="47"/>
        <pc:sldMasterMkLst>
          <pc:docMk/>
          <pc:sldMasterMk cId="272478754" sldId="2147483719"/>
        </pc:sldMasterMkLst>
        <pc:sldLayoutChg chg="del">
          <pc:chgData name="Serif Salem" userId="93371da5-1b6a-4146-a736-4a3b0c81f0c2" providerId="ADAL" clId="{37E6C738-ACE4-4647-9DB0-9A4CA9DEAD47}" dt="2025-05-25T23:15:02.736" v="404" actId="47"/>
          <pc:sldLayoutMkLst>
            <pc:docMk/>
            <pc:sldMasterMk cId="272478754" sldId="2147483719"/>
            <pc:sldLayoutMk cId="2929351385" sldId="214748374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BB878D-1C5A-42FE-BF0B-007AEA90EEA3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6032F1-92EC-4A86-829F-36DE460F4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218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2B974A-AC6B-2E41-E85E-CC50BC65EF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95ADA7-557C-1C4E-C54F-B9B9750F8C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D7ADDB-0150-3599-2FE3-02B6ACFE06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79F93D-8CD3-F010-963B-4A7456C522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189C83-8B5B-0E4C-B1C5-1741A38877F8}" type="slidenum">
              <a:rPr lang="en-US" altLang="en-US" smtClean="0"/>
              <a:pPr/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096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E1CB102A-24EA-4315-AF03-ADD50827595D}" type="datetime1">
              <a:rPr lang="en-GB" smtClean="0"/>
              <a:t>28/01/2026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135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49E573C-3C91-4CE4-A7E9-0C236810943E}" type="datetime1">
              <a:rPr lang="en-GB" smtClean="0"/>
              <a:t>28/01/2026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46798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0B170-B156-4D4E-BE93-09E10918688B}" type="datetime1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020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EF71-FCA7-4E06-B1CC-C08E1C040E60}" type="datetime1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72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D5F51-A2C8-45A7-B60E-881D31F755ED}" type="datetime1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277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276943-36F3-4740-983B-911689A0344E}" type="datetime1">
              <a:rPr lang="en-GB" smtClean="0"/>
              <a:t>28/01/2026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499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87F97FA6-B147-429E-A85E-AF1F2E9D6B8F}" type="datetime1">
              <a:rPr lang="en-GB" smtClean="0"/>
              <a:t>28/01/2026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5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8955E97E-9A00-4438-AD77-81E5C8E1AE77}" type="datetime1">
              <a:rPr lang="en-GB" smtClean="0"/>
              <a:t>28/01/2026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751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B3812A-028A-4E5D-B01E-0889E71CDF11}" type="datetime1">
              <a:rPr lang="en-GB" smtClean="0"/>
              <a:t>28/01/2026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744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1A7F5E23-67D0-4771-9A1B-94061A645511}" type="datetime1">
              <a:rPr lang="en-GB" smtClean="0"/>
              <a:t>28/01/2026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063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96FEDD30-3538-494A-A3B8-F2003B912129}" type="datetime1">
              <a:rPr lang="en-GB" smtClean="0"/>
              <a:t>28/01/2026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693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1C25D732-57D0-428B-B8D2-29E9DD1FFE23}" type="datetime1">
              <a:rPr lang="en-GB" smtClean="0"/>
              <a:t>28/01/2026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491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EA798A55-8D82-42CA-8C46-4F619C1D6DED}" type="datetime1">
              <a:rPr lang="en-GB" smtClean="0"/>
              <a:t>28/01/2026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714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343765DC-9D75-4A5A-9EBB-C166DE4F82DB}" type="datetime1">
              <a:rPr lang="en-GB" smtClean="0"/>
              <a:t>28/01/2026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371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77F3D1F6-9DE1-4C1C-BA6C-80FD93724E77}" type="datetime1">
              <a:rPr lang="en-GB" smtClean="0"/>
              <a:t>28/01/2026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170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068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652D2F5-DE06-49E6-8A49-CBB594E28D47}" type="datetime1">
              <a:rPr lang="en-GB" smtClean="0"/>
              <a:t>28/01/2026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97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10455-FF4A-478A-9001-21D8A8FD59A1}" type="datetime1">
              <a:rPr lang="en-GB" smtClean="0"/>
              <a:t>28/01/2026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3387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2651"/>
            <a:ext cx="9774609" cy="934901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763387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D393EEE6-4776-4CA0-327C-20EA207EF1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0800000" flipV="1">
            <a:off x="9099933" y="6273734"/>
            <a:ext cx="2467779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E25E6E7B-8CD0-4739-8242-A7B3AC2D0762}" type="datetime1">
              <a:rPr lang="en-US" smtClean="0"/>
              <a:t>1/28/2026</a:t>
            </a:fld>
            <a:endParaRPr lang="en-GB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6A5CBAF8-A692-5C02-839C-FF3935C6D1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290191" y="6285325"/>
            <a:ext cx="5707566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7">
            <a:extLst>
              <a:ext uri="{FF2B5EF4-FFF2-40B4-BE49-F238E27FC236}">
                <a16:creationId xmlns:a16="http://schemas.microsoft.com/office/drawing/2014/main" id="{072C2287-FCA7-554F-2D16-2C368E7059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4534" y="6285324"/>
            <a:ext cx="464287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7CC7D564-9908-4C12-8CEB-5CB4FB999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41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E1CB102A-24EA-4315-AF03-ADD50827595D}" type="datetime1">
              <a:rPr lang="en-GB" smtClean="0"/>
              <a:t>28/01/2026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845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49E573C-3C91-4CE4-A7E9-0C236810943E}" type="datetime1">
              <a:rPr lang="en-GB" smtClean="0"/>
              <a:t>28/01/2026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7668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0B170-B156-4D4E-BE93-09E10918688B}" type="datetime1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615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EF71-FCA7-4E06-B1CC-C08E1C040E60}" type="datetime1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945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77F3D1F6-9DE1-4C1C-BA6C-80FD93724E77}" type="datetime1">
              <a:rPr lang="en-GB" smtClean="0"/>
              <a:t>28/01/2026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396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D5F51-A2C8-45A7-B60E-881D31F755ED}" type="datetime1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927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276943-36F3-4740-983B-911689A0344E}" type="datetime1">
              <a:rPr lang="en-GB" smtClean="0"/>
              <a:t>28/01/2026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928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87F97FA6-B147-429E-A85E-AF1F2E9D6B8F}" type="datetime1">
              <a:rPr lang="en-GB" smtClean="0"/>
              <a:t>28/01/2026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332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8955E97E-9A00-4438-AD77-81E5C8E1AE77}" type="datetime1">
              <a:rPr lang="en-GB" smtClean="0"/>
              <a:t>28/01/2026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14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B3812A-028A-4E5D-B01E-0889E71CDF11}" type="datetime1">
              <a:rPr lang="en-GB" smtClean="0"/>
              <a:t>28/01/2026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40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1A7F5E23-67D0-4771-9A1B-94061A645511}" type="datetime1">
              <a:rPr lang="en-GB" smtClean="0"/>
              <a:t>28/01/2026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81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96FEDD30-3538-494A-A3B8-F2003B912129}" type="datetime1">
              <a:rPr lang="en-GB" smtClean="0"/>
              <a:t>28/01/2026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801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1C25D732-57D0-428B-B8D2-29E9DD1FFE23}" type="datetime1">
              <a:rPr lang="en-GB" smtClean="0"/>
              <a:t>28/01/2026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37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EA798A55-8D82-42CA-8C46-4F619C1D6DED}" type="datetime1">
              <a:rPr lang="en-GB" smtClean="0"/>
              <a:t>28/01/2026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347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343765DC-9D75-4A5A-9EBB-C166DE4F82DB}" type="datetime1">
              <a:rPr lang="en-GB" smtClean="0"/>
              <a:t>28/01/2026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828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9461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652D2F5-DE06-49E6-8A49-CBB594E28D47}" type="datetime1">
              <a:rPr lang="en-GB" smtClean="0"/>
              <a:t>28/01/2026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47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2651"/>
            <a:ext cx="9774609" cy="934901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763387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D393EEE6-4776-4CA0-327C-20EA207EF1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0800000" flipV="1">
            <a:off x="9099933" y="6273734"/>
            <a:ext cx="2467779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E25E6E7B-8CD0-4739-8242-A7B3AC2D0762}" type="datetime1">
              <a:rPr lang="en-US" smtClean="0"/>
              <a:t>1/28/2026</a:t>
            </a:fld>
            <a:endParaRPr lang="en-GB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6A5CBAF8-A692-5C02-839C-FF3935C6D1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290191" y="6285325"/>
            <a:ext cx="5707566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7">
            <a:extLst>
              <a:ext uri="{FF2B5EF4-FFF2-40B4-BE49-F238E27FC236}">
                <a16:creationId xmlns:a16="http://schemas.microsoft.com/office/drawing/2014/main" id="{072C2287-FCA7-554F-2D16-2C368E7059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4534" y="6285324"/>
            <a:ext cx="464287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7CC7D564-9908-4C12-8CEB-5CB4FB999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838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5_logo mono_image bckgrnd">
    <p:bg>
      <p:bgPr>
        <a:solidFill>
          <a:srgbClr val="FFFF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405" y="157534"/>
            <a:ext cx="10521265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76C474DE-E227-CC82-4C3A-73A9AADCF0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0800000" flipV="1">
            <a:off x="9099933" y="6273734"/>
            <a:ext cx="2467779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8957CC61-8137-4423-8FB9-E2F3CCC7C690}" type="datetime1">
              <a:rPr lang="en-US" smtClean="0"/>
              <a:t>1/28/2026</a:t>
            </a:fld>
            <a:endParaRPr lang="en-GB"/>
          </a:p>
        </p:txBody>
      </p:sp>
      <p:sp>
        <p:nvSpPr>
          <p:cNvPr id="8" name="Footer Placeholder 6">
            <a:extLst>
              <a:ext uri="{FF2B5EF4-FFF2-40B4-BE49-F238E27FC236}">
                <a16:creationId xmlns:a16="http://schemas.microsoft.com/office/drawing/2014/main" id="{CFB7A31A-2416-F45E-2507-E399D92FDB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290191" y="6285325"/>
            <a:ext cx="5707566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02AA4CB2-FFC2-6F05-62F6-AB5A43DB1A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4534" y="6285324"/>
            <a:ext cx="464287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7CC7D564-9908-4C12-8CEB-5CB4FB99930B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33AFA3-DEF6-75DA-1651-F0F9D4403E92}"/>
              </a:ext>
            </a:extLst>
          </p:cNvPr>
          <p:cNvCxnSpPr>
            <a:cxnSpLocks/>
          </p:cNvCxnSpPr>
          <p:nvPr/>
        </p:nvCxnSpPr>
        <p:spPr>
          <a:xfrm>
            <a:off x="-1728" y="53165"/>
            <a:ext cx="12193728" cy="0"/>
          </a:xfrm>
          <a:prstGeom prst="line">
            <a:avLst/>
          </a:prstGeom>
          <a:ln w="114300">
            <a:solidFill>
              <a:srgbClr val="004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4A954BE-95F5-8165-48DC-691F7AB23D7F}"/>
              </a:ext>
            </a:extLst>
          </p:cNvPr>
          <p:cNvCxnSpPr>
            <a:cxnSpLocks/>
          </p:cNvCxnSpPr>
          <p:nvPr/>
        </p:nvCxnSpPr>
        <p:spPr>
          <a:xfrm>
            <a:off x="0" y="6804835"/>
            <a:ext cx="12192000" cy="0"/>
          </a:xfrm>
          <a:prstGeom prst="line">
            <a:avLst/>
          </a:prstGeom>
          <a:ln w="114300">
            <a:solidFill>
              <a:srgbClr val="004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6" descr="QA Higher Education - London Job Show - Stratford">
            <a:extLst>
              <a:ext uri="{FF2B5EF4-FFF2-40B4-BE49-F238E27FC236}">
                <a16:creationId xmlns:a16="http://schemas.microsoft.com/office/drawing/2014/main" id="{04E6F3EE-E116-EC8D-506F-1ED791E60E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38" y="6068798"/>
            <a:ext cx="1171309" cy="714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3EE996-26A6-55F0-CE50-A9027147042F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 l="10829" t="14872" r="10043" b="16298"/>
          <a:stretch/>
        </p:blipFill>
        <p:spPr>
          <a:xfrm>
            <a:off x="10914670" y="125635"/>
            <a:ext cx="1277330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17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and Content">
    <p:bg>
      <p:bgPr>
        <a:solidFill>
          <a:srgbClr val="C00000">
            <a:alpha val="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99249"/>
            <a:ext cx="11475562" cy="715151"/>
          </a:xfrm>
          <a:prstGeom prst="rect">
            <a:avLst/>
          </a:prstGeo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220" y="1048215"/>
            <a:ext cx="11475562" cy="5182987"/>
          </a:xfrm>
          <a:prstGeom prst="rect">
            <a:avLst/>
          </a:prstGeom>
          <a:ln>
            <a:noFill/>
          </a:ln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2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E85F5-0C1E-45E6-96DA-7FCF1C03716D}" type="datetime1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36484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SuTit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lowchart: Manual Input 5">
            <a:extLst>
              <a:ext uri="{FF2B5EF4-FFF2-40B4-BE49-F238E27FC236}">
                <a16:creationId xmlns:a16="http://schemas.microsoft.com/office/drawing/2014/main" id="{DC680092-84E3-EEA5-8FCD-36D5852B3692}"/>
              </a:ext>
            </a:extLst>
          </p:cNvPr>
          <p:cNvSpPr/>
          <p:nvPr/>
        </p:nvSpPr>
        <p:spPr>
          <a:xfrm rot="5400000" flipH="1">
            <a:off x="670896" y="-313088"/>
            <a:ext cx="6510124" cy="7454351"/>
          </a:xfrm>
          <a:custGeom>
            <a:avLst/>
            <a:gdLst>
              <a:gd name="connsiteX0" fmla="*/ 0 w 10000"/>
              <a:gd name="connsiteY0" fmla="*/ 2000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2000 h 10000"/>
              <a:gd name="connsiteX0" fmla="*/ 0 w 10000"/>
              <a:gd name="connsiteY0" fmla="*/ 5074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5074 h 10000"/>
              <a:gd name="connsiteX0" fmla="*/ 0 w 10000"/>
              <a:gd name="connsiteY0" fmla="*/ 4548 h 9474"/>
              <a:gd name="connsiteX1" fmla="*/ 9957 w 10000"/>
              <a:gd name="connsiteY1" fmla="*/ 0 h 9474"/>
              <a:gd name="connsiteX2" fmla="*/ 10000 w 10000"/>
              <a:gd name="connsiteY2" fmla="*/ 9474 h 9474"/>
              <a:gd name="connsiteX3" fmla="*/ 0 w 10000"/>
              <a:gd name="connsiteY3" fmla="*/ 9474 h 9474"/>
              <a:gd name="connsiteX4" fmla="*/ 0 w 10000"/>
              <a:gd name="connsiteY4" fmla="*/ 4548 h 9474"/>
              <a:gd name="connsiteX0" fmla="*/ 0 w 9959"/>
              <a:gd name="connsiteY0" fmla="*/ 4801 h 10000"/>
              <a:gd name="connsiteX1" fmla="*/ 9957 w 9959"/>
              <a:gd name="connsiteY1" fmla="*/ 0 h 10000"/>
              <a:gd name="connsiteX2" fmla="*/ 9926 w 9959"/>
              <a:gd name="connsiteY2" fmla="*/ 9974 h 10000"/>
              <a:gd name="connsiteX3" fmla="*/ 0 w 9959"/>
              <a:gd name="connsiteY3" fmla="*/ 10000 h 10000"/>
              <a:gd name="connsiteX4" fmla="*/ 0 w 9959"/>
              <a:gd name="connsiteY4" fmla="*/ 4801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959" h="10000">
                <a:moveTo>
                  <a:pt x="0" y="4801"/>
                </a:moveTo>
                <a:lnTo>
                  <a:pt x="9957" y="0"/>
                </a:lnTo>
                <a:cubicBezTo>
                  <a:pt x="9971" y="3333"/>
                  <a:pt x="9912" y="6641"/>
                  <a:pt x="9926" y="9974"/>
                </a:cubicBezTo>
                <a:lnTo>
                  <a:pt x="0" y="10000"/>
                </a:lnTo>
                <a:lnTo>
                  <a:pt x="0" y="4801"/>
                </a:lnTo>
                <a:close/>
              </a:path>
            </a:pathLst>
          </a:custGeom>
          <a:solidFill>
            <a:srgbClr val="B4A169"/>
          </a:solidFill>
          <a:ln>
            <a:solidFill>
              <a:srgbClr val="B4A16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1190847" y="1648047"/>
            <a:ext cx="9952074" cy="3839012"/>
          </a:xfrm>
          <a:prstGeom prst="roundRect">
            <a:avLst>
              <a:gd name="adj" fmla="val 9294"/>
            </a:avLst>
          </a:prstGeom>
          <a:solidFill>
            <a:schemeClr val="bg1"/>
          </a:solidFill>
          <a:ln w="76200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lvl1pPr marL="0" marR="64008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kumimoji="0" lang="en-US" sz="4400" b="1" kern="1200" cap="none" spc="0" dirty="0">
                <a:ln w="12700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186389-714C-E8D4-E9B6-A3513F94A3C4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0E2A51"/>
              </a:clrFrom>
              <a:clrTo>
                <a:srgbClr val="0E2A51">
                  <a:alpha val="0"/>
                </a:srgbClr>
              </a:clrTo>
            </a:clrChange>
          </a:blip>
          <a:srcRect t="18948" b="17472"/>
          <a:stretch/>
        </p:blipFill>
        <p:spPr>
          <a:xfrm>
            <a:off x="9721716" y="-28875"/>
            <a:ext cx="2470284" cy="1570593"/>
          </a:xfrm>
          <a:prstGeom prst="rect">
            <a:avLst/>
          </a:prstGeom>
        </p:spPr>
      </p:pic>
      <p:pic>
        <p:nvPicPr>
          <p:cNvPr id="11" name="Picture 6" descr="QA Higher Education - London Job Show - Stratford">
            <a:extLst>
              <a:ext uri="{FF2B5EF4-FFF2-40B4-BE49-F238E27FC236}">
                <a16:creationId xmlns:a16="http://schemas.microsoft.com/office/drawing/2014/main" id="{F22C145C-8FD9-718B-1D06-08E5EF3628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6" y="5576522"/>
            <a:ext cx="1938132" cy="118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067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13" Type="http://schemas.openxmlformats.org/officeDocument/2006/relationships/slideLayout" Target="../slideLayouts/slideLayout32.xml"/><Relationship Id="rId18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40.xml"/><Relationship Id="rId7" Type="http://schemas.openxmlformats.org/officeDocument/2006/relationships/slideLayout" Target="../slideLayouts/slideLayout26.xml"/><Relationship Id="rId12" Type="http://schemas.openxmlformats.org/officeDocument/2006/relationships/slideLayout" Target="../slideLayouts/slideLayout31.xml"/><Relationship Id="rId17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1.xml"/><Relationship Id="rId16" Type="http://schemas.openxmlformats.org/officeDocument/2006/relationships/slideLayout" Target="../slideLayouts/slideLayout35.xml"/><Relationship Id="rId20" Type="http://schemas.openxmlformats.org/officeDocument/2006/relationships/slideLayout" Target="../slideLayouts/slideLayout39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11" Type="http://schemas.openxmlformats.org/officeDocument/2006/relationships/slideLayout" Target="../slideLayouts/slideLayout30.xml"/><Relationship Id="rId5" Type="http://schemas.openxmlformats.org/officeDocument/2006/relationships/slideLayout" Target="../slideLayouts/slideLayout24.xml"/><Relationship Id="rId15" Type="http://schemas.openxmlformats.org/officeDocument/2006/relationships/slideLayout" Target="../slideLayouts/slideLayout34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29.xml"/><Relationship Id="rId19" Type="http://schemas.openxmlformats.org/officeDocument/2006/relationships/slideLayout" Target="../slideLayouts/slideLayout38.xml"/><Relationship Id="rId4" Type="http://schemas.openxmlformats.org/officeDocument/2006/relationships/slideLayout" Target="../slideLayouts/slideLayout23.xml"/><Relationship Id="rId9" Type="http://schemas.openxmlformats.org/officeDocument/2006/relationships/slideLayout" Target="../slideLayouts/slideLayout28.xml"/><Relationship Id="rId14" Type="http://schemas.openxmlformats.org/officeDocument/2006/relationships/slideLayout" Target="../slideLayouts/slideLayout33.xml"/><Relationship Id="rId22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4E1C09AF-621C-472F-8DE0-6FFFA877B36E}" type="datetime1">
              <a:rPr lang="en-GB" smtClean="0"/>
              <a:t>28/01/2026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0449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  <p:sldLayoutId id="2147483717" r:id="rId18"/>
    <p:sldLayoutId id="2147483718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3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4E1C09AF-621C-472F-8DE0-6FFFA877B36E}" type="datetime1">
              <a:rPr lang="en-GB" smtClean="0"/>
              <a:t>28/01/2026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478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  <p:sldLayoutId id="2147483737" r:id="rId18"/>
    <p:sldLayoutId id="2147483738" r:id="rId19"/>
    <p:sldLayoutId id="2147483739" r:id="rId20"/>
    <p:sldLayoutId id="2147483740" r:id="rId2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2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9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DAD55-33E0-0B03-8589-9195F3E1A4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Web and Database Concept ACCA4023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2318DC-2489-0392-0E1B-A1CFE9C6D8F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Entity Relationship Modelling – Part 2 of 2</a:t>
            </a:r>
          </a:p>
        </p:txBody>
      </p:sp>
    </p:spTree>
    <p:extLst>
      <p:ext uri="{BB962C8B-B14F-4D97-AF65-F5344CB8AC3E}">
        <p14:creationId xmlns:p14="http://schemas.microsoft.com/office/powerpoint/2010/main" val="3099984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84EFF9-EDB7-2E67-D6D0-650FDCECBC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4202825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1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effectLst/>
                        </a:rPr>
                        <a:t>Introduction to Database and DBMS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Week 2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effectLst/>
                        </a:rPr>
                        <a:t>Database Design Modelling Techniques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>
                          <a:solidFill>
                            <a:srgbClr val="C00000"/>
                          </a:solidFill>
                          <a:effectLst/>
                        </a:rPr>
                        <a:t>Week 3</a:t>
                      </a:r>
                      <a:endParaRPr lang="en-GB" sz="2200" b="1" kern="100">
                        <a:solidFill>
                          <a:srgbClr val="C0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 dirty="0">
                          <a:solidFill>
                            <a:srgbClr val="C00000"/>
                          </a:solidFill>
                          <a:effectLst/>
                        </a:rPr>
                        <a:t>Entity Relationship Modelling</a:t>
                      </a:r>
                      <a:endParaRPr lang="en-GB" sz="2200" b="1" kern="100" dirty="0">
                        <a:solidFill>
                          <a:srgbClr val="C0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4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Normalization: Relational database Implementation using DBMS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5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MS Access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Front End Development – Key Techniques 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HTML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CSS – Cascading Stylesheet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Website evaluation Techniques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3CC07-BBB6-61FF-E8B8-93FB82A95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Entity, Entity Set and Entity Type</a:t>
            </a:r>
          </a:p>
          <a:p>
            <a:pPr algn="just"/>
            <a:r>
              <a:rPr lang="en-US" dirty="0"/>
              <a:t>Kinds of Entities</a:t>
            </a:r>
          </a:p>
          <a:p>
            <a:pPr algn="just"/>
            <a:r>
              <a:rPr lang="en-GB" dirty="0"/>
              <a:t>Types of Attributes</a:t>
            </a:r>
          </a:p>
          <a:p>
            <a:pPr algn="just"/>
            <a:r>
              <a:rPr lang="en-GB" dirty="0"/>
              <a:t>Types of Keys</a:t>
            </a:r>
          </a:p>
          <a:p>
            <a:pPr algn="just"/>
            <a:r>
              <a:rPr lang="en-GB" dirty="0"/>
              <a:t>Types of Relationships</a:t>
            </a:r>
          </a:p>
          <a:p>
            <a:pPr algn="just"/>
            <a:r>
              <a:rPr lang="en-GB" dirty="0"/>
              <a:t>Integrity Rules and Constraints</a:t>
            </a:r>
          </a:p>
          <a:p>
            <a:endParaRPr lang="en-GB" dirty="0"/>
          </a:p>
          <a:p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45146DDF-7029-3D12-645B-FC5C8ACA49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608" y="2552700"/>
            <a:ext cx="5305425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86B4C02-6702-6FF4-BB70-3E432B2F0E28}"/>
              </a:ext>
            </a:extLst>
          </p:cNvPr>
          <p:cNvSpPr/>
          <p:nvPr/>
        </p:nvSpPr>
        <p:spPr>
          <a:xfrm>
            <a:off x="358219" y="2442826"/>
            <a:ext cx="4761865" cy="1447801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08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F6614-B72E-E615-F5E1-E6F6EF8FC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- RDBMS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2292BB-1BF8-F132-43D8-6612C08A164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Relational Database (RDB)</a:t>
            </a:r>
            <a:r>
              <a:rPr lang="en-GB" dirty="0"/>
              <a:t> is a structured database that stores data in </a:t>
            </a:r>
            <a:r>
              <a:rPr lang="en-GB" b="1" dirty="0"/>
              <a:t>tables (relations)</a:t>
            </a:r>
            <a:r>
              <a:rPr lang="en-GB" dirty="0"/>
              <a:t>, which are interconnected through </a:t>
            </a:r>
            <a:r>
              <a:rPr lang="en-GB" b="1" dirty="0"/>
              <a:t>relationships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Each table consists of </a:t>
            </a:r>
            <a:r>
              <a:rPr lang="en-GB" b="1" dirty="0"/>
              <a:t>rows (records/tuples)</a:t>
            </a:r>
            <a:r>
              <a:rPr lang="en-GB" dirty="0"/>
              <a:t> and </a:t>
            </a:r>
            <a:r>
              <a:rPr lang="en-GB" b="1" dirty="0"/>
              <a:t>columns (attributes/fields)</a:t>
            </a:r>
            <a:r>
              <a:rPr lang="en-GB" dirty="0"/>
              <a:t>, ensuring data is </a:t>
            </a:r>
            <a:r>
              <a:rPr lang="en-GB" b="1" dirty="0"/>
              <a:t>organized, structured, and easily accessible</a:t>
            </a:r>
            <a:r>
              <a:rPr lang="en-GB" dirty="0"/>
              <a:t> using </a:t>
            </a:r>
            <a:r>
              <a:rPr lang="en-GB" b="1" u="sng" dirty="0"/>
              <a:t>Structured Query Language (SQL)</a:t>
            </a:r>
            <a:r>
              <a:rPr lang="en-GB" u="sng" dirty="0"/>
              <a:t>.</a:t>
            </a:r>
          </a:p>
          <a:p>
            <a:pPr lvl="1"/>
            <a:endParaRPr lang="en-GB" u="sng" dirty="0"/>
          </a:p>
          <a:p>
            <a:r>
              <a:rPr lang="en-GB" dirty="0"/>
              <a:t>A </a:t>
            </a:r>
            <a:r>
              <a:rPr lang="en-GB" b="1" dirty="0"/>
              <a:t>Relational Database Management System (RDBMS)</a:t>
            </a:r>
            <a:r>
              <a:rPr lang="en-GB" dirty="0"/>
              <a:t> is software that manages relational databases, enabling the storage, retrieval, and manipulation of structured data in </a:t>
            </a:r>
            <a:r>
              <a:rPr lang="en-GB" b="1" dirty="0"/>
              <a:t>tables</a:t>
            </a:r>
            <a:r>
              <a:rPr lang="en-GB" dirty="0"/>
              <a:t> using </a:t>
            </a:r>
            <a:r>
              <a:rPr lang="en-GB" b="1" dirty="0"/>
              <a:t>SQL</a:t>
            </a:r>
            <a:r>
              <a:rPr lang="en-GB" dirty="0"/>
              <a:t>, while ensuring </a:t>
            </a:r>
            <a:r>
              <a:rPr lang="en-GB" b="1" dirty="0"/>
              <a:t>data reliability and integrity</a:t>
            </a:r>
            <a:r>
              <a:rPr lang="en-GB" dirty="0"/>
              <a:t>.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1433568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F5F62FE-C0D4-8E64-AC55-14D6692DDA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- Introduction to Entity-Relationship Modelling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88AE7A-38EE-6E6E-44C9-EBF76A74D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5</a:t>
            </a:fld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87B68-A236-A50F-85BA-C973B5737B9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Entity-Relationship (ER) modelling </a:t>
            </a:r>
            <a:r>
              <a:rPr lang="en-GB" sz="2400" dirty="0"/>
              <a:t>is a foundational method in </a:t>
            </a:r>
            <a:r>
              <a:rPr lang="en-GB" sz="2400" b="1" dirty="0"/>
              <a:t>database design </a:t>
            </a:r>
            <a:r>
              <a:rPr lang="en-GB" sz="2400" dirty="0"/>
              <a:t>that helps </a:t>
            </a:r>
            <a:r>
              <a:rPr lang="en-GB" sz="2400" b="1" dirty="0"/>
              <a:t>represent real-world data and its interconnections</a:t>
            </a:r>
            <a:r>
              <a:rPr lang="en-GB" sz="2400" dirty="0"/>
              <a:t>. It focuses on three basic components:</a:t>
            </a:r>
          </a:p>
          <a:p>
            <a:pPr lvl="1"/>
            <a:r>
              <a:rPr lang="en-GB" sz="2400" dirty="0"/>
              <a:t>1) Entities; 2) Attributes; 3) Relationships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1CCFEBB-8475-EE8D-6037-9001C68AE463}"/>
              </a:ext>
            </a:extLst>
          </p:cNvPr>
          <p:cNvGraphicFramePr>
            <a:graphicFrameLocks noGrp="1"/>
          </p:cNvGraphicFramePr>
          <p:nvPr/>
        </p:nvGraphicFramePr>
        <p:xfrm>
          <a:off x="572958" y="2914379"/>
          <a:ext cx="11046084" cy="30175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712120">
                  <a:extLst>
                    <a:ext uri="{9D8B030D-6E8A-4147-A177-3AD203B41FA5}">
                      <a16:colId xmlns:a16="http://schemas.microsoft.com/office/drawing/2014/main" val="1383199540"/>
                    </a:ext>
                  </a:extLst>
                </a:gridCol>
                <a:gridCol w="4567854">
                  <a:extLst>
                    <a:ext uri="{9D8B030D-6E8A-4147-A177-3AD203B41FA5}">
                      <a16:colId xmlns:a16="http://schemas.microsoft.com/office/drawing/2014/main" val="1980160148"/>
                    </a:ext>
                  </a:extLst>
                </a:gridCol>
                <a:gridCol w="4766110">
                  <a:extLst>
                    <a:ext uri="{9D8B030D-6E8A-4147-A177-3AD203B41FA5}">
                      <a16:colId xmlns:a16="http://schemas.microsoft.com/office/drawing/2014/main" val="1490297386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r>
                        <a:rPr lang="en-GB" sz="2000" b="1" dirty="0"/>
                        <a:t>Component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Definition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Examples</a:t>
                      </a:r>
                      <a:endParaRPr lang="en-GB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8263391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en-GB" sz="2000" b="1" dirty="0"/>
                        <a:t>Entity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 distinct object, concept, or thing in the real world with a unique identity.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Student, Product, Order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32822407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sz="2000" b="1" dirty="0"/>
                        <a:t>Attribute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 property or characteristic that describes an entity, providing specific details.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Student: Name, ID; Product: Price, SKU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04017177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sz="2000" b="1" dirty="0"/>
                        <a:t>Relationship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An association between two or more entities that describes how they interact or are connected.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Student-Course </a:t>
                      </a:r>
                      <a:r>
                        <a:rPr lang="en-GB" sz="2000" dirty="0" err="1"/>
                        <a:t>Enrollment</a:t>
                      </a:r>
                      <a:r>
                        <a:rPr lang="en-GB" sz="2000" dirty="0"/>
                        <a:t>, Customer-Order Purchase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507629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4048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5455B1-E3FA-2FF7-1740-AC878EB4BF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B5677-4EAD-AC6C-9E90-C2A1183BB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Recap - Principal Elements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907AE-166D-0AB8-F0E4-F63B4819D8F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Three</a:t>
            </a:r>
            <a:r>
              <a:rPr lang="en-GB" dirty="0"/>
              <a:t> principal element types: 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6287F-425A-376B-8896-2F8314F8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6</a:t>
            </a:fld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D2C6233A-6336-1A50-A212-3BA30BF846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03" y="2145937"/>
            <a:ext cx="5681421" cy="2566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CBDEAC3E-607A-98B8-BAC4-3EB1830093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196" y="1733550"/>
            <a:ext cx="6060601" cy="339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5424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7662021-DF8E-4FFC-DED3-7237CA665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Recap - Entity, Entity Set and Entity Type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C7263E0-63A0-2A11-A50B-1F9EBDF2A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7</a:t>
            </a:fld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5BA333B-E644-6A05-31E5-F0C3EE973C4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489065" cy="4975225"/>
          </a:xfrm>
        </p:spPr>
        <p:txBody>
          <a:bodyPr>
            <a:normAutofit fontScale="92500" lnSpcReduction="20000"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b="1" dirty="0"/>
              <a:t>Entity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A real-world object with a distinct identity.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Example: A single student – "</a:t>
            </a:r>
            <a:r>
              <a:rPr lang="en-US" altLang="en-US" b="1" dirty="0"/>
              <a:t>Ali Khan</a:t>
            </a:r>
            <a:r>
              <a:rPr lang="en-US" altLang="en-US" dirty="0"/>
              <a:t>"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b="1" dirty="0"/>
              <a:t>Entity Set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A collection of similar entities.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Example: </a:t>
            </a:r>
            <a:r>
              <a:rPr lang="en-US" altLang="en-US" b="1" dirty="0"/>
              <a:t>All students in a university</a:t>
            </a:r>
            <a:r>
              <a:rPr lang="en-US" altLang="en-US" dirty="0"/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b="1" dirty="0"/>
              <a:t>Entity Type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Defines a category of entities with common attributes.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Example: </a:t>
            </a:r>
            <a:r>
              <a:rPr lang="en-US" altLang="en-US" b="1" dirty="0"/>
              <a:t>Student</a:t>
            </a:r>
            <a:r>
              <a:rPr lang="en-US" altLang="en-US" dirty="0"/>
              <a:t>(</a:t>
            </a:r>
            <a:r>
              <a:rPr lang="en-US" altLang="en-US" dirty="0" err="1"/>
              <a:t>StudentID</a:t>
            </a:r>
            <a:r>
              <a:rPr lang="en-US" altLang="en-US" dirty="0"/>
              <a:t>, Name, Email, Course)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b="1" dirty="0"/>
              <a:t>Entity Occurrence (also called Instance)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A single, actual data record of an entity type.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Example: </a:t>
            </a:r>
            <a:r>
              <a:rPr lang="en-US" altLang="en-US" b="1" dirty="0"/>
              <a:t>(2023001, "Ali Khan", ali.khan@email.com, "BSc Computing")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b="1" dirty="0"/>
              <a:t>Entity Notation (ER Diagram)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In ER modeling, an entity is represented as a rectangle.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Attributes are shown in ellipses connected to it.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7A2AFD-13F4-0A2F-8D2E-1D4FA51A63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489" r="14270" b="22564"/>
          <a:stretch/>
        </p:blipFill>
        <p:spPr>
          <a:xfrm>
            <a:off x="7274731" y="1069975"/>
            <a:ext cx="4571793" cy="3095625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F714F345-F7FA-EF42-BA6E-20300358C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145964" y="4914673"/>
            <a:ext cx="3888431" cy="952428"/>
            <a:chOff x="4927848" y="5425271"/>
            <a:chExt cx="3888431" cy="952428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288A1AC-F56D-7B41-A7C5-8BB5C6D944C8}"/>
                </a:ext>
              </a:extLst>
            </p:cNvPr>
            <p:cNvSpPr/>
            <p:nvPr/>
          </p:nvSpPr>
          <p:spPr>
            <a:xfrm>
              <a:off x="5745628" y="5794603"/>
              <a:ext cx="2252870" cy="583096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Student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C0ED3E2-1910-C248-9A63-3653C7CB44B5}"/>
                </a:ext>
              </a:extLst>
            </p:cNvPr>
            <p:cNvSpPr txBox="1"/>
            <p:nvPr/>
          </p:nvSpPr>
          <p:spPr>
            <a:xfrm>
              <a:off x="4927848" y="5425271"/>
              <a:ext cx="388843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Notation for an Entity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48505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42965" y="1079671"/>
            <a:ext cx="11046527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074738" indent="-1074738" defTabSz="4572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>
                <a:ea typeface="ヒラギノ角ゴ Pro W3" charset="-128"/>
              </a:rPr>
              <a:t>Attribute:-</a:t>
            </a:r>
            <a:r>
              <a:rPr lang="en-GB" altLang="en-US" dirty="0">
                <a:ea typeface="ヒラギノ角ゴ Pro W3" charset="-128"/>
              </a:rPr>
              <a:t>	A </a:t>
            </a:r>
            <a:r>
              <a:rPr lang="en-GB" altLang="en-US" b="1" dirty="0">
                <a:solidFill>
                  <a:srgbClr val="0070C0"/>
                </a:solidFill>
                <a:ea typeface="ヒラギノ角ゴ Pro W3" charset="-128"/>
              </a:rPr>
              <a:t>property</a:t>
            </a:r>
            <a:r>
              <a:rPr lang="en-GB" altLang="en-US" dirty="0">
                <a:solidFill>
                  <a:schemeClr val="accent1"/>
                </a:solidFill>
                <a:ea typeface="ヒラギノ角ゴ Pro W3" charset="-128"/>
              </a:rPr>
              <a:t> </a:t>
            </a:r>
            <a:r>
              <a:rPr lang="en-GB" altLang="en-US" dirty="0">
                <a:ea typeface="ヒラギノ角ゴ Pro W3" charset="-128"/>
              </a:rPr>
              <a:t>of an entity type </a:t>
            </a:r>
            <a:r>
              <a:rPr lang="en-GB" altLang="en-US" dirty="0"/>
              <a:t>which associate each entity with a value from a </a:t>
            </a:r>
            <a:r>
              <a:rPr lang="en-GB" altLang="en-US" b="1" dirty="0">
                <a:solidFill>
                  <a:srgbClr val="0070C0"/>
                </a:solidFill>
              </a:rPr>
              <a:t>domain</a:t>
            </a:r>
            <a:r>
              <a:rPr lang="en-GB" altLang="en-US" dirty="0">
                <a:solidFill>
                  <a:schemeClr val="accent1"/>
                </a:solidFill>
              </a:rPr>
              <a:t> </a:t>
            </a:r>
            <a:r>
              <a:rPr lang="en-GB" altLang="en-US" dirty="0"/>
              <a:t>of values for that attribute</a:t>
            </a:r>
          </a:p>
          <a:p>
            <a:pPr marL="1074738" indent="-1074738" algn="ctr" defTabSz="4572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ea typeface="ヒラギノ角ゴ Pro W3" charset="-128"/>
              </a:rPr>
              <a:t>	</a:t>
            </a:r>
            <a:r>
              <a:rPr lang="en-GB" altLang="en-US" sz="1400" i="1" dirty="0">
                <a:solidFill>
                  <a:srgbClr val="7030A0"/>
                </a:solidFill>
                <a:ea typeface="ヒラギノ角ゴ Pro W3" charset="-128"/>
              </a:rPr>
              <a:t>(</a:t>
            </a:r>
            <a:r>
              <a:rPr lang="en-GB" altLang="en-US" sz="1400" i="1" dirty="0">
                <a:solidFill>
                  <a:srgbClr val="7030A0"/>
                </a:solidFill>
              </a:rPr>
              <a:t>Relationship types can also have attributes - </a:t>
            </a:r>
            <a:r>
              <a:rPr lang="en-GB" altLang="en-US" sz="1400" i="1" dirty="0">
                <a:solidFill>
                  <a:srgbClr val="7030A0"/>
                </a:solidFill>
                <a:ea typeface="ヒラギノ角ゴ Pro W3" charset="-128"/>
              </a:rPr>
              <a:t>more on relationships and attributes later).</a:t>
            </a:r>
          </a:p>
          <a:p>
            <a:pPr marL="2509838" indent="-2149475" defTabSz="457200" fontAlgn="base">
              <a:spcBef>
                <a:spcPts val="1800"/>
              </a:spcBef>
              <a:spcAft>
                <a:spcPct val="0"/>
              </a:spcAft>
            </a:pPr>
            <a:r>
              <a:rPr lang="en-GB" altLang="en-US" b="1" dirty="0">
                <a:solidFill>
                  <a:srgbClr val="C00000"/>
                </a:solidFill>
                <a:ea typeface="ヒラギノ角ゴ Pro W3" charset="-128"/>
              </a:rPr>
              <a:t>Simple Attribute</a:t>
            </a:r>
            <a:r>
              <a:rPr lang="en-GB" altLang="en-US" b="1" dirty="0">
                <a:ea typeface="ヒラギノ角ゴ Pro W3" charset="-128"/>
              </a:rPr>
              <a:t>:-</a:t>
            </a:r>
            <a:r>
              <a:rPr lang="en-GB" altLang="en-US" dirty="0">
                <a:ea typeface="ヒラギノ角ゴ Pro W3" charset="-128"/>
              </a:rPr>
              <a:t>	An attribute composed of a </a:t>
            </a:r>
            <a:r>
              <a:rPr lang="en-GB" altLang="en-US" b="1" dirty="0">
                <a:solidFill>
                  <a:srgbClr val="0070C0"/>
                </a:solidFill>
                <a:ea typeface="ヒラギノ角ゴ Pro W3" charset="-128"/>
              </a:rPr>
              <a:t>single component </a:t>
            </a:r>
            <a:r>
              <a:rPr lang="en-GB" altLang="en-US" dirty="0">
                <a:ea typeface="ヒラギノ角ゴ Pro W3" charset="-128"/>
              </a:rPr>
              <a:t>with an </a:t>
            </a:r>
            <a:r>
              <a:rPr lang="en-GB" altLang="en-US" b="1" dirty="0">
                <a:solidFill>
                  <a:srgbClr val="0070C0"/>
                </a:solidFill>
                <a:ea typeface="ヒラギノ角ゴ Pro W3" charset="-128"/>
              </a:rPr>
              <a:t>independent existence</a:t>
            </a:r>
            <a:r>
              <a:rPr lang="en-GB" altLang="en-US" dirty="0">
                <a:ea typeface="ヒラギノ角ゴ Pro W3" charset="-128"/>
              </a:rPr>
              <a:t> </a:t>
            </a:r>
            <a:r>
              <a:rPr lang="en-GB" altLang="en-US" sz="1400" i="1" dirty="0">
                <a:ea typeface="ヒラギノ角ゴ Pro W3" charset="-128"/>
              </a:rPr>
              <a:t>(e.g. employee name, part number, cost, etc).</a:t>
            </a:r>
          </a:p>
          <a:p>
            <a:pPr marL="2509838" indent="-2149475" defTabSz="457200" fontAlgn="base">
              <a:spcBef>
                <a:spcPts val="1800"/>
              </a:spcBef>
              <a:spcAft>
                <a:spcPct val="0"/>
              </a:spcAft>
            </a:pPr>
            <a:r>
              <a:rPr lang="en-GB" altLang="en-US" b="1" dirty="0">
                <a:solidFill>
                  <a:srgbClr val="C00000"/>
                </a:solidFill>
                <a:ea typeface="ヒラギノ角ゴ Pro W3" charset="-128"/>
              </a:rPr>
              <a:t>Composite Attribute</a:t>
            </a:r>
            <a:r>
              <a:rPr lang="en-GB" altLang="en-US" b="1" dirty="0">
                <a:ea typeface="ヒラギノ角ゴ Pro W3" charset="-128"/>
              </a:rPr>
              <a:t>:-	</a:t>
            </a:r>
            <a:r>
              <a:rPr lang="en-GB" altLang="en-US" dirty="0">
                <a:ea typeface="ヒラギノ角ゴ Pro W3" charset="-128"/>
              </a:rPr>
              <a:t>An attribute composed of </a:t>
            </a:r>
            <a:r>
              <a:rPr lang="en-GB" altLang="en-US" b="1" dirty="0">
                <a:solidFill>
                  <a:srgbClr val="0070C0"/>
                </a:solidFill>
                <a:ea typeface="ヒラギノ角ゴ Pro W3" charset="-128"/>
              </a:rPr>
              <a:t>multiple components </a:t>
            </a:r>
            <a:r>
              <a:rPr lang="en-GB" altLang="en-US" dirty="0">
                <a:ea typeface="ヒラギノ角ゴ Pro W3" charset="-128"/>
              </a:rPr>
              <a:t>each with an </a:t>
            </a:r>
            <a:r>
              <a:rPr lang="en-GB" altLang="en-US" b="1" dirty="0">
                <a:solidFill>
                  <a:srgbClr val="0070C0"/>
                </a:solidFill>
                <a:ea typeface="ヒラギノ角ゴ Pro W3" charset="-128"/>
              </a:rPr>
              <a:t>independent existence</a:t>
            </a:r>
            <a:r>
              <a:rPr lang="en-GB" altLang="en-US" dirty="0">
                <a:ea typeface="ヒラギノ角ゴ Pro W3" charset="-128"/>
              </a:rPr>
              <a:t> </a:t>
            </a:r>
            <a:r>
              <a:rPr lang="en-GB" altLang="en-US" sz="1400" i="1" dirty="0">
                <a:ea typeface="ヒラギノ角ゴ Pro W3" charset="-128"/>
              </a:rPr>
              <a:t>(e.g. Date is day/month/year).</a:t>
            </a:r>
          </a:p>
          <a:p>
            <a:pPr marL="2509838" lvl="1" indent="-2149475" defTabSz="457200" fontAlgn="base">
              <a:spcBef>
                <a:spcPts val="1800"/>
              </a:spcBef>
              <a:spcAft>
                <a:spcPct val="0"/>
              </a:spcAft>
            </a:pPr>
            <a:r>
              <a:rPr lang="en-GB" altLang="en-US" b="1" dirty="0">
                <a:solidFill>
                  <a:srgbClr val="C00000"/>
                </a:solidFill>
                <a:ea typeface="ヒラギノ角ゴ Pro W3" charset="-128"/>
              </a:rPr>
              <a:t>Multi-valued</a:t>
            </a:r>
            <a:r>
              <a:rPr lang="en-GB" altLang="en-US" b="1" dirty="0">
                <a:ea typeface="ヒラギノ角ゴ Pro W3" charset="-128"/>
              </a:rPr>
              <a:t>:-</a:t>
            </a:r>
            <a:r>
              <a:rPr lang="en-GB" altLang="en-US" dirty="0"/>
              <a:t>	e.g. phone number</a:t>
            </a:r>
            <a:endParaRPr lang="en-GB" altLang="en-US" i="1" dirty="0">
              <a:ea typeface="ヒラギノ角ゴ Pro W3" charset="-128"/>
            </a:endParaRPr>
          </a:p>
          <a:p>
            <a:pPr marL="2509838" indent="-2149475" defTabSz="457200" fontAlgn="base">
              <a:spcBef>
                <a:spcPts val="1800"/>
              </a:spcBef>
              <a:spcAft>
                <a:spcPct val="0"/>
              </a:spcAft>
            </a:pPr>
            <a:r>
              <a:rPr lang="en-GB" altLang="en-US" b="1" dirty="0">
                <a:solidFill>
                  <a:srgbClr val="C00000"/>
                </a:solidFill>
                <a:ea typeface="ヒラギノ角ゴ Pro W3" charset="-128"/>
              </a:rPr>
              <a:t>Derived Attribute</a:t>
            </a:r>
            <a:r>
              <a:rPr lang="en-GB" altLang="en-US" b="1" dirty="0">
                <a:ea typeface="ヒラギノ角ゴ Pro W3" charset="-128"/>
              </a:rPr>
              <a:t>:-</a:t>
            </a:r>
            <a:r>
              <a:rPr lang="en-GB" altLang="en-US" dirty="0">
                <a:ea typeface="ヒラギノ角ゴ Pro W3" charset="-128"/>
              </a:rPr>
              <a:t>	An attribute with a value that is </a:t>
            </a:r>
            <a:r>
              <a:rPr lang="en-GB" altLang="en-US" b="1" dirty="0">
                <a:solidFill>
                  <a:srgbClr val="0070C0"/>
                </a:solidFill>
                <a:ea typeface="ヒラギノ角ゴ Pro W3" charset="-128"/>
              </a:rPr>
              <a:t>derivable </a:t>
            </a:r>
            <a:r>
              <a:rPr lang="en-GB" altLang="en-US" dirty="0">
                <a:ea typeface="ヒラギノ角ゴ Pro W3" charset="-128"/>
              </a:rPr>
              <a:t>from one or more attributes </a:t>
            </a:r>
            <a:r>
              <a:rPr lang="en-GB" altLang="en-US" sz="1400" i="1" dirty="0">
                <a:ea typeface="ヒラギノ角ゴ Pro W3" charset="-128"/>
              </a:rPr>
              <a:t>(e.g. Total Cost = Quantity * Unit Cost).</a:t>
            </a:r>
            <a:endParaRPr lang="en-US" altLang="en-US" sz="1400" i="1" dirty="0">
              <a:ea typeface="ヒラギノ角ゴ Pro W3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41780" y="4869740"/>
            <a:ext cx="10550004" cy="16312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ea typeface="ヒラギノ角ゴ Pro W3" charset="-128"/>
              </a:rPr>
              <a:t>Every instance of an entity type </a:t>
            </a:r>
            <a:r>
              <a:rPr lang="en-GB" altLang="en-US" sz="1800" b="1" dirty="0">
                <a:solidFill>
                  <a:srgbClr val="C00000"/>
                </a:solidFill>
                <a:ea typeface="ヒラギノ角ゴ Pro W3" charset="-128"/>
              </a:rPr>
              <a:t>must</a:t>
            </a:r>
            <a:r>
              <a:rPr lang="en-GB" altLang="en-US" sz="1800" dirty="0">
                <a:solidFill>
                  <a:srgbClr val="C00000"/>
                </a:solidFill>
                <a:ea typeface="ヒラギノ角ゴ Pro W3" charset="-128"/>
              </a:rPr>
              <a:t> </a:t>
            </a:r>
            <a:r>
              <a:rPr lang="en-GB" altLang="en-US" sz="1800" dirty="0">
                <a:ea typeface="ヒラギノ角ゴ Pro W3" charset="-128"/>
              </a:rPr>
              <a:t>be</a:t>
            </a:r>
            <a:r>
              <a:rPr lang="en-GB" altLang="en-US" sz="1800" b="1" dirty="0">
                <a:solidFill>
                  <a:srgbClr val="0070C0"/>
                </a:solidFill>
                <a:ea typeface="ヒラギノ角ゴ Pro W3" charset="-128"/>
              </a:rPr>
              <a:t> uniquely identifiable </a:t>
            </a:r>
            <a:r>
              <a:rPr lang="en-GB" altLang="en-US" sz="1800" dirty="0">
                <a:ea typeface="ヒラギノ角ゴ Pro W3" charset="-128"/>
              </a:rPr>
              <a:t>(from every other instance). </a:t>
            </a:r>
            <a:r>
              <a:rPr lang="en-GB" altLang="en-US" sz="1400" i="1" dirty="0">
                <a:ea typeface="ヒラギノ角ゴ Pro W3" charset="-128"/>
              </a:rPr>
              <a:t>For example, every employee must be </a:t>
            </a:r>
            <a:r>
              <a:rPr lang="en-GB" altLang="en-US" sz="1400" b="1" i="1" dirty="0">
                <a:solidFill>
                  <a:srgbClr val="0070C0"/>
                </a:solidFill>
                <a:ea typeface="ヒラギノ角ゴ Pro W3" charset="-128"/>
              </a:rPr>
              <a:t>identifiable as different </a:t>
            </a:r>
            <a:r>
              <a:rPr lang="en-GB" altLang="en-US" sz="1400" i="1" dirty="0">
                <a:ea typeface="ヒラギノ角ゴ Pro W3" charset="-128"/>
              </a:rPr>
              <a:t>from any other employee.</a:t>
            </a:r>
          </a:p>
          <a:p>
            <a:pPr marL="0" indent="0" defTabSz="457200" fontAlgn="base">
              <a:spcBef>
                <a:spcPts val="1800"/>
              </a:spcBef>
              <a:spcAft>
                <a:spcPct val="0"/>
              </a:spcAft>
              <a:buNone/>
            </a:pPr>
            <a:r>
              <a:rPr lang="en-GB" altLang="en-US" sz="1800" dirty="0">
                <a:ea typeface="ヒラギノ角ゴ Pro W3" charset="-128"/>
              </a:rPr>
              <a:t>An attribute - or combination of attributes - is chosen to identify each instance of an Entity Type - this is equivalent to the </a:t>
            </a:r>
            <a:r>
              <a:rPr lang="en-GB" altLang="en-US" sz="1800" b="1" dirty="0">
                <a:solidFill>
                  <a:srgbClr val="C00000"/>
                </a:solidFill>
                <a:ea typeface="ヒラギノ角ゴ Pro W3" charset="-128"/>
              </a:rPr>
              <a:t>Primary Key</a:t>
            </a:r>
            <a:r>
              <a:rPr lang="en-GB" altLang="en-US" sz="1800" dirty="0">
                <a:ea typeface="ヒラギノ角ゴ Pro W3" charset="-128"/>
              </a:rPr>
              <a:t>.</a:t>
            </a:r>
          </a:p>
          <a:p>
            <a:pPr defTabSz="457200" fontAlgn="base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 dirty="0">
              <a:ea typeface="ヒラギノ角ゴ Pro W3" charset="-128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198B32C-2794-4DB5-18FE-F97A1F8C46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8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CBE3866-84A2-4380-DD2A-90C7AB0B3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Recap - Attributes</a:t>
            </a:r>
          </a:p>
        </p:txBody>
      </p:sp>
    </p:spTree>
    <p:extLst>
      <p:ext uri="{BB962C8B-B14F-4D97-AF65-F5344CB8AC3E}">
        <p14:creationId xmlns:p14="http://schemas.microsoft.com/office/powerpoint/2010/main" val="1658022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BCA1C-717C-B3BF-CB1A-2EEAD3676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Keys in the Relational Database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8858FCB-1AD1-8EA7-3A05-3969A7C07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9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C4D7D5-FD4F-39BB-0D12-43E38E68431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493846" cy="497522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Keys are </a:t>
            </a:r>
            <a:r>
              <a:rPr lang="en-GB" b="1" dirty="0"/>
              <a:t>special attributes</a:t>
            </a:r>
            <a:r>
              <a:rPr lang="en-GB" dirty="0"/>
              <a:t> (or sets of attributes) used to </a:t>
            </a:r>
            <a:r>
              <a:rPr lang="en-GB" b="1" dirty="0"/>
              <a:t>identify records uniquely</a:t>
            </a:r>
            <a:r>
              <a:rPr lang="en-GB" dirty="0"/>
              <a:t> in a table.</a:t>
            </a:r>
          </a:p>
          <a:p>
            <a:r>
              <a:rPr lang="en-GB" b="1" dirty="0"/>
              <a:t>Purpose of Keys</a:t>
            </a:r>
          </a:p>
          <a:p>
            <a:pPr lvl="1"/>
            <a:r>
              <a:rPr lang="en-GB" dirty="0"/>
              <a:t>Ensure each record is </a:t>
            </a:r>
            <a:r>
              <a:rPr lang="en-GB" b="1" dirty="0"/>
              <a:t>uniquely identifiable</a:t>
            </a:r>
            <a:endParaRPr lang="en-GB" dirty="0"/>
          </a:p>
          <a:p>
            <a:pPr lvl="1"/>
            <a:r>
              <a:rPr lang="en-GB" dirty="0"/>
              <a:t>Establish </a:t>
            </a:r>
            <a:r>
              <a:rPr lang="en-GB" b="1" dirty="0"/>
              <a:t>relationships</a:t>
            </a:r>
            <a:r>
              <a:rPr lang="en-GB" dirty="0"/>
              <a:t> between tables</a:t>
            </a:r>
          </a:p>
          <a:p>
            <a:pPr lvl="1"/>
            <a:r>
              <a:rPr lang="en-GB" dirty="0"/>
              <a:t>Support </a:t>
            </a:r>
            <a:r>
              <a:rPr lang="en-GB" b="1" dirty="0"/>
              <a:t>data retrieval</a:t>
            </a:r>
            <a:r>
              <a:rPr lang="en-GB" dirty="0"/>
              <a:t>, updates, and deletion efficiently</a:t>
            </a:r>
          </a:p>
          <a:p>
            <a:pPr lvl="1"/>
            <a:r>
              <a:rPr lang="en-GB" dirty="0"/>
              <a:t>Enforce </a:t>
            </a:r>
            <a:r>
              <a:rPr lang="en-GB" b="1" dirty="0"/>
              <a:t>data integrity rules</a:t>
            </a:r>
            <a:endParaRPr lang="en-GB" dirty="0"/>
          </a:p>
          <a:p>
            <a:r>
              <a:rPr lang="en-GB" b="1" dirty="0"/>
              <a:t>Importance of Keys</a:t>
            </a:r>
          </a:p>
          <a:p>
            <a:pPr lvl="1"/>
            <a:r>
              <a:rPr lang="en-GB" dirty="0"/>
              <a:t>Prevent </a:t>
            </a:r>
            <a:r>
              <a:rPr lang="en-GB" b="1" dirty="0"/>
              <a:t>duplicate records</a:t>
            </a:r>
            <a:endParaRPr lang="en-GB" dirty="0"/>
          </a:p>
          <a:p>
            <a:pPr lvl="1"/>
            <a:r>
              <a:rPr lang="en-GB" dirty="0"/>
              <a:t>Enable </a:t>
            </a:r>
            <a:r>
              <a:rPr lang="en-GB" b="1" dirty="0"/>
              <a:t>accurate referencing</a:t>
            </a:r>
            <a:r>
              <a:rPr lang="en-GB" dirty="0"/>
              <a:t> across tables</a:t>
            </a:r>
          </a:p>
          <a:p>
            <a:pPr lvl="1"/>
            <a:r>
              <a:rPr lang="en-GB" dirty="0"/>
              <a:t>Help maintain </a:t>
            </a:r>
            <a:r>
              <a:rPr lang="en-GB" b="1" dirty="0"/>
              <a:t>data consistency</a:t>
            </a:r>
            <a:r>
              <a:rPr lang="en-GB" dirty="0"/>
              <a:t> and </a:t>
            </a:r>
            <a:r>
              <a:rPr lang="en-GB" b="1" dirty="0"/>
              <a:t>reliability</a:t>
            </a:r>
            <a:endParaRPr lang="en-GB" dirty="0"/>
          </a:p>
          <a:p>
            <a:pPr lvl="1"/>
            <a:r>
              <a:rPr lang="en-GB" dirty="0"/>
              <a:t>Form the foundation for </a:t>
            </a:r>
            <a:r>
              <a:rPr lang="en-GB" b="1" dirty="0"/>
              <a:t>constraints</a:t>
            </a:r>
            <a:r>
              <a:rPr lang="en-GB" dirty="0"/>
              <a:t> (e.g., primary key, foreign key)</a:t>
            </a:r>
          </a:p>
          <a:p>
            <a:endParaRPr lang="en-GB" dirty="0"/>
          </a:p>
        </p:txBody>
      </p:sp>
      <p:pic>
        <p:nvPicPr>
          <p:cNvPr id="12290" name="Picture 2" descr="The Basic Elements of a Database and DBMS | FounderJar">
            <a:extLst>
              <a:ext uri="{FF2B5EF4-FFF2-40B4-BE49-F238E27FC236}">
                <a16:creationId xmlns:a16="http://schemas.microsoft.com/office/drawing/2014/main" id="{232AA382-3C91-A366-35BF-715F4472F3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621" y="1312433"/>
            <a:ext cx="5248451" cy="344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9957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C00FD7-35FF-971E-939D-6DF952480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Candidate Key and Alternate Key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440D421-5E36-922E-1E74-08F2E2E77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D5E5CF-FEB3-D873-1CD4-3BD37C28F71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A </a:t>
            </a:r>
            <a:r>
              <a:rPr lang="en-GB" sz="2000" b="1" dirty="0"/>
              <a:t>candidate key</a:t>
            </a:r>
            <a:r>
              <a:rPr lang="en-GB" sz="2000" dirty="0"/>
              <a:t> is any attribute (or combination of attributes) that can </a:t>
            </a:r>
            <a:r>
              <a:rPr lang="en-GB" sz="2000" b="1" dirty="0"/>
              <a:t>uniquely identify</a:t>
            </a:r>
            <a:r>
              <a:rPr lang="en-GB" sz="2000" dirty="0"/>
              <a:t> each record in a table.</a:t>
            </a:r>
          </a:p>
          <a:p>
            <a:pPr lvl="1"/>
            <a:r>
              <a:rPr lang="en-GB" sz="2000" dirty="0"/>
              <a:t>There can be </a:t>
            </a:r>
            <a:r>
              <a:rPr lang="en-GB" sz="2000" b="1" dirty="0"/>
              <a:t>multiple candidate keys</a:t>
            </a:r>
            <a:r>
              <a:rPr lang="en-GB" sz="2000" dirty="0"/>
              <a:t> in a table.</a:t>
            </a:r>
          </a:p>
          <a:p>
            <a:r>
              <a:rPr lang="en-GB" sz="2000" dirty="0"/>
              <a:t>Primary Key vs. Alternate Key</a:t>
            </a:r>
          </a:p>
          <a:p>
            <a:pPr lvl="1"/>
            <a:r>
              <a:rPr lang="en-GB" sz="2000" b="1" dirty="0"/>
              <a:t>Primary Key </a:t>
            </a:r>
            <a:r>
              <a:rPr lang="en-GB" sz="2000" dirty="0"/>
              <a:t>- The chosen candidate key used to uniquely identify records.</a:t>
            </a:r>
          </a:p>
          <a:p>
            <a:pPr lvl="1"/>
            <a:r>
              <a:rPr lang="en-GB" sz="2000" b="1" dirty="0"/>
              <a:t>Alternate Key - </a:t>
            </a:r>
            <a:r>
              <a:rPr lang="en-GB" sz="2000" dirty="0"/>
              <a:t>Other candidate keys not selected as the primary key.</a:t>
            </a:r>
          </a:p>
          <a:p>
            <a:pPr lvl="1"/>
            <a:endParaRPr lang="en-GB" sz="2000" dirty="0"/>
          </a:p>
        </p:txBody>
      </p:sp>
      <p:pic>
        <p:nvPicPr>
          <p:cNvPr id="13314" name="Picture 2" descr="Primary Key">
            <a:extLst>
              <a:ext uri="{FF2B5EF4-FFF2-40B4-BE49-F238E27FC236}">
                <a16:creationId xmlns:a16="http://schemas.microsoft.com/office/drawing/2014/main" id="{7F0F967A-78F4-7FCE-0295-024086123A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965" y="3296518"/>
            <a:ext cx="6076069" cy="284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44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FC710-1A97-8DDD-A3F6-D7EC35372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Key: Simple and Composite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C0DF65E-9D13-E542-9AA9-AA8D7A130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11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396019-3750-EE26-CFD0-03F635C9D43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38091" cy="4975225"/>
          </a:xfrm>
        </p:spPr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primary key</a:t>
            </a:r>
            <a:r>
              <a:rPr lang="en-GB" dirty="0"/>
              <a:t> is an attribute (or a set of attributes) that </a:t>
            </a:r>
            <a:r>
              <a:rPr lang="en-GB" b="1" dirty="0"/>
              <a:t>uniquely identifies</a:t>
            </a:r>
            <a:r>
              <a:rPr lang="en-GB" dirty="0"/>
              <a:t> each record in a table.</a:t>
            </a:r>
          </a:p>
          <a:p>
            <a:pPr lvl="1"/>
            <a:r>
              <a:rPr lang="en-GB" b="1" dirty="0"/>
              <a:t>No NULLs allowed</a:t>
            </a:r>
            <a:endParaRPr lang="en-GB" dirty="0"/>
          </a:p>
          <a:p>
            <a:pPr lvl="1"/>
            <a:r>
              <a:rPr lang="en-GB" b="1" dirty="0"/>
              <a:t>Must be unique</a:t>
            </a:r>
            <a:endParaRPr lang="en-GB" dirty="0"/>
          </a:p>
          <a:p>
            <a:pPr lvl="1"/>
            <a:r>
              <a:rPr lang="en-GB" b="1" dirty="0"/>
              <a:t>Only one primary key</a:t>
            </a:r>
            <a:r>
              <a:rPr lang="en-GB" dirty="0"/>
              <a:t> per table</a:t>
            </a:r>
          </a:p>
          <a:p>
            <a:r>
              <a:rPr lang="en-GB" b="1" dirty="0"/>
              <a:t>Types of Primary Keys</a:t>
            </a:r>
          </a:p>
          <a:p>
            <a:pPr lvl="1"/>
            <a:r>
              <a:rPr lang="en-GB" b="1" dirty="0"/>
              <a:t>Simple Primary Key </a:t>
            </a:r>
            <a:r>
              <a:rPr lang="en-GB" dirty="0"/>
              <a:t>- Made of </a:t>
            </a:r>
            <a:r>
              <a:rPr lang="en-GB" b="1" dirty="0"/>
              <a:t>one attribute.</a:t>
            </a:r>
          </a:p>
          <a:p>
            <a:pPr lvl="1"/>
            <a:r>
              <a:rPr lang="en-GB" b="1" dirty="0"/>
              <a:t>Composite Primary Key </a:t>
            </a:r>
            <a:r>
              <a:rPr lang="en-GB" dirty="0"/>
              <a:t>- Made of </a:t>
            </a:r>
            <a:r>
              <a:rPr lang="en-GB" b="1" dirty="0"/>
              <a:t>two or more attributes.</a:t>
            </a:r>
          </a:p>
        </p:txBody>
      </p:sp>
      <p:pic>
        <p:nvPicPr>
          <p:cNvPr id="14338" name="Picture 2" descr="Simple Ways to Choose a Primary Key in a Database: 4 Steps">
            <a:extLst>
              <a:ext uri="{FF2B5EF4-FFF2-40B4-BE49-F238E27FC236}">
                <a16:creationId xmlns:a16="http://schemas.microsoft.com/office/drawing/2014/main" id="{658E4B16-51B7-93A2-DACD-A846FAD9DF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702" y="802925"/>
            <a:ext cx="4214891" cy="262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Primary key in database - Online Open Academy">
            <a:extLst>
              <a:ext uri="{FF2B5EF4-FFF2-40B4-BE49-F238E27FC236}">
                <a16:creationId xmlns:a16="http://schemas.microsoft.com/office/drawing/2014/main" id="{1452ECDF-5F64-E150-CD07-0ACE2C3C9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130" y="3740150"/>
            <a:ext cx="4514850" cy="230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6842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ADDED-CFDC-9C95-1112-21F7B11CD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Foreign Key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B0AEFE1-A6A1-A1D6-DA16-5ECB449A2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2CD7D-5691-32E4-016C-E46DE7BDC3B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27333" cy="4975225"/>
          </a:xfrm>
        </p:spPr>
        <p:txBody>
          <a:bodyPr>
            <a:normAutofit/>
          </a:bodyPr>
          <a:lstStyle/>
          <a:p>
            <a:r>
              <a:rPr lang="en-GB" sz="2000" dirty="0"/>
              <a:t>A </a:t>
            </a:r>
            <a:r>
              <a:rPr lang="en-GB" sz="2000" b="1" dirty="0"/>
              <a:t>foreign key</a:t>
            </a:r>
            <a:r>
              <a:rPr lang="en-GB" sz="2000" dirty="0"/>
              <a:t> is an attribute in one table that </a:t>
            </a:r>
            <a:r>
              <a:rPr lang="en-GB" sz="2000" b="1" dirty="0"/>
              <a:t>refers to the primary key</a:t>
            </a:r>
            <a:r>
              <a:rPr lang="en-GB" sz="2000" dirty="0"/>
              <a:t> of another table.</a:t>
            </a:r>
            <a:br>
              <a:rPr lang="en-GB" sz="2000" dirty="0"/>
            </a:br>
            <a:r>
              <a:rPr lang="en-GB" sz="2000" dirty="0"/>
              <a:t>It is used to </a:t>
            </a:r>
            <a:r>
              <a:rPr lang="en-GB" sz="2000" b="1" dirty="0"/>
              <a:t>establish a relationship</a:t>
            </a:r>
            <a:r>
              <a:rPr lang="en-GB" sz="2000" dirty="0"/>
              <a:t> between two tables.</a:t>
            </a:r>
          </a:p>
          <a:p>
            <a:r>
              <a:rPr lang="en-GB" sz="2000" b="1" dirty="0"/>
              <a:t>Purpose of Foreign Keys</a:t>
            </a:r>
          </a:p>
          <a:p>
            <a:pPr lvl="1"/>
            <a:r>
              <a:rPr lang="en-GB" sz="2000" dirty="0"/>
              <a:t>Connects related data across tables</a:t>
            </a:r>
          </a:p>
          <a:p>
            <a:pPr lvl="1"/>
            <a:r>
              <a:rPr lang="en-GB" sz="2000" dirty="0"/>
              <a:t>Ensures </a:t>
            </a:r>
            <a:r>
              <a:rPr lang="en-GB" sz="2000" b="1" dirty="0"/>
              <a:t>referential integrity</a:t>
            </a:r>
            <a:r>
              <a:rPr lang="en-GB" sz="2000" dirty="0"/>
              <a:t> — all foreign key values must exist in the referenced table</a:t>
            </a:r>
          </a:p>
          <a:p>
            <a:pPr lvl="1"/>
            <a:r>
              <a:rPr lang="en-GB" sz="2000" dirty="0"/>
              <a:t>Prevents </a:t>
            </a:r>
            <a:r>
              <a:rPr lang="en-GB" sz="2000" b="1" dirty="0"/>
              <a:t>orphan records</a:t>
            </a:r>
            <a:endParaRPr lang="en-GB" sz="2000" dirty="0"/>
          </a:p>
          <a:p>
            <a:endParaRPr lang="en-GB" sz="2000" b="1" dirty="0"/>
          </a:p>
          <a:p>
            <a:r>
              <a:rPr lang="en-GB" sz="2000" b="1" dirty="0"/>
              <a:t>Example of Referential Integrity Rule:</a:t>
            </a:r>
          </a:p>
          <a:p>
            <a:pPr lvl="1"/>
            <a:r>
              <a:rPr lang="en-GB" sz="2000" dirty="0"/>
              <a:t>You cannot insert a </a:t>
            </a:r>
            <a:r>
              <a:rPr lang="en-GB" sz="2000" dirty="0" err="1"/>
              <a:t>CustomerID</a:t>
            </a:r>
            <a:r>
              <a:rPr lang="en-GB" sz="2000" dirty="0"/>
              <a:t> into Orders unless it </a:t>
            </a:r>
            <a:r>
              <a:rPr lang="en-GB" sz="2000" b="1" dirty="0"/>
              <a:t>already exists </a:t>
            </a:r>
            <a:r>
              <a:rPr lang="en-GB" sz="2000" dirty="0"/>
              <a:t>in Customers.</a:t>
            </a:r>
          </a:p>
        </p:txBody>
      </p:sp>
      <p:pic>
        <p:nvPicPr>
          <p:cNvPr id="15363" name="Picture 3" descr="Foreign Key">
            <a:extLst>
              <a:ext uri="{FF2B5EF4-FFF2-40B4-BE49-F238E27FC236}">
                <a16:creationId xmlns:a16="http://schemas.microsoft.com/office/drawing/2014/main" id="{6DC1757E-3FC3-30D4-2FE8-1EA70908D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108" y="1069975"/>
            <a:ext cx="4701442" cy="4147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02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E55B6-59FF-43D7-9BFF-2A83804E82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2934183-C9A9-4AF6-C07B-4D71935A9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Sample Database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6A676B-2B8D-0DD3-B49C-7209EE71C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C4B57-D0BA-4200-BFC8-F5834978F6D3}" type="datetime1">
              <a:rPr lang="en-US" smtClean="0"/>
              <a:t>1/28/2026</a:t>
            </a:fld>
            <a:endParaRPr lang="en-GB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8E8B9274-A641-98AF-C282-FF083DB49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7D564-9908-4C12-8CEB-5CB4FB99930B}" type="slidenum">
              <a:rPr lang="en-GB" smtClean="0"/>
              <a:t>13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650CB55-7761-2F37-CDB2-C83ADCB030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0648920"/>
              </p:ext>
            </p:extLst>
          </p:nvPr>
        </p:nvGraphicFramePr>
        <p:xfrm>
          <a:off x="5193656" y="2397633"/>
          <a:ext cx="3384376" cy="3547110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080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486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556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err="1">
                          <a:effectLst/>
                        </a:rPr>
                        <a:t>enum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err="1">
                          <a:effectLst/>
                        </a:rPr>
                        <a:t>pnum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role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852341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121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Manager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852341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135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Designer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852358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147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Consultant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852358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135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Consultant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852407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Assistant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852455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121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Assistant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852455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227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Manager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852491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135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Designer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852491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Manager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852514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121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Assistant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852514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Consultant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852514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251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Manager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852530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147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Manager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CF41CED-945F-601D-A47F-8462CC3ECF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4914336"/>
              </p:ext>
            </p:extLst>
          </p:nvPr>
        </p:nvGraphicFramePr>
        <p:xfrm>
          <a:off x="1062845" y="4001173"/>
          <a:ext cx="3108960" cy="1910473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0122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45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22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02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err="1">
                          <a:effectLst/>
                        </a:rPr>
                        <a:t>pnum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err="1">
                          <a:effectLst/>
                        </a:rPr>
                        <a:t>pname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leader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121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IT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Gates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135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Design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Sinclair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147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Analysis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Einstein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Publicity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Saatchi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227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Theatre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Dench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251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Sport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Shearer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0BA7EE5-D6FA-8895-D300-0A9A098E05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7366943"/>
              </p:ext>
            </p:extLst>
          </p:nvPr>
        </p:nvGraphicFramePr>
        <p:xfrm>
          <a:off x="981951" y="1118952"/>
          <a:ext cx="3240360" cy="2026920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760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err="1">
                          <a:effectLst/>
                        </a:rPr>
                        <a:t>enum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err="1">
                          <a:effectLst/>
                        </a:rPr>
                        <a:t>ename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salary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floor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852341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Smith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15000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852358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Jones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19000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852407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Brown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16000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852455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White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25100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852491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Adams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30500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852514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Doyle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11650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852530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Evans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26980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4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F41E4CC4-ED43-6853-404A-DAD29CEC7CE4}"/>
              </a:ext>
            </a:extLst>
          </p:cNvPr>
          <p:cNvSpPr/>
          <p:nvPr/>
        </p:nvSpPr>
        <p:spPr>
          <a:xfrm>
            <a:off x="7390015" y="1026546"/>
            <a:ext cx="419634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749800" indent="-4749800">
              <a:spcAft>
                <a:spcPts val="600"/>
              </a:spcAft>
            </a:pPr>
            <a:r>
              <a:rPr lang="en-US" b="1" dirty="0"/>
              <a:t>EMPLOYEE</a:t>
            </a:r>
            <a:r>
              <a:rPr lang="en-US" dirty="0"/>
              <a:t> (</a:t>
            </a:r>
            <a:r>
              <a:rPr lang="en-US" u="sng" dirty="0" err="1"/>
              <a:t>enum</a:t>
            </a:r>
            <a:r>
              <a:rPr lang="en-US" dirty="0"/>
              <a:t> , </a:t>
            </a:r>
            <a:r>
              <a:rPr lang="en-US" dirty="0" err="1"/>
              <a:t>ename</a:t>
            </a:r>
            <a:r>
              <a:rPr lang="en-US" dirty="0"/>
              <a:t>, salary, floor)</a:t>
            </a:r>
          </a:p>
          <a:p>
            <a:pPr marL="4749800" indent="-4749800">
              <a:spcAft>
                <a:spcPts val="600"/>
              </a:spcAft>
            </a:pPr>
            <a:r>
              <a:rPr lang="en-US" b="1" dirty="0"/>
              <a:t>PROJECT</a:t>
            </a:r>
            <a:r>
              <a:rPr lang="en-US" dirty="0"/>
              <a:t> (</a:t>
            </a:r>
            <a:r>
              <a:rPr lang="en-US" u="sng" dirty="0" err="1"/>
              <a:t>pnum</a:t>
            </a:r>
            <a:r>
              <a:rPr lang="en-US" dirty="0"/>
              <a:t> , </a:t>
            </a:r>
            <a:r>
              <a:rPr lang="en-US" dirty="0" err="1"/>
              <a:t>pname</a:t>
            </a:r>
            <a:r>
              <a:rPr lang="en-US" dirty="0"/>
              <a:t>, leader)</a:t>
            </a:r>
          </a:p>
          <a:p>
            <a:pPr marL="4749800" indent="-4749800">
              <a:spcAft>
                <a:spcPts val="600"/>
              </a:spcAft>
            </a:pPr>
            <a:r>
              <a:rPr lang="en-US" b="1" dirty="0"/>
              <a:t>WORKS_ON</a:t>
            </a:r>
            <a:r>
              <a:rPr lang="en-US" dirty="0"/>
              <a:t> (</a:t>
            </a:r>
            <a:r>
              <a:rPr lang="en-US" u="sng" dirty="0" err="1"/>
              <a:t>enum</a:t>
            </a:r>
            <a:r>
              <a:rPr lang="en-US" dirty="0"/>
              <a:t>* , </a:t>
            </a:r>
            <a:r>
              <a:rPr lang="en-US" u="sng" dirty="0" err="1"/>
              <a:t>pnum</a:t>
            </a:r>
            <a:r>
              <a:rPr lang="en-US" dirty="0"/>
              <a:t>* , role)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B16660-A078-79FB-EFE3-11B56A6F0C41}"/>
              </a:ext>
            </a:extLst>
          </p:cNvPr>
          <p:cNvSpPr/>
          <p:nvPr/>
        </p:nvSpPr>
        <p:spPr>
          <a:xfrm>
            <a:off x="1027456" y="749620"/>
            <a:ext cx="12601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EMPLOYEE</a:t>
            </a:r>
            <a:endParaRPr lang="en-GB" b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3A22B0-EB4B-512B-16D8-7126494164D6}"/>
              </a:ext>
            </a:extLst>
          </p:cNvPr>
          <p:cNvSpPr/>
          <p:nvPr/>
        </p:nvSpPr>
        <p:spPr>
          <a:xfrm>
            <a:off x="5225200" y="2077546"/>
            <a:ext cx="13886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WORKS_ON</a:t>
            </a:r>
            <a:endParaRPr lang="en-GB" b="1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FCE875-306D-2372-EC90-1AD6AFF460CA}"/>
              </a:ext>
            </a:extLst>
          </p:cNvPr>
          <p:cNvSpPr/>
          <p:nvPr/>
        </p:nvSpPr>
        <p:spPr>
          <a:xfrm>
            <a:off x="1027457" y="3667161"/>
            <a:ext cx="12601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PROJECT</a:t>
            </a:r>
            <a:endParaRPr lang="en-GB" b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FAE90D-FD78-6BAC-A519-DBDFA9D6033C}"/>
              </a:ext>
            </a:extLst>
          </p:cNvPr>
          <p:cNvSpPr/>
          <p:nvPr/>
        </p:nvSpPr>
        <p:spPr>
          <a:xfrm>
            <a:off x="981951" y="1103173"/>
            <a:ext cx="941037" cy="2087667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FC4F532-7BC7-EB42-13B9-82EF2855F5F5}"/>
              </a:ext>
            </a:extLst>
          </p:cNvPr>
          <p:cNvSpPr/>
          <p:nvPr/>
        </p:nvSpPr>
        <p:spPr>
          <a:xfrm>
            <a:off x="5193656" y="2428543"/>
            <a:ext cx="1980219" cy="3547110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ABB48FF-5D15-6248-4BF3-6A0922C6104E}"/>
              </a:ext>
            </a:extLst>
          </p:cNvPr>
          <p:cNvSpPr/>
          <p:nvPr/>
        </p:nvSpPr>
        <p:spPr>
          <a:xfrm>
            <a:off x="1027456" y="4001173"/>
            <a:ext cx="941037" cy="1910472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662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2E986C1-289E-273E-9B3C-F47CEB0BF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for Keys in the Database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F269D2D-4E63-EF88-A169-4B0D6B260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14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57205A4-2836-C4C0-1771-6A552992F1D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4" y="1069976"/>
            <a:ext cx="5497158" cy="1980482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Customer, Campaign, and Engagements Tabes composed an Online Marketing Database</a:t>
            </a:r>
          </a:p>
          <a:p>
            <a:r>
              <a:rPr lang="en-GB" sz="2000" dirty="0"/>
              <a:t>For each table, identify the following keys:</a:t>
            </a:r>
          </a:p>
          <a:p>
            <a:pPr lvl="1"/>
            <a:r>
              <a:rPr lang="en-GB" sz="2000" dirty="0"/>
              <a:t>Candidate</a:t>
            </a:r>
          </a:p>
          <a:p>
            <a:pPr lvl="1"/>
            <a:r>
              <a:rPr lang="en-GB" sz="2000" dirty="0"/>
              <a:t>Alternate</a:t>
            </a:r>
          </a:p>
          <a:p>
            <a:pPr lvl="1"/>
            <a:r>
              <a:rPr lang="en-GB" sz="2000" dirty="0"/>
              <a:t>Primary</a:t>
            </a:r>
          </a:p>
          <a:p>
            <a:pPr lvl="1"/>
            <a:r>
              <a:rPr lang="en-GB" sz="2000" dirty="0"/>
              <a:t>Foreign</a:t>
            </a:r>
          </a:p>
          <a:p>
            <a:pPr lvl="1"/>
            <a:endParaRPr lang="en-GB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5A0C9A8-97E3-E6A7-18BC-049858B98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3108" y="1069975"/>
            <a:ext cx="5792912" cy="198048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261DAFB-9626-57B5-1D67-9450DC238A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3109" y="3502733"/>
            <a:ext cx="5792912" cy="198178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89CAEC0-2D8D-B679-5AA1-8298E138C0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183" y="3524477"/>
            <a:ext cx="5497158" cy="195246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59674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EEA0F69-370F-CA3F-0D9B-2D5A96FF10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15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52FB368-ACC6-5618-B8F2-516E4829947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Relationships</a:t>
            </a:r>
          </a:p>
        </p:txBody>
      </p:sp>
    </p:spTree>
    <p:extLst>
      <p:ext uri="{BB962C8B-B14F-4D97-AF65-F5344CB8AC3E}">
        <p14:creationId xmlns:p14="http://schemas.microsoft.com/office/powerpoint/2010/main" val="145809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Slide Number Placeholder 6"/>
          <p:cNvSpPr>
            <a:spLocks noGrp="1"/>
          </p:cNvSpPr>
          <p:nvPr>
            <p:ph type="sldNum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AD3948C-695F-488B-AC1C-1521CB7B802A}" type="slidenum">
              <a:rPr lang="en-US" altLang="en-US" sz="1200"/>
              <a:pPr/>
              <a:t>16</a:t>
            </a:fld>
            <a:endParaRPr lang="en-US" altLang="en-US" sz="1200" dirty="0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GB" dirty="0"/>
              <a:t>ER Modelling - </a:t>
            </a:r>
            <a:r>
              <a:rPr lang="en-US" altLang="en-US" dirty="0"/>
              <a:t>Relationships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37119" y="1359034"/>
            <a:ext cx="8929688" cy="1358450"/>
          </a:xfrm>
          <a:noFill/>
        </p:spPr>
        <p:txBody>
          <a:bodyPr wrap="square" rtlCol="0">
            <a:spAutoFit/>
          </a:bodyPr>
          <a:lstStyle/>
          <a:p>
            <a:pPr marL="0" indent="0" defTabSz="45720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1" dirty="0">
                <a:ea typeface="ヒラギノ角ゴ Pro W3" charset="-128"/>
              </a:rPr>
              <a:t>Some definitions:</a:t>
            </a:r>
          </a:p>
          <a:p>
            <a:pPr marL="0" indent="0" defTabSz="45720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000" dirty="0">
              <a:ea typeface="ヒラギノ角ゴ Pro W3" charset="-128"/>
            </a:endParaRPr>
          </a:p>
          <a:p>
            <a:pPr marL="361950" indent="0" defTabSz="457200" fontAlgn="base">
              <a:spcBef>
                <a:spcPts val="600"/>
              </a:spcBef>
              <a:spcAft>
                <a:spcPct val="0"/>
              </a:spcAft>
              <a:buNone/>
            </a:pPr>
            <a:r>
              <a:rPr lang="en-GB" altLang="en-US" sz="2000" b="1" dirty="0">
                <a:solidFill>
                  <a:srgbClr val="C00000"/>
                </a:solidFill>
                <a:ea typeface="ヒラギノ角ゴ Pro W3" charset="-128"/>
              </a:rPr>
              <a:t>Degree</a:t>
            </a:r>
            <a:r>
              <a:rPr lang="en-GB" altLang="en-US" sz="2000" dirty="0">
                <a:solidFill>
                  <a:srgbClr val="C00000"/>
                </a:solidFill>
                <a:ea typeface="ヒラギノ角ゴ Pro W3" charset="-128"/>
              </a:rPr>
              <a:t> </a:t>
            </a:r>
            <a:r>
              <a:rPr lang="en-GB" altLang="en-US" sz="2000" dirty="0">
                <a:ea typeface="ヒラギノ角ゴ Pro W3" charset="-128"/>
              </a:rPr>
              <a:t>of a Relationship (</a:t>
            </a:r>
            <a:r>
              <a:rPr lang="en-GB" altLang="en-US" sz="2000" b="1" dirty="0">
                <a:solidFill>
                  <a:srgbClr val="0070C0"/>
                </a:solidFill>
                <a:ea typeface="ヒラギノ角ゴ Pro W3" charset="-128"/>
              </a:rPr>
              <a:t>unary, binary, ternary, etc</a:t>
            </a:r>
            <a:r>
              <a:rPr lang="en-GB" altLang="en-US" sz="2000" dirty="0">
                <a:ea typeface="ヒラギノ角ゴ Pro W3" charset="-128"/>
              </a:rPr>
              <a:t>)</a:t>
            </a:r>
          </a:p>
          <a:p>
            <a:pPr marL="717550" lvl="1" indent="0" defTabSz="457200" fontAlgn="base">
              <a:spcBef>
                <a:spcPts val="0"/>
              </a:spcBef>
              <a:spcAft>
                <a:spcPct val="0"/>
              </a:spcAft>
              <a:buNone/>
            </a:pPr>
            <a:r>
              <a:rPr lang="en-GB" altLang="en-US" sz="2000" dirty="0">
                <a:ea typeface="ヒラギノ角ゴ Pro W3" charset="-128"/>
              </a:rPr>
              <a:t>The number of participating entity types in a relationship. </a:t>
            </a:r>
          </a:p>
        </p:txBody>
      </p:sp>
      <p:sp>
        <p:nvSpPr>
          <p:cNvPr id="2" name="Rectangle 1"/>
          <p:cNvSpPr/>
          <p:nvPr/>
        </p:nvSpPr>
        <p:spPr>
          <a:xfrm>
            <a:off x="1452626" y="3117947"/>
            <a:ext cx="809867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 fontAlgn="base">
              <a:spcBef>
                <a:spcPts val="600"/>
              </a:spcBef>
              <a:spcAft>
                <a:spcPct val="0"/>
              </a:spcAft>
            </a:pPr>
            <a:r>
              <a:rPr lang="en-GB" altLang="en-US" sz="2000" b="1" dirty="0">
                <a:solidFill>
                  <a:srgbClr val="C00000"/>
                </a:solidFill>
                <a:ea typeface="ヒラギノ角ゴ Pro W3" charset="-128"/>
              </a:rPr>
              <a:t>Cardinality Ratio </a:t>
            </a:r>
            <a:r>
              <a:rPr lang="en-GB" altLang="en-US" sz="2000" dirty="0">
                <a:ea typeface="ヒラギノ角ゴ Pro W3" charset="-128"/>
              </a:rPr>
              <a:t>(</a:t>
            </a:r>
            <a:r>
              <a:rPr lang="en-GB" altLang="en-US" sz="2000" b="1" dirty="0">
                <a:solidFill>
                  <a:srgbClr val="0070C0"/>
                </a:solidFill>
                <a:ea typeface="ヒラギノ角ゴ Pro W3" charset="-128"/>
              </a:rPr>
              <a:t>1:1,</a:t>
            </a:r>
            <a:r>
              <a:rPr lang="en-GB" altLang="en-US" sz="2000" dirty="0">
                <a:solidFill>
                  <a:schemeClr val="accent1"/>
                </a:solidFill>
                <a:ea typeface="ヒラギノ角ゴ Pro W3" charset="-128"/>
              </a:rPr>
              <a:t> </a:t>
            </a:r>
            <a:r>
              <a:rPr lang="en-GB" altLang="en-US" sz="2000" b="1" dirty="0">
                <a:solidFill>
                  <a:srgbClr val="0070C0"/>
                </a:solidFill>
                <a:ea typeface="ヒラギノ角ゴ Pro W3" charset="-128"/>
              </a:rPr>
              <a:t>1:N,</a:t>
            </a:r>
            <a:r>
              <a:rPr lang="en-GB" altLang="en-US" sz="2000" dirty="0">
                <a:solidFill>
                  <a:schemeClr val="accent1"/>
                </a:solidFill>
                <a:ea typeface="ヒラギノ角ゴ Pro W3" charset="-128"/>
              </a:rPr>
              <a:t> </a:t>
            </a:r>
            <a:r>
              <a:rPr lang="en-GB" altLang="en-US" sz="2000" b="1" dirty="0">
                <a:solidFill>
                  <a:srgbClr val="0070C0"/>
                </a:solidFill>
                <a:ea typeface="ヒラギノ角ゴ Pro W3" charset="-128"/>
              </a:rPr>
              <a:t>N:1, M:N</a:t>
            </a:r>
            <a:r>
              <a:rPr lang="en-GB" altLang="en-US" sz="2000" dirty="0">
                <a:ea typeface="ヒラギノ角ゴ Pro W3" charset="-128"/>
              </a:rPr>
              <a:t>)</a:t>
            </a:r>
          </a:p>
          <a:p>
            <a:pPr marL="355600" lvl="1" defTabSz="457200" fontAlgn="base">
              <a:spcAft>
                <a:spcPct val="0"/>
              </a:spcAft>
            </a:pPr>
            <a:r>
              <a:rPr lang="en-GB" altLang="en-US" sz="2000" dirty="0">
                <a:ea typeface="ヒラギノ角ゴ Pro W3" charset="-128"/>
              </a:rPr>
              <a:t>Determines the type of  relationships between the participating entity types.</a:t>
            </a:r>
          </a:p>
        </p:txBody>
      </p:sp>
      <p:sp>
        <p:nvSpPr>
          <p:cNvPr id="3" name="Rectangle 2"/>
          <p:cNvSpPr/>
          <p:nvPr/>
        </p:nvSpPr>
        <p:spPr>
          <a:xfrm>
            <a:off x="1452626" y="4455607"/>
            <a:ext cx="809867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 fontAlgn="base">
              <a:spcBef>
                <a:spcPts val="600"/>
              </a:spcBef>
              <a:spcAft>
                <a:spcPct val="0"/>
              </a:spcAft>
            </a:pPr>
            <a:r>
              <a:rPr lang="en-GB" altLang="en-US" sz="2000" b="1" dirty="0">
                <a:solidFill>
                  <a:srgbClr val="C00000"/>
                </a:solidFill>
                <a:ea typeface="ヒラギノ角ゴ Pro W3" charset="-128"/>
              </a:rPr>
              <a:t>Participation Constraints </a:t>
            </a:r>
            <a:r>
              <a:rPr lang="en-GB" altLang="en-US" sz="2000" dirty="0">
                <a:ea typeface="ヒラギノ角ゴ Pro W3" charset="-128"/>
              </a:rPr>
              <a:t>(</a:t>
            </a:r>
            <a:r>
              <a:rPr lang="en-GB" altLang="en-US" sz="2000" b="1" dirty="0">
                <a:solidFill>
                  <a:srgbClr val="0070C0"/>
                </a:solidFill>
                <a:ea typeface="ヒラギノ角ゴ Pro W3" charset="-128"/>
              </a:rPr>
              <a:t>Full or Partial</a:t>
            </a:r>
            <a:r>
              <a:rPr lang="en-GB" altLang="en-US" sz="2000" dirty="0">
                <a:ea typeface="ヒラギノ角ゴ Pro W3" charset="-128"/>
              </a:rPr>
              <a:t>)</a:t>
            </a:r>
          </a:p>
          <a:p>
            <a:pPr marL="355600" lvl="1" defTabSz="457200" fontAlgn="base">
              <a:spcAft>
                <a:spcPct val="0"/>
              </a:spcAft>
            </a:pPr>
            <a:r>
              <a:rPr lang="en-GB" altLang="en-US" sz="2000" dirty="0">
                <a:ea typeface="ヒラギノ角ゴ Pro W3" charset="-128"/>
              </a:rPr>
              <a:t>Determines whether the existence of an entity type depends on its being related to another entity type through the relationship</a:t>
            </a:r>
            <a:endParaRPr lang="en-US" altLang="en-US" sz="2000" dirty="0">
              <a:ea typeface="ヒラギノ角ゴ Pro W3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7802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uiExpand="1" build="p"/>
      <p:bldP spid="2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139DA-221B-D1D6-B8E5-DBD509D00B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Slide Number Placeholder 6">
            <a:extLst>
              <a:ext uri="{FF2B5EF4-FFF2-40B4-BE49-F238E27FC236}">
                <a16:creationId xmlns:a16="http://schemas.microsoft.com/office/drawing/2014/main" id="{34E0E6BF-05A6-D84B-A03B-6D5BB008E9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AD3948C-695F-488B-AC1C-1521CB7B802A}" type="slidenum">
              <a:rPr lang="en-US" altLang="en-US" sz="1200"/>
              <a:pPr/>
              <a:t>17</a:t>
            </a:fld>
            <a:endParaRPr lang="en-US" altLang="en-US" sz="1200" dirty="0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B3A117D5-3637-D051-FAE6-1FE554E59A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GB" dirty="0"/>
              <a:t>ER Modelling - </a:t>
            </a:r>
            <a:r>
              <a:rPr lang="en-GB" b="1" dirty="0"/>
              <a:t>Degree of a Relationship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A5792180-10C2-BA5D-ECA3-026ACF171E0E}"/>
              </a:ext>
            </a:extLst>
          </p:cNvPr>
          <p:cNvGrpSpPr/>
          <p:nvPr/>
        </p:nvGrpSpPr>
        <p:grpSpPr>
          <a:xfrm>
            <a:off x="343550" y="2155811"/>
            <a:ext cx="2143377" cy="2625802"/>
            <a:chOff x="603128" y="4089457"/>
            <a:chExt cx="2143377" cy="2625802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8DA147B-15AD-8A64-162C-D558424661B7}"/>
                </a:ext>
              </a:extLst>
            </p:cNvPr>
            <p:cNvSpPr/>
            <p:nvPr/>
          </p:nvSpPr>
          <p:spPr>
            <a:xfrm>
              <a:off x="603128" y="4089457"/>
              <a:ext cx="2143377" cy="48628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lvl="1" algn="ctr">
                <a:lnSpc>
                  <a:spcPct val="80000"/>
                </a:lnSpc>
              </a:pPr>
              <a:r>
                <a:rPr lang="en-GB" altLang="en-US" b="1" dirty="0">
                  <a:solidFill>
                    <a:schemeClr val="accent5">
                      <a:lumMod val="75000"/>
                    </a:schemeClr>
                  </a:solidFill>
                </a:rPr>
                <a:t>Binary</a:t>
              </a:r>
              <a:endParaRPr lang="en-GB" altLang="en-US" sz="2000" b="1" dirty="0">
                <a:solidFill>
                  <a:schemeClr val="accent5">
                    <a:lumMod val="75000"/>
                  </a:schemeClr>
                </a:solidFill>
              </a:endParaRPr>
            </a:p>
            <a:p>
              <a:pPr marL="0" lvl="1" algn="ctr">
                <a:lnSpc>
                  <a:spcPct val="80000"/>
                </a:lnSpc>
              </a:pPr>
              <a:r>
                <a:rPr lang="en-GB" altLang="en-US" sz="1400" i="1" dirty="0"/>
                <a:t>(connects 2 entity types)</a:t>
              </a:r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AED6EB8D-79B3-BD83-EC7F-F197D6A19B38}"/>
                </a:ext>
              </a:extLst>
            </p:cNvPr>
            <p:cNvGrpSpPr/>
            <p:nvPr/>
          </p:nvGrpSpPr>
          <p:grpSpPr>
            <a:xfrm>
              <a:off x="882728" y="4690954"/>
              <a:ext cx="1584176" cy="2024305"/>
              <a:chOff x="6795080" y="4654347"/>
              <a:chExt cx="1584176" cy="2024305"/>
            </a:xfrm>
          </p:grpSpPr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FB2C1302-E6C8-E43F-C28B-65C85267B8A8}"/>
                  </a:ext>
                </a:extLst>
              </p:cNvPr>
              <p:cNvSpPr txBox="1"/>
              <p:nvPr/>
            </p:nvSpPr>
            <p:spPr>
              <a:xfrm>
                <a:off x="6795080" y="4654347"/>
                <a:ext cx="1584176" cy="36933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DEPARTMENT</a:t>
                </a:r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15A71032-79AB-9164-0F71-3F8EB4082C85}"/>
                  </a:ext>
                </a:extLst>
              </p:cNvPr>
              <p:cNvSpPr txBox="1"/>
              <p:nvPr/>
            </p:nvSpPr>
            <p:spPr>
              <a:xfrm>
                <a:off x="6795080" y="6309320"/>
                <a:ext cx="1584176" cy="36933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/>
                  <a:t>EMPLOYEE</a:t>
                </a:r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15E37381-F5B6-732E-A37D-570EA70F147E}"/>
                  </a:ext>
                </a:extLst>
              </p:cNvPr>
              <p:cNvSpPr txBox="1"/>
              <p:nvPr/>
            </p:nvSpPr>
            <p:spPr>
              <a:xfrm>
                <a:off x="7011104" y="5461835"/>
                <a:ext cx="11521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/>
                  <a:t>Employs</a:t>
                </a:r>
              </a:p>
            </p:txBody>
          </p:sp>
          <p:sp>
            <p:nvSpPr>
              <p:cNvPr id="27" name="Flowchart: Decision 26">
                <a:extLst>
                  <a:ext uri="{FF2B5EF4-FFF2-40B4-BE49-F238E27FC236}">
                    <a16:creationId xmlns:a16="http://schemas.microsoft.com/office/drawing/2014/main" id="{984770E3-0B95-DB6D-087E-AAB2E0D74F3B}"/>
                  </a:ext>
                </a:extLst>
              </p:cNvPr>
              <p:cNvSpPr/>
              <p:nvPr/>
            </p:nvSpPr>
            <p:spPr>
              <a:xfrm>
                <a:off x="6939096" y="5387827"/>
                <a:ext cx="1296144" cy="517347"/>
              </a:xfrm>
              <a:prstGeom prst="flowChartDecision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225B6AD6-B0A0-2CA5-506F-AEA777266B09}"/>
                  </a:ext>
                </a:extLst>
              </p:cNvPr>
              <p:cNvCxnSpPr>
                <a:stCxn id="24" idx="2"/>
                <a:endCxn id="27" idx="0"/>
              </p:cNvCxnSpPr>
              <p:nvPr/>
            </p:nvCxnSpPr>
            <p:spPr>
              <a:xfrm>
                <a:off x="7587168" y="5023679"/>
                <a:ext cx="0" cy="36414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75DC8CE2-0BD7-B39F-5227-2341731775D5}"/>
                  </a:ext>
                </a:extLst>
              </p:cNvPr>
              <p:cNvCxnSpPr>
                <a:stCxn id="27" idx="2"/>
                <a:endCxn id="25" idx="0"/>
              </p:cNvCxnSpPr>
              <p:nvPr/>
            </p:nvCxnSpPr>
            <p:spPr>
              <a:xfrm>
                <a:off x="7587168" y="5905174"/>
                <a:ext cx="0" cy="404146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E8DF0D93-5D6F-D4ED-F5FA-21AC28A79BD8}"/>
              </a:ext>
            </a:extLst>
          </p:cNvPr>
          <p:cNvGrpSpPr/>
          <p:nvPr/>
        </p:nvGrpSpPr>
        <p:grpSpPr>
          <a:xfrm>
            <a:off x="8944349" y="887577"/>
            <a:ext cx="2952328" cy="2239063"/>
            <a:chOff x="2826944" y="4089457"/>
            <a:chExt cx="2952328" cy="2239063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F58BAD5-9E40-4F64-CD60-47C59BBD6CDE}"/>
                </a:ext>
              </a:extLst>
            </p:cNvPr>
            <p:cNvSpPr/>
            <p:nvPr/>
          </p:nvSpPr>
          <p:spPr>
            <a:xfrm>
              <a:off x="2826944" y="4089457"/>
              <a:ext cx="2952328" cy="48628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lvl="1" algn="ctr">
                <a:lnSpc>
                  <a:spcPct val="80000"/>
                </a:lnSpc>
              </a:pPr>
              <a:r>
                <a:rPr lang="en-GB" altLang="en-US" b="1" dirty="0">
                  <a:solidFill>
                    <a:srgbClr val="C00000"/>
                  </a:solidFill>
                </a:rPr>
                <a:t>Unary or Recursive</a:t>
              </a:r>
            </a:p>
            <a:p>
              <a:pPr marL="0" lvl="1" algn="ctr">
                <a:lnSpc>
                  <a:spcPct val="80000"/>
                </a:lnSpc>
              </a:pPr>
              <a:r>
                <a:rPr lang="en-GB" altLang="en-US" sz="1400" i="1" dirty="0"/>
                <a:t>(connects one entity type with itself)</a:t>
              </a:r>
            </a:p>
          </p:txBody>
        </p: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544CC88E-D24F-0480-8126-9AEE9C530D2E}"/>
                </a:ext>
              </a:extLst>
            </p:cNvPr>
            <p:cNvGrpSpPr/>
            <p:nvPr/>
          </p:nvGrpSpPr>
          <p:grpSpPr>
            <a:xfrm>
              <a:off x="3331191" y="5077693"/>
              <a:ext cx="1943834" cy="1250827"/>
              <a:chOff x="3148729" y="4690954"/>
              <a:chExt cx="1943834" cy="1250827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F972DFC3-003C-327E-24FD-DFA3F0E41B72}"/>
                  </a:ext>
                </a:extLst>
              </p:cNvPr>
              <p:cNvGrpSpPr/>
              <p:nvPr/>
            </p:nvGrpSpPr>
            <p:grpSpPr>
              <a:xfrm>
                <a:off x="3148729" y="5424434"/>
                <a:ext cx="1296144" cy="517347"/>
                <a:chOff x="3655036" y="5404434"/>
                <a:chExt cx="1296144" cy="517347"/>
              </a:xfrm>
            </p:grpSpPr>
            <p:sp>
              <p:nvSpPr>
                <p:cNvPr id="33" name="TextBox 32">
                  <a:extLst>
                    <a:ext uri="{FF2B5EF4-FFF2-40B4-BE49-F238E27FC236}">
                      <a16:creationId xmlns:a16="http://schemas.microsoft.com/office/drawing/2014/main" id="{34BE65C0-19F1-721F-77F5-ADBE34B51F95}"/>
                    </a:ext>
                  </a:extLst>
                </p:cNvPr>
                <p:cNvSpPr txBox="1"/>
                <p:nvPr/>
              </p:nvSpPr>
              <p:spPr>
                <a:xfrm>
                  <a:off x="3727044" y="5478442"/>
                  <a:ext cx="115212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GB"/>
                    <a:t>Manages</a:t>
                  </a:r>
                </a:p>
              </p:txBody>
            </p:sp>
            <p:sp>
              <p:nvSpPr>
                <p:cNvPr id="34" name="Flowchart: Decision 33">
                  <a:extLst>
                    <a:ext uri="{FF2B5EF4-FFF2-40B4-BE49-F238E27FC236}">
                      <a16:creationId xmlns:a16="http://schemas.microsoft.com/office/drawing/2014/main" id="{D5EC797B-C3B4-D201-BC09-9CACAD49B8EE}"/>
                    </a:ext>
                  </a:extLst>
                </p:cNvPr>
                <p:cNvSpPr/>
                <p:nvPr/>
              </p:nvSpPr>
              <p:spPr>
                <a:xfrm>
                  <a:off x="3655036" y="5404434"/>
                  <a:ext cx="1296144" cy="517347"/>
                </a:xfrm>
                <a:prstGeom prst="flowChartDecision">
                  <a:avLst/>
                </a:pr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cxnSp>
            <p:nvCxnSpPr>
              <p:cNvPr id="35" name="Straight Connector 34">
                <a:extLst>
                  <a:ext uri="{FF2B5EF4-FFF2-40B4-BE49-F238E27FC236}">
                    <a16:creationId xmlns:a16="http://schemas.microsoft.com/office/drawing/2014/main" id="{B5FE970C-4264-DB12-404E-ADA52347078F}"/>
                  </a:ext>
                </a:extLst>
              </p:cNvPr>
              <p:cNvCxnSpPr>
                <a:endCxn id="34" idx="0"/>
              </p:cNvCxnSpPr>
              <p:nvPr/>
            </p:nvCxnSpPr>
            <p:spPr>
              <a:xfrm>
                <a:off x="3796801" y="5060286"/>
                <a:ext cx="0" cy="36414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899A8085-C6B2-CAF6-A82A-F9B2D2E2E1A2}"/>
                  </a:ext>
                </a:extLst>
              </p:cNvPr>
              <p:cNvSpPr txBox="1"/>
              <p:nvPr/>
            </p:nvSpPr>
            <p:spPr>
              <a:xfrm>
                <a:off x="3508387" y="4690954"/>
                <a:ext cx="1584176" cy="36933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EMPLOYEE</a:t>
                </a:r>
              </a:p>
            </p:txBody>
          </p:sp>
          <p:cxnSp>
            <p:nvCxnSpPr>
              <p:cNvPr id="20" name="Elbow Connector 19">
                <a:extLst>
                  <a:ext uri="{FF2B5EF4-FFF2-40B4-BE49-F238E27FC236}">
                    <a16:creationId xmlns:a16="http://schemas.microsoft.com/office/drawing/2014/main" id="{06756C46-5344-1546-78E5-B50F41DF5F4C}"/>
                  </a:ext>
                </a:extLst>
              </p:cNvPr>
              <p:cNvCxnSpPr>
                <a:stCxn id="34" idx="3"/>
              </p:cNvCxnSpPr>
              <p:nvPr/>
            </p:nvCxnSpPr>
            <p:spPr>
              <a:xfrm flipV="1">
                <a:off x="4444873" y="5060286"/>
                <a:ext cx="415159" cy="622822"/>
              </a:xfrm>
              <a:prstGeom prst="bentConnector2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AA232AD0-C040-08FD-48A0-27C0C39F7A76}"/>
              </a:ext>
            </a:extLst>
          </p:cNvPr>
          <p:cNvGrpSpPr/>
          <p:nvPr/>
        </p:nvGrpSpPr>
        <p:grpSpPr>
          <a:xfrm>
            <a:off x="8512110" y="3799552"/>
            <a:ext cx="2880320" cy="2778157"/>
            <a:chOff x="5873109" y="3917102"/>
            <a:chExt cx="2880320" cy="2778157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C5D4DFE0-502B-07D2-26FA-13E5015E4CCF}"/>
                </a:ext>
              </a:extLst>
            </p:cNvPr>
            <p:cNvSpPr/>
            <p:nvPr/>
          </p:nvSpPr>
          <p:spPr>
            <a:xfrm>
              <a:off x="5873109" y="3917102"/>
              <a:ext cx="2880320" cy="65864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lvl="1" algn="ctr">
                <a:lnSpc>
                  <a:spcPct val="80000"/>
                </a:lnSpc>
              </a:pPr>
              <a:r>
                <a:rPr lang="en-GB" altLang="en-US" b="1" dirty="0">
                  <a:solidFill>
                    <a:srgbClr val="7030A0"/>
                  </a:solidFill>
                </a:rPr>
                <a:t>Complex</a:t>
              </a:r>
            </a:p>
            <a:p>
              <a:pPr marL="0" lvl="1" algn="ctr">
                <a:lnSpc>
                  <a:spcPct val="80000"/>
                </a:lnSpc>
              </a:pPr>
              <a:r>
                <a:rPr lang="en-GB" altLang="en-US" sz="1400" i="1" dirty="0"/>
                <a:t>(connects three or more entity types</a:t>
              </a:r>
              <a:br>
                <a:rPr lang="en-GB" altLang="en-US" sz="1400" i="1" dirty="0"/>
              </a:br>
              <a:r>
                <a:rPr lang="en-GB" altLang="en-US" sz="1400" i="1" dirty="0"/>
                <a:t>(Ternary - connects 3))</a:t>
              </a:r>
            </a:p>
          </p:txBody>
        </p: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1A82DCB1-3DE9-AB11-7432-AF69FDFB1911}"/>
                </a:ext>
              </a:extLst>
            </p:cNvPr>
            <p:cNvGrpSpPr/>
            <p:nvPr/>
          </p:nvGrpSpPr>
          <p:grpSpPr>
            <a:xfrm>
              <a:off x="5886641" y="4670954"/>
              <a:ext cx="2853256" cy="2024305"/>
              <a:chOff x="6507784" y="4746283"/>
              <a:chExt cx="2853256" cy="2024305"/>
            </a:xfrm>
          </p:grpSpPr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CABE7A3F-B935-2490-CB45-B965E9D3E42C}"/>
                  </a:ext>
                </a:extLst>
              </p:cNvPr>
              <p:cNvSpPr txBox="1"/>
              <p:nvPr/>
            </p:nvSpPr>
            <p:spPr>
              <a:xfrm>
                <a:off x="6507784" y="4746283"/>
                <a:ext cx="1584176" cy="36933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/>
                  <a:t>PASSENGER</a:t>
                </a:r>
              </a:p>
            </p:txBody>
          </p:sp>
          <p:sp>
            <p:nvSpPr>
              <p:cNvPr id="44" name="TextBox 43">
                <a:extLst>
                  <a:ext uri="{FF2B5EF4-FFF2-40B4-BE49-F238E27FC236}">
                    <a16:creationId xmlns:a16="http://schemas.microsoft.com/office/drawing/2014/main" id="{F7D2DA72-7B03-50A0-BDBE-2B4681D5336A}"/>
                  </a:ext>
                </a:extLst>
              </p:cNvPr>
              <p:cNvSpPr txBox="1"/>
              <p:nvPr/>
            </p:nvSpPr>
            <p:spPr>
              <a:xfrm>
                <a:off x="6507784" y="6401256"/>
                <a:ext cx="1584176" cy="36933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/>
                  <a:t>FLIGHT</a:t>
                </a:r>
              </a:p>
            </p:txBody>
          </p:sp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7C6699B5-2064-5388-BE8B-4E4988EFD0A7}"/>
                  </a:ext>
                </a:extLst>
              </p:cNvPr>
              <p:cNvSpPr txBox="1"/>
              <p:nvPr/>
            </p:nvSpPr>
            <p:spPr>
              <a:xfrm>
                <a:off x="6723808" y="5553771"/>
                <a:ext cx="11521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/>
                  <a:t>Books</a:t>
                </a:r>
              </a:p>
            </p:txBody>
          </p:sp>
          <p:sp>
            <p:nvSpPr>
              <p:cNvPr id="46" name="Flowchart: Decision 45">
                <a:extLst>
                  <a:ext uri="{FF2B5EF4-FFF2-40B4-BE49-F238E27FC236}">
                    <a16:creationId xmlns:a16="http://schemas.microsoft.com/office/drawing/2014/main" id="{B3B511E1-C80B-C04D-3866-D4A313295BFA}"/>
                  </a:ext>
                </a:extLst>
              </p:cNvPr>
              <p:cNvSpPr/>
              <p:nvPr/>
            </p:nvSpPr>
            <p:spPr>
              <a:xfrm>
                <a:off x="6651800" y="5479763"/>
                <a:ext cx="1296144" cy="517347"/>
              </a:xfrm>
              <a:prstGeom prst="flowChartDecision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47" name="Straight Connector 46">
                <a:extLst>
                  <a:ext uri="{FF2B5EF4-FFF2-40B4-BE49-F238E27FC236}">
                    <a16:creationId xmlns:a16="http://schemas.microsoft.com/office/drawing/2014/main" id="{51AA2396-82DB-362B-D9D7-93D0B8BD9546}"/>
                  </a:ext>
                </a:extLst>
              </p:cNvPr>
              <p:cNvCxnSpPr>
                <a:stCxn id="43" idx="2"/>
                <a:endCxn id="46" idx="0"/>
              </p:cNvCxnSpPr>
              <p:nvPr/>
            </p:nvCxnSpPr>
            <p:spPr>
              <a:xfrm>
                <a:off x="7299872" y="5115615"/>
                <a:ext cx="0" cy="36414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>
                <a:extLst>
                  <a:ext uri="{FF2B5EF4-FFF2-40B4-BE49-F238E27FC236}">
                    <a16:creationId xmlns:a16="http://schemas.microsoft.com/office/drawing/2014/main" id="{0D5C1AD8-8818-A048-49FA-8A84E36CC867}"/>
                  </a:ext>
                </a:extLst>
              </p:cNvPr>
              <p:cNvCxnSpPr>
                <a:stCxn id="46" idx="2"/>
                <a:endCxn id="44" idx="0"/>
              </p:cNvCxnSpPr>
              <p:nvPr/>
            </p:nvCxnSpPr>
            <p:spPr>
              <a:xfrm>
                <a:off x="7299872" y="5997110"/>
                <a:ext cx="0" cy="404146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1" name="TextBox 50">
                <a:extLst>
                  <a:ext uri="{FF2B5EF4-FFF2-40B4-BE49-F238E27FC236}">
                    <a16:creationId xmlns:a16="http://schemas.microsoft.com/office/drawing/2014/main" id="{CE43552D-D2F7-AA2A-F7FF-B5C3CE3B0A62}"/>
                  </a:ext>
                </a:extLst>
              </p:cNvPr>
              <p:cNvSpPr txBox="1"/>
              <p:nvPr/>
            </p:nvSpPr>
            <p:spPr>
              <a:xfrm>
                <a:off x="8388424" y="5553771"/>
                <a:ext cx="972616" cy="36933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/>
                  <a:t>SEAT</a:t>
                </a:r>
              </a:p>
            </p:txBody>
          </p:sp>
          <p:cxnSp>
            <p:nvCxnSpPr>
              <p:cNvPr id="49" name="Straight Connector 48">
                <a:extLst>
                  <a:ext uri="{FF2B5EF4-FFF2-40B4-BE49-F238E27FC236}">
                    <a16:creationId xmlns:a16="http://schemas.microsoft.com/office/drawing/2014/main" id="{52962BC4-D2BD-583C-05D4-28E69C87550F}"/>
                  </a:ext>
                </a:extLst>
              </p:cNvPr>
              <p:cNvCxnSpPr>
                <a:stCxn id="46" idx="3"/>
                <a:endCxn id="51" idx="1"/>
              </p:cNvCxnSpPr>
              <p:nvPr/>
            </p:nvCxnSpPr>
            <p:spPr>
              <a:xfrm>
                <a:off x="7947944" y="5738437"/>
                <a:ext cx="44048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AC451E31-DAA1-69CF-CC86-D52C08F0055F}"/>
              </a:ext>
            </a:extLst>
          </p:cNvPr>
          <p:cNvSpPr txBox="1"/>
          <p:nvPr/>
        </p:nvSpPr>
        <p:spPr>
          <a:xfrm>
            <a:off x="4057092" y="1030350"/>
            <a:ext cx="612895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Unary Relationship (Degree 1):</a:t>
            </a:r>
            <a:br>
              <a:rPr lang="en-GB" dirty="0">
                <a:solidFill>
                  <a:srgbClr val="C00000"/>
                </a:solidFill>
              </a:rPr>
            </a:br>
            <a:r>
              <a:rPr lang="en-GB" dirty="0">
                <a:solidFill>
                  <a:srgbClr val="C00000"/>
                </a:solidFill>
              </a:rPr>
              <a:t>A relationship where an entity is related to itself.</a:t>
            </a:r>
            <a:br>
              <a:rPr lang="en-GB" dirty="0">
                <a:solidFill>
                  <a:srgbClr val="C00000"/>
                </a:solidFill>
              </a:rPr>
            </a:br>
            <a:r>
              <a:rPr lang="en-GB" i="1" dirty="0">
                <a:solidFill>
                  <a:srgbClr val="C00000"/>
                </a:solidFill>
              </a:rPr>
              <a:t>Example:</a:t>
            </a:r>
            <a:r>
              <a:rPr lang="en-GB" dirty="0">
                <a:solidFill>
                  <a:srgbClr val="C00000"/>
                </a:solidFill>
              </a:rPr>
              <a:t> An </a:t>
            </a:r>
            <a:r>
              <a:rPr lang="en-GB" b="1" dirty="0">
                <a:solidFill>
                  <a:srgbClr val="C00000"/>
                </a:solidFill>
              </a:rPr>
              <a:t>Employee</a:t>
            </a:r>
            <a:r>
              <a:rPr lang="en-GB" dirty="0">
                <a:solidFill>
                  <a:srgbClr val="C00000"/>
                </a:solidFill>
              </a:rPr>
              <a:t> entity may have a "supervises" relationship with other employees. Here, one employee supervises another within the same entity type.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F3F200-AFF7-F84E-FDA7-E545A6A5E657}"/>
              </a:ext>
            </a:extLst>
          </p:cNvPr>
          <p:cNvSpPr txBox="1"/>
          <p:nvPr/>
        </p:nvSpPr>
        <p:spPr>
          <a:xfrm>
            <a:off x="2311152" y="2964631"/>
            <a:ext cx="61289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Binary Relationship (Degree 2):</a:t>
            </a:r>
            <a:br>
              <a:rPr lang="en-GB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A relationship involving two different entity types.</a:t>
            </a:r>
            <a:br>
              <a:rPr lang="en-GB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i="1" dirty="0">
                <a:solidFill>
                  <a:schemeClr val="accent5">
                    <a:lumMod val="75000"/>
                  </a:schemeClr>
                </a:solidFill>
              </a:rPr>
              <a:t>Example: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A </a:t>
            </a: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Customer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places an </a:t>
            </a: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Order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. This relationship connects the Customer entity with the Order entity.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71F3EC-14E8-92F3-1B0F-6675D7082D3F}"/>
              </a:ext>
            </a:extLst>
          </p:cNvPr>
          <p:cNvSpPr txBox="1"/>
          <p:nvPr/>
        </p:nvSpPr>
        <p:spPr>
          <a:xfrm>
            <a:off x="2681419" y="5050251"/>
            <a:ext cx="598824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</a:rPr>
              <a:t>Ternary Relationship (Degree 3):</a:t>
            </a:r>
            <a:br>
              <a:rPr lang="en-GB" dirty="0">
                <a:solidFill>
                  <a:srgbClr val="7030A0"/>
                </a:solidFill>
              </a:rPr>
            </a:br>
            <a:r>
              <a:rPr lang="en-GB" dirty="0">
                <a:solidFill>
                  <a:srgbClr val="7030A0"/>
                </a:solidFill>
              </a:rPr>
              <a:t>A relationship that involves three entity types.</a:t>
            </a:r>
            <a:br>
              <a:rPr lang="en-GB" dirty="0">
                <a:solidFill>
                  <a:srgbClr val="7030A0"/>
                </a:solidFill>
              </a:rPr>
            </a:br>
            <a:r>
              <a:rPr lang="en-GB" i="1" dirty="0">
                <a:solidFill>
                  <a:srgbClr val="7030A0"/>
                </a:solidFill>
              </a:rPr>
              <a:t>Example:</a:t>
            </a:r>
            <a:r>
              <a:rPr lang="en-GB" dirty="0">
                <a:solidFill>
                  <a:srgbClr val="7030A0"/>
                </a:solidFill>
              </a:rPr>
              <a:t> Consider a scenario involving </a:t>
            </a:r>
            <a:r>
              <a:rPr lang="en-GB" b="1" dirty="0">
                <a:solidFill>
                  <a:srgbClr val="7030A0"/>
                </a:solidFill>
              </a:rPr>
              <a:t>Supplier</a:t>
            </a:r>
            <a:r>
              <a:rPr lang="en-GB" dirty="0">
                <a:solidFill>
                  <a:srgbClr val="7030A0"/>
                </a:solidFill>
              </a:rPr>
              <a:t>, </a:t>
            </a:r>
            <a:r>
              <a:rPr lang="en-GB" b="1" dirty="0">
                <a:solidFill>
                  <a:srgbClr val="7030A0"/>
                </a:solidFill>
              </a:rPr>
              <a:t>Product</a:t>
            </a:r>
            <a:r>
              <a:rPr lang="en-GB" dirty="0">
                <a:solidFill>
                  <a:srgbClr val="7030A0"/>
                </a:solidFill>
              </a:rPr>
              <a:t>, and </a:t>
            </a:r>
            <a:r>
              <a:rPr lang="en-GB" b="1" dirty="0">
                <a:solidFill>
                  <a:srgbClr val="7030A0"/>
                </a:solidFill>
              </a:rPr>
              <a:t>Store</a:t>
            </a:r>
            <a:r>
              <a:rPr lang="en-GB" dirty="0">
                <a:solidFill>
                  <a:srgbClr val="7030A0"/>
                </a:solidFill>
              </a:rPr>
              <a:t>. A ternary relationship might indicate that a Supplier provides a Product to a specific Store.</a:t>
            </a:r>
          </a:p>
        </p:txBody>
      </p:sp>
    </p:spTree>
    <p:extLst>
      <p:ext uri="{BB962C8B-B14F-4D97-AF65-F5344CB8AC3E}">
        <p14:creationId xmlns:p14="http://schemas.microsoft.com/office/powerpoint/2010/main" val="4018724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2C3A654-62CD-96CA-3431-8E7FBEDBBF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18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FA681ED-AAA5-A484-4D7C-928E42CB2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Cardinality Ratio of a Relationship - Examples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6F15BAD-79FF-414B-D4CF-482E6E370A7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65616" y="1101625"/>
            <a:ext cx="11474450" cy="518318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200" b="1" dirty="0"/>
              <a:t>. One-to-One (1:1) - </a:t>
            </a:r>
            <a:r>
              <a:rPr lang="en-GB" sz="2200" dirty="0"/>
              <a:t>Each instance of Entity A is associated with one instance of Entity B, and vice versa.</a:t>
            </a:r>
          </a:p>
          <a:p>
            <a:pPr lvl="1"/>
            <a:r>
              <a:rPr lang="en-GB" b="1" dirty="0"/>
              <a:t>Person – Passport</a:t>
            </a:r>
          </a:p>
          <a:p>
            <a:pPr lvl="2"/>
            <a:r>
              <a:rPr lang="en-GB" sz="2000" dirty="0"/>
              <a:t>Each person has exactly one passport, and each passport is issued to exactly one person.</a:t>
            </a:r>
          </a:p>
          <a:p>
            <a:pPr lvl="2"/>
            <a:endParaRPr lang="en-GB" dirty="0"/>
          </a:p>
          <a:p>
            <a:pPr>
              <a:buNone/>
            </a:pPr>
            <a:r>
              <a:rPr lang="en-GB" sz="2200" b="1" dirty="0"/>
              <a:t>One-to-Many (1:N) - </a:t>
            </a:r>
            <a:r>
              <a:rPr lang="en-GB" sz="2200" dirty="0"/>
              <a:t>One instance of Entity A can be associated with multiple instances of Entity B, but each instance of Entity B is associated with only one instance of Entity A.</a:t>
            </a:r>
          </a:p>
          <a:p>
            <a:pPr lvl="1"/>
            <a:r>
              <a:rPr lang="en-GB" b="1" dirty="0"/>
              <a:t>Employee – Department</a:t>
            </a:r>
          </a:p>
          <a:p>
            <a:pPr lvl="2"/>
            <a:r>
              <a:rPr lang="en-GB" sz="2000" dirty="0"/>
              <a:t>Many employees can belong to one department. (This is the same relationship as above but viewed from the employees’ perspective.)</a:t>
            </a:r>
          </a:p>
          <a:p>
            <a:pPr lvl="2"/>
            <a:endParaRPr lang="en-GB" dirty="0"/>
          </a:p>
          <a:p>
            <a:pPr>
              <a:buNone/>
            </a:pPr>
            <a:r>
              <a:rPr lang="en-GB" sz="2200" b="1" dirty="0"/>
              <a:t>Many-to-Many (M:N) - </a:t>
            </a:r>
            <a:r>
              <a:rPr lang="en-GB" sz="2200" dirty="0"/>
              <a:t>Multiple instances of Entity A can be associated with multiple instances of Entity B.</a:t>
            </a:r>
          </a:p>
          <a:p>
            <a:pPr lvl="1"/>
            <a:r>
              <a:rPr lang="en-GB" b="1" dirty="0"/>
              <a:t>Student – Course</a:t>
            </a:r>
          </a:p>
          <a:p>
            <a:pPr lvl="2"/>
            <a:r>
              <a:rPr lang="en-GB" sz="2000" dirty="0"/>
              <a:t>A student can </a:t>
            </a:r>
            <a:r>
              <a:rPr lang="en-GB" sz="2000" dirty="0" err="1"/>
              <a:t>enroll</a:t>
            </a:r>
            <a:r>
              <a:rPr lang="en-GB" sz="2000" dirty="0"/>
              <a:t> in multiple courses, and each course can have many students enrolled.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74126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Slide Number Placeholder 6"/>
          <p:cNvSpPr>
            <a:spLocks noGrp="1"/>
          </p:cNvSpPr>
          <p:nvPr>
            <p:ph type="sldNum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AD3948C-695F-488B-AC1C-1521CB7B802A}" type="slidenum">
              <a:rPr lang="en-US" altLang="en-US" sz="1200" smtClean="0"/>
              <a:pPr/>
              <a:t>19</a:t>
            </a:fld>
            <a:endParaRPr lang="en-US" altLang="en-US" sz="1200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GB" dirty="0"/>
              <a:t>ER Modelling - </a:t>
            </a:r>
            <a:r>
              <a:rPr lang="en-US" altLang="en-US" dirty="0"/>
              <a:t>Cardinality Ratio of a Relationship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2128266" y="2553037"/>
            <a:ext cx="5845301" cy="517347"/>
            <a:chOff x="1907705" y="2564903"/>
            <a:chExt cx="5760639" cy="517347"/>
          </a:xfrm>
        </p:grpSpPr>
        <p:sp>
          <p:nvSpPr>
            <p:cNvPr id="8" name="TextBox 7"/>
            <p:cNvSpPr txBox="1"/>
            <p:nvPr/>
          </p:nvSpPr>
          <p:spPr>
            <a:xfrm>
              <a:off x="1907705" y="2638910"/>
              <a:ext cx="1584176" cy="369332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altLang="en-US" dirty="0">
                  <a:ea typeface="ヒラギノ角ゴ Pro W3" charset="-128"/>
                </a:rPr>
                <a:t>CITIZEN</a:t>
              </a:r>
              <a:endParaRPr lang="en-GB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6084168" y="2638910"/>
              <a:ext cx="1584176" cy="33855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marL="0" lvl="1" algn="ctr"/>
              <a:r>
                <a:rPr lang="en-GB" altLang="en-US" sz="1600" dirty="0">
                  <a:ea typeface="ヒラギノ角ゴ Pro W3" charset="-128"/>
                </a:rPr>
                <a:t>E-GOV ACCOUNT</a:t>
              </a: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4139952" y="2564903"/>
              <a:ext cx="1296144" cy="517347"/>
              <a:chOff x="6939096" y="5458624"/>
              <a:chExt cx="1296144" cy="517347"/>
            </a:xfrm>
          </p:grpSpPr>
          <p:sp>
            <p:nvSpPr>
              <p:cNvPr id="13" name="TextBox 12"/>
              <p:cNvSpPr txBox="1"/>
              <p:nvPr/>
            </p:nvSpPr>
            <p:spPr>
              <a:xfrm>
                <a:off x="7011104" y="5532632"/>
                <a:ext cx="11521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Own</a:t>
                </a:r>
              </a:p>
            </p:txBody>
          </p:sp>
          <p:sp>
            <p:nvSpPr>
              <p:cNvPr id="14" name="Flowchart: Decision 13"/>
              <p:cNvSpPr/>
              <p:nvPr/>
            </p:nvSpPr>
            <p:spPr>
              <a:xfrm>
                <a:off x="6939096" y="5458624"/>
                <a:ext cx="1296144" cy="517347"/>
              </a:xfrm>
              <a:prstGeom prst="flowChartDecision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cxnSp>
          <p:nvCxnSpPr>
            <p:cNvPr id="11" name="Straight Connector 10"/>
            <p:cNvCxnSpPr/>
            <p:nvPr/>
          </p:nvCxnSpPr>
          <p:spPr>
            <a:xfrm>
              <a:off x="3491881" y="2823576"/>
              <a:ext cx="648071" cy="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>
              <a:endCxn id="9" idx="1"/>
            </p:cNvCxnSpPr>
            <p:nvPr/>
          </p:nvCxnSpPr>
          <p:spPr>
            <a:xfrm flipV="1">
              <a:off x="5436096" y="2808187"/>
              <a:ext cx="648073" cy="1539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Curved Down Arrow 3"/>
          <p:cNvSpPr/>
          <p:nvPr/>
        </p:nvSpPr>
        <p:spPr>
          <a:xfrm>
            <a:off x="2768484" y="2120988"/>
            <a:ext cx="4104456" cy="432048"/>
          </a:xfrm>
          <a:prstGeom prst="curvedDownArrow">
            <a:avLst>
              <a:gd name="adj1" fmla="val 14892"/>
              <a:gd name="adj2" fmla="val 50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Curved Down Arrow 15"/>
          <p:cNvSpPr/>
          <p:nvPr/>
        </p:nvSpPr>
        <p:spPr>
          <a:xfrm rot="10800000">
            <a:off x="2768485" y="3078332"/>
            <a:ext cx="4104456" cy="432048"/>
          </a:xfrm>
          <a:prstGeom prst="curvedDownArrow">
            <a:avLst>
              <a:gd name="adj1" fmla="val 14892"/>
              <a:gd name="adj2" fmla="val 50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575174" y="1040868"/>
            <a:ext cx="8784976" cy="341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/>
              <a:t>To determine the cardinality ratio, you must consider the relationship in </a:t>
            </a:r>
            <a:r>
              <a:rPr lang="en-GB" altLang="en-US" b="1">
                <a:solidFill>
                  <a:srgbClr val="C00000"/>
                </a:solidFill>
              </a:rPr>
              <a:t>BOTH</a:t>
            </a:r>
            <a:r>
              <a:rPr lang="en-GB" altLang="en-US"/>
              <a:t> directions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7335814" y="1616932"/>
            <a:ext cx="2880320" cy="8402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altLang="en-US" i="1" dirty="0"/>
              <a:t>Does every Citizen own at most one or more than one (many) E-Gov Accounts?</a:t>
            </a:r>
          </a:p>
        </p:txBody>
      </p:sp>
      <p:sp>
        <p:nvSpPr>
          <p:cNvPr id="18" name="Rectangle 17"/>
          <p:cNvSpPr/>
          <p:nvPr/>
        </p:nvSpPr>
        <p:spPr>
          <a:xfrm>
            <a:off x="7335814" y="3161360"/>
            <a:ext cx="2959112" cy="8402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altLang="en-US" i="1" dirty="0"/>
              <a:t>Is every E-Gov Accounts owned by at most one or more than one Citizen?</a:t>
            </a:r>
          </a:p>
        </p:txBody>
      </p:sp>
      <p:sp>
        <p:nvSpPr>
          <p:cNvPr id="22" name="Rectangle 21"/>
          <p:cNvSpPr/>
          <p:nvPr/>
        </p:nvSpPr>
        <p:spPr>
          <a:xfrm>
            <a:off x="1575174" y="1530057"/>
            <a:ext cx="3384376" cy="341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altLang="en-US"/>
              <a:t>Consider the following example: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575174" y="3587792"/>
            <a:ext cx="19823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000" b="1" dirty="0"/>
              <a:t>1:1 (one-to-one) </a:t>
            </a:r>
            <a:endParaRPr lang="en-GB" sz="2000" b="1" dirty="0"/>
          </a:p>
        </p:txBody>
      </p:sp>
      <p:sp>
        <p:nvSpPr>
          <p:cNvPr id="20" name="Rectangle 3"/>
          <p:cNvSpPr txBox="1">
            <a:spLocks noChangeArrowheads="1"/>
          </p:cNvSpPr>
          <p:nvPr/>
        </p:nvSpPr>
        <p:spPr>
          <a:xfrm>
            <a:off x="1620168" y="4159826"/>
            <a:ext cx="8218487" cy="2049792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US" altLang="en-US" sz="1800" dirty="0"/>
              <a:t>True for the </a:t>
            </a:r>
            <a:r>
              <a:rPr lang="en-US" altLang="en-US" sz="1800" b="1" dirty="0">
                <a:solidFill>
                  <a:srgbClr val="0070C0"/>
                </a:solidFill>
              </a:rPr>
              <a:t>Own</a:t>
            </a:r>
            <a:r>
              <a:rPr lang="en-US" altLang="en-US" sz="1800" dirty="0">
                <a:solidFill>
                  <a:schemeClr val="accent1"/>
                </a:solidFill>
              </a:rPr>
              <a:t> </a:t>
            </a:r>
            <a:r>
              <a:rPr lang="en-US" altLang="en-US" sz="1800" dirty="0"/>
              <a:t>relationship if the following rules exist:</a:t>
            </a:r>
          </a:p>
          <a:p>
            <a:pPr indent="-161925">
              <a:lnSpc>
                <a:spcPct val="90000"/>
              </a:lnSpc>
              <a:spcBef>
                <a:spcPts val="1200"/>
              </a:spcBef>
            </a:pPr>
            <a:r>
              <a:rPr lang="en-US" altLang="en-US" sz="1800" dirty="0"/>
              <a:t>Every Citizen own </a:t>
            </a:r>
            <a:r>
              <a:rPr lang="en-US" altLang="en-US" sz="1800" b="1" dirty="0">
                <a:solidFill>
                  <a:srgbClr val="C00000"/>
                </a:solidFill>
              </a:rPr>
              <a:t>at most </a:t>
            </a:r>
            <a:r>
              <a:rPr lang="en-US" altLang="en-US" sz="1800" dirty="0"/>
              <a:t>one </a:t>
            </a:r>
            <a:r>
              <a:rPr lang="en-GB" altLang="en-US" sz="1800" i="1" dirty="0"/>
              <a:t>E-Gov Account</a:t>
            </a:r>
            <a:endParaRPr lang="en-US" altLang="en-US" sz="1800" dirty="0"/>
          </a:p>
          <a:p>
            <a:pPr marL="180975" indent="0">
              <a:lnSpc>
                <a:spcPct val="90000"/>
              </a:lnSpc>
              <a:spcBef>
                <a:spcPts val="0"/>
              </a:spcBef>
              <a:buNone/>
            </a:pPr>
            <a:r>
              <a:rPr lang="en-US" altLang="en-US" sz="1800" i="1" dirty="0"/>
              <a:t>	</a:t>
            </a:r>
            <a:r>
              <a:rPr lang="en-GB" altLang="en-US" sz="1800" b="1" i="1" dirty="0">
                <a:solidFill>
                  <a:srgbClr val="0070C0"/>
                </a:solidFill>
              </a:rPr>
              <a:t>(1:1 in the direction Citizen to E-Gov Account)</a:t>
            </a:r>
            <a:endParaRPr lang="en-US" altLang="en-US" sz="1800" b="1" i="1" dirty="0">
              <a:solidFill>
                <a:srgbClr val="0070C0"/>
              </a:solidFill>
            </a:endParaRPr>
          </a:p>
          <a:p>
            <a:pPr indent="-161925">
              <a:lnSpc>
                <a:spcPct val="90000"/>
              </a:lnSpc>
              <a:spcBef>
                <a:spcPts val="1200"/>
              </a:spcBef>
            </a:pPr>
            <a:r>
              <a:rPr lang="en-US" altLang="en-US" sz="1800" dirty="0"/>
              <a:t>Every </a:t>
            </a:r>
            <a:r>
              <a:rPr lang="en-GB" altLang="en-US" sz="1800" i="1" dirty="0"/>
              <a:t>E-Gov Account</a:t>
            </a:r>
            <a:r>
              <a:rPr lang="en-US" altLang="en-US" sz="1800" dirty="0"/>
              <a:t> is owned by </a:t>
            </a:r>
            <a:r>
              <a:rPr lang="en-US" altLang="en-US" sz="1800" b="1" dirty="0">
                <a:solidFill>
                  <a:srgbClr val="C00000"/>
                </a:solidFill>
              </a:rPr>
              <a:t>at most</a:t>
            </a:r>
            <a:r>
              <a:rPr lang="en-US" altLang="en-US" sz="1800" dirty="0"/>
              <a:t> one Citizen</a:t>
            </a:r>
          </a:p>
          <a:p>
            <a:pPr marL="180975" indent="0">
              <a:lnSpc>
                <a:spcPct val="90000"/>
              </a:lnSpc>
              <a:spcBef>
                <a:spcPts val="0"/>
              </a:spcBef>
              <a:buNone/>
            </a:pPr>
            <a:r>
              <a:rPr lang="en-GB" altLang="en-US" sz="1800" b="1" i="1" dirty="0">
                <a:solidFill>
                  <a:schemeClr val="accent1"/>
                </a:solidFill>
              </a:rPr>
              <a:t>	</a:t>
            </a:r>
            <a:r>
              <a:rPr lang="en-GB" altLang="en-US" sz="1800" b="1" i="1" dirty="0">
                <a:solidFill>
                  <a:srgbClr val="0070C0"/>
                </a:solidFill>
              </a:rPr>
              <a:t>(1:1 in the direction E-Gov Account to Citizen )</a:t>
            </a:r>
          </a:p>
          <a:p>
            <a:pPr marL="0" indent="0">
              <a:lnSpc>
                <a:spcPct val="90000"/>
              </a:lnSpc>
              <a:spcBef>
                <a:spcPts val="1200"/>
              </a:spcBef>
              <a:buNone/>
            </a:pPr>
            <a:r>
              <a:rPr lang="en-GB" altLang="en-US" sz="1800" dirty="0"/>
              <a:t>Overall, a 1:1 relationship is a combination of two 1:1 relationships in both directions</a:t>
            </a:r>
            <a:endParaRPr lang="en-US" altLang="en-US" sz="1800" dirty="0"/>
          </a:p>
        </p:txBody>
      </p:sp>
      <p:sp>
        <p:nvSpPr>
          <p:cNvPr id="23" name="TextBox 22"/>
          <p:cNvSpPr txBox="1"/>
          <p:nvPr/>
        </p:nvSpPr>
        <p:spPr>
          <a:xfrm>
            <a:off x="3921034" y="251653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1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672272" y="251653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09075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5" grpId="0"/>
      <p:bldP spid="17" grpId="0"/>
      <p:bldP spid="18" grpId="0"/>
      <p:bldP spid="22" grpId="0"/>
      <p:bldP spid="19" grpId="0"/>
      <p:bldP spid="20" grpId="0" uiExpand="1" build="p"/>
      <p:bldP spid="23" grpId="0"/>
      <p:bldP spid="2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Slide Number Placeholder 6"/>
          <p:cNvSpPr>
            <a:spLocks noGrp="1"/>
          </p:cNvSpPr>
          <p:nvPr>
            <p:ph type="sldNum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0A7D54EA-1384-4C0D-8CB4-9FB1BA849E10}" type="slidenum">
              <a:rPr lang="en-US" altLang="en-US" sz="1400" smtClean="0"/>
              <a:pPr/>
              <a:t>20</a:t>
            </a:fld>
            <a:endParaRPr lang="en-US" altLang="en-US" sz="140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775F20B-EAF9-1043-45FC-2D0AC460B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 Modelling - </a:t>
            </a:r>
            <a:r>
              <a:rPr lang="en-US" altLang="en-US" dirty="0"/>
              <a:t>Cardinality Ratio of a Relationship</a:t>
            </a:r>
            <a:endParaRPr lang="en-GB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06879" y="1589559"/>
            <a:ext cx="7524750" cy="2259012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000" dirty="0"/>
              <a:t>True for the </a:t>
            </a:r>
            <a:r>
              <a:rPr lang="en-US" altLang="en-US" sz="2000" b="1" dirty="0">
                <a:solidFill>
                  <a:srgbClr val="0070C0"/>
                </a:solidFill>
              </a:rPr>
              <a:t>Assign</a:t>
            </a:r>
            <a:r>
              <a:rPr lang="en-US" altLang="en-US" sz="2000" dirty="0">
                <a:solidFill>
                  <a:schemeClr val="accent1"/>
                </a:solidFill>
              </a:rPr>
              <a:t> </a:t>
            </a:r>
            <a:r>
              <a:rPr lang="en-US" altLang="en-US" sz="2000" dirty="0"/>
              <a:t>relationship if the following rules exist:</a:t>
            </a:r>
          </a:p>
          <a:p>
            <a:pPr marL="342900" lvl="1" indent="-161925">
              <a:spcBef>
                <a:spcPts val="1200"/>
              </a:spcBef>
            </a:pPr>
            <a:r>
              <a:rPr lang="en-US" altLang="en-US" sz="2000" dirty="0"/>
              <a:t>Some Employees maybe assigned </a:t>
            </a:r>
            <a:r>
              <a:rPr lang="en-US" altLang="en-US" sz="2000" b="1" dirty="0">
                <a:solidFill>
                  <a:srgbClr val="0070C0"/>
                </a:solidFill>
              </a:rPr>
              <a:t>more than one </a:t>
            </a:r>
            <a:r>
              <a:rPr lang="en-US" altLang="en-US" sz="2000" dirty="0"/>
              <a:t>(</a:t>
            </a:r>
            <a:r>
              <a:rPr lang="en-US" altLang="en-US" sz="2000" b="1" dirty="0">
                <a:solidFill>
                  <a:srgbClr val="C00000"/>
                </a:solidFill>
              </a:rPr>
              <a:t>many</a:t>
            </a:r>
            <a:r>
              <a:rPr lang="en-US" altLang="en-US" sz="2000" dirty="0"/>
              <a:t>) Cars</a:t>
            </a:r>
          </a:p>
          <a:p>
            <a:pPr marL="180975" lvl="1" indent="0">
              <a:spcBef>
                <a:spcPts val="0"/>
              </a:spcBef>
              <a:buNone/>
            </a:pPr>
            <a:r>
              <a:rPr lang="en-US" altLang="en-US" sz="2000" dirty="0"/>
              <a:t>	</a:t>
            </a:r>
            <a:r>
              <a:rPr lang="en-US" altLang="en-US" sz="2000" i="1" dirty="0"/>
              <a:t>(although other might be assigned only one)</a:t>
            </a:r>
          </a:p>
          <a:p>
            <a:pPr marL="342900" lvl="1" indent="-161925">
              <a:spcBef>
                <a:spcPts val="1200"/>
              </a:spcBef>
            </a:pPr>
            <a:r>
              <a:rPr lang="en-US" altLang="en-US" sz="2000" dirty="0"/>
              <a:t>All Company Cars are assigned to </a:t>
            </a:r>
            <a:r>
              <a:rPr lang="en-US" altLang="en-US" sz="2000" b="1" dirty="0">
                <a:solidFill>
                  <a:srgbClr val="C00000"/>
                </a:solidFill>
              </a:rPr>
              <a:t>at most </a:t>
            </a:r>
            <a:r>
              <a:rPr lang="en-US" altLang="en-US" sz="2000" dirty="0"/>
              <a:t>one Employee</a:t>
            </a:r>
          </a:p>
          <a:p>
            <a:pPr marL="0" lvl="1" indent="0">
              <a:spcBef>
                <a:spcPts val="1200"/>
              </a:spcBef>
              <a:buNone/>
            </a:pPr>
            <a:r>
              <a:rPr lang="en-GB" altLang="en-US" sz="2000" dirty="0"/>
              <a:t>So, a 1:N relationship is made up of a </a:t>
            </a:r>
            <a:r>
              <a:rPr lang="en-GB" altLang="en-US" sz="2000" b="1" dirty="0">
                <a:solidFill>
                  <a:srgbClr val="C00000"/>
                </a:solidFill>
              </a:rPr>
              <a:t>1:N</a:t>
            </a:r>
            <a:r>
              <a:rPr lang="en-GB" altLang="en-US" sz="2000" dirty="0"/>
              <a:t> relationship in one direction</a:t>
            </a:r>
          </a:p>
          <a:p>
            <a:pPr marL="0" lvl="1" indent="0">
              <a:spcBef>
                <a:spcPts val="0"/>
              </a:spcBef>
              <a:buNone/>
            </a:pPr>
            <a:r>
              <a:rPr lang="en-GB" altLang="en-US" sz="2000" dirty="0"/>
              <a:t>	</a:t>
            </a:r>
            <a:r>
              <a:rPr lang="en-GB" altLang="en-US" sz="2000" b="1" dirty="0">
                <a:solidFill>
                  <a:srgbClr val="0070C0"/>
                </a:solidFill>
              </a:rPr>
              <a:t>AND</a:t>
            </a:r>
            <a:r>
              <a:rPr lang="en-GB" altLang="en-US" sz="2000" dirty="0"/>
              <a:t> a </a:t>
            </a:r>
            <a:r>
              <a:rPr lang="en-GB" altLang="en-US" sz="2000" b="1" dirty="0">
                <a:solidFill>
                  <a:srgbClr val="C00000"/>
                </a:solidFill>
              </a:rPr>
              <a:t>1:1 </a:t>
            </a:r>
            <a:r>
              <a:rPr lang="en-GB" altLang="en-US" sz="2000" dirty="0"/>
              <a:t>relationship in the other</a:t>
            </a:r>
          </a:p>
        </p:txBody>
      </p:sp>
      <p:sp>
        <p:nvSpPr>
          <p:cNvPr id="3" name="Rectangle 2"/>
          <p:cNvSpPr/>
          <p:nvPr/>
        </p:nvSpPr>
        <p:spPr>
          <a:xfrm>
            <a:off x="506879" y="1118277"/>
            <a:ext cx="26094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400" b="1" dirty="0"/>
              <a:t>1:N (one-to-many) 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690259" y="4719845"/>
            <a:ext cx="9460424" cy="1661993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indent="0">
              <a:lnSpc>
                <a:spcPct val="90000"/>
              </a:lnSpc>
              <a:spcBef>
                <a:spcPct val="20000"/>
              </a:spcBef>
              <a:buFontTx/>
              <a:buNone/>
            </a:lvl1pPr>
            <a:lvl2pPr marL="342900" lvl="1" indent="-161925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/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/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/>
            </a:lvl5pPr>
            <a:lvl6pPr marL="25146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6pPr>
            <a:lvl7pPr marL="29718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7pPr>
            <a:lvl8pPr marL="3429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8pPr>
            <a:lvl9pPr marL="38862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9pPr>
          </a:lstStyle>
          <a:p>
            <a:r>
              <a:rPr lang="en-US" altLang="en-US" sz="2000" dirty="0"/>
              <a:t>True for the </a:t>
            </a:r>
            <a:r>
              <a:rPr lang="en-US" altLang="en-US" sz="2000" b="1" dirty="0">
                <a:solidFill>
                  <a:srgbClr val="0070C0"/>
                </a:solidFill>
              </a:rPr>
              <a:t>Teaches</a:t>
            </a:r>
            <a:r>
              <a:rPr lang="en-US" altLang="en-US" sz="2000" dirty="0">
                <a:solidFill>
                  <a:schemeClr val="accent1"/>
                </a:solidFill>
              </a:rPr>
              <a:t> </a:t>
            </a:r>
            <a:r>
              <a:rPr lang="en-US" altLang="en-US" sz="2000" dirty="0"/>
              <a:t>relationship if the following rules exist:</a:t>
            </a:r>
          </a:p>
          <a:p>
            <a:pPr lvl="1"/>
            <a:r>
              <a:rPr lang="en-US" altLang="en-US" sz="2000" dirty="0"/>
              <a:t>Some </a:t>
            </a:r>
            <a:r>
              <a:rPr lang="en-US" altLang="en-US" sz="2000" i="1" dirty="0"/>
              <a:t>(not necessarily all)</a:t>
            </a:r>
            <a:r>
              <a:rPr lang="en-US" altLang="en-US" sz="2000" dirty="0"/>
              <a:t> Lecturers may teach </a:t>
            </a:r>
            <a:r>
              <a:rPr lang="en-US" altLang="en-US" sz="2000" b="1" dirty="0">
                <a:solidFill>
                  <a:srgbClr val="C00000"/>
                </a:solidFill>
              </a:rPr>
              <a:t>many</a:t>
            </a:r>
            <a:r>
              <a:rPr lang="en-US" altLang="en-US" sz="2000" dirty="0">
                <a:solidFill>
                  <a:srgbClr val="C00000"/>
                </a:solidFill>
              </a:rPr>
              <a:t> </a:t>
            </a:r>
            <a:r>
              <a:rPr lang="en-US" altLang="en-US" sz="2000" dirty="0"/>
              <a:t>(</a:t>
            </a:r>
            <a:r>
              <a:rPr lang="en-US" altLang="en-US" sz="2000" b="1" dirty="0">
                <a:solidFill>
                  <a:srgbClr val="0070C0"/>
                </a:solidFill>
              </a:rPr>
              <a:t>more than one</a:t>
            </a:r>
            <a:r>
              <a:rPr lang="en-US" altLang="en-US" sz="2000" dirty="0"/>
              <a:t>) Modules </a:t>
            </a:r>
          </a:p>
          <a:p>
            <a:pPr lvl="1"/>
            <a:r>
              <a:rPr lang="en-US" altLang="en-US" sz="2000" dirty="0"/>
              <a:t>Some </a:t>
            </a:r>
            <a:r>
              <a:rPr lang="en-US" altLang="en-US" sz="2000" i="1" dirty="0"/>
              <a:t>(not necessarily all) </a:t>
            </a:r>
            <a:r>
              <a:rPr lang="en-US" altLang="en-US" sz="2000" dirty="0"/>
              <a:t>Modules are taught by </a:t>
            </a:r>
            <a:r>
              <a:rPr lang="en-US" altLang="en-US" sz="2000" b="1" dirty="0">
                <a:solidFill>
                  <a:srgbClr val="C00000"/>
                </a:solidFill>
              </a:rPr>
              <a:t>many</a:t>
            </a:r>
            <a:r>
              <a:rPr lang="en-US" altLang="en-US" sz="2000" dirty="0"/>
              <a:t> (</a:t>
            </a:r>
            <a:r>
              <a:rPr lang="en-US" altLang="en-US" sz="2000" b="1" dirty="0">
                <a:solidFill>
                  <a:srgbClr val="0070C0"/>
                </a:solidFill>
              </a:rPr>
              <a:t>more than one</a:t>
            </a:r>
            <a:r>
              <a:rPr lang="en-US" altLang="en-US" sz="2000" dirty="0"/>
              <a:t>) Lecturers</a:t>
            </a:r>
          </a:p>
          <a:p>
            <a:pPr marL="0" lvl="1" indent="0">
              <a:buNone/>
            </a:pPr>
            <a:r>
              <a:rPr lang="en-GB" altLang="en-US" sz="2000" dirty="0"/>
              <a:t>Overall, a M:N relationship is a combination of </a:t>
            </a:r>
            <a:r>
              <a:rPr lang="en-GB" altLang="en-US" sz="2000" b="1" dirty="0">
                <a:solidFill>
                  <a:srgbClr val="C00000"/>
                </a:solidFill>
              </a:rPr>
              <a:t>two 1:N relationships </a:t>
            </a:r>
            <a:r>
              <a:rPr lang="en-GB" altLang="en-US" sz="2000" dirty="0"/>
              <a:t>in both directions</a:t>
            </a:r>
            <a:endParaRPr lang="en-US" altLang="en-US" sz="2000" dirty="0"/>
          </a:p>
        </p:txBody>
      </p:sp>
      <p:sp>
        <p:nvSpPr>
          <p:cNvPr id="4" name="Rectangle 3"/>
          <p:cNvSpPr/>
          <p:nvPr/>
        </p:nvSpPr>
        <p:spPr>
          <a:xfrm>
            <a:off x="690259" y="4240428"/>
            <a:ext cx="28763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400" b="1"/>
              <a:t>M:N (many-to-many)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6584441" y="1100459"/>
            <a:ext cx="5384890" cy="517347"/>
            <a:chOff x="1907705" y="2564903"/>
            <a:chExt cx="5760639" cy="517347"/>
          </a:xfrm>
        </p:grpSpPr>
        <p:sp>
          <p:nvSpPr>
            <p:cNvPr id="11" name="TextBox 10"/>
            <p:cNvSpPr txBox="1"/>
            <p:nvPr/>
          </p:nvSpPr>
          <p:spPr>
            <a:xfrm>
              <a:off x="1907705" y="2638910"/>
              <a:ext cx="1584176" cy="369332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altLang="en-US" dirty="0">
                  <a:ea typeface="ヒラギノ角ゴ Pro W3" charset="-128"/>
                </a:rPr>
                <a:t>Employee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84168" y="2638910"/>
              <a:ext cx="1584176" cy="369332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marL="0" lvl="1" algn="ctr"/>
              <a:r>
                <a:rPr lang="en-GB" altLang="en-US" dirty="0">
                  <a:ea typeface="ヒラギノ角ゴ Pro W3" charset="-128"/>
                </a:rPr>
                <a:t>Company Car</a:t>
              </a:r>
            </a:p>
          </p:txBody>
        </p:sp>
        <p:grpSp>
          <p:nvGrpSpPr>
            <p:cNvPr id="13" name="Group 12"/>
            <p:cNvGrpSpPr/>
            <p:nvPr/>
          </p:nvGrpSpPr>
          <p:grpSpPr>
            <a:xfrm>
              <a:off x="4139952" y="2564903"/>
              <a:ext cx="1296144" cy="517347"/>
              <a:chOff x="6939096" y="5458624"/>
              <a:chExt cx="1296144" cy="517347"/>
            </a:xfrm>
          </p:grpSpPr>
          <p:sp>
            <p:nvSpPr>
              <p:cNvPr id="16" name="TextBox 15"/>
              <p:cNvSpPr txBox="1"/>
              <p:nvPr/>
            </p:nvSpPr>
            <p:spPr>
              <a:xfrm>
                <a:off x="7011104" y="5532632"/>
                <a:ext cx="11521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Assigned</a:t>
                </a:r>
              </a:p>
            </p:txBody>
          </p:sp>
          <p:sp>
            <p:nvSpPr>
              <p:cNvPr id="17" name="Flowchart: Decision 16"/>
              <p:cNvSpPr/>
              <p:nvPr/>
            </p:nvSpPr>
            <p:spPr>
              <a:xfrm>
                <a:off x="6939096" y="5458624"/>
                <a:ext cx="1296144" cy="517347"/>
              </a:xfrm>
              <a:prstGeom prst="flowChartDecision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cxnSp>
          <p:nvCxnSpPr>
            <p:cNvPr id="14" name="Straight Connector 13"/>
            <p:cNvCxnSpPr/>
            <p:nvPr/>
          </p:nvCxnSpPr>
          <p:spPr>
            <a:xfrm>
              <a:off x="3491881" y="2823576"/>
              <a:ext cx="648071" cy="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cxnSpLocks/>
              <a:endCxn id="12" idx="1"/>
            </p:cNvCxnSpPr>
            <p:nvPr/>
          </p:nvCxnSpPr>
          <p:spPr>
            <a:xfrm flipV="1">
              <a:off x="5436096" y="2823576"/>
              <a:ext cx="648072" cy="2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TextBox 25"/>
          <p:cNvSpPr txBox="1"/>
          <p:nvPr/>
        </p:nvSpPr>
        <p:spPr>
          <a:xfrm>
            <a:off x="10179416" y="106421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065284" y="106421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1</a:t>
            </a:r>
          </a:p>
        </p:txBody>
      </p:sp>
      <p:grpSp>
        <p:nvGrpSpPr>
          <p:cNvPr id="28" name="Group 27"/>
          <p:cNvGrpSpPr/>
          <p:nvPr/>
        </p:nvGrpSpPr>
        <p:grpSpPr>
          <a:xfrm>
            <a:off x="5103598" y="3939250"/>
            <a:ext cx="5384890" cy="517347"/>
            <a:chOff x="1907705" y="2564903"/>
            <a:chExt cx="5760639" cy="517347"/>
          </a:xfrm>
        </p:grpSpPr>
        <p:sp>
          <p:nvSpPr>
            <p:cNvPr id="29" name="TextBox 28"/>
            <p:cNvSpPr txBox="1"/>
            <p:nvPr/>
          </p:nvSpPr>
          <p:spPr>
            <a:xfrm>
              <a:off x="1907705" y="2638910"/>
              <a:ext cx="1584176" cy="369332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altLang="en-US">
                  <a:ea typeface="ヒラギノ角ゴ Pro W3" charset="-128"/>
                </a:rPr>
                <a:t>LECTURER</a:t>
              </a:r>
              <a:endParaRPr lang="en-GB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6084168" y="2638910"/>
              <a:ext cx="1584176" cy="369332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marL="0" lvl="1" algn="ctr"/>
              <a:r>
                <a:rPr lang="en-GB" altLang="en-US">
                  <a:ea typeface="ヒラギノ角ゴ Pro W3" charset="-128"/>
                </a:rPr>
                <a:t>MODULE</a:t>
              </a:r>
            </a:p>
          </p:txBody>
        </p:sp>
        <p:grpSp>
          <p:nvGrpSpPr>
            <p:cNvPr id="31" name="Group 30"/>
            <p:cNvGrpSpPr/>
            <p:nvPr/>
          </p:nvGrpSpPr>
          <p:grpSpPr>
            <a:xfrm>
              <a:off x="4139952" y="2564903"/>
              <a:ext cx="1296144" cy="517347"/>
              <a:chOff x="6939096" y="5458624"/>
              <a:chExt cx="1296144" cy="517347"/>
            </a:xfrm>
          </p:grpSpPr>
          <p:sp>
            <p:nvSpPr>
              <p:cNvPr id="34" name="TextBox 33"/>
              <p:cNvSpPr txBox="1"/>
              <p:nvPr/>
            </p:nvSpPr>
            <p:spPr>
              <a:xfrm>
                <a:off x="7011104" y="5532632"/>
                <a:ext cx="11521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/>
                  <a:t>Teaches</a:t>
                </a:r>
              </a:p>
            </p:txBody>
          </p:sp>
          <p:sp>
            <p:nvSpPr>
              <p:cNvPr id="35" name="Flowchart: Decision 34"/>
              <p:cNvSpPr/>
              <p:nvPr/>
            </p:nvSpPr>
            <p:spPr>
              <a:xfrm>
                <a:off x="6939096" y="5458624"/>
                <a:ext cx="1296144" cy="517347"/>
              </a:xfrm>
              <a:prstGeom prst="flowChartDecision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cxnSp>
          <p:nvCxnSpPr>
            <p:cNvPr id="32" name="Straight Connector 31"/>
            <p:cNvCxnSpPr/>
            <p:nvPr/>
          </p:nvCxnSpPr>
          <p:spPr>
            <a:xfrm>
              <a:off x="3491881" y="2823576"/>
              <a:ext cx="648071" cy="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>
              <a:endCxn id="30" idx="1"/>
            </p:cNvCxnSpPr>
            <p:nvPr/>
          </p:nvCxnSpPr>
          <p:spPr>
            <a:xfrm flipV="1">
              <a:off x="5436096" y="2823576"/>
              <a:ext cx="648072" cy="2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TextBox 35"/>
          <p:cNvSpPr txBox="1"/>
          <p:nvPr/>
        </p:nvSpPr>
        <p:spPr>
          <a:xfrm>
            <a:off x="8698573" y="390300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N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584441" y="390300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M</a:t>
            </a:r>
          </a:p>
        </p:txBody>
      </p:sp>
      <p:cxnSp>
        <p:nvCxnSpPr>
          <p:cNvPr id="39" name="Straight Connector 38"/>
          <p:cNvCxnSpPr>
            <a:cxnSpLocks/>
            <a:stCxn id="30" idx="0"/>
            <a:endCxn id="40" idx="2"/>
          </p:cNvCxnSpPr>
          <p:nvPr/>
        </p:nvCxnSpPr>
        <p:spPr>
          <a:xfrm flipV="1">
            <a:off x="9748066" y="3741635"/>
            <a:ext cx="1274786" cy="271622"/>
          </a:xfrm>
          <a:prstGeom prst="line">
            <a:avLst/>
          </a:prstGeom>
          <a:ln w="12700">
            <a:solidFill>
              <a:srgbClr val="7030A0"/>
            </a:solidFill>
            <a:head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9853704" y="3067604"/>
            <a:ext cx="2338296" cy="6740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1400" i="1" dirty="0">
                <a:solidFill>
                  <a:srgbClr val="7030A0"/>
                </a:solidFill>
              </a:rPr>
              <a:t>By convention, entity names are singular – </a:t>
            </a:r>
            <a:r>
              <a:rPr lang="en-GB" sz="1400" b="1" i="1" dirty="0">
                <a:solidFill>
                  <a:srgbClr val="0070C0"/>
                </a:solidFill>
              </a:rPr>
              <a:t>MODULE</a:t>
            </a:r>
            <a:r>
              <a:rPr lang="en-GB" sz="1400" i="1" dirty="0">
                <a:solidFill>
                  <a:srgbClr val="7030A0"/>
                </a:solidFill>
              </a:rPr>
              <a:t> rather than MODULES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7515120" y="1433542"/>
            <a:ext cx="2844316" cy="1285523"/>
            <a:chOff x="4510277" y="1227877"/>
            <a:chExt cx="2844316" cy="1285523"/>
          </a:xfrm>
        </p:grpSpPr>
        <p:sp>
          <p:nvSpPr>
            <p:cNvPr id="45" name="TextBox 44"/>
            <p:cNvSpPr txBox="1"/>
            <p:nvPr/>
          </p:nvSpPr>
          <p:spPr>
            <a:xfrm>
              <a:off x="4510277" y="1839369"/>
              <a:ext cx="2664296" cy="67403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GB" sz="1400" i="1" dirty="0">
                  <a:solidFill>
                    <a:srgbClr val="7030A0"/>
                  </a:solidFill>
                </a:rPr>
                <a:t>In the business scenario:</a:t>
              </a:r>
            </a:p>
            <a:p>
              <a:pPr marL="176213">
                <a:lnSpc>
                  <a:spcPct val="90000"/>
                </a:lnSpc>
              </a:pPr>
              <a:r>
                <a:rPr lang="en-GB" sz="1400" b="1" i="1" dirty="0">
                  <a:solidFill>
                    <a:srgbClr val="0070C0"/>
                  </a:solidFill>
                </a:rPr>
                <a:t>nouns</a:t>
              </a:r>
              <a:r>
                <a:rPr lang="en-GB" sz="1400" i="1" dirty="0">
                  <a:solidFill>
                    <a:srgbClr val="7030A0"/>
                  </a:solidFill>
                </a:rPr>
                <a:t> can suggest </a:t>
              </a:r>
              <a:r>
                <a:rPr lang="en-GB" sz="1400" b="1" i="1" dirty="0">
                  <a:solidFill>
                    <a:srgbClr val="0070C0"/>
                  </a:solidFill>
                </a:rPr>
                <a:t>entities</a:t>
              </a:r>
              <a:r>
                <a:rPr lang="en-GB" sz="1400" i="1" dirty="0">
                  <a:solidFill>
                    <a:srgbClr val="7030A0"/>
                  </a:solidFill>
                </a:rPr>
                <a:t>,</a:t>
              </a:r>
            </a:p>
            <a:p>
              <a:pPr marL="176213">
                <a:lnSpc>
                  <a:spcPct val="90000"/>
                </a:lnSpc>
              </a:pPr>
              <a:r>
                <a:rPr lang="en-GB" sz="1400" b="1" i="1" dirty="0">
                  <a:solidFill>
                    <a:srgbClr val="0070C0"/>
                  </a:solidFill>
                </a:rPr>
                <a:t>verbs</a:t>
              </a:r>
              <a:r>
                <a:rPr lang="en-GB" sz="1400" i="1" dirty="0">
                  <a:solidFill>
                    <a:srgbClr val="7030A0"/>
                  </a:solidFill>
                </a:rPr>
                <a:t> can suggest </a:t>
              </a:r>
              <a:r>
                <a:rPr lang="en-GB" sz="1400" b="1" i="1" dirty="0">
                  <a:solidFill>
                    <a:srgbClr val="0070C0"/>
                  </a:solidFill>
                </a:rPr>
                <a:t>relationships</a:t>
              </a:r>
            </a:p>
          </p:txBody>
        </p:sp>
        <p:cxnSp>
          <p:nvCxnSpPr>
            <p:cNvPr id="48" name="Straight Connector 47"/>
            <p:cNvCxnSpPr>
              <a:cxnSpLocks/>
              <a:endCxn id="45" idx="0"/>
            </p:cNvCxnSpPr>
            <p:nvPr/>
          </p:nvCxnSpPr>
          <p:spPr>
            <a:xfrm flipH="1">
              <a:off x="5842425" y="1461929"/>
              <a:ext cx="160375" cy="377440"/>
            </a:xfrm>
            <a:prstGeom prst="line">
              <a:avLst/>
            </a:prstGeom>
            <a:ln w="12700">
              <a:solidFill>
                <a:srgbClr val="7030A0"/>
              </a:solidFill>
              <a:head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>
              <a:cxnSpLocks/>
              <a:stCxn id="26" idx="2"/>
              <a:endCxn id="45" idx="0"/>
            </p:cNvCxnSpPr>
            <p:nvPr/>
          </p:nvCxnSpPr>
          <p:spPr>
            <a:xfrm flipH="1">
              <a:off x="5842425" y="1227877"/>
              <a:ext cx="1512168" cy="611492"/>
            </a:xfrm>
            <a:prstGeom prst="line">
              <a:avLst/>
            </a:prstGeom>
            <a:ln w="12700">
              <a:solidFill>
                <a:srgbClr val="7030A0"/>
              </a:solidFill>
              <a:head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38110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3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3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uiExpand="1" build="p"/>
      <p:bldP spid="8" grpId="0" uiExpand="1" build="p"/>
      <p:bldP spid="4" grpId="0"/>
      <p:bldP spid="26" grpId="0"/>
      <p:bldP spid="27" grpId="0"/>
      <p:bldP spid="36" grpId="0"/>
      <p:bldP spid="37" grpId="0"/>
      <p:bldP spid="4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764574" y="1245741"/>
            <a:ext cx="10662852" cy="4555093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indent="0">
              <a:lnSpc>
                <a:spcPct val="90000"/>
              </a:lnSpc>
              <a:spcBef>
                <a:spcPct val="20000"/>
              </a:spcBef>
              <a:buFontTx/>
              <a:buNone/>
            </a:lvl1pPr>
            <a:lvl2pPr marL="342900" lvl="1" indent="-161925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/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/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/>
            </a:lvl5pPr>
            <a:lvl6pPr marL="25146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6pPr>
            <a:lvl7pPr marL="29718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7pPr>
            <a:lvl8pPr marL="3429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8pPr>
            <a:lvl9pPr marL="38862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9pPr>
          </a:lstStyle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US" altLang="en-US" sz="2200" dirty="0"/>
              <a:t>Often the time requirements of a relationships affect its cardinality</a:t>
            </a:r>
          </a:p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US" altLang="en-US" sz="2200" dirty="0"/>
              <a:t>For the relationship    </a:t>
            </a:r>
            <a:r>
              <a:rPr lang="en-US" altLang="en-US" sz="2200" b="1" dirty="0">
                <a:solidFill>
                  <a:srgbClr val="0070C0"/>
                </a:solidFill>
              </a:rPr>
              <a:t>DEPARTMENT</a:t>
            </a:r>
            <a:r>
              <a:rPr lang="en-US" altLang="en-US" sz="2200" b="1" dirty="0">
                <a:solidFill>
                  <a:schemeClr val="accent1"/>
                </a:solidFill>
              </a:rPr>
              <a:t>    </a:t>
            </a:r>
            <a:r>
              <a:rPr lang="en-US" altLang="en-US" sz="2200" b="1" dirty="0">
                <a:solidFill>
                  <a:srgbClr val="C00000"/>
                </a:solidFill>
              </a:rPr>
              <a:t>Employs</a:t>
            </a:r>
            <a:r>
              <a:rPr lang="en-US" altLang="en-US" sz="2200" b="1" dirty="0">
                <a:solidFill>
                  <a:schemeClr val="accent1"/>
                </a:solidFill>
              </a:rPr>
              <a:t>    </a:t>
            </a:r>
            <a:r>
              <a:rPr lang="en-US" altLang="en-US" sz="2200" b="1" dirty="0">
                <a:solidFill>
                  <a:srgbClr val="0070C0"/>
                </a:solidFill>
              </a:rPr>
              <a:t>EMPLOYEE</a:t>
            </a:r>
          </a:p>
          <a:p>
            <a:pPr marL="625475" lvl="1" indent="-246063">
              <a:lnSpc>
                <a:spcPct val="100000"/>
              </a:lnSpc>
            </a:pPr>
            <a:r>
              <a:rPr lang="en-US" altLang="en-US" sz="2200" dirty="0"/>
              <a:t>if the database wants to record only the </a:t>
            </a:r>
            <a:r>
              <a:rPr lang="en-US" altLang="en-US" sz="2200" b="1" dirty="0">
                <a:solidFill>
                  <a:srgbClr val="C00000"/>
                </a:solidFill>
              </a:rPr>
              <a:t>CURRENT</a:t>
            </a:r>
            <a:r>
              <a:rPr lang="en-US" altLang="en-US" sz="2200" b="1" dirty="0">
                <a:solidFill>
                  <a:srgbClr val="FF0000"/>
                </a:solidFill>
              </a:rPr>
              <a:t> </a:t>
            </a:r>
            <a:r>
              <a:rPr lang="en-US" altLang="en-US" sz="2200" dirty="0"/>
              <a:t>situation</a:t>
            </a:r>
            <a:br>
              <a:rPr lang="en-US" altLang="en-US" sz="2200" dirty="0"/>
            </a:br>
            <a:r>
              <a:rPr lang="en-US" altLang="en-US" sz="2200" dirty="0"/>
              <a:t>(i.e. which Department employs which Employee </a:t>
            </a:r>
            <a:r>
              <a:rPr lang="en-US" altLang="en-US" sz="2200" b="1" dirty="0">
                <a:solidFill>
                  <a:srgbClr val="0070C0"/>
                </a:solidFill>
              </a:rPr>
              <a:t>at the moment</a:t>
            </a:r>
            <a:r>
              <a:rPr lang="en-US" altLang="en-US" sz="2200" dirty="0"/>
              <a:t>),</a:t>
            </a:r>
          </a:p>
          <a:p>
            <a:pPr marL="636588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altLang="en-US" sz="2200" dirty="0"/>
              <a:t>then a </a:t>
            </a:r>
            <a:r>
              <a:rPr lang="en-US" altLang="en-US" sz="2200" b="1" dirty="0">
                <a:solidFill>
                  <a:srgbClr val="0070C0"/>
                </a:solidFill>
              </a:rPr>
              <a:t>1:N relationship is appropriate</a:t>
            </a:r>
            <a:r>
              <a:rPr lang="en-US" altLang="en-US" sz="2200" dirty="0"/>
              <a:t>. </a:t>
            </a:r>
          </a:p>
          <a:p>
            <a:pPr marL="625475" lvl="1" indent="0">
              <a:lnSpc>
                <a:spcPct val="100000"/>
              </a:lnSpc>
              <a:buNone/>
            </a:pPr>
            <a:r>
              <a:rPr lang="en-US" altLang="en-US" sz="2200" dirty="0"/>
              <a:t>Thus, if an employee changes department the record of his old department is </a:t>
            </a:r>
            <a:r>
              <a:rPr lang="en-US" altLang="en-US" sz="2200" b="1" dirty="0">
                <a:solidFill>
                  <a:srgbClr val="C00000"/>
                </a:solidFill>
              </a:rPr>
              <a:t>deleted</a:t>
            </a:r>
          </a:p>
          <a:p>
            <a:pPr marL="625475" lvl="1" indent="-265113">
              <a:lnSpc>
                <a:spcPct val="100000"/>
              </a:lnSpc>
              <a:spcBef>
                <a:spcPts val="3000"/>
              </a:spcBef>
            </a:pPr>
            <a:r>
              <a:rPr lang="en-US" altLang="en-US" sz="2200" dirty="0"/>
              <a:t>if however the database wants to record the </a:t>
            </a:r>
            <a:r>
              <a:rPr lang="en-US" altLang="en-US" sz="2200" b="1" dirty="0">
                <a:solidFill>
                  <a:srgbClr val="C00000"/>
                </a:solidFill>
              </a:rPr>
              <a:t>HISTORIC</a:t>
            </a:r>
            <a:r>
              <a:rPr lang="en-US" altLang="en-US" sz="2200" dirty="0">
                <a:solidFill>
                  <a:srgbClr val="FF0000"/>
                </a:solidFill>
              </a:rPr>
              <a:t> </a:t>
            </a:r>
            <a:r>
              <a:rPr lang="en-US" altLang="en-US" sz="2200" dirty="0"/>
              <a:t>situation</a:t>
            </a:r>
            <a:br>
              <a:rPr lang="en-US" altLang="en-US" sz="2200" dirty="0"/>
            </a:br>
            <a:r>
              <a:rPr lang="en-US" altLang="en-US" sz="2200" dirty="0"/>
              <a:t>(i.e. which departments the employee has been in, </a:t>
            </a:r>
            <a:r>
              <a:rPr lang="en-US" altLang="en-US" sz="2200" b="1" dirty="0">
                <a:solidFill>
                  <a:srgbClr val="0070C0"/>
                </a:solidFill>
              </a:rPr>
              <a:t>including past departments</a:t>
            </a:r>
            <a:r>
              <a:rPr lang="en-US" altLang="en-US" sz="2200" dirty="0"/>
              <a:t>),</a:t>
            </a:r>
          </a:p>
          <a:p>
            <a:pPr marL="62865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altLang="en-US" sz="2200" dirty="0"/>
              <a:t>then the </a:t>
            </a:r>
            <a:r>
              <a:rPr lang="en-US" altLang="en-US" sz="2200" b="1" dirty="0">
                <a:solidFill>
                  <a:srgbClr val="0070C0"/>
                </a:solidFill>
              </a:rPr>
              <a:t>appropriate relationship is M:N</a:t>
            </a:r>
            <a:r>
              <a:rPr lang="en-US" altLang="en-US" sz="2200" dirty="0"/>
              <a:t>.</a:t>
            </a:r>
          </a:p>
          <a:p>
            <a:pPr marL="625475" lvl="1" indent="0">
              <a:lnSpc>
                <a:spcPct val="100000"/>
              </a:lnSpc>
              <a:buNone/>
            </a:pPr>
            <a:r>
              <a:rPr lang="en-US" altLang="en-US" sz="2200" dirty="0"/>
              <a:t>Thus, records of an employee’s old departments are </a:t>
            </a:r>
            <a:r>
              <a:rPr lang="en-US" altLang="en-US" sz="2200" b="1" dirty="0">
                <a:solidFill>
                  <a:srgbClr val="C00000"/>
                </a:solidFill>
              </a:rPr>
              <a:t>stored and not deleted</a:t>
            </a:r>
            <a:r>
              <a:rPr lang="en-US" altLang="en-US" sz="2200" dirty="0"/>
              <a:t>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8CF342-CD05-EB8D-D071-588635495A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21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BB76D00-76C5-A51E-EAEC-3E2BC260D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Relationship Cardinality – Time (Current vs. Historical)</a:t>
            </a:r>
          </a:p>
        </p:txBody>
      </p:sp>
    </p:spTree>
    <p:extLst>
      <p:ext uri="{BB962C8B-B14F-4D97-AF65-F5344CB8AC3E}">
        <p14:creationId xmlns:p14="http://schemas.microsoft.com/office/powerpoint/2010/main" val="4277957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Slide Number Placeholder 6"/>
          <p:cNvSpPr>
            <a:spLocks noGrp="1"/>
          </p:cNvSpPr>
          <p:nvPr>
            <p:ph type="sldNum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1771A66-6BC3-47BE-BF0A-EC0C6060FD7E}" type="slidenum">
              <a:rPr lang="en-US" altLang="en-US" sz="1200"/>
              <a:pPr/>
              <a:t>22</a:t>
            </a:fld>
            <a:endParaRPr lang="en-US" altLang="en-US" sz="1200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GB" dirty="0"/>
              <a:t>ER Modelling - </a:t>
            </a:r>
            <a:r>
              <a:rPr lang="en-US" altLang="en-US" dirty="0"/>
              <a:t>Participation Constraints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18437" y="1442530"/>
            <a:ext cx="10709275" cy="4292600"/>
          </a:xfrm>
        </p:spPr>
        <p:txBody>
          <a:bodyPr vert="horz" wrap="square" lIns="91440" tIns="45720" rIns="91440" bIns="45720" rtlCol="0">
            <a:spAutoFit/>
          </a:bodyPr>
          <a:lstStyle/>
          <a:p>
            <a:pPr marL="0" indent="0">
              <a:spcBef>
                <a:spcPts val="1800"/>
              </a:spcBef>
              <a:buNone/>
            </a:pPr>
            <a:r>
              <a:rPr lang="en-GB" altLang="en-US" sz="2200" dirty="0"/>
              <a:t>The </a:t>
            </a:r>
            <a:r>
              <a:rPr lang="en-GB" altLang="en-US" sz="2200" b="1" dirty="0">
                <a:solidFill>
                  <a:schemeClr val="accent1"/>
                </a:solidFill>
              </a:rPr>
              <a:t>participation constraint </a:t>
            </a:r>
            <a:r>
              <a:rPr lang="en-GB" altLang="en-US" sz="2200" dirty="0"/>
              <a:t>is a characteristic of how an entity type participates in a particular relationship.</a:t>
            </a:r>
          </a:p>
          <a:p>
            <a:pPr marL="0" indent="0">
              <a:spcBef>
                <a:spcPts val="1800"/>
              </a:spcBef>
              <a:buNone/>
            </a:pPr>
            <a:endParaRPr lang="en-GB" altLang="en-US" sz="2200" dirty="0"/>
          </a:p>
          <a:p>
            <a:pPr marL="0" indent="0">
              <a:spcBef>
                <a:spcPts val="600"/>
              </a:spcBef>
              <a:buNone/>
            </a:pPr>
            <a:r>
              <a:rPr lang="en-GB" altLang="en-US" sz="2200" dirty="0"/>
              <a:t>The questions to be asked are:</a:t>
            </a:r>
          </a:p>
          <a:p>
            <a:pPr marL="446088" lvl="1" indent="-265113">
              <a:spcBef>
                <a:spcPts val="0"/>
              </a:spcBef>
              <a:buFont typeface="+mj-lt"/>
              <a:buAutoNum type="arabicPeriod"/>
            </a:pPr>
            <a:r>
              <a:rPr lang="en-GB" altLang="en-US" sz="2200" b="1" dirty="0">
                <a:solidFill>
                  <a:schemeClr val="accent1"/>
                </a:solidFill>
              </a:rPr>
              <a:t>Is every instance of an entity type linked to an instance of the other entity type in the relationship? </a:t>
            </a:r>
          </a:p>
          <a:p>
            <a:pPr marL="446088" lvl="1" indent="0">
              <a:spcBef>
                <a:spcPts val="0"/>
              </a:spcBef>
              <a:buNone/>
            </a:pPr>
            <a:r>
              <a:rPr lang="en-GB" altLang="en-US" sz="2200" i="1" dirty="0"/>
              <a:t>(</a:t>
            </a:r>
            <a:r>
              <a:rPr lang="en-GB" altLang="en-US" sz="2200" b="1" i="1" dirty="0">
                <a:solidFill>
                  <a:srgbClr val="C00000"/>
                </a:solidFill>
              </a:rPr>
              <a:t>full participation </a:t>
            </a:r>
            <a:r>
              <a:rPr lang="en-GB" altLang="en-US" sz="2200" i="1" dirty="0"/>
              <a:t>aka</a:t>
            </a:r>
            <a:r>
              <a:rPr lang="en-GB" altLang="en-US" sz="2200" b="1" i="1" dirty="0">
                <a:solidFill>
                  <a:srgbClr val="C00000"/>
                </a:solidFill>
              </a:rPr>
              <a:t> mandatory participation </a:t>
            </a:r>
            <a:r>
              <a:rPr lang="en-GB" altLang="en-US" sz="2200" i="1" dirty="0"/>
              <a:t>– no instances of the entity type are allowed to exist unless they are involved in the relationship)</a:t>
            </a:r>
          </a:p>
          <a:p>
            <a:pPr marL="446088" lvl="1" indent="-265113">
              <a:spcBef>
                <a:spcPts val="1200"/>
              </a:spcBef>
              <a:buFont typeface="+mj-lt"/>
              <a:buAutoNum type="arabicPeriod" startAt="2"/>
            </a:pPr>
            <a:r>
              <a:rPr lang="en-GB" altLang="en-US" sz="2200" b="1" dirty="0">
                <a:solidFill>
                  <a:schemeClr val="accent1"/>
                </a:solidFill>
              </a:rPr>
              <a:t>Or, are some instances not linked? </a:t>
            </a:r>
            <a:r>
              <a:rPr lang="en-GB" altLang="en-US" sz="2200" dirty="0"/>
              <a:t>They exist but are not participating in the relationship</a:t>
            </a:r>
          </a:p>
          <a:p>
            <a:pPr marL="446088" lvl="1" indent="0">
              <a:spcBef>
                <a:spcPts val="0"/>
              </a:spcBef>
              <a:buNone/>
            </a:pPr>
            <a:r>
              <a:rPr lang="en-GB" altLang="en-US" sz="2200" i="1" dirty="0"/>
              <a:t>(</a:t>
            </a:r>
            <a:r>
              <a:rPr lang="en-GB" altLang="en-US" sz="2200" b="1" i="1" dirty="0">
                <a:solidFill>
                  <a:srgbClr val="C00000"/>
                </a:solidFill>
              </a:rPr>
              <a:t>partial participation </a:t>
            </a:r>
            <a:r>
              <a:rPr lang="en-GB" altLang="en-US" sz="2200" i="1" dirty="0"/>
              <a:t>aka</a:t>
            </a:r>
            <a:r>
              <a:rPr lang="en-GB" altLang="en-US" sz="2200" b="1" i="1" dirty="0">
                <a:solidFill>
                  <a:srgbClr val="C00000"/>
                </a:solidFill>
              </a:rPr>
              <a:t> optional participation </a:t>
            </a:r>
            <a:r>
              <a:rPr lang="en-GB" altLang="en-US" sz="2200" i="1" dirty="0"/>
              <a:t>– some instances of the entity type can exist without involvement in the relationship)</a:t>
            </a:r>
            <a:endParaRPr lang="en-US" altLang="en-US" sz="2200" i="1" dirty="0"/>
          </a:p>
        </p:txBody>
      </p:sp>
    </p:spTree>
    <p:extLst>
      <p:ext uri="{BB962C8B-B14F-4D97-AF65-F5344CB8AC3E}">
        <p14:creationId xmlns:p14="http://schemas.microsoft.com/office/powerpoint/2010/main" val="1300893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4104928" y="1724242"/>
            <a:ext cx="6383560" cy="2769989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indent="0">
              <a:spcBef>
                <a:spcPts val="1800"/>
              </a:spcBef>
              <a:buFontTx/>
              <a:buNone/>
            </a:lvl1pPr>
            <a:lvl2pPr marL="446088" lvl="1" indent="-265113">
              <a:spcBef>
                <a:spcPts val="0"/>
              </a:spcBef>
              <a:buFont typeface="+mj-lt"/>
              <a:buAutoNum type="arabicPeriod"/>
              <a:defRPr b="1">
                <a:solidFill>
                  <a:schemeClr val="accent1"/>
                </a:solidFill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/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/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/>
            </a:lvl5pPr>
            <a:lvl6pPr marL="25146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6pPr>
            <a:lvl7pPr marL="29718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7pPr>
            <a:lvl8pPr marL="3429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8pPr>
            <a:lvl9pPr marL="38862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9pPr>
          </a:lstStyle>
          <a:p>
            <a:pPr marL="361950" indent="-361950">
              <a:spcBef>
                <a:spcPts val="1200"/>
              </a:spcBef>
            </a:pPr>
            <a:r>
              <a:rPr lang="en-US" altLang="en-US"/>
              <a:t>If </a:t>
            </a:r>
            <a:r>
              <a:rPr lang="en-US" altLang="en-US" b="1">
                <a:solidFill>
                  <a:srgbClr val="C00000"/>
                </a:solidFill>
              </a:rPr>
              <a:t>all</a:t>
            </a:r>
            <a:r>
              <a:rPr lang="en-US" altLang="en-US">
                <a:solidFill>
                  <a:srgbClr val="C00000"/>
                </a:solidFill>
              </a:rPr>
              <a:t> </a:t>
            </a:r>
            <a:r>
              <a:rPr lang="en-US" altLang="en-US"/>
              <a:t>employees are assigned a company car</a:t>
            </a:r>
            <a:br>
              <a:rPr lang="en-US" altLang="en-US"/>
            </a:br>
            <a:r>
              <a:rPr lang="en-US" altLang="en-US" b="1">
                <a:solidFill>
                  <a:srgbClr val="0070C0"/>
                </a:solidFill>
              </a:rPr>
              <a:t>EMPLOYEE</a:t>
            </a:r>
            <a:r>
              <a:rPr lang="en-US" altLang="en-US">
                <a:solidFill>
                  <a:schemeClr val="accent1"/>
                </a:solidFill>
              </a:rPr>
              <a:t> </a:t>
            </a:r>
            <a:r>
              <a:rPr lang="en-US" altLang="en-US"/>
              <a:t>participates </a:t>
            </a:r>
            <a:r>
              <a:rPr lang="en-US" altLang="en-US" b="1">
                <a:solidFill>
                  <a:srgbClr val="C00000"/>
                </a:solidFill>
              </a:rPr>
              <a:t>fully</a:t>
            </a:r>
            <a:r>
              <a:rPr lang="en-US" altLang="en-US"/>
              <a:t> in </a:t>
            </a:r>
            <a:r>
              <a:rPr lang="en-US" altLang="en-US" b="1">
                <a:solidFill>
                  <a:srgbClr val="0070C0"/>
                </a:solidFill>
              </a:rPr>
              <a:t>Assigned</a:t>
            </a:r>
          </a:p>
          <a:p>
            <a:pPr marL="361950" indent="-361950">
              <a:spcBef>
                <a:spcPts val="1200"/>
              </a:spcBef>
            </a:pPr>
            <a:r>
              <a:rPr lang="en-US" altLang="en-US"/>
              <a:t>If </a:t>
            </a:r>
            <a:r>
              <a:rPr lang="en-US" altLang="en-US" b="1">
                <a:solidFill>
                  <a:srgbClr val="C00000"/>
                </a:solidFill>
              </a:rPr>
              <a:t>some</a:t>
            </a:r>
            <a:r>
              <a:rPr lang="en-US" altLang="en-US"/>
              <a:t> employees are </a:t>
            </a:r>
            <a:r>
              <a:rPr lang="en-US" altLang="en-US" b="1">
                <a:solidFill>
                  <a:srgbClr val="C00000"/>
                </a:solidFill>
              </a:rPr>
              <a:t>not assigned </a:t>
            </a:r>
            <a:r>
              <a:rPr lang="en-US" altLang="en-US"/>
              <a:t>a company car</a:t>
            </a:r>
            <a:br>
              <a:rPr lang="en-US" altLang="en-US"/>
            </a:br>
            <a:r>
              <a:rPr lang="en-US" altLang="en-US" b="1">
                <a:solidFill>
                  <a:schemeClr val="accent1"/>
                </a:solidFill>
              </a:rPr>
              <a:t>EMPLOYEE</a:t>
            </a:r>
            <a:r>
              <a:rPr lang="en-US" altLang="en-US">
                <a:solidFill>
                  <a:schemeClr val="accent1"/>
                </a:solidFill>
              </a:rPr>
              <a:t> </a:t>
            </a:r>
            <a:r>
              <a:rPr lang="en-US" altLang="en-US"/>
              <a:t>participates </a:t>
            </a:r>
            <a:r>
              <a:rPr lang="en-US" altLang="en-US" b="1">
                <a:solidFill>
                  <a:srgbClr val="C00000"/>
                </a:solidFill>
              </a:rPr>
              <a:t>partially</a:t>
            </a:r>
            <a:r>
              <a:rPr lang="en-US" altLang="en-US"/>
              <a:t> in </a:t>
            </a:r>
            <a:r>
              <a:rPr lang="en-US" altLang="en-US" b="1">
                <a:solidFill>
                  <a:schemeClr val="accent1"/>
                </a:solidFill>
              </a:rPr>
              <a:t>Assigned</a:t>
            </a:r>
          </a:p>
          <a:p>
            <a:pPr marL="361950" indent="-361950">
              <a:spcBef>
                <a:spcPts val="1200"/>
              </a:spcBef>
            </a:pPr>
            <a:r>
              <a:rPr lang="en-US" altLang="en-US"/>
              <a:t>If </a:t>
            </a:r>
            <a:r>
              <a:rPr lang="en-US" altLang="en-US" b="1">
                <a:solidFill>
                  <a:srgbClr val="C00000"/>
                </a:solidFill>
              </a:rPr>
              <a:t>all</a:t>
            </a:r>
            <a:r>
              <a:rPr lang="en-US" altLang="en-US">
                <a:solidFill>
                  <a:srgbClr val="C00000"/>
                </a:solidFill>
              </a:rPr>
              <a:t> </a:t>
            </a:r>
            <a:r>
              <a:rPr lang="en-US" altLang="en-US"/>
              <a:t>cars are assigned to an employee</a:t>
            </a:r>
            <a:br>
              <a:rPr lang="en-US" altLang="en-US"/>
            </a:br>
            <a:r>
              <a:rPr lang="en-US" altLang="en-US" b="1" err="1">
                <a:solidFill>
                  <a:schemeClr val="accent1"/>
                </a:solidFill>
              </a:rPr>
              <a:t>COMPANY_CAR</a:t>
            </a:r>
            <a:r>
              <a:rPr lang="en-US" altLang="en-US"/>
              <a:t> participates </a:t>
            </a:r>
            <a:r>
              <a:rPr lang="en-US" altLang="en-US" b="1">
                <a:solidFill>
                  <a:srgbClr val="C00000"/>
                </a:solidFill>
              </a:rPr>
              <a:t>fully</a:t>
            </a:r>
            <a:r>
              <a:rPr lang="en-US" altLang="en-US">
                <a:solidFill>
                  <a:srgbClr val="C00000"/>
                </a:solidFill>
              </a:rPr>
              <a:t> </a:t>
            </a:r>
            <a:r>
              <a:rPr lang="en-US" altLang="en-US"/>
              <a:t>in </a:t>
            </a:r>
            <a:r>
              <a:rPr lang="en-US" altLang="en-US" b="1">
                <a:solidFill>
                  <a:schemeClr val="accent1"/>
                </a:solidFill>
              </a:rPr>
              <a:t>Assigned</a:t>
            </a:r>
            <a:endParaRPr lang="en-US" altLang="en-US">
              <a:solidFill>
                <a:schemeClr val="accent1"/>
              </a:solidFill>
            </a:endParaRPr>
          </a:p>
          <a:p>
            <a:pPr marL="361950" indent="-361950">
              <a:spcBef>
                <a:spcPts val="1200"/>
              </a:spcBef>
            </a:pPr>
            <a:r>
              <a:rPr lang="en-US" altLang="en-US"/>
              <a:t>If </a:t>
            </a:r>
            <a:r>
              <a:rPr lang="en-US" altLang="en-US" b="1">
                <a:solidFill>
                  <a:srgbClr val="C00000"/>
                </a:solidFill>
              </a:rPr>
              <a:t>some</a:t>
            </a:r>
            <a:r>
              <a:rPr lang="en-US" altLang="en-US">
                <a:solidFill>
                  <a:srgbClr val="C00000"/>
                </a:solidFill>
              </a:rPr>
              <a:t> </a:t>
            </a:r>
            <a:r>
              <a:rPr lang="en-US" altLang="en-US"/>
              <a:t>cars are </a:t>
            </a:r>
            <a:r>
              <a:rPr lang="en-US" altLang="en-US" b="1">
                <a:solidFill>
                  <a:srgbClr val="C00000"/>
                </a:solidFill>
              </a:rPr>
              <a:t>not assigned </a:t>
            </a:r>
            <a:r>
              <a:rPr lang="en-US" altLang="en-US"/>
              <a:t>to an employee - e.g., a car pool</a:t>
            </a:r>
            <a:br>
              <a:rPr lang="en-US" altLang="en-US"/>
            </a:br>
            <a:r>
              <a:rPr lang="en-US" altLang="en-US" b="1" err="1">
                <a:solidFill>
                  <a:srgbClr val="0070C0"/>
                </a:solidFill>
              </a:rPr>
              <a:t>COMPANY_CAR</a:t>
            </a:r>
            <a:r>
              <a:rPr lang="en-US" altLang="en-US"/>
              <a:t> participates </a:t>
            </a:r>
            <a:r>
              <a:rPr lang="en-US" altLang="en-US" b="1">
                <a:solidFill>
                  <a:srgbClr val="C00000"/>
                </a:solidFill>
              </a:rPr>
              <a:t>partially</a:t>
            </a:r>
            <a:r>
              <a:rPr lang="en-US" altLang="en-US"/>
              <a:t> in </a:t>
            </a:r>
            <a:r>
              <a:rPr lang="en-US" altLang="en-US" b="1">
                <a:solidFill>
                  <a:srgbClr val="0070C0"/>
                </a:solidFill>
              </a:rPr>
              <a:t>Assigned</a:t>
            </a:r>
            <a:endParaRPr lang="en-US" altLang="en-US">
              <a:solidFill>
                <a:srgbClr val="0070C0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1872680" y="1050737"/>
            <a:ext cx="8615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/>
              <a:t>Consider an E-R Diagram showing a 1:1 relationship (</a:t>
            </a:r>
            <a:r>
              <a:rPr lang="en-US" altLang="en-US" b="1">
                <a:solidFill>
                  <a:srgbClr val="0070C0"/>
                </a:solidFill>
              </a:rPr>
              <a:t>Assigned</a:t>
            </a:r>
            <a:r>
              <a:rPr lang="en-US" altLang="en-US"/>
              <a:t>) between </a:t>
            </a:r>
            <a:r>
              <a:rPr lang="en-US" altLang="en-US" b="1">
                <a:solidFill>
                  <a:srgbClr val="0070C0"/>
                </a:solidFill>
              </a:rPr>
              <a:t>EMPLOYEE</a:t>
            </a:r>
            <a:r>
              <a:rPr lang="en-US" altLang="en-US">
                <a:solidFill>
                  <a:schemeClr val="accent1"/>
                </a:solidFill>
              </a:rPr>
              <a:t> </a:t>
            </a:r>
            <a:r>
              <a:rPr lang="en-US" altLang="en-US"/>
              <a:t>and </a:t>
            </a:r>
            <a:r>
              <a:rPr lang="en-US" altLang="en-US" b="1" err="1">
                <a:solidFill>
                  <a:srgbClr val="0070C0"/>
                </a:solidFill>
              </a:rPr>
              <a:t>COMPANY_CAR</a:t>
            </a:r>
            <a:r>
              <a:rPr lang="en-US" altLang="en-US"/>
              <a:t> </a:t>
            </a:r>
            <a:endParaRPr lang="en-GB"/>
          </a:p>
        </p:txBody>
      </p:sp>
      <p:grpSp>
        <p:nvGrpSpPr>
          <p:cNvPr id="24" name="Group 23"/>
          <p:cNvGrpSpPr/>
          <p:nvPr/>
        </p:nvGrpSpPr>
        <p:grpSpPr>
          <a:xfrm>
            <a:off x="1964082" y="2032849"/>
            <a:ext cx="1689404" cy="3584259"/>
            <a:chOff x="179512" y="1890832"/>
            <a:chExt cx="1689404" cy="3584259"/>
          </a:xfrm>
        </p:grpSpPr>
        <p:grpSp>
          <p:nvGrpSpPr>
            <p:cNvPr id="20" name="Group 19"/>
            <p:cNvGrpSpPr/>
            <p:nvPr/>
          </p:nvGrpSpPr>
          <p:grpSpPr>
            <a:xfrm>
              <a:off x="179512" y="1890832"/>
              <a:ext cx="1689404" cy="3584259"/>
              <a:chOff x="7144894" y="1582225"/>
              <a:chExt cx="1689404" cy="3584259"/>
            </a:xfrm>
          </p:grpSpPr>
          <p:sp>
            <p:nvSpPr>
              <p:cNvPr id="7" name="TextBox 6"/>
              <p:cNvSpPr txBox="1"/>
              <p:nvPr/>
            </p:nvSpPr>
            <p:spPr>
              <a:xfrm>
                <a:off x="7197508" y="1582225"/>
                <a:ext cx="1584176" cy="36933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/>
                  <a:t>EMPLOYEE</a:t>
                </a:r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>
                <a:off x="7144894" y="4797152"/>
                <a:ext cx="1689404" cy="36933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err="1"/>
                  <a:t>COMPANY_CAR</a:t>
                </a:r>
                <a:endParaRPr lang="en-GB"/>
              </a:p>
            </p:txBody>
          </p:sp>
          <p:grpSp>
            <p:nvGrpSpPr>
              <p:cNvPr id="18" name="Group 17"/>
              <p:cNvGrpSpPr/>
              <p:nvPr/>
            </p:nvGrpSpPr>
            <p:grpSpPr>
              <a:xfrm>
                <a:off x="7341524" y="3115681"/>
                <a:ext cx="1296144" cy="517347"/>
                <a:chOff x="7341524" y="2787909"/>
                <a:chExt cx="1296144" cy="517347"/>
              </a:xfrm>
            </p:grpSpPr>
            <p:sp>
              <p:nvSpPr>
                <p:cNvPr id="9" name="TextBox 8"/>
                <p:cNvSpPr txBox="1"/>
                <p:nvPr/>
              </p:nvSpPr>
              <p:spPr>
                <a:xfrm>
                  <a:off x="7413532" y="2861916"/>
                  <a:ext cx="115212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GB"/>
                    <a:t>Assigned</a:t>
                  </a:r>
                </a:p>
              </p:txBody>
            </p:sp>
            <p:sp>
              <p:nvSpPr>
                <p:cNvPr id="10" name="Flowchart: Decision 9"/>
                <p:cNvSpPr/>
                <p:nvPr/>
              </p:nvSpPr>
              <p:spPr>
                <a:xfrm>
                  <a:off x="7341524" y="2787909"/>
                  <a:ext cx="1296144" cy="517347"/>
                </a:xfrm>
                <a:prstGeom prst="flowChartDecision">
                  <a:avLst/>
                </a:pr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cxnSp>
            <p:nvCxnSpPr>
              <p:cNvPr id="11" name="Straight Connector 10"/>
              <p:cNvCxnSpPr>
                <a:stCxn id="7" idx="2"/>
                <a:endCxn id="10" idx="0"/>
              </p:cNvCxnSpPr>
              <p:nvPr/>
            </p:nvCxnSpPr>
            <p:spPr>
              <a:xfrm>
                <a:off x="7989596" y="1951557"/>
                <a:ext cx="0" cy="1164124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>
                <a:stCxn id="10" idx="2"/>
                <a:endCxn id="8" idx="0"/>
              </p:cNvCxnSpPr>
              <p:nvPr/>
            </p:nvCxnSpPr>
            <p:spPr>
              <a:xfrm>
                <a:off x="7989596" y="3633028"/>
                <a:ext cx="0" cy="1164124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2" name="TextBox 21"/>
            <p:cNvSpPr txBox="1"/>
            <p:nvPr/>
          </p:nvSpPr>
          <p:spPr>
            <a:xfrm>
              <a:off x="1115616" y="2260164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>
                  <a:solidFill>
                    <a:schemeClr val="accent1"/>
                  </a:solidFill>
                </a:rPr>
                <a:t>1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1065195" y="4736427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>
                  <a:solidFill>
                    <a:schemeClr val="accent1"/>
                  </a:solidFill>
                </a:rPr>
                <a:t>1</a:t>
              </a:r>
            </a:p>
          </p:txBody>
        </p:sp>
      </p:grpSp>
      <p:sp>
        <p:nvSpPr>
          <p:cNvPr id="25" name="Rectangle 24"/>
          <p:cNvSpPr/>
          <p:nvPr/>
        </p:nvSpPr>
        <p:spPr>
          <a:xfrm>
            <a:off x="4104928" y="4665714"/>
            <a:ext cx="6383560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/>
              <a:t>Participation Constraints  are represented on an E-R Diagram as follows:</a:t>
            </a:r>
          </a:p>
          <a:p>
            <a:pPr marL="2424113" indent="-2062163">
              <a:spcBef>
                <a:spcPts val="600"/>
              </a:spcBef>
            </a:pPr>
            <a:r>
              <a:rPr lang="en-US" altLang="en-US" b="1">
                <a:solidFill>
                  <a:srgbClr val="C00000"/>
                </a:solidFill>
              </a:rPr>
              <a:t>Full</a:t>
            </a:r>
            <a:r>
              <a:rPr lang="en-US" altLang="en-US">
                <a:solidFill>
                  <a:srgbClr val="C00000"/>
                </a:solidFill>
              </a:rPr>
              <a:t> </a:t>
            </a:r>
            <a:r>
              <a:rPr lang="en-US" altLang="en-US"/>
              <a:t>Participation:-	Double line</a:t>
            </a:r>
          </a:p>
          <a:p>
            <a:pPr marL="2424113" indent="-2062163">
              <a:spcBef>
                <a:spcPts val="600"/>
              </a:spcBef>
            </a:pPr>
            <a:r>
              <a:rPr lang="en-US" altLang="en-US" b="1">
                <a:solidFill>
                  <a:srgbClr val="C00000"/>
                </a:solidFill>
              </a:rPr>
              <a:t>Partial</a:t>
            </a:r>
            <a:r>
              <a:rPr lang="en-US" altLang="en-US">
                <a:solidFill>
                  <a:srgbClr val="C00000"/>
                </a:solidFill>
              </a:rPr>
              <a:t> </a:t>
            </a:r>
            <a:r>
              <a:rPr lang="en-US" altLang="en-US"/>
              <a:t>Participation:-	Single Line</a:t>
            </a:r>
          </a:p>
        </p:txBody>
      </p:sp>
      <p:cxnSp>
        <p:nvCxnSpPr>
          <p:cNvPr id="27" name="Straight Connector 26"/>
          <p:cNvCxnSpPr/>
          <p:nvPr/>
        </p:nvCxnSpPr>
        <p:spPr>
          <a:xfrm>
            <a:off x="8183077" y="5421132"/>
            <a:ext cx="1204742" cy="0"/>
          </a:xfrm>
          <a:prstGeom prst="line">
            <a:avLst/>
          </a:prstGeom>
          <a:ln w="57150" cmpd="dbl">
            <a:solidFill>
              <a:schemeClr val="accent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8183077" y="5815021"/>
            <a:ext cx="1204742" cy="0"/>
          </a:xfrm>
          <a:prstGeom prst="line">
            <a:avLst/>
          </a:prstGeom>
          <a:ln w="19050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/>
          <p:cNvSpPr/>
          <p:nvPr/>
        </p:nvSpPr>
        <p:spPr>
          <a:xfrm>
            <a:off x="1631504" y="6275962"/>
            <a:ext cx="8856984" cy="369332"/>
          </a:xfrm>
          <a:prstGeom prst="rect">
            <a:avLst/>
          </a:prstGeom>
          <a:ln w="25400">
            <a:solidFill>
              <a:srgbClr val="7030A0"/>
            </a:solidFill>
            <a:prstDash val="dash"/>
          </a:ln>
        </p:spPr>
        <p:txBody>
          <a:bodyPr wrap="square">
            <a:spAutoFit/>
          </a:bodyPr>
          <a:lstStyle/>
          <a:p>
            <a:r>
              <a:rPr lang="en-US" altLang="en-US"/>
              <a:t>So – if </a:t>
            </a:r>
            <a:r>
              <a:rPr lang="en-US" altLang="en-US" b="1">
                <a:solidFill>
                  <a:srgbClr val="0070C0"/>
                </a:solidFill>
              </a:rPr>
              <a:t>not</a:t>
            </a:r>
            <a:r>
              <a:rPr lang="en-US" altLang="en-US" b="1">
                <a:solidFill>
                  <a:schemeClr val="accent1"/>
                </a:solidFill>
              </a:rPr>
              <a:t> </a:t>
            </a:r>
            <a:r>
              <a:rPr lang="en-US" altLang="en-US" b="1">
                <a:solidFill>
                  <a:srgbClr val="0070C0"/>
                </a:solidFill>
              </a:rPr>
              <a:t>all</a:t>
            </a:r>
            <a:r>
              <a:rPr lang="en-US" altLang="en-US" b="1">
                <a:solidFill>
                  <a:schemeClr val="accent1"/>
                </a:solidFill>
              </a:rPr>
              <a:t> </a:t>
            </a:r>
            <a:r>
              <a:rPr lang="en-US" altLang="en-US"/>
              <a:t>employees are allocated car and </a:t>
            </a:r>
            <a:r>
              <a:rPr lang="en-US" altLang="en-US" b="1">
                <a:solidFill>
                  <a:srgbClr val="0070C0"/>
                </a:solidFill>
              </a:rPr>
              <a:t>all</a:t>
            </a:r>
            <a:r>
              <a:rPr lang="en-US" altLang="en-US">
                <a:solidFill>
                  <a:schemeClr val="accent1"/>
                </a:solidFill>
              </a:rPr>
              <a:t> </a:t>
            </a:r>
            <a:r>
              <a:rPr lang="en-US" altLang="en-US"/>
              <a:t>cars are allocated to some employees …..?</a:t>
            </a:r>
            <a:endParaRPr lang="en-GB"/>
          </a:p>
        </p:txBody>
      </p:sp>
      <p:cxnSp>
        <p:nvCxnSpPr>
          <p:cNvPr id="31" name="Straight Connector 30"/>
          <p:cNvCxnSpPr>
            <a:stCxn id="7" idx="2"/>
            <a:endCxn id="10" idx="0"/>
          </p:cNvCxnSpPr>
          <p:nvPr/>
        </p:nvCxnSpPr>
        <p:spPr>
          <a:xfrm>
            <a:off x="2808784" y="2402180"/>
            <a:ext cx="0" cy="1164124"/>
          </a:xfrm>
          <a:prstGeom prst="line">
            <a:avLst/>
          </a:prstGeom>
          <a:ln w="19050" cmpd="sng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10" idx="2"/>
            <a:endCxn id="8" idx="0"/>
          </p:cNvCxnSpPr>
          <p:nvPr/>
        </p:nvCxnSpPr>
        <p:spPr>
          <a:xfrm>
            <a:off x="2808784" y="4083651"/>
            <a:ext cx="0" cy="1164124"/>
          </a:xfrm>
          <a:prstGeom prst="line">
            <a:avLst/>
          </a:prstGeom>
          <a:ln w="7302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>
            <a:stCxn id="10" idx="2"/>
            <a:endCxn id="8" idx="0"/>
          </p:cNvCxnSpPr>
          <p:nvPr/>
        </p:nvCxnSpPr>
        <p:spPr>
          <a:xfrm>
            <a:off x="2808784" y="4083651"/>
            <a:ext cx="0" cy="1164124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8" name="Group 57"/>
          <p:cNvGrpSpPr/>
          <p:nvPr/>
        </p:nvGrpSpPr>
        <p:grpSpPr>
          <a:xfrm>
            <a:off x="2900186" y="2738143"/>
            <a:ext cx="5876460" cy="369332"/>
            <a:chOff x="1207018" y="2596127"/>
            <a:chExt cx="5876460" cy="369332"/>
          </a:xfrm>
        </p:grpSpPr>
        <p:sp>
          <p:nvSpPr>
            <p:cNvPr id="45" name="TextBox 44"/>
            <p:cNvSpPr txBox="1"/>
            <p:nvPr/>
          </p:nvSpPr>
          <p:spPr>
            <a:xfrm>
              <a:off x="2808512" y="2596127"/>
              <a:ext cx="4274966" cy="369332"/>
            </a:xfrm>
            <a:prstGeom prst="rect">
              <a:avLst/>
            </a:prstGeom>
            <a:noFill/>
            <a:ln w="19050">
              <a:solidFill>
                <a:srgbClr val="7030A0"/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endParaRPr lang="en-GB"/>
            </a:p>
          </p:txBody>
        </p:sp>
        <p:cxnSp>
          <p:nvCxnSpPr>
            <p:cNvPr id="49" name="Straight Connector 48"/>
            <p:cNvCxnSpPr>
              <a:endCxn id="45" idx="1"/>
            </p:cNvCxnSpPr>
            <p:nvPr/>
          </p:nvCxnSpPr>
          <p:spPr>
            <a:xfrm flipV="1">
              <a:off x="1207018" y="2780793"/>
              <a:ext cx="1601494" cy="120087"/>
            </a:xfrm>
            <a:prstGeom prst="line">
              <a:avLst/>
            </a:prstGeom>
            <a:ln w="19050" cmpd="sng">
              <a:solidFill>
                <a:srgbClr val="7030A0"/>
              </a:solidFill>
              <a:headEnd type="stealth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9" name="Group 58"/>
          <p:cNvGrpSpPr/>
          <p:nvPr/>
        </p:nvGrpSpPr>
        <p:grpSpPr>
          <a:xfrm>
            <a:off x="2900186" y="3451065"/>
            <a:ext cx="6039910" cy="1144175"/>
            <a:chOff x="1207018" y="3309048"/>
            <a:chExt cx="6039910" cy="1144175"/>
          </a:xfrm>
        </p:grpSpPr>
        <p:sp>
          <p:nvSpPr>
            <p:cNvPr id="46" name="TextBox 45"/>
            <p:cNvSpPr txBox="1"/>
            <p:nvPr/>
          </p:nvSpPr>
          <p:spPr>
            <a:xfrm>
              <a:off x="2808512" y="3309048"/>
              <a:ext cx="4438416" cy="369332"/>
            </a:xfrm>
            <a:prstGeom prst="rect">
              <a:avLst/>
            </a:prstGeom>
            <a:noFill/>
            <a:ln w="19050">
              <a:solidFill>
                <a:srgbClr val="7030A0"/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endParaRPr lang="en-GB"/>
            </a:p>
          </p:txBody>
        </p:sp>
        <p:cxnSp>
          <p:nvCxnSpPr>
            <p:cNvPr id="53" name="Straight Connector 52"/>
            <p:cNvCxnSpPr>
              <a:endCxn id="46" idx="1"/>
            </p:cNvCxnSpPr>
            <p:nvPr/>
          </p:nvCxnSpPr>
          <p:spPr>
            <a:xfrm flipV="1">
              <a:off x="1207018" y="3493714"/>
              <a:ext cx="1601494" cy="959509"/>
            </a:xfrm>
            <a:prstGeom prst="line">
              <a:avLst/>
            </a:prstGeom>
            <a:ln w="19050" cmpd="sng">
              <a:solidFill>
                <a:srgbClr val="7030A0"/>
              </a:solidFill>
              <a:headEnd type="stealth" w="lg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766448-F8C7-805D-2BBA-168B8B8627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23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ED3524B-EDA8-6FEB-1341-A874784F9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Participation Constraints – An Example</a:t>
            </a:r>
          </a:p>
        </p:txBody>
      </p:sp>
    </p:spTree>
    <p:extLst>
      <p:ext uri="{BB962C8B-B14F-4D97-AF65-F5344CB8AC3E}">
        <p14:creationId xmlns:p14="http://schemas.microsoft.com/office/powerpoint/2010/main" val="2274234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1" grpId="0"/>
      <p:bldP spid="25" grpId="0"/>
      <p:bldP spid="3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359464-C69E-54FB-A2D0-9A24D544B2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24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F091C8-BE9E-3EED-D07A-BDAE6313C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 Modelling - </a:t>
            </a:r>
            <a:r>
              <a:rPr lang="en-US" altLang="en-US" dirty="0"/>
              <a:t>Participation Constraints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7249D8-967C-1B39-00CF-B2F71C32130F}"/>
              </a:ext>
            </a:extLst>
          </p:cNvPr>
          <p:cNvSpPr txBox="1"/>
          <p:nvPr/>
        </p:nvSpPr>
        <p:spPr>
          <a:xfrm>
            <a:off x="2912310" y="1185686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ea typeface="ヒラギノ角ゴ Pro W3" charset="-128"/>
              </a:rPr>
              <a:t>DEPARTMENT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EB75C3-7C5C-A5B5-260E-1E8CC949D1DC}"/>
              </a:ext>
            </a:extLst>
          </p:cNvPr>
          <p:cNvSpPr txBox="1"/>
          <p:nvPr/>
        </p:nvSpPr>
        <p:spPr>
          <a:xfrm>
            <a:off x="6816355" y="1185686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ea typeface="ヒラギノ角ゴ Pro W3" charset="-128"/>
              </a:rPr>
              <a:t>EMPLOYEE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DDA8DE1-C407-48A1-98E6-0BBCBC76B71A}"/>
              </a:ext>
            </a:extLst>
          </p:cNvPr>
          <p:cNvGrpSpPr/>
          <p:nvPr/>
        </p:nvGrpSpPr>
        <p:grpSpPr>
          <a:xfrm>
            <a:off x="4998953" y="1111680"/>
            <a:ext cx="1211600" cy="517347"/>
            <a:chOff x="6939096" y="5458624"/>
            <a:chExt cx="1296144" cy="517347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7F00531-BB11-7C57-68D3-C5EC4DB00D83}"/>
                </a:ext>
              </a:extLst>
            </p:cNvPr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/>
                <a:t>Employs</a:t>
              </a:r>
            </a:p>
          </p:txBody>
        </p:sp>
        <p:sp>
          <p:nvSpPr>
            <p:cNvPr id="8" name="Flowchart: Decision 7">
              <a:extLst>
                <a:ext uri="{FF2B5EF4-FFF2-40B4-BE49-F238E27FC236}">
                  <a16:creationId xmlns:a16="http://schemas.microsoft.com/office/drawing/2014/main" id="{9657DB86-6919-0610-C3E1-5437EB6A7F94}"/>
                </a:ext>
              </a:extLst>
            </p:cNvPr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A2099B5-6392-F91D-24B8-D16DFF6A8C69}"/>
              </a:ext>
            </a:extLst>
          </p:cNvPr>
          <p:cNvCxnSpPr/>
          <p:nvPr/>
        </p:nvCxnSpPr>
        <p:spPr>
          <a:xfrm>
            <a:off x="4393155" y="1370353"/>
            <a:ext cx="605799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D60F918-F8EA-41C2-324E-41D31E5A1DB6}"/>
              </a:ext>
            </a:extLst>
          </p:cNvPr>
          <p:cNvCxnSpPr>
            <a:endCxn id="5" idx="1"/>
          </p:cNvCxnSpPr>
          <p:nvPr/>
        </p:nvCxnSpPr>
        <p:spPr>
          <a:xfrm flipV="1">
            <a:off x="6210554" y="1370352"/>
            <a:ext cx="605800" cy="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B27F39E2-CCB9-3AD5-8056-B36A3BDD0C3E}"/>
              </a:ext>
            </a:extLst>
          </p:cNvPr>
          <p:cNvSpPr txBox="1"/>
          <p:nvPr/>
        </p:nvSpPr>
        <p:spPr>
          <a:xfrm>
            <a:off x="6456314" y="100102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F97F741-E62C-74C8-2D1B-2E91AB72EC77}"/>
              </a:ext>
            </a:extLst>
          </p:cNvPr>
          <p:cNvSpPr txBox="1"/>
          <p:nvPr/>
        </p:nvSpPr>
        <p:spPr>
          <a:xfrm>
            <a:off x="4393154" y="10010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1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2526ECD-18F9-5FEF-E8B7-5E8A12300F1C}"/>
              </a:ext>
            </a:extLst>
          </p:cNvPr>
          <p:cNvCxnSpPr>
            <a:stCxn id="4" idx="3"/>
            <a:endCxn id="8" idx="1"/>
          </p:cNvCxnSpPr>
          <p:nvPr/>
        </p:nvCxnSpPr>
        <p:spPr>
          <a:xfrm>
            <a:off x="4393155" y="1370353"/>
            <a:ext cx="605799" cy="1"/>
          </a:xfrm>
          <a:prstGeom prst="line">
            <a:avLst/>
          </a:prstGeom>
          <a:ln w="7302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211C0D6-92D4-8E95-FF17-054F4E4DB756}"/>
              </a:ext>
            </a:extLst>
          </p:cNvPr>
          <p:cNvCxnSpPr>
            <a:stCxn id="4" idx="3"/>
            <a:endCxn id="8" idx="1"/>
          </p:cNvCxnSpPr>
          <p:nvPr/>
        </p:nvCxnSpPr>
        <p:spPr>
          <a:xfrm>
            <a:off x="4393155" y="1370353"/>
            <a:ext cx="605799" cy="1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48B55F3-C955-0092-9D8A-8F4ACB51D65C}"/>
              </a:ext>
            </a:extLst>
          </p:cNvPr>
          <p:cNvCxnSpPr>
            <a:stCxn id="8" idx="3"/>
            <a:endCxn id="5" idx="1"/>
          </p:cNvCxnSpPr>
          <p:nvPr/>
        </p:nvCxnSpPr>
        <p:spPr>
          <a:xfrm flipV="1">
            <a:off x="6210554" y="1370353"/>
            <a:ext cx="605801" cy="1"/>
          </a:xfrm>
          <a:prstGeom prst="line">
            <a:avLst/>
          </a:prstGeom>
          <a:ln w="7302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6F8BB11-6EAB-28D5-A895-0F3806DB9463}"/>
              </a:ext>
            </a:extLst>
          </p:cNvPr>
          <p:cNvCxnSpPr>
            <a:stCxn id="8" idx="3"/>
            <a:endCxn id="5" idx="1"/>
          </p:cNvCxnSpPr>
          <p:nvPr/>
        </p:nvCxnSpPr>
        <p:spPr>
          <a:xfrm flipV="1">
            <a:off x="6210554" y="1370353"/>
            <a:ext cx="605801" cy="1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3"/>
          <p:cNvSpPr txBox="1">
            <a:spLocks noChangeArrowheads="1"/>
          </p:cNvSpPr>
          <p:nvPr/>
        </p:nvSpPr>
        <p:spPr>
          <a:xfrm>
            <a:off x="835366" y="2173199"/>
            <a:ext cx="10521265" cy="3323987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indent="0">
              <a:spcBef>
                <a:spcPts val="1800"/>
              </a:spcBef>
              <a:buFontTx/>
              <a:buNone/>
            </a:lvl1pPr>
            <a:lvl2pPr marL="180975" lvl="1" indent="0">
              <a:spcBef>
                <a:spcPts val="1200"/>
              </a:spcBef>
              <a:buFont typeface="Arial" panose="020B0604020202020204" pitchFamily="34" charset="0"/>
              <a:buNone/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/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/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/>
            </a:lvl5pPr>
            <a:lvl6pPr marL="25146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6pPr>
            <a:lvl7pPr marL="29718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7pPr>
            <a:lvl8pPr marL="3429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8pPr>
            <a:lvl9pPr marL="38862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9pPr>
          </a:lstStyle>
          <a:p>
            <a:r>
              <a:rPr lang="en-US" altLang="en-US" sz="2000" dirty="0"/>
              <a:t>Consider the    </a:t>
            </a:r>
            <a:r>
              <a:rPr lang="en-US" altLang="en-US" sz="2000" b="1" dirty="0">
                <a:solidFill>
                  <a:schemeClr val="accent1"/>
                </a:solidFill>
              </a:rPr>
              <a:t>DEPARTMENT    Employs    EMPLOYEE    </a:t>
            </a:r>
            <a:r>
              <a:rPr lang="en-US" altLang="en-US" sz="2000" dirty="0"/>
              <a:t>relationship:</a:t>
            </a:r>
          </a:p>
          <a:p>
            <a:pPr marL="446088" lvl="1" indent="-265113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altLang="en-US" sz="2000" dirty="0"/>
              <a:t>if </a:t>
            </a:r>
            <a:r>
              <a:rPr lang="en-US" altLang="en-US" sz="2000" b="1" dirty="0">
                <a:solidFill>
                  <a:srgbClr val="C00000"/>
                </a:solidFill>
              </a:rPr>
              <a:t>all instances </a:t>
            </a:r>
            <a:r>
              <a:rPr lang="en-US" altLang="en-US" sz="2000" dirty="0"/>
              <a:t>of the </a:t>
            </a:r>
            <a:r>
              <a:rPr lang="en-US" altLang="en-US" sz="2000" b="1" dirty="0">
                <a:solidFill>
                  <a:schemeClr val="accent1"/>
                </a:solidFill>
              </a:rPr>
              <a:t>EMPLOYEE </a:t>
            </a:r>
            <a:r>
              <a:rPr lang="en-US" altLang="en-US" sz="2000" dirty="0"/>
              <a:t>entity type (i.e. all employees) participate in the </a:t>
            </a:r>
            <a:r>
              <a:rPr lang="en-US" altLang="en-US" sz="2000" b="1" dirty="0">
                <a:solidFill>
                  <a:schemeClr val="accent1"/>
                </a:solidFill>
              </a:rPr>
              <a:t>Employs</a:t>
            </a:r>
            <a:r>
              <a:rPr lang="en-US" altLang="en-US" sz="2000" dirty="0">
                <a:solidFill>
                  <a:schemeClr val="accent1"/>
                </a:solidFill>
              </a:rPr>
              <a:t> </a:t>
            </a:r>
            <a:r>
              <a:rPr lang="en-US" altLang="en-US" sz="2000" dirty="0"/>
              <a:t>relationship (i.e. are employed in some department) then </a:t>
            </a:r>
            <a:r>
              <a:rPr lang="en-US" altLang="en-US" sz="2000" b="1" dirty="0">
                <a:solidFill>
                  <a:srgbClr val="C00000"/>
                </a:solidFill>
              </a:rPr>
              <a:t>participation constraint </a:t>
            </a:r>
            <a:r>
              <a:rPr lang="en-US" altLang="en-US" sz="2000" dirty="0"/>
              <a:t>of </a:t>
            </a:r>
            <a:r>
              <a:rPr lang="en-US" altLang="en-US" sz="2000" b="1" dirty="0">
                <a:solidFill>
                  <a:schemeClr val="accent1"/>
                </a:solidFill>
              </a:rPr>
              <a:t>EMPLOYEE </a:t>
            </a:r>
            <a:r>
              <a:rPr lang="en-US" altLang="en-US" sz="2000" dirty="0"/>
              <a:t>in </a:t>
            </a:r>
            <a:r>
              <a:rPr lang="en-US" altLang="en-US" sz="2000" b="1" dirty="0">
                <a:solidFill>
                  <a:schemeClr val="accent1"/>
                </a:solidFill>
              </a:rPr>
              <a:t>Employs</a:t>
            </a:r>
            <a:r>
              <a:rPr lang="en-US" altLang="en-US" sz="2000" dirty="0">
                <a:solidFill>
                  <a:schemeClr val="accent1"/>
                </a:solidFill>
              </a:rPr>
              <a:t> </a:t>
            </a:r>
            <a:r>
              <a:rPr lang="en-US" altLang="en-US" sz="2000" dirty="0"/>
              <a:t>is </a:t>
            </a:r>
            <a:r>
              <a:rPr lang="en-US" altLang="en-US" sz="2000" b="1" dirty="0">
                <a:solidFill>
                  <a:srgbClr val="C00000"/>
                </a:solidFill>
              </a:rPr>
              <a:t>FULL</a:t>
            </a:r>
          </a:p>
          <a:p>
            <a:pPr marL="446088" lvl="1" indent="-265113"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altLang="en-US" sz="2000" dirty="0"/>
              <a:t>if however, </a:t>
            </a:r>
            <a:r>
              <a:rPr lang="en-US" altLang="en-US" sz="2000" b="1" dirty="0">
                <a:solidFill>
                  <a:srgbClr val="C00000"/>
                </a:solidFill>
              </a:rPr>
              <a:t>any  instances </a:t>
            </a:r>
            <a:r>
              <a:rPr lang="en-US" altLang="en-US" sz="2000" dirty="0"/>
              <a:t>of </a:t>
            </a:r>
            <a:r>
              <a:rPr lang="en-US" altLang="en-US" sz="2000" b="1" dirty="0">
                <a:solidFill>
                  <a:schemeClr val="accent1"/>
                </a:solidFill>
              </a:rPr>
              <a:t>EMPLOYEE </a:t>
            </a:r>
            <a:r>
              <a:rPr lang="en-US" altLang="en-US" sz="2000" dirty="0"/>
              <a:t>(i.e. any employees) do not participate in the </a:t>
            </a:r>
            <a:r>
              <a:rPr lang="en-US" altLang="en-US" sz="2000" b="1" dirty="0">
                <a:solidFill>
                  <a:schemeClr val="accent1"/>
                </a:solidFill>
              </a:rPr>
              <a:t>Employs</a:t>
            </a:r>
            <a:r>
              <a:rPr lang="en-US" altLang="en-US" sz="2000" dirty="0">
                <a:solidFill>
                  <a:schemeClr val="accent1"/>
                </a:solidFill>
              </a:rPr>
              <a:t> </a:t>
            </a:r>
            <a:r>
              <a:rPr lang="en-US" altLang="en-US" sz="2000" dirty="0"/>
              <a:t>relationship (i.e. exist  but not assigned to any department) then the </a:t>
            </a:r>
            <a:r>
              <a:rPr lang="en-US" altLang="en-US" sz="2000" b="1" dirty="0">
                <a:solidFill>
                  <a:srgbClr val="C00000"/>
                </a:solidFill>
              </a:rPr>
              <a:t>participation constraint </a:t>
            </a:r>
            <a:r>
              <a:rPr lang="en-US" altLang="en-US" sz="2000" dirty="0"/>
              <a:t>of </a:t>
            </a:r>
            <a:r>
              <a:rPr lang="en-US" altLang="en-US" sz="2000" b="1" dirty="0">
                <a:solidFill>
                  <a:schemeClr val="accent1"/>
                </a:solidFill>
              </a:rPr>
              <a:t>EMPLOYEE </a:t>
            </a:r>
            <a:r>
              <a:rPr lang="en-US" altLang="en-US" sz="2000" dirty="0"/>
              <a:t>in </a:t>
            </a:r>
            <a:r>
              <a:rPr lang="en-US" altLang="en-US" sz="2000" b="1" dirty="0">
                <a:solidFill>
                  <a:schemeClr val="accent1"/>
                </a:solidFill>
              </a:rPr>
              <a:t>Employs</a:t>
            </a:r>
            <a:r>
              <a:rPr lang="en-US" altLang="en-US" sz="2000" dirty="0">
                <a:solidFill>
                  <a:schemeClr val="accent1"/>
                </a:solidFill>
              </a:rPr>
              <a:t> </a:t>
            </a:r>
            <a:r>
              <a:rPr lang="en-US" altLang="en-US" sz="2000" dirty="0"/>
              <a:t>is </a:t>
            </a:r>
            <a:r>
              <a:rPr lang="en-US" altLang="en-US" sz="2000" b="1" dirty="0">
                <a:solidFill>
                  <a:srgbClr val="C00000"/>
                </a:solidFill>
              </a:rPr>
              <a:t>PARTIAL </a:t>
            </a:r>
            <a:r>
              <a:rPr lang="en-US" altLang="en-US" sz="2000" b="1" dirty="0">
                <a:solidFill>
                  <a:srgbClr val="0070C0"/>
                </a:solidFill>
              </a:rPr>
              <a:t>(Rationally EMPLOYEE in Employes is </a:t>
            </a:r>
            <a:r>
              <a:rPr lang="en-US" altLang="en-US" sz="2000" b="1" dirty="0">
                <a:solidFill>
                  <a:srgbClr val="C00000"/>
                </a:solidFill>
              </a:rPr>
              <a:t>FULL</a:t>
            </a:r>
            <a:r>
              <a:rPr lang="en-US" altLang="en-US" sz="2000" b="1" dirty="0">
                <a:solidFill>
                  <a:srgbClr val="0070C0"/>
                </a:solidFill>
              </a:rPr>
              <a:t>)</a:t>
            </a:r>
          </a:p>
          <a:p>
            <a:pPr marL="446088" lvl="1" indent="-265113"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US" altLang="en-US" sz="2000" dirty="0"/>
              <a:t>There are always </a:t>
            </a:r>
            <a:r>
              <a:rPr lang="en-US" altLang="en-US" sz="2000" b="1" dirty="0">
                <a:solidFill>
                  <a:srgbClr val="C00000"/>
                </a:solidFill>
              </a:rPr>
              <a:t>two</a:t>
            </a:r>
            <a:r>
              <a:rPr lang="en-US" altLang="en-US" sz="2000" dirty="0">
                <a:solidFill>
                  <a:srgbClr val="C00000"/>
                </a:solidFill>
              </a:rPr>
              <a:t> </a:t>
            </a:r>
            <a:r>
              <a:rPr lang="en-US" altLang="en-US" sz="2000" dirty="0"/>
              <a:t>possible participation constraints in a (binary) relationship (i.e. </a:t>
            </a:r>
            <a:r>
              <a:rPr lang="en-US" altLang="en-US" sz="2000" b="1" dirty="0">
                <a:solidFill>
                  <a:srgbClr val="0070C0"/>
                </a:solidFill>
              </a:rPr>
              <a:t>EMPLOYEE</a:t>
            </a:r>
            <a:r>
              <a:rPr lang="en-US" altLang="en-US" sz="2000" b="1" dirty="0">
                <a:solidFill>
                  <a:schemeClr val="accent1"/>
                </a:solidFill>
              </a:rPr>
              <a:t> </a:t>
            </a:r>
            <a:r>
              <a:rPr lang="en-US" altLang="en-US" sz="2000" dirty="0"/>
              <a:t>in </a:t>
            </a:r>
            <a:r>
              <a:rPr lang="en-US" altLang="en-US" sz="2000" b="1" dirty="0">
                <a:solidFill>
                  <a:srgbClr val="0070C0"/>
                </a:solidFill>
              </a:rPr>
              <a:t>Employs</a:t>
            </a:r>
            <a:r>
              <a:rPr lang="en-US" altLang="en-US" sz="2000" dirty="0"/>
              <a:t> and </a:t>
            </a:r>
            <a:r>
              <a:rPr lang="en-US" altLang="en-US" sz="2000" b="1" dirty="0">
                <a:solidFill>
                  <a:srgbClr val="0070C0"/>
                </a:solidFill>
              </a:rPr>
              <a:t>DEPARTMENT</a:t>
            </a:r>
            <a:r>
              <a:rPr lang="en-US" altLang="en-US" sz="2000" dirty="0">
                <a:solidFill>
                  <a:schemeClr val="accent1"/>
                </a:solidFill>
              </a:rPr>
              <a:t> </a:t>
            </a:r>
            <a:r>
              <a:rPr lang="en-US" altLang="en-US" sz="2000" dirty="0"/>
              <a:t>in </a:t>
            </a:r>
            <a:r>
              <a:rPr lang="en-US" altLang="en-US" sz="2000" b="1" dirty="0">
                <a:solidFill>
                  <a:srgbClr val="0070C0"/>
                </a:solidFill>
              </a:rPr>
              <a:t>Employs</a:t>
            </a:r>
            <a:r>
              <a:rPr lang="en-US" altLang="en-US" sz="2000" dirty="0"/>
              <a:t>) and these </a:t>
            </a:r>
            <a:r>
              <a:rPr lang="en-US" altLang="en-US" sz="2000" b="1" dirty="0">
                <a:solidFill>
                  <a:srgbClr val="C00000"/>
                </a:solidFill>
              </a:rPr>
              <a:t>don’t have to be the same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15BC7C4-3F3A-7873-84D3-04729D99E7DE}"/>
              </a:ext>
            </a:extLst>
          </p:cNvPr>
          <p:cNvSpPr txBox="1"/>
          <p:nvPr/>
        </p:nvSpPr>
        <p:spPr>
          <a:xfrm>
            <a:off x="949921" y="5718192"/>
            <a:ext cx="105212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2400"/>
              </a:spcBef>
            </a:pPr>
            <a:r>
              <a:rPr lang="en-GB" altLang="en-US" sz="1800" dirty="0"/>
              <a:t>The </a:t>
            </a:r>
            <a:r>
              <a:rPr lang="en-GB" altLang="en-US" sz="1800" b="1" dirty="0">
                <a:solidFill>
                  <a:srgbClr val="0070C0"/>
                </a:solidFill>
              </a:rPr>
              <a:t>most common participation constraint </a:t>
            </a:r>
            <a:r>
              <a:rPr lang="en-GB" altLang="en-US" sz="1800" dirty="0"/>
              <a:t>is </a:t>
            </a:r>
            <a:r>
              <a:rPr lang="en-GB" altLang="en-US" sz="1800" b="1" dirty="0">
                <a:solidFill>
                  <a:srgbClr val="C00000"/>
                </a:solidFill>
              </a:rPr>
              <a:t>FULL</a:t>
            </a:r>
            <a:r>
              <a:rPr lang="en-GB" altLang="en-US" sz="1800" dirty="0">
                <a:solidFill>
                  <a:srgbClr val="C00000"/>
                </a:solidFill>
              </a:rPr>
              <a:t> </a:t>
            </a:r>
            <a:r>
              <a:rPr lang="en-GB" altLang="en-US" sz="1800" dirty="0"/>
              <a:t>- this should be the default assumption</a:t>
            </a:r>
          </a:p>
          <a:p>
            <a:pPr marL="542925">
              <a:spcBef>
                <a:spcPts val="0"/>
              </a:spcBef>
            </a:pPr>
            <a:r>
              <a:rPr lang="en-GB" altLang="en-US" sz="1800" i="1" dirty="0"/>
              <a:t>(unless there is evidence to the contrary in the specification or from real world knowledge)</a:t>
            </a:r>
            <a:endParaRPr lang="en-US" altLang="en-US" sz="1800" i="1" dirty="0"/>
          </a:p>
        </p:txBody>
      </p:sp>
    </p:spTree>
    <p:extLst>
      <p:ext uri="{BB962C8B-B14F-4D97-AF65-F5344CB8AC3E}">
        <p14:creationId xmlns:p14="http://schemas.microsoft.com/office/powerpoint/2010/main" val="2063569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  <p:bldP spid="1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A9ED1A-607D-F894-AC35-B2A685066D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</p:spPr>
        <p:txBody>
          <a:bodyPr/>
          <a:lstStyle/>
          <a:p>
            <a:fld id="{F0184341-4BED-4FD7-BF10-DFB2B28497A1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CEDE775-24D3-F478-FEA1-7DCDF1B5C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</p:spPr>
        <p:txBody>
          <a:bodyPr>
            <a:normAutofit/>
          </a:bodyPr>
          <a:lstStyle/>
          <a:p>
            <a:r>
              <a:rPr lang="en-GB" noProof="0" dirty="0"/>
              <a:t>ER Diagram Example – Project Management System</a:t>
            </a:r>
            <a:endParaRPr lang="en-GB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298B815D-FECE-87B7-0CF0-573F1DE911F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noProof="0" dirty="0"/>
              <a:t>(Entities – Relationships - Degree of a Relationship - Cardinality Ratio - Participation Constraints – Attributes)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5185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3D9E5C-5E9F-31F4-2B1C-CB9056254F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D15F15BE-0F9B-CCCC-57E7-5F3D1BAF6F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CBA4701-98E0-4BA1-EBFA-FFDBA8C2C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Project Management System</a:t>
            </a:r>
            <a:r>
              <a:rPr lang="en-GB" dirty="0"/>
              <a:t>: 1) Entities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1FB4BF3-4859-470B-2AA9-E7F513D073B0}"/>
              </a:ext>
            </a:extLst>
          </p:cNvPr>
          <p:cNvSpPr/>
          <p:nvPr/>
        </p:nvSpPr>
        <p:spPr>
          <a:xfrm>
            <a:off x="1020726" y="1115788"/>
            <a:ext cx="9689183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Draw an E-R Diagram which models a </a:t>
            </a:r>
            <a:r>
              <a:rPr lang="en-GB" sz="2200" b="1" dirty="0">
                <a:solidFill>
                  <a:srgbClr val="4F81BD"/>
                </a:solidFill>
                <a:latin typeface="Calibri"/>
              </a:rPr>
              <a:t>Project Management, </a:t>
            </a:r>
            <a:r>
              <a:rPr lang="en-GB" sz="2200" dirty="0">
                <a:latin typeface="Calibri"/>
              </a:rPr>
              <a:t>where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GB" sz="2200" dirty="0">
                <a:solidFill>
                  <a:prstClr val="black"/>
                </a:solidFill>
                <a:latin typeface="Calibri"/>
              </a:rPr>
              <a:t>Each DEPARTMENT employs EMPLOYEES, who work in various PROJECTS where different PARTS are used.</a:t>
            </a:r>
          </a:p>
          <a:p>
            <a:endParaRPr lang="en-GB" sz="2200" dirty="0">
              <a:solidFill>
                <a:prstClr val="black"/>
              </a:solidFill>
              <a:latin typeface="Calibri"/>
            </a:endParaRPr>
          </a:p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Timescale: Current time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7D7540D-BA27-B506-66B8-57E614CDDFF9}"/>
              </a:ext>
            </a:extLst>
          </p:cNvPr>
          <p:cNvSpPr/>
          <p:nvPr/>
        </p:nvSpPr>
        <p:spPr>
          <a:xfrm>
            <a:off x="1054668" y="2982229"/>
            <a:ext cx="3437321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1) Identify the </a:t>
            </a:r>
            <a:r>
              <a:rPr lang="en-GB" sz="2200" b="1" dirty="0">
                <a:solidFill>
                  <a:srgbClr val="4F81BD"/>
                </a:solidFill>
                <a:latin typeface="Calibri"/>
              </a:rPr>
              <a:t>Entity Types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C52EBE4-F5F8-7C0D-2F39-352D899493CF}"/>
              </a:ext>
            </a:extLst>
          </p:cNvPr>
          <p:cNvSpPr/>
          <p:nvPr/>
        </p:nvSpPr>
        <p:spPr>
          <a:xfrm>
            <a:off x="6096000" y="5555245"/>
            <a:ext cx="1440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 dirty="0">
                <a:solidFill>
                  <a:srgbClr val="4F81BD"/>
                </a:solidFill>
                <a:latin typeface="Calibri"/>
              </a:rPr>
              <a:t>parts </a:t>
            </a:r>
            <a:endParaRPr lang="en-GB" b="1" cap="all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0A586E-CC0B-781C-7DC7-98893C0BF47E}"/>
              </a:ext>
            </a:extLst>
          </p:cNvPr>
          <p:cNvSpPr/>
          <p:nvPr/>
        </p:nvSpPr>
        <p:spPr>
          <a:xfrm>
            <a:off x="6096000" y="3772443"/>
            <a:ext cx="1440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 dirty="0">
                <a:solidFill>
                  <a:srgbClr val="4F81BD"/>
                </a:solidFill>
                <a:latin typeface="Calibri"/>
              </a:rPr>
              <a:t>Department </a:t>
            </a:r>
            <a:endParaRPr lang="en-GB" b="1" cap="all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4958878-62A4-AF07-2C81-48B984108BF0}"/>
              </a:ext>
            </a:extLst>
          </p:cNvPr>
          <p:cNvSpPr/>
          <p:nvPr/>
        </p:nvSpPr>
        <p:spPr>
          <a:xfrm>
            <a:off x="10194670" y="5555245"/>
            <a:ext cx="1440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 dirty="0">
                <a:solidFill>
                  <a:srgbClr val="4F81BD"/>
                </a:solidFill>
                <a:latin typeface="Calibri"/>
              </a:rPr>
              <a:t>project </a:t>
            </a:r>
            <a:endParaRPr lang="en-GB" b="1" cap="all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0F556CE-64FA-8EB1-433B-E49B3C67CB0C}"/>
              </a:ext>
            </a:extLst>
          </p:cNvPr>
          <p:cNvSpPr/>
          <p:nvPr/>
        </p:nvSpPr>
        <p:spPr>
          <a:xfrm>
            <a:off x="10194670" y="3772443"/>
            <a:ext cx="1440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 dirty="0">
                <a:solidFill>
                  <a:srgbClr val="4F81BD"/>
                </a:solidFill>
                <a:latin typeface="Calibri"/>
              </a:rPr>
              <a:t>employee</a:t>
            </a:r>
            <a:endParaRPr lang="en-GB" b="1" cap="all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B1471F-2A1C-0DE4-8DFA-241930986CC4}"/>
              </a:ext>
            </a:extLst>
          </p:cNvPr>
          <p:cNvSpPr txBox="1"/>
          <p:nvPr/>
        </p:nvSpPr>
        <p:spPr>
          <a:xfrm>
            <a:off x="393405" y="3509841"/>
            <a:ext cx="5173005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200" dirty="0">
                <a:solidFill>
                  <a:prstClr val="black"/>
                </a:solidFill>
              </a:rPr>
              <a:t>Each </a:t>
            </a:r>
            <a:r>
              <a:rPr lang="en-GB" sz="2200" b="1" u="sng" dirty="0">
                <a:solidFill>
                  <a:prstClr val="black"/>
                </a:solidFill>
              </a:rPr>
              <a:t>DEPARTMENT</a:t>
            </a:r>
            <a:r>
              <a:rPr lang="en-GB" sz="2200" dirty="0">
                <a:solidFill>
                  <a:prstClr val="black"/>
                </a:solidFill>
              </a:rPr>
              <a:t> employs </a:t>
            </a:r>
            <a:r>
              <a:rPr lang="en-GB" sz="2200" b="1" u="sng" dirty="0">
                <a:solidFill>
                  <a:prstClr val="black"/>
                </a:solidFill>
              </a:rPr>
              <a:t>EMPLOYEES</a:t>
            </a:r>
            <a:r>
              <a:rPr lang="en-GB" sz="2200" dirty="0">
                <a:solidFill>
                  <a:prstClr val="black"/>
                </a:solidFill>
              </a:rPr>
              <a:t>, who work in various </a:t>
            </a:r>
            <a:r>
              <a:rPr lang="en-GB" sz="2200" b="1" u="sng" dirty="0">
                <a:solidFill>
                  <a:prstClr val="black"/>
                </a:solidFill>
              </a:rPr>
              <a:t>PROJECTS</a:t>
            </a:r>
            <a:r>
              <a:rPr lang="en-GB" sz="2200" dirty="0">
                <a:solidFill>
                  <a:prstClr val="black"/>
                </a:solidFill>
              </a:rPr>
              <a:t> where different </a:t>
            </a:r>
            <a:r>
              <a:rPr lang="en-GB" sz="2200" b="1" u="sng" dirty="0">
                <a:solidFill>
                  <a:prstClr val="black"/>
                </a:solidFill>
              </a:rPr>
              <a:t>PARTS</a:t>
            </a:r>
            <a:r>
              <a:rPr lang="en-GB" sz="2200" dirty="0">
                <a:solidFill>
                  <a:prstClr val="black"/>
                </a:solidFill>
              </a:rPr>
              <a:t> are used.</a:t>
            </a:r>
          </a:p>
        </p:txBody>
      </p:sp>
    </p:spTree>
    <p:extLst>
      <p:ext uri="{BB962C8B-B14F-4D97-AF65-F5344CB8AC3E}">
        <p14:creationId xmlns:p14="http://schemas.microsoft.com/office/powerpoint/2010/main" val="782115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animBg="1"/>
      <p:bldP spid="7" grpId="0" animBg="1"/>
      <p:bldP spid="8" grpId="0" animBg="1"/>
      <p:bldP spid="1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871D3-09FB-B9A6-823E-2FB3840890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03508BCF-C81E-15C0-248A-E00D2EF978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88D53B6-4024-20F0-BF78-A65CF2F9F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Project Management System</a:t>
            </a:r>
            <a:r>
              <a:rPr lang="en-GB" dirty="0"/>
              <a:t>: 2) Relationships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C695E15-56C3-489E-0F54-7555C7FE21B9}"/>
              </a:ext>
            </a:extLst>
          </p:cNvPr>
          <p:cNvSpPr/>
          <p:nvPr/>
        </p:nvSpPr>
        <p:spPr>
          <a:xfrm>
            <a:off x="393405" y="1409498"/>
            <a:ext cx="5584485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2) Identify the </a:t>
            </a:r>
            <a:r>
              <a:rPr lang="en-GB" sz="2200" b="1" dirty="0">
                <a:solidFill>
                  <a:srgbClr val="0070C0"/>
                </a:solidFill>
                <a:latin typeface="Calibri"/>
              </a:rPr>
              <a:t>Relationships</a:t>
            </a:r>
            <a:r>
              <a:rPr lang="en-GB" sz="2200" dirty="0">
                <a:solidFill>
                  <a:prstClr val="black"/>
                </a:solidFill>
                <a:latin typeface="Calibri"/>
              </a:rPr>
              <a:t> between </a:t>
            </a:r>
            <a:r>
              <a:rPr lang="en-GB" sz="2200" dirty="0">
                <a:latin typeface="Calibri"/>
              </a:rPr>
              <a:t>Entity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4123235-31A8-4A3A-5DEE-937979353BA8}"/>
              </a:ext>
            </a:extLst>
          </p:cNvPr>
          <p:cNvSpPr txBox="1"/>
          <p:nvPr/>
        </p:nvSpPr>
        <p:spPr>
          <a:xfrm>
            <a:off x="393405" y="891238"/>
            <a:ext cx="1127113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prstClr val="black"/>
                </a:solidFill>
              </a:rPr>
              <a:t>Each </a:t>
            </a:r>
            <a:r>
              <a:rPr lang="en-GB" sz="2000" b="1" u="sng" dirty="0">
                <a:solidFill>
                  <a:prstClr val="black"/>
                </a:solidFill>
              </a:rPr>
              <a:t>DEPARTMENT</a:t>
            </a:r>
            <a:r>
              <a:rPr lang="en-GB" sz="2000" dirty="0">
                <a:solidFill>
                  <a:prstClr val="black"/>
                </a:solidFill>
              </a:rPr>
              <a:t> employs </a:t>
            </a:r>
            <a:r>
              <a:rPr lang="en-GB" sz="2000" b="1" u="sng" dirty="0">
                <a:solidFill>
                  <a:prstClr val="black"/>
                </a:solidFill>
              </a:rPr>
              <a:t>EMPLOYEES</a:t>
            </a:r>
            <a:r>
              <a:rPr lang="en-GB" sz="2000" dirty="0">
                <a:solidFill>
                  <a:prstClr val="black"/>
                </a:solidFill>
              </a:rPr>
              <a:t>, who work in various </a:t>
            </a:r>
            <a:r>
              <a:rPr lang="en-GB" sz="2000" b="1" u="sng" dirty="0">
                <a:solidFill>
                  <a:prstClr val="black"/>
                </a:solidFill>
              </a:rPr>
              <a:t>PROJECTS</a:t>
            </a:r>
            <a:r>
              <a:rPr lang="en-GB" sz="2000" dirty="0">
                <a:solidFill>
                  <a:prstClr val="black"/>
                </a:solidFill>
              </a:rPr>
              <a:t> where different </a:t>
            </a:r>
            <a:r>
              <a:rPr lang="en-GB" sz="2000" b="1" u="sng" dirty="0">
                <a:solidFill>
                  <a:prstClr val="black"/>
                </a:solidFill>
              </a:rPr>
              <a:t>PARTS</a:t>
            </a:r>
            <a:r>
              <a:rPr lang="en-GB" sz="2000" dirty="0">
                <a:solidFill>
                  <a:prstClr val="black"/>
                </a:solidFill>
              </a:rPr>
              <a:t> are used.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1EA2B8A-EAAE-7832-DC7C-7C50EFA42DC8}"/>
              </a:ext>
            </a:extLst>
          </p:cNvPr>
          <p:cNvSpPr/>
          <p:nvPr/>
        </p:nvSpPr>
        <p:spPr>
          <a:xfrm>
            <a:off x="6244590" y="5086615"/>
            <a:ext cx="1440000" cy="432000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 dirty="0">
                <a:solidFill>
                  <a:srgbClr val="4F81BD"/>
                </a:solidFill>
                <a:latin typeface="Calibri"/>
              </a:rPr>
              <a:t>parts </a:t>
            </a:r>
            <a:endParaRPr lang="en-GB" b="1" cap="all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8F337A0-C670-375C-2AFA-E40F751E8CFD}"/>
              </a:ext>
            </a:extLst>
          </p:cNvPr>
          <p:cNvSpPr/>
          <p:nvPr/>
        </p:nvSpPr>
        <p:spPr>
          <a:xfrm>
            <a:off x="6244590" y="3037586"/>
            <a:ext cx="1440000" cy="432000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 dirty="0">
                <a:solidFill>
                  <a:srgbClr val="4F81BD"/>
                </a:solidFill>
                <a:latin typeface="Calibri"/>
              </a:rPr>
              <a:t>Department </a:t>
            </a:r>
            <a:endParaRPr lang="en-GB" b="1" cap="all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6654BC7-77AB-F7B6-72E2-F4EC547CED6D}"/>
              </a:ext>
            </a:extLst>
          </p:cNvPr>
          <p:cNvSpPr/>
          <p:nvPr/>
        </p:nvSpPr>
        <p:spPr>
          <a:xfrm>
            <a:off x="10343260" y="5086615"/>
            <a:ext cx="1440000" cy="432000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 dirty="0">
                <a:solidFill>
                  <a:srgbClr val="4F81BD"/>
                </a:solidFill>
                <a:latin typeface="Calibri"/>
              </a:rPr>
              <a:t>project </a:t>
            </a:r>
            <a:endParaRPr lang="en-GB" b="1" cap="all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59A060A-D7B3-61E0-46B3-01D4F904F064}"/>
              </a:ext>
            </a:extLst>
          </p:cNvPr>
          <p:cNvSpPr/>
          <p:nvPr/>
        </p:nvSpPr>
        <p:spPr>
          <a:xfrm>
            <a:off x="10343260" y="3037586"/>
            <a:ext cx="1440000" cy="432000"/>
          </a:xfrm>
          <a:prstGeom prst="rect">
            <a:avLst/>
          </a:prstGeom>
          <a:ln w="1905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 dirty="0">
                <a:solidFill>
                  <a:srgbClr val="4F81BD"/>
                </a:solidFill>
                <a:latin typeface="Calibri"/>
              </a:rPr>
              <a:t>employee</a:t>
            </a:r>
            <a:endParaRPr lang="en-GB" b="1" cap="all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49" name="Diamond 48">
            <a:extLst>
              <a:ext uri="{FF2B5EF4-FFF2-40B4-BE49-F238E27FC236}">
                <a16:creationId xmlns:a16="http://schemas.microsoft.com/office/drawing/2014/main" id="{BE9EB5B2-1A50-4D83-1502-5080E569A412}"/>
              </a:ext>
            </a:extLst>
          </p:cNvPr>
          <p:cNvSpPr/>
          <p:nvPr/>
        </p:nvSpPr>
        <p:spPr>
          <a:xfrm>
            <a:off x="8500051" y="2907908"/>
            <a:ext cx="1076975" cy="729033"/>
          </a:xfrm>
          <a:prstGeom prst="diamond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8766E974-D13C-C70A-8AAD-00CF578518A1}"/>
              </a:ext>
            </a:extLst>
          </p:cNvPr>
          <p:cNvCxnSpPr>
            <a:cxnSpLocks/>
            <a:stCxn id="43" idx="3"/>
            <a:endCxn id="49" idx="1"/>
          </p:cNvCxnSpPr>
          <p:nvPr/>
        </p:nvCxnSpPr>
        <p:spPr>
          <a:xfrm>
            <a:off x="7684590" y="3253586"/>
            <a:ext cx="815461" cy="18839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622C70DC-6CB5-C295-ABC6-2EEB52FC5E28}"/>
              </a:ext>
            </a:extLst>
          </p:cNvPr>
          <p:cNvCxnSpPr>
            <a:cxnSpLocks/>
            <a:stCxn id="49" idx="3"/>
            <a:endCxn id="45" idx="1"/>
          </p:cNvCxnSpPr>
          <p:nvPr/>
        </p:nvCxnSpPr>
        <p:spPr>
          <a:xfrm flipV="1">
            <a:off x="9577026" y="3253586"/>
            <a:ext cx="766234" cy="18839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6" name="Diamond 65">
            <a:extLst>
              <a:ext uri="{FF2B5EF4-FFF2-40B4-BE49-F238E27FC236}">
                <a16:creationId xmlns:a16="http://schemas.microsoft.com/office/drawing/2014/main" id="{B1CB5052-0F64-4A2B-2550-D0ED5F7D8BE9}"/>
              </a:ext>
            </a:extLst>
          </p:cNvPr>
          <p:cNvSpPr/>
          <p:nvPr/>
        </p:nvSpPr>
        <p:spPr>
          <a:xfrm>
            <a:off x="8499401" y="4938098"/>
            <a:ext cx="1161445" cy="729033"/>
          </a:xfrm>
          <a:prstGeom prst="diamond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7" name="Diamond 66">
            <a:extLst>
              <a:ext uri="{FF2B5EF4-FFF2-40B4-BE49-F238E27FC236}">
                <a16:creationId xmlns:a16="http://schemas.microsoft.com/office/drawing/2014/main" id="{9D7136CC-E692-470F-6283-3523CB343BEB}"/>
              </a:ext>
            </a:extLst>
          </p:cNvPr>
          <p:cNvSpPr/>
          <p:nvPr/>
        </p:nvSpPr>
        <p:spPr>
          <a:xfrm>
            <a:off x="10440398" y="3979461"/>
            <a:ext cx="1224135" cy="710889"/>
          </a:xfrm>
          <a:prstGeom prst="diamond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3FB03FC7-F7F2-253F-DFFC-F2740D58986A}"/>
              </a:ext>
            </a:extLst>
          </p:cNvPr>
          <p:cNvCxnSpPr>
            <a:cxnSpLocks/>
            <a:stCxn id="44" idx="0"/>
            <a:endCxn id="67" idx="2"/>
          </p:cNvCxnSpPr>
          <p:nvPr/>
        </p:nvCxnSpPr>
        <p:spPr>
          <a:xfrm flipH="1" flipV="1">
            <a:off x="11052466" y="4690350"/>
            <a:ext cx="10794" cy="396265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C42E98F2-3E6C-B04A-A59E-0A863DEF1973}"/>
              </a:ext>
            </a:extLst>
          </p:cNvPr>
          <p:cNvCxnSpPr>
            <a:cxnSpLocks/>
            <a:stCxn id="67" idx="0"/>
            <a:endCxn id="45" idx="2"/>
          </p:cNvCxnSpPr>
          <p:nvPr/>
        </p:nvCxnSpPr>
        <p:spPr>
          <a:xfrm flipV="1">
            <a:off x="11052466" y="3469586"/>
            <a:ext cx="10794" cy="509875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59234F84-1A2C-DC86-E857-4C7D79A818AA}"/>
              </a:ext>
            </a:extLst>
          </p:cNvPr>
          <p:cNvCxnSpPr>
            <a:cxnSpLocks/>
            <a:stCxn id="66" idx="3"/>
            <a:endCxn id="44" idx="1"/>
          </p:cNvCxnSpPr>
          <p:nvPr/>
        </p:nvCxnSpPr>
        <p:spPr>
          <a:xfrm>
            <a:off x="9660846" y="5302615"/>
            <a:ext cx="682414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1CD6E6FC-3E0A-7CCC-7778-8FB5412A4C7C}"/>
              </a:ext>
            </a:extLst>
          </p:cNvPr>
          <p:cNvCxnSpPr>
            <a:cxnSpLocks/>
            <a:stCxn id="42" idx="3"/>
            <a:endCxn id="66" idx="1"/>
          </p:cNvCxnSpPr>
          <p:nvPr/>
        </p:nvCxnSpPr>
        <p:spPr>
          <a:xfrm>
            <a:off x="7684590" y="5302615"/>
            <a:ext cx="814811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0D0B8567-78A9-5243-1312-FCF663918FD7}"/>
              </a:ext>
            </a:extLst>
          </p:cNvPr>
          <p:cNvSpPr txBox="1"/>
          <p:nvPr/>
        </p:nvSpPr>
        <p:spPr>
          <a:xfrm>
            <a:off x="8499401" y="3068920"/>
            <a:ext cx="1076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Employs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F5FAAE8C-6E0B-271F-2C95-63B08A62C481}"/>
              </a:ext>
            </a:extLst>
          </p:cNvPr>
          <p:cNvSpPr txBox="1"/>
          <p:nvPr/>
        </p:nvSpPr>
        <p:spPr>
          <a:xfrm>
            <a:off x="8537212" y="5103925"/>
            <a:ext cx="1076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Used_in</a:t>
            </a:r>
            <a:endParaRPr lang="en-GB" dirty="0"/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4712A8B4-899A-62C9-CE3D-5301B55CE131}"/>
              </a:ext>
            </a:extLst>
          </p:cNvPr>
          <p:cNvSpPr txBox="1"/>
          <p:nvPr/>
        </p:nvSpPr>
        <p:spPr>
          <a:xfrm>
            <a:off x="10440398" y="4150239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Works_on</a:t>
            </a:r>
            <a:endParaRPr lang="en-GB" dirty="0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0669CCB7-9795-5C9D-F3FA-57300CED6D48}"/>
              </a:ext>
            </a:extLst>
          </p:cNvPr>
          <p:cNvSpPr/>
          <p:nvPr/>
        </p:nvSpPr>
        <p:spPr>
          <a:xfrm>
            <a:off x="379582" y="2426690"/>
            <a:ext cx="4123838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/>
              <a:t>Most Important:</a:t>
            </a:r>
          </a:p>
          <a:p>
            <a:pPr marL="180975" lvl="1">
              <a:spcBef>
                <a:spcPts val="1200"/>
              </a:spcBef>
            </a:pPr>
            <a:r>
              <a:rPr lang="en-GB" b="1" dirty="0">
                <a:solidFill>
                  <a:schemeClr val="accent1"/>
                </a:solidFill>
              </a:rPr>
              <a:t>DEPARTMENT </a:t>
            </a:r>
            <a:r>
              <a:rPr lang="en-GB" b="1" dirty="0">
                <a:solidFill>
                  <a:srgbClr val="C00000"/>
                </a:solidFill>
              </a:rPr>
              <a:t>Employs</a:t>
            </a:r>
            <a:r>
              <a:rPr lang="en-GB" b="1" dirty="0">
                <a:solidFill>
                  <a:schemeClr val="accent1"/>
                </a:solidFill>
              </a:rPr>
              <a:t> EMPLOYEE</a:t>
            </a:r>
          </a:p>
          <a:p>
            <a:pPr marL="180975" lvl="1">
              <a:spcBef>
                <a:spcPts val="1200"/>
              </a:spcBef>
            </a:pPr>
            <a:r>
              <a:rPr lang="en-GB" b="1" dirty="0">
                <a:solidFill>
                  <a:schemeClr val="accent1"/>
                </a:solidFill>
              </a:rPr>
              <a:t>EMPLOYEE </a:t>
            </a:r>
            <a:r>
              <a:rPr lang="en-GB" b="1" dirty="0" err="1">
                <a:solidFill>
                  <a:srgbClr val="C00000"/>
                </a:solidFill>
              </a:rPr>
              <a:t>Work_on</a:t>
            </a:r>
            <a:r>
              <a:rPr lang="en-GB" b="1" dirty="0">
                <a:solidFill>
                  <a:schemeClr val="accent1"/>
                </a:solidFill>
              </a:rPr>
              <a:t> PROJECTS</a:t>
            </a:r>
          </a:p>
          <a:p>
            <a:pPr marL="180975" lvl="1">
              <a:spcBef>
                <a:spcPts val="1200"/>
              </a:spcBef>
            </a:pPr>
            <a:r>
              <a:rPr lang="en-GB" b="1" dirty="0">
                <a:solidFill>
                  <a:schemeClr val="accent1"/>
                </a:solidFill>
              </a:rPr>
              <a:t>PROJECTS </a:t>
            </a:r>
            <a:r>
              <a:rPr lang="en-GB" b="1" dirty="0">
                <a:solidFill>
                  <a:srgbClr val="C00000"/>
                </a:solidFill>
              </a:rPr>
              <a:t>USED</a:t>
            </a:r>
            <a:r>
              <a:rPr lang="en-GB" b="1" dirty="0">
                <a:solidFill>
                  <a:schemeClr val="accent1"/>
                </a:solidFill>
              </a:rPr>
              <a:t> PARTS</a:t>
            </a:r>
          </a:p>
        </p:txBody>
      </p:sp>
    </p:spTree>
    <p:extLst>
      <p:ext uri="{BB962C8B-B14F-4D97-AF65-F5344CB8AC3E}">
        <p14:creationId xmlns:p14="http://schemas.microsoft.com/office/powerpoint/2010/main" val="1928705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9" grpId="0" animBg="1"/>
      <p:bldP spid="66" grpId="0" animBg="1"/>
      <p:bldP spid="67" grpId="0" animBg="1"/>
      <p:bldP spid="80" grpId="0"/>
      <p:bldP spid="81" grpId="0"/>
      <p:bldP spid="8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D4F12B-3535-EBBF-E41D-2E7404254C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5E67F64D-E1E8-5756-D9DD-1737B7C4EB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8B6ED48-0B99-221F-C7C0-46331D1ED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Project Management System</a:t>
            </a:r>
            <a:r>
              <a:rPr lang="en-GB" dirty="0"/>
              <a:t>: 3) </a:t>
            </a:r>
            <a:r>
              <a:rPr lang="en-GB" sz="3600" dirty="0">
                <a:solidFill>
                  <a:srgbClr val="0070C0"/>
                </a:solidFill>
              </a:rPr>
              <a:t>Cardinality Ratios 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540203-C152-406D-3BEA-55C5EB45AF29}"/>
              </a:ext>
            </a:extLst>
          </p:cNvPr>
          <p:cNvSpPr/>
          <p:nvPr/>
        </p:nvSpPr>
        <p:spPr>
          <a:xfrm>
            <a:off x="393405" y="1409498"/>
            <a:ext cx="6727485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3) </a:t>
            </a:r>
            <a:r>
              <a:rPr lang="en-GB" sz="2200" dirty="0">
                <a:solidFill>
                  <a:prstClr val="black"/>
                </a:solidFill>
              </a:rPr>
              <a:t>Determine the </a:t>
            </a:r>
            <a:r>
              <a:rPr lang="en-GB" sz="2200" b="1" dirty="0">
                <a:solidFill>
                  <a:srgbClr val="0070C0"/>
                </a:solidFill>
              </a:rPr>
              <a:t>Cardinality Ratios </a:t>
            </a:r>
            <a:r>
              <a:rPr lang="en-GB" sz="2200" dirty="0">
                <a:solidFill>
                  <a:prstClr val="black"/>
                </a:solidFill>
              </a:rPr>
              <a:t>of each relationship</a:t>
            </a:r>
            <a:endParaRPr lang="en-GB" sz="2200" dirty="0">
              <a:latin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48B8C8D-CC7E-5538-8291-CF9B7EF8E534}"/>
              </a:ext>
            </a:extLst>
          </p:cNvPr>
          <p:cNvSpPr txBox="1"/>
          <p:nvPr/>
        </p:nvSpPr>
        <p:spPr>
          <a:xfrm>
            <a:off x="393405" y="891238"/>
            <a:ext cx="1127113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prstClr val="black"/>
                </a:solidFill>
              </a:rPr>
              <a:t>Each </a:t>
            </a:r>
            <a:r>
              <a:rPr lang="en-GB" sz="2000" b="1" u="sng" dirty="0">
                <a:solidFill>
                  <a:prstClr val="black"/>
                </a:solidFill>
              </a:rPr>
              <a:t>DEPARTMENT</a:t>
            </a:r>
            <a:r>
              <a:rPr lang="en-GB" sz="2000" dirty="0">
                <a:solidFill>
                  <a:prstClr val="black"/>
                </a:solidFill>
              </a:rPr>
              <a:t> employs </a:t>
            </a:r>
            <a:r>
              <a:rPr lang="en-GB" sz="2000" b="1" u="sng" dirty="0">
                <a:solidFill>
                  <a:prstClr val="black"/>
                </a:solidFill>
              </a:rPr>
              <a:t>EMPLOYEES</a:t>
            </a:r>
            <a:r>
              <a:rPr lang="en-GB" sz="2000" dirty="0">
                <a:solidFill>
                  <a:prstClr val="black"/>
                </a:solidFill>
              </a:rPr>
              <a:t>, who work in various </a:t>
            </a:r>
            <a:r>
              <a:rPr lang="en-GB" sz="2000" b="1" u="sng" dirty="0">
                <a:solidFill>
                  <a:prstClr val="black"/>
                </a:solidFill>
              </a:rPr>
              <a:t>PROJECTS</a:t>
            </a:r>
            <a:r>
              <a:rPr lang="en-GB" sz="2000" dirty="0">
                <a:solidFill>
                  <a:prstClr val="black"/>
                </a:solidFill>
              </a:rPr>
              <a:t> where different </a:t>
            </a:r>
            <a:r>
              <a:rPr lang="en-GB" sz="2000" b="1" u="sng" dirty="0">
                <a:solidFill>
                  <a:prstClr val="black"/>
                </a:solidFill>
              </a:rPr>
              <a:t>PARTS</a:t>
            </a:r>
            <a:r>
              <a:rPr lang="en-GB" sz="2000" dirty="0">
                <a:solidFill>
                  <a:prstClr val="black"/>
                </a:solidFill>
              </a:rPr>
              <a:t> are used.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ECB8B5-79CC-4BF4-A702-57382E8A24C7}"/>
              </a:ext>
            </a:extLst>
          </p:cNvPr>
          <p:cNvSpPr/>
          <p:nvPr/>
        </p:nvSpPr>
        <p:spPr>
          <a:xfrm>
            <a:off x="393406" y="1958535"/>
            <a:ext cx="570259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Consider the </a:t>
            </a:r>
            <a:r>
              <a:rPr lang="en-US" b="1" dirty="0">
                <a:solidFill>
                  <a:srgbClr val="0070C0"/>
                </a:solidFill>
              </a:rPr>
              <a:t>Employs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/>
              <a:t>Relationship (</a:t>
            </a:r>
            <a:r>
              <a:rPr lang="en-US" b="1" i="1" dirty="0">
                <a:solidFill>
                  <a:srgbClr val="C00000"/>
                </a:solidFill>
              </a:rPr>
              <a:t>in both directions</a:t>
            </a:r>
            <a:r>
              <a:rPr lang="en-US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Does every </a:t>
            </a:r>
            <a:r>
              <a:rPr lang="en-US" b="1" dirty="0">
                <a:solidFill>
                  <a:srgbClr val="0070C0"/>
                </a:solidFill>
              </a:rPr>
              <a:t>DEPARTMENT</a:t>
            </a:r>
            <a:r>
              <a:rPr lang="en-US" dirty="0"/>
              <a:t> employ at most one or more than one </a:t>
            </a:r>
            <a:r>
              <a:rPr lang="en-US" b="1" dirty="0">
                <a:solidFill>
                  <a:srgbClr val="0070C0"/>
                </a:solidFill>
              </a:rPr>
              <a:t>EMPLOYEE</a:t>
            </a:r>
            <a:r>
              <a:rPr lang="en-US" dirty="0"/>
              <a:t>? </a:t>
            </a:r>
          </a:p>
          <a:p>
            <a:r>
              <a:rPr lang="en-US" b="1" i="1" dirty="0">
                <a:solidFill>
                  <a:srgbClr val="C00000"/>
                </a:solidFill>
              </a:rPr>
              <a:t>1 to many </a:t>
            </a:r>
            <a:r>
              <a:rPr lang="en-US" i="1" dirty="0"/>
              <a:t>– a department normally employs many employees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Is every </a:t>
            </a:r>
            <a:r>
              <a:rPr lang="en-US" b="1" dirty="0">
                <a:solidFill>
                  <a:srgbClr val="0070C0"/>
                </a:solidFill>
              </a:rPr>
              <a:t>EMPLOYEE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/>
              <a:t>employed in just one </a:t>
            </a:r>
            <a:r>
              <a:rPr lang="en-US" b="1" dirty="0">
                <a:solidFill>
                  <a:srgbClr val="0070C0"/>
                </a:solidFill>
              </a:rPr>
              <a:t>DEPARTMENT</a:t>
            </a:r>
            <a:r>
              <a:rPr lang="en-US" dirty="0"/>
              <a:t> </a:t>
            </a:r>
          </a:p>
          <a:p>
            <a:r>
              <a:rPr lang="en-US" b="1" i="1" dirty="0">
                <a:solidFill>
                  <a:srgbClr val="C00000"/>
                </a:solidFill>
              </a:rPr>
              <a:t>1 to 1  </a:t>
            </a:r>
            <a:r>
              <a:rPr lang="en-US" i="1" dirty="0"/>
              <a:t>-   an employee is normally employed in just one department </a:t>
            </a:r>
            <a:r>
              <a:rPr lang="en-US" i="1" dirty="0">
                <a:solidFill>
                  <a:srgbClr val="C00000"/>
                </a:solidFill>
              </a:rPr>
              <a:t>assuming we are considering their current situation only</a:t>
            </a:r>
            <a:r>
              <a:rPr lang="en-US" dirty="0">
                <a:solidFill>
                  <a:srgbClr val="C00000"/>
                </a:solidFill>
              </a:rPr>
              <a:t>.</a:t>
            </a:r>
          </a:p>
          <a:p>
            <a:r>
              <a:rPr lang="en-US" dirty="0"/>
              <a:t>So, overall, the </a:t>
            </a:r>
            <a:r>
              <a:rPr lang="en-US" b="1" dirty="0">
                <a:solidFill>
                  <a:srgbClr val="0070C0"/>
                </a:solidFill>
              </a:rPr>
              <a:t>Employs</a:t>
            </a:r>
            <a:r>
              <a:rPr lang="en-US" dirty="0"/>
              <a:t> relationship between </a:t>
            </a:r>
            <a:r>
              <a:rPr lang="en-US" b="1" dirty="0">
                <a:solidFill>
                  <a:srgbClr val="0070C0"/>
                </a:solidFill>
              </a:rPr>
              <a:t>DEPARTMENT</a:t>
            </a:r>
            <a:r>
              <a:rPr lang="en-US" dirty="0"/>
              <a:t> and </a:t>
            </a:r>
            <a:r>
              <a:rPr lang="en-US" b="1" dirty="0">
                <a:solidFill>
                  <a:srgbClr val="0070C0"/>
                </a:solidFill>
              </a:rPr>
              <a:t>EMPLOYEE </a:t>
            </a:r>
            <a:r>
              <a:rPr lang="en-US" dirty="0"/>
              <a:t>has a cardinality ratio of </a:t>
            </a:r>
            <a:r>
              <a:rPr lang="en-US" b="1" dirty="0">
                <a:solidFill>
                  <a:srgbClr val="C00000"/>
                </a:solidFill>
              </a:rPr>
              <a:t>1:N</a:t>
            </a:r>
            <a:r>
              <a:rPr lang="en-US" dirty="0"/>
              <a:t>. </a:t>
            </a:r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F07F082-073B-1F91-8841-F3BCBFD2897F}"/>
              </a:ext>
            </a:extLst>
          </p:cNvPr>
          <p:cNvSpPr/>
          <p:nvPr/>
        </p:nvSpPr>
        <p:spPr>
          <a:xfrm>
            <a:off x="1223321" y="5275735"/>
            <a:ext cx="3876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Now consider the </a:t>
            </a:r>
            <a:r>
              <a:rPr lang="en-US" b="1" dirty="0" err="1">
                <a:solidFill>
                  <a:srgbClr val="0070C0"/>
                </a:solidFill>
              </a:rPr>
              <a:t>Used_in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/>
              <a:t>relationship </a:t>
            </a:r>
            <a:endParaRPr lang="en-GB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3625EB5-8326-7982-7DFD-D4CBA113B7DE}"/>
              </a:ext>
            </a:extLst>
          </p:cNvPr>
          <p:cNvSpPr/>
          <p:nvPr/>
        </p:nvSpPr>
        <p:spPr>
          <a:xfrm>
            <a:off x="1223321" y="5824772"/>
            <a:ext cx="38293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/>
              <a:t>And finally, the </a:t>
            </a:r>
            <a:r>
              <a:rPr lang="en-US" b="1" err="1">
                <a:solidFill>
                  <a:srgbClr val="0070C0"/>
                </a:solidFill>
              </a:rPr>
              <a:t>Works_on</a:t>
            </a:r>
            <a:r>
              <a:rPr lang="en-US">
                <a:solidFill>
                  <a:schemeClr val="accent1"/>
                </a:solidFill>
              </a:rPr>
              <a:t> </a:t>
            </a:r>
            <a:r>
              <a:rPr lang="en-US"/>
              <a:t>relationship </a:t>
            </a:r>
            <a:endParaRPr lang="en-GB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54EAA74E-549A-5010-2038-1B7B1BD128A9}"/>
              </a:ext>
            </a:extLst>
          </p:cNvPr>
          <p:cNvGrpSpPr/>
          <p:nvPr/>
        </p:nvGrpSpPr>
        <p:grpSpPr>
          <a:xfrm>
            <a:off x="6599361" y="2744164"/>
            <a:ext cx="5384890" cy="2605579"/>
            <a:chOff x="3401803" y="982947"/>
            <a:chExt cx="5384890" cy="2605579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BBFFD539-F2DD-B9F6-3447-BA7EAD4007BC}"/>
                </a:ext>
              </a:extLst>
            </p:cNvPr>
            <p:cNvGrpSpPr/>
            <p:nvPr/>
          </p:nvGrpSpPr>
          <p:grpSpPr>
            <a:xfrm>
              <a:off x="3401803" y="982947"/>
              <a:ext cx="5384890" cy="517347"/>
              <a:chOff x="1907705" y="2564903"/>
              <a:chExt cx="5760639" cy="517347"/>
            </a:xfrm>
          </p:grpSpPr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1345EC4E-9C17-C6F1-F097-C3FAD84BDE2D}"/>
                  </a:ext>
                </a:extLst>
              </p:cNvPr>
              <p:cNvSpPr txBox="1"/>
              <p:nvPr/>
            </p:nvSpPr>
            <p:spPr>
              <a:xfrm>
                <a:off x="1907705" y="2638910"/>
                <a:ext cx="1584176" cy="36933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altLang="en-US">
                    <a:ea typeface="ヒラギノ角ゴ Pro W3" charset="-128"/>
                  </a:rPr>
                  <a:t>DEPARTMENT</a:t>
                </a:r>
                <a:endParaRPr lang="en-GB"/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AB84E649-E0C7-7824-3F45-4CBF40BD8537}"/>
                  </a:ext>
                </a:extLst>
              </p:cNvPr>
              <p:cNvSpPr txBox="1"/>
              <p:nvPr/>
            </p:nvSpPr>
            <p:spPr>
              <a:xfrm>
                <a:off x="6084168" y="2638910"/>
                <a:ext cx="1584176" cy="36933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marL="0" lvl="1" algn="ctr"/>
                <a:r>
                  <a:rPr lang="en-GB" altLang="en-US">
                    <a:ea typeface="ヒラギノ角ゴ Pro W3" charset="-128"/>
                  </a:rPr>
                  <a:t>EMPLOYEE</a:t>
                </a:r>
              </a:p>
            </p:txBody>
          </p:sp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CB06A38E-32A4-3125-93E9-83F5C1E954FB}"/>
                  </a:ext>
                </a:extLst>
              </p:cNvPr>
              <p:cNvGrpSpPr/>
              <p:nvPr/>
            </p:nvGrpSpPr>
            <p:grpSpPr>
              <a:xfrm>
                <a:off x="4139952" y="2564903"/>
                <a:ext cx="1296144" cy="517347"/>
                <a:chOff x="6939096" y="5458624"/>
                <a:chExt cx="1296144" cy="517347"/>
              </a:xfrm>
            </p:grpSpPr>
            <p:sp>
              <p:nvSpPr>
                <p:cNvPr id="31" name="TextBox 30">
                  <a:extLst>
                    <a:ext uri="{FF2B5EF4-FFF2-40B4-BE49-F238E27FC236}">
                      <a16:creationId xmlns:a16="http://schemas.microsoft.com/office/drawing/2014/main" id="{33DD4957-0702-F50E-7E93-330C596448A7}"/>
                    </a:ext>
                  </a:extLst>
                </p:cNvPr>
                <p:cNvSpPr txBox="1"/>
                <p:nvPr/>
              </p:nvSpPr>
              <p:spPr>
                <a:xfrm>
                  <a:off x="7011104" y="5532632"/>
                  <a:ext cx="115212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GB" dirty="0"/>
                    <a:t>Employs</a:t>
                  </a:r>
                </a:p>
              </p:txBody>
            </p:sp>
            <p:sp>
              <p:nvSpPr>
                <p:cNvPr id="32" name="Flowchart: Decision 31">
                  <a:extLst>
                    <a:ext uri="{FF2B5EF4-FFF2-40B4-BE49-F238E27FC236}">
                      <a16:creationId xmlns:a16="http://schemas.microsoft.com/office/drawing/2014/main" id="{5292294B-725A-E87D-C2A8-71AC2F6D0E9E}"/>
                    </a:ext>
                  </a:extLst>
                </p:cNvPr>
                <p:cNvSpPr/>
                <p:nvPr/>
              </p:nvSpPr>
              <p:spPr>
                <a:xfrm>
                  <a:off x="6939096" y="5458624"/>
                  <a:ext cx="1296144" cy="517347"/>
                </a:xfrm>
                <a:prstGeom prst="flowChartDecision">
                  <a:avLst/>
                </a:pr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2F618D3D-9038-0CB8-7D64-568592F06226}"/>
                  </a:ext>
                </a:extLst>
              </p:cNvPr>
              <p:cNvCxnSpPr/>
              <p:nvPr/>
            </p:nvCxnSpPr>
            <p:spPr>
              <a:xfrm>
                <a:off x="3491881" y="2823576"/>
                <a:ext cx="648071" cy="1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676D6A29-BAD8-69E2-E370-0C6A7C7838FD}"/>
                  </a:ext>
                </a:extLst>
              </p:cNvPr>
              <p:cNvCxnSpPr>
                <a:cxnSpLocks/>
                <a:endCxn id="27" idx="1"/>
              </p:cNvCxnSpPr>
              <p:nvPr/>
            </p:nvCxnSpPr>
            <p:spPr>
              <a:xfrm flipV="1">
                <a:off x="5436096" y="2823576"/>
                <a:ext cx="648072" cy="2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5F36B82-E576-B19B-69CD-F0FEFFBECF3E}"/>
                </a:ext>
              </a:extLst>
            </p:cNvPr>
            <p:cNvGrpSpPr/>
            <p:nvPr/>
          </p:nvGrpSpPr>
          <p:grpSpPr>
            <a:xfrm>
              <a:off x="3401803" y="3071179"/>
              <a:ext cx="5384890" cy="517347"/>
              <a:chOff x="1907705" y="2564903"/>
              <a:chExt cx="5760639" cy="517347"/>
            </a:xfrm>
          </p:grpSpPr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7A77A312-E06F-A61D-CA78-DC52FED34121}"/>
                  </a:ext>
                </a:extLst>
              </p:cNvPr>
              <p:cNvSpPr txBox="1"/>
              <p:nvPr/>
            </p:nvSpPr>
            <p:spPr>
              <a:xfrm>
                <a:off x="1907705" y="2638910"/>
                <a:ext cx="1584176" cy="36933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altLang="en-US">
                    <a:ea typeface="ヒラギノ角ゴ Pro W3" charset="-128"/>
                  </a:rPr>
                  <a:t>PART</a:t>
                </a:r>
                <a:endParaRPr lang="en-GB"/>
              </a:p>
            </p:txBody>
          </p:sp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39306AC-8259-9B7C-6427-88C50C52B8C5}"/>
                  </a:ext>
                </a:extLst>
              </p:cNvPr>
              <p:cNvSpPr txBox="1"/>
              <p:nvPr/>
            </p:nvSpPr>
            <p:spPr>
              <a:xfrm>
                <a:off x="6084168" y="2638910"/>
                <a:ext cx="1584176" cy="36933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marL="0" lvl="1" algn="ctr"/>
                <a:r>
                  <a:rPr lang="en-GB" altLang="en-US">
                    <a:ea typeface="ヒラギノ角ゴ Pro W3" charset="-128"/>
                  </a:rPr>
                  <a:t>PROJECT</a:t>
                </a:r>
              </a:p>
            </p:txBody>
          </p: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3891A95A-5394-05AA-7266-5FB72354C92D}"/>
                  </a:ext>
                </a:extLst>
              </p:cNvPr>
              <p:cNvGrpSpPr/>
              <p:nvPr/>
            </p:nvGrpSpPr>
            <p:grpSpPr>
              <a:xfrm>
                <a:off x="4139952" y="2564903"/>
                <a:ext cx="1296144" cy="517347"/>
                <a:chOff x="6939096" y="5458624"/>
                <a:chExt cx="1296144" cy="517347"/>
              </a:xfrm>
            </p:grpSpPr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1C9F07BC-6BC0-1D7D-D2B5-D8D9052E154E}"/>
                    </a:ext>
                  </a:extLst>
                </p:cNvPr>
                <p:cNvSpPr txBox="1"/>
                <p:nvPr/>
              </p:nvSpPr>
              <p:spPr>
                <a:xfrm>
                  <a:off x="7011104" y="5532632"/>
                  <a:ext cx="115212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GB" err="1"/>
                    <a:t>Used_in</a:t>
                  </a:r>
                  <a:endParaRPr lang="en-GB"/>
                </a:p>
              </p:txBody>
            </p:sp>
            <p:sp>
              <p:nvSpPr>
                <p:cNvPr id="24" name="Flowchart: Decision 23">
                  <a:extLst>
                    <a:ext uri="{FF2B5EF4-FFF2-40B4-BE49-F238E27FC236}">
                      <a16:creationId xmlns:a16="http://schemas.microsoft.com/office/drawing/2014/main" id="{D5A37F4F-DE37-70BE-CF39-6E9BA48556D2}"/>
                    </a:ext>
                  </a:extLst>
                </p:cNvPr>
                <p:cNvSpPr/>
                <p:nvPr/>
              </p:nvSpPr>
              <p:spPr>
                <a:xfrm>
                  <a:off x="6939096" y="5458624"/>
                  <a:ext cx="1296144" cy="517347"/>
                </a:xfrm>
                <a:prstGeom prst="flowChartDecision">
                  <a:avLst/>
                </a:pr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A7F92531-5FB9-5805-C0FE-9DAFAA2CBCF1}"/>
                  </a:ext>
                </a:extLst>
              </p:cNvPr>
              <p:cNvCxnSpPr/>
              <p:nvPr/>
            </p:nvCxnSpPr>
            <p:spPr>
              <a:xfrm>
                <a:off x="3491881" y="2823576"/>
                <a:ext cx="648071" cy="1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Straight Connector 4">
                <a:extLst>
                  <a:ext uri="{FF2B5EF4-FFF2-40B4-BE49-F238E27FC236}">
                    <a16:creationId xmlns:a16="http://schemas.microsoft.com/office/drawing/2014/main" id="{9DDF7C4F-89BA-C1E4-499C-9C678884154E}"/>
                  </a:ext>
                </a:extLst>
              </p:cNvPr>
              <p:cNvCxnSpPr>
                <a:cxnSpLocks/>
                <a:endCxn id="4" idx="1"/>
              </p:cNvCxnSpPr>
              <p:nvPr/>
            </p:nvCxnSpPr>
            <p:spPr>
              <a:xfrm flipV="1">
                <a:off x="5436096" y="2823576"/>
                <a:ext cx="648072" cy="2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E5344A66-1C43-A727-C436-BA197CA24C48}"/>
                </a:ext>
              </a:extLst>
            </p:cNvPr>
            <p:cNvGrpSpPr/>
            <p:nvPr/>
          </p:nvGrpSpPr>
          <p:grpSpPr>
            <a:xfrm>
              <a:off x="7427934" y="1426286"/>
              <a:ext cx="1224136" cy="1718900"/>
              <a:chOff x="7427934" y="1426286"/>
              <a:chExt cx="1224136" cy="1718900"/>
            </a:xfrm>
          </p:grpSpPr>
          <p:sp>
            <p:nvSpPr>
              <p:cNvPr id="19" name="Flowchart: Decision 18">
                <a:extLst>
                  <a:ext uri="{FF2B5EF4-FFF2-40B4-BE49-F238E27FC236}">
                    <a16:creationId xmlns:a16="http://schemas.microsoft.com/office/drawing/2014/main" id="{1E334731-74CB-D497-E675-09323648DE68}"/>
                  </a:ext>
                </a:extLst>
              </p:cNvPr>
              <p:cNvSpPr/>
              <p:nvPr/>
            </p:nvSpPr>
            <p:spPr>
              <a:xfrm>
                <a:off x="7440470" y="2027063"/>
                <a:ext cx="1211600" cy="517347"/>
              </a:xfrm>
              <a:prstGeom prst="flowChartDecision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5ABF2998-4E66-9077-D4A1-BFDAE3447396}"/>
                  </a:ext>
                </a:extLst>
              </p:cNvPr>
              <p:cNvCxnSpPr>
                <a:cxnSpLocks/>
                <a:stCxn id="27" idx="2"/>
                <a:endCxn id="19" idx="0"/>
              </p:cNvCxnSpPr>
              <p:nvPr/>
            </p:nvCxnSpPr>
            <p:spPr>
              <a:xfrm flipH="1">
                <a:off x="8046270" y="1426286"/>
                <a:ext cx="1" cy="60077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>
                <a:extLst>
                  <a:ext uri="{FF2B5EF4-FFF2-40B4-BE49-F238E27FC236}">
                    <a16:creationId xmlns:a16="http://schemas.microsoft.com/office/drawing/2014/main" id="{71DF3273-2C24-3524-D2F4-9FFE86DEFA5B}"/>
                  </a:ext>
                </a:extLst>
              </p:cNvPr>
              <p:cNvCxnSpPr>
                <a:cxnSpLocks/>
                <a:stCxn id="19" idx="2"/>
                <a:endCxn id="4" idx="0"/>
              </p:cNvCxnSpPr>
              <p:nvPr/>
            </p:nvCxnSpPr>
            <p:spPr>
              <a:xfrm>
                <a:off x="8046270" y="2544410"/>
                <a:ext cx="1" cy="600776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F1A2C490-EF7C-FF88-82FC-34CD6E17E37A}"/>
                  </a:ext>
                </a:extLst>
              </p:cNvPr>
              <p:cNvSpPr txBox="1"/>
              <p:nvPr/>
            </p:nvSpPr>
            <p:spPr>
              <a:xfrm>
                <a:off x="7427934" y="2101070"/>
                <a:ext cx="12241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err="1"/>
                  <a:t>Works_on</a:t>
                </a:r>
                <a:endParaRPr lang="en-GB"/>
              </a:p>
            </p:txBody>
          </p:sp>
        </p:grp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AA7DBB98-18BB-89A6-A146-00A8287BBAE3}"/>
              </a:ext>
            </a:extLst>
          </p:cNvPr>
          <p:cNvSpPr txBox="1"/>
          <p:nvPr/>
        </p:nvSpPr>
        <p:spPr>
          <a:xfrm>
            <a:off x="8080206" y="472173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M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7D3D9B9-63DF-7ED4-190E-74DA72D00DD9}"/>
              </a:ext>
            </a:extLst>
          </p:cNvPr>
          <p:cNvSpPr txBox="1"/>
          <p:nvPr/>
        </p:nvSpPr>
        <p:spPr>
          <a:xfrm>
            <a:off x="10143366" y="263350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14CE115-01CE-B556-FAC5-4AE7D12A13A3}"/>
              </a:ext>
            </a:extLst>
          </p:cNvPr>
          <p:cNvSpPr txBox="1"/>
          <p:nvPr/>
        </p:nvSpPr>
        <p:spPr>
          <a:xfrm>
            <a:off x="8080206" y="26335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1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6C0DB57-DC64-0A92-EBDA-E8A72E038EB0}"/>
              </a:ext>
            </a:extLst>
          </p:cNvPr>
          <p:cNvSpPr txBox="1"/>
          <p:nvPr/>
        </p:nvSpPr>
        <p:spPr>
          <a:xfrm>
            <a:off x="10143366" y="47083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N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730F47D-6336-63AF-B0B6-3294EC84893F}"/>
              </a:ext>
            </a:extLst>
          </p:cNvPr>
          <p:cNvSpPr txBox="1"/>
          <p:nvPr/>
        </p:nvSpPr>
        <p:spPr>
          <a:xfrm>
            <a:off x="11258843" y="317881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M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F6C6CAD-B05E-310B-5D2B-578B74DDB985}"/>
              </a:ext>
            </a:extLst>
          </p:cNvPr>
          <p:cNvSpPr txBox="1"/>
          <p:nvPr/>
        </p:nvSpPr>
        <p:spPr>
          <a:xfrm>
            <a:off x="11258843" y="453707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998112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1" grpId="0" uiExpand="1" build="p"/>
      <p:bldP spid="22" grpId="0"/>
      <p:bldP spid="36" grpId="0"/>
      <p:bldP spid="33" grpId="0"/>
      <p:bldP spid="37" grpId="0"/>
      <p:bldP spid="38" grpId="0"/>
      <p:bldP spid="39" grpId="0"/>
      <p:bldP spid="40" grpId="0"/>
      <p:bldP spid="41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Box 39"/>
          <p:cNvSpPr txBox="1"/>
          <p:nvPr/>
        </p:nvSpPr>
        <p:spPr>
          <a:xfrm>
            <a:off x="6428708" y="2591309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ea typeface="ヒラギノ角ゴ Pro W3" charset="-128"/>
              </a:rPr>
              <a:t>DEPARTMENT</a:t>
            </a:r>
            <a:endParaRPr lang="en-GB"/>
          </a:p>
        </p:txBody>
      </p:sp>
      <p:sp>
        <p:nvSpPr>
          <p:cNvPr id="41" name="TextBox 40"/>
          <p:cNvSpPr txBox="1"/>
          <p:nvPr/>
        </p:nvSpPr>
        <p:spPr>
          <a:xfrm>
            <a:off x="10332753" y="2591309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 dirty="0">
                <a:ea typeface="ヒラギノ角ゴ Pro W3" charset="-128"/>
              </a:rPr>
              <a:t>EMPLOYEE</a:t>
            </a:r>
          </a:p>
        </p:txBody>
      </p:sp>
      <p:grpSp>
        <p:nvGrpSpPr>
          <p:cNvPr id="42" name="Group 41"/>
          <p:cNvGrpSpPr/>
          <p:nvPr/>
        </p:nvGrpSpPr>
        <p:grpSpPr>
          <a:xfrm>
            <a:off x="8515351" y="2517303"/>
            <a:ext cx="1211600" cy="517347"/>
            <a:chOff x="6939096" y="5458624"/>
            <a:chExt cx="1296144" cy="517347"/>
          </a:xfrm>
        </p:grpSpPr>
        <p:sp>
          <p:nvSpPr>
            <p:cNvPr id="45" name="TextBox 44"/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/>
                <a:t>Employs</a:t>
              </a:r>
            </a:p>
          </p:txBody>
        </p:sp>
        <p:sp>
          <p:nvSpPr>
            <p:cNvPr id="46" name="Flowchart: Decision 45"/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43" name="Straight Connector 42"/>
          <p:cNvCxnSpPr/>
          <p:nvPr/>
        </p:nvCxnSpPr>
        <p:spPr>
          <a:xfrm>
            <a:off x="7909553" y="2775976"/>
            <a:ext cx="605799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endCxn id="41" idx="1"/>
          </p:cNvCxnSpPr>
          <p:nvPr/>
        </p:nvCxnSpPr>
        <p:spPr>
          <a:xfrm flipV="1">
            <a:off x="9726952" y="2775975"/>
            <a:ext cx="605800" cy="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6428708" y="4679541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ea typeface="ヒラギノ角ゴ Pro W3" charset="-128"/>
              </a:rPr>
              <a:t>PART</a:t>
            </a:r>
            <a:endParaRPr lang="en-GB"/>
          </a:p>
        </p:txBody>
      </p:sp>
      <p:sp>
        <p:nvSpPr>
          <p:cNvPr id="34" name="TextBox 33"/>
          <p:cNvSpPr txBox="1"/>
          <p:nvPr/>
        </p:nvSpPr>
        <p:spPr>
          <a:xfrm>
            <a:off x="10332753" y="4679541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ea typeface="ヒラギノ角ゴ Pro W3" charset="-128"/>
              </a:rPr>
              <a:t>PROJECT</a:t>
            </a:r>
          </a:p>
        </p:txBody>
      </p:sp>
      <p:grpSp>
        <p:nvGrpSpPr>
          <p:cNvPr id="35" name="Group 34"/>
          <p:cNvGrpSpPr/>
          <p:nvPr/>
        </p:nvGrpSpPr>
        <p:grpSpPr>
          <a:xfrm>
            <a:off x="8515351" y="4605535"/>
            <a:ext cx="1211600" cy="517347"/>
            <a:chOff x="6939096" y="5458624"/>
            <a:chExt cx="1296144" cy="517347"/>
          </a:xfrm>
        </p:grpSpPr>
        <p:sp>
          <p:nvSpPr>
            <p:cNvPr id="38" name="TextBox 37"/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err="1"/>
                <a:t>Used_in</a:t>
              </a:r>
              <a:endParaRPr lang="en-GB"/>
            </a:p>
          </p:txBody>
        </p:sp>
        <p:sp>
          <p:nvSpPr>
            <p:cNvPr id="39" name="Flowchart: Decision 38"/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36" name="Straight Connector 35"/>
          <p:cNvCxnSpPr/>
          <p:nvPr/>
        </p:nvCxnSpPr>
        <p:spPr>
          <a:xfrm>
            <a:off x="7909553" y="4864208"/>
            <a:ext cx="605799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endCxn id="34" idx="1"/>
          </p:cNvCxnSpPr>
          <p:nvPr/>
        </p:nvCxnSpPr>
        <p:spPr>
          <a:xfrm flipV="1">
            <a:off x="9726952" y="4864207"/>
            <a:ext cx="605800" cy="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lowchart: Decision 28"/>
          <p:cNvSpPr/>
          <p:nvPr/>
        </p:nvSpPr>
        <p:spPr>
          <a:xfrm>
            <a:off x="10467374" y="3561419"/>
            <a:ext cx="1211600" cy="517347"/>
          </a:xfrm>
          <a:prstGeom prst="flowChartDecisi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0" name="Straight Connector 29"/>
          <p:cNvCxnSpPr>
            <a:stCxn id="41" idx="2"/>
            <a:endCxn id="29" idx="0"/>
          </p:cNvCxnSpPr>
          <p:nvPr/>
        </p:nvCxnSpPr>
        <p:spPr>
          <a:xfrm flipH="1">
            <a:off x="11073175" y="2960642"/>
            <a:ext cx="1" cy="60077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>
            <a:stCxn id="29" idx="2"/>
            <a:endCxn id="34" idx="0"/>
          </p:cNvCxnSpPr>
          <p:nvPr/>
        </p:nvCxnSpPr>
        <p:spPr>
          <a:xfrm>
            <a:off x="11073175" y="4078765"/>
            <a:ext cx="1" cy="60077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10454838" y="3635425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err="1"/>
              <a:t>Works_on</a:t>
            </a:r>
            <a:endParaRPr lang="en-GB"/>
          </a:p>
        </p:txBody>
      </p:sp>
      <p:sp>
        <p:nvSpPr>
          <p:cNvPr id="47" name="TextBox 46"/>
          <p:cNvSpPr txBox="1"/>
          <p:nvPr/>
        </p:nvSpPr>
        <p:spPr>
          <a:xfrm>
            <a:off x="7909552" y="449487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M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972712" y="240664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N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7909552" y="240664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1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9972712" y="448145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N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11088189" y="29519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M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1088189" y="431020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N</a:t>
            </a:r>
          </a:p>
        </p:txBody>
      </p:sp>
      <p:sp>
        <p:nvSpPr>
          <p:cNvPr id="53" name="Content Placeholder 2"/>
          <p:cNvSpPr txBox="1">
            <a:spLocks/>
          </p:cNvSpPr>
          <p:nvPr/>
        </p:nvSpPr>
        <p:spPr>
          <a:xfrm>
            <a:off x="378402" y="2136360"/>
            <a:ext cx="5530904" cy="9848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</a:lstStyle>
          <a:p>
            <a:r>
              <a:rPr lang="en-US" altLang="en-US" sz="1600" b="1" dirty="0">
                <a:solidFill>
                  <a:schemeClr val="accent1"/>
                </a:solidFill>
              </a:rPr>
              <a:t>DEPARTMENT </a:t>
            </a:r>
            <a:r>
              <a:rPr lang="en-GB" altLang="en-US" sz="1600" dirty="0"/>
              <a:t>in </a:t>
            </a:r>
            <a:r>
              <a:rPr lang="en-US" altLang="en-US" sz="1600" b="1" dirty="0">
                <a:solidFill>
                  <a:schemeClr val="accent1"/>
                </a:solidFill>
              </a:rPr>
              <a:t>Employs </a:t>
            </a:r>
            <a:r>
              <a:rPr lang="en-GB" altLang="en-US" sz="1600" dirty="0"/>
              <a:t>relationship</a:t>
            </a:r>
          </a:p>
          <a:p>
            <a:pPr marL="985838" lvl="1" indent="-804863">
              <a:spcBef>
                <a:spcPts val="600"/>
              </a:spcBef>
            </a:pPr>
            <a:r>
              <a:rPr lang="en-GB" altLang="en-US" sz="1600" b="1" dirty="0">
                <a:solidFill>
                  <a:srgbClr val="C00000"/>
                </a:solidFill>
              </a:rPr>
              <a:t>FULL -	if every department is linked to at least 1 employee</a:t>
            </a:r>
          </a:p>
          <a:p>
            <a:pPr marL="985838" lvl="1" indent="-804863">
              <a:spcBef>
                <a:spcPts val="600"/>
              </a:spcBef>
            </a:pPr>
            <a:r>
              <a:rPr lang="en-GB" altLang="en-US" sz="1600" dirty="0"/>
              <a:t>PARTIAL -	if some departments exist with NO employees</a:t>
            </a:r>
          </a:p>
        </p:txBody>
      </p:sp>
      <p:sp>
        <p:nvSpPr>
          <p:cNvPr id="54" name="Rectangle 53"/>
          <p:cNvSpPr/>
          <p:nvPr/>
        </p:nvSpPr>
        <p:spPr>
          <a:xfrm>
            <a:off x="415869" y="1613311"/>
            <a:ext cx="998630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2000" dirty="0"/>
              <a:t>A participation constraint is how an entity type participates in a relationship (</a:t>
            </a:r>
            <a:r>
              <a:rPr lang="en-GB" altLang="en-US" sz="2000" b="1" dirty="0">
                <a:solidFill>
                  <a:srgbClr val="C00000"/>
                </a:solidFill>
              </a:rPr>
              <a:t>FULL/PARTIAL</a:t>
            </a:r>
            <a:r>
              <a:rPr lang="en-GB" altLang="en-US" sz="2000" dirty="0"/>
              <a:t>)</a:t>
            </a:r>
          </a:p>
        </p:txBody>
      </p:sp>
      <p:sp>
        <p:nvSpPr>
          <p:cNvPr id="57" name="Rectangle 56"/>
          <p:cNvSpPr/>
          <p:nvPr/>
        </p:nvSpPr>
        <p:spPr>
          <a:xfrm>
            <a:off x="348560" y="3321284"/>
            <a:ext cx="5250260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</a:pPr>
            <a:r>
              <a:rPr lang="en-US" altLang="en-US" sz="1600" b="1" dirty="0">
                <a:solidFill>
                  <a:schemeClr val="accent1"/>
                </a:solidFill>
              </a:rPr>
              <a:t>EMPLOYEE </a:t>
            </a:r>
            <a:r>
              <a:rPr lang="en-GB" altLang="en-US" sz="1600" dirty="0"/>
              <a:t>in </a:t>
            </a:r>
            <a:r>
              <a:rPr lang="en-US" altLang="en-US" sz="1600" b="1" dirty="0">
                <a:solidFill>
                  <a:schemeClr val="accent1"/>
                </a:solidFill>
              </a:rPr>
              <a:t>Employs </a:t>
            </a:r>
            <a:r>
              <a:rPr lang="en-GB" altLang="en-US" sz="1600" dirty="0"/>
              <a:t>relationship</a:t>
            </a:r>
          </a:p>
          <a:p>
            <a:pPr marL="985838" lvl="1" indent="-804863">
              <a:spcBef>
                <a:spcPts val="600"/>
              </a:spcBef>
            </a:pPr>
            <a:r>
              <a:rPr lang="en-GB" altLang="en-US" sz="1600" b="1" dirty="0">
                <a:solidFill>
                  <a:srgbClr val="C00000"/>
                </a:solidFill>
              </a:rPr>
              <a:t>FULL -	if every employee is always in one department</a:t>
            </a:r>
          </a:p>
          <a:p>
            <a:pPr marL="985838" lvl="1" indent="-804863">
              <a:spcBef>
                <a:spcPts val="600"/>
              </a:spcBef>
            </a:pPr>
            <a:r>
              <a:rPr lang="en-GB" altLang="en-US" sz="1600" dirty="0"/>
              <a:t>PARTIAL -	if some employees exist with NO department</a:t>
            </a:r>
          </a:p>
        </p:txBody>
      </p:sp>
      <p:cxnSp>
        <p:nvCxnSpPr>
          <p:cNvPr id="58" name="Straight Connector 57"/>
          <p:cNvCxnSpPr>
            <a:stCxn id="40" idx="3"/>
            <a:endCxn id="46" idx="1"/>
          </p:cNvCxnSpPr>
          <p:nvPr/>
        </p:nvCxnSpPr>
        <p:spPr>
          <a:xfrm>
            <a:off x="7909553" y="2775976"/>
            <a:ext cx="605799" cy="1"/>
          </a:xfrm>
          <a:prstGeom prst="line">
            <a:avLst/>
          </a:prstGeom>
          <a:ln w="7302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>
            <a:stCxn id="40" idx="3"/>
            <a:endCxn id="46" idx="1"/>
          </p:cNvCxnSpPr>
          <p:nvPr/>
        </p:nvCxnSpPr>
        <p:spPr>
          <a:xfrm>
            <a:off x="7909553" y="2775976"/>
            <a:ext cx="605799" cy="1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/>
          <p:cNvCxnSpPr>
            <a:stCxn id="46" idx="3"/>
            <a:endCxn id="41" idx="1"/>
          </p:cNvCxnSpPr>
          <p:nvPr/>
        </p:nvCxnSpPr>
        <p:spPr>
          <a:xfrm flipV="1">
            <a:off x="9726952" y="2775976"/>
            <a:ext cx="605801" cy="1"/>
          </a:xfrm>
          <a:prstGeom prst="line">
            <a:avLst/>
          </a:prstGeom>
          <a:ln w="7302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46" idx="3"/>
            <a:endCxn id="41" idx="1"/>
          </p:cNvCxnSpPr>
          <p:nvPr/>
        </p:nvCxnSpPr>
        <p:spPr>
          <a:xfrm flipV="1">
            <a:off x="9726952" y="2775976"/>
            <a:ext cx="605801" cy="1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Rectangle 72"/>
          <p:cNvSpPr/>
          <p:nvPr/>
        </p:nvSpPr>
        <p:spPr>
          <a:xfrm>
            <a:off x="357290" y="4515097"/>
            <a:ext cx="5867113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1600" b="1" dirty="0">
                <a:solidFill>
                  <a:schemeClr val="accent1"/>
                </a:solidFill>
              </a:rPr>
              <a:t>EMPLOYEE </a:t>
            </a:r>
            <a:r>
              <a:rPr lang="en-GB" altLang="en-US" sz="1600" dirty="0"/>
              <a:t>in</a:t>
            </a:r>
            <a:r>
              <a:rPr lang="en-GB" altLang="en-US" sz="1600" b="1" dirty="0">
                <a:solidFill>
                  <a:schemeClr val="accent1"/>
                </a:solidFill>
              </a:rPr>
              <a:t> </a:t>
            </a:r>
            <a:r>
              <a:rPr lang="en-GB" altLang="en-US" sz="1600" b="1" dirty="0" err="1">
                <a:solidFill>
                  <a:schemeClr val="accent1"/>
                </a:solidFill>
              </a:rPr>
              <a:t>Works_on</a:t>
            </a:r>
            <a:r>
              <a:rPr lang="en-GB" altLang="en-US" sz="1600" b="1" dirty="0">
                <a:solidFill>
                  <a:schemeClr val="accent1"/>
                </a:solidFill>
              </a:rPr>
              <a:t> </a:t>
            </a:r>
            <a:r>
              <a:rPr lang="en-GB" altLang="en-US" sz="1600" dirty="0"/>
              <a:t>relationship</a:t>
            </a:r>
          </a:p>
          <a:p>
            <a:pPr marL="985838" lvl="1" indent="-804863">
              <a:spcBef>
                <a:spcPts val="600"/>
              </a:spcBef>
            </a:pPr>
            <a:r>
              <a:rPr lang="en-GB" altLang="en-US" sz="1600" b="1" dirty="0">
                <a:solidFill>
                  <a:srgbClr val="C00000"/>
                </a:solidFill>
              </a:rPr>
              <a:t>FULL -	if every employee has to work on at least one project</a:t>
            </a:r>
          </a:p>
          <a:p>
            <a:pPr marL="985838" lvl="1" indent="-804863">
              <a:spcBef>
                <a:spcPts val="600"/>
              </a:spcBef>
            </a:pPr>
            <a:r>
              <a:rPr lang="en-GB" altLang="en-US" sz="1600" dirty="0"/>
              <a:t>PARTIAL -	if some employees work on NO projects</a:t>
            </a:r>
          </a:p>
        </p:txBody>
      </p:sp>
      <p:cxnSp>
        <p:nvCxnSpPr>
          <p:cNvPr id="75" name="Straight Connector 74"/>
          <p:cNvCxnSpPr>
            <a:stCxn id="41" idx="2"/>
            <a:endCxn id="29" idx="0"/>
          </p:cNvCxnSpPr>
          <p:nvPr/>
        </p:nvCxnSpPr>
        <p:spPr>
          <a:xfrm flipH="1">
            <a:off x="11073175" y="2960642"/>
            <a:ext cx="1" cy="600777"/>
          </a:xfrm>
          <a:prstGeom prst="line">
            <a:avLst/>
          </a:prstGeom>
          <a:ln w="7302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/>
          <p:cNvCxnSpPr>
            <a:stCxn id="41" idx="2"/>
            <a:endCxn id="29" idx="0"/>
          </p:cNvCxnSpPr>
          <p:nvPr/>
        </p:nvCxnSpPr>
        <p:spPr>
          <a:xfrm flipH="1">
            <a:off x="11073175" y="2960642"/>
            <a:ext cx="1" cy="600777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DA4246-139C-7040-8A60-8A56F5DEFA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29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86F425-E833-94EF-0354-C5C802757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Project Management System</a:t>
            </a:r>
            <a:r>
              <a:rPr lang="en-GB" dirty="0"/>
              <a:t>: 4) Participation Constraints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3A15711-79BF-C28C-D478-EDEFE93836FA}"/>
              </a:ext>
            </a:extLst>
          </p:cNvPr>
          <p:cNvSpPr/>
          <p:nvPr/>
        </p:nvSpPr>
        <p:spPr>
          <a:xfrm>
            <a:off x="415869" y="1179576"/>
            <a:ext cx="742612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</a:rPr>
              <a:t>3) Determine the </a:t>
            </a:r>
            <a:r>
              <a:rPr lang="en-GB" sz="2000" b="1" dirty="0">
                <a:solidFill>
                  <a:srgbClr val="0070C0"/>
                </a:solidFill>
              </a:rPr>
              <a:t>Participation Constraints </a:t>
            </a:r>
            <a:r>
              <a:rPr lang="en-GB" sz="2000" dirty="0">
                <a:solidFill>
                  <a:prstClr val="black"/>
                </a:solidFill>
              </a:rPr>
              <a:t>of each relationship</a:t>
            </a:r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294D88-00E6-BB67-5640-410C86282477}"/>
              </a:ext>
            </a:extLst>
          </p:cNvPr>
          <p:cNvSpPr txBox="1"/>
          <p:nvPr/>
        </p:nvSpPr>
        <p:spPr>
          <a:xfrm>
            <a:off x="415869" y="808796"/>
            <a:ext cx="1127113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prstClr val="black"/>
                </a:solidFill>
              </a:rPr>
              <a:t>Each </a:t>
            </a:r>
            <a:r>
              <a:rPr lang="en-GB" sz="2000" b="1" u="sng" dirty="0">
                <a:solidFill>
                  <a:prstClr val="black"/>
                </a:solidFill>
              </a:rPr>
              <a:t>DEPARTMENT</a:t>
            </a:r>
            <a:r>
              <a:rPr lang="en-GB" sz="2000" dirty="0">
                <a:solidFill>
                  <a:prstClr val="black"/>
                </a:solidFill>
              </a:rPr>
              <a:t> employs </a:t>
            </a:r>
            <a:r>
              <a:rPr lang="en-GB" sz="2000" b="1" u="sng" dirty="0">
                <a:solidFill>
                  <a:prstClr val="black"/>
                </a:solidFill>
              </a:rPr>
              <a:t>EMPLOYEES</a:t>
            </a:r>
            <a:r>
              <a:rPr lang="en-GB" sz="2000" dirty="0">
                <a:solidFill>
                  <a:prstClr val="black"/>
                </a:solidFill>
              </a:rPr>
              <a:t>, who work in various </a:t>
            </a:r>
            <a:r>
              <a:rPr lang="en-GB" sz="2000" b="1" u="sng" dirty="0">
                <a:solidFill>
                  <a:prstClr val="black"/>
                </a:solidFill>
              </a:rPr>
              <a:t>PROJECTS</a:t>
            </a:r>
            <a:r>
              <a:rPr lang="en-GB" sz="2000" dirty="0">
                <a:solidFill>
                  <a:prstClr val="black"/>
                </a:solidFill>
              </a:rPr>
              <a:t> where different </a:t>
            </a:r>
            <a:r>
              <a:rPr lang="en-GB" sz="2000" b="1" u="sng" dirty="0">
                <a:solidFill>
                  <a:prstClr val="black"/>
                </a:solidFill>
              </a:rPr>
              <a:t>PARTS</a:t>
            </a:r>
            <a:r>
              <a:rPr lang="en-GB" sz="2000" dirty="0">
                <a:solidFill>
                  <a:prstClr val="black"/>
                </a:solidFill>
              </a:rPr>
              <a:t> are used.</a:t>
            </a:r>
          </a:p>
        </p:txBody>
      </p:sp>
    </p:spTree>
    <p:extLst>
      <p:ext uri="{BB962C8B-B14F-4D97-AF65-F5344CB8AC3E}">
        <p14:creationId xmlns:p14="http://schemas.microsoft.com/office/powerpoint/2010/main" val="1610271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build="p"/>
      <p:bldP spid="57" grpId="0" uiExpand="1" build="p"/>
      <p:bldP spid="73" grpId="0" uiExpand="1" build="p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Box 39"/>
          <p:cNvSpPr txBox="1"/>
          <p:nvPr/>
        </p:nvSpPr>
        <p:spPr>
          <a:xfrm>
            <a:off x="6415642" y="2550796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ea typeface="ヒラギノ角ゴ Pro W3" charset="-128"/>
              </a:rPr>
              <a:t>DEPARTMENT</a:t>
            </a:r>
            <a:endParaRPr lang="en-GB"/>
          </a:p>
        </p:txBody>
      </p:sp>
      <p:sp>
        <p:nvSpPr>
          <p:cNvPr id="41" name="TextBox 40"/>
          <p:cNvSpPr txBox="1"/>
          <p:nvPr/>
        </p:nvSpPr>
        <p:spPr>
          <a:xfrm>
            <a:off x="10319687" y="2550796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ea typeface="ヒラギノ角ゴ Pro W3" charset="-128"/>
              </a:rPr>
              <a:t>EMPLOYEE</a:t>
            </a:r>
          </a:p>
        </p:txBody>
      </p:sp>
      <p:grpSp>
        <p:nvGrpSpPr>
          <p:cNvPr id="42" name="Group 41"/>
          <p:cNvGrpSpPr/>
          <p:nvPr/>
        </p:nvGrpSpPr>
        <p:grpSpPr>
          <a:xfrm>
            <a:off x="8502285" y="2476790"/>
            <a:ext cx="1211600" cy="517347"/>
            <a:chOff x="6939096" y="5458624"/>
            <a:chExt cx="1296144" cy="517347"/>
          </a:xfrm>
        </p:grpSpPr>
        <p:sp>
          <p:nvSpPr>
            <p:cNvPr id="45" name="TextBox 44"/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/>
                <a:t>Employs</a:t>
              </a:r>
            </a:p>
          </p:txBody>
        </p:sp>
        <p:sp>
          <p:nvSpPr>
            <p:cNvPr id="46" name="Flowchart: Decision 45"/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43" name="Straight Connector 42"/>
          <p:cNvCxnSpPr/>
          <p:nvPr/>
        </p:nvCxnSpPr>
        <p:spPr>
          <a:xfrm>
            <a:off x="7896487" y="2735463"/>
            <a:ext cx="605799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endCxn id="41" idx="1"/>
          </p:cNvCxnSpPr>
          <p:nvPr/>
        </p:nvCxnSpPr>
        <p:spPr>
          <a:xfrm flipV="1">
            <a:off x="9713886" y="2735462"/>
            <a:ext cx="605800" cy="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6415642" y="4639028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ea typeface="ヒラギノ角ゴ Pro W3" charset="-128"/>
              </a:rPr>
              <a:t>PART</a:t>
            </a:r>
            <a:endParaRPr lang="en-GB"/>
          </a:p>
        </p:txBody>
      </p:sp>
      <p:sp>
        <p:nvSpPr>
          <p:cNvPr id="34" name="TextBox 33"/>
          <p:cNvSpPr txBox="1"/>
          <p:nvPr/>
        </p:nvSpPr>
        <p:spPr>
          <a:xfrm>
            <a:off x="10319687" y="4639028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ea typeface="ヒラギノ角ゴ Pro W3" charset="-128"/>
              </a:rPr>
              <a:t>PROJECT</a:t>
            </a:r>
          </a:p>
        </p:txBody>
      </p:sp>
      <p:grpSp>
        <p:nvGrpSpPr>
          <p:cNvPr id="35" name="Group 34"/>
          <p:cNvGrpSpPr/>
          <p:nvPr/>
        </p:nvGrpSpPr>
        <p:grpSpPr>
          <a:xfrm>
            <a:off x="8502285" y="4565022"/>
            <a:ext cx="1211600" cy="517347"/>
            <a:chOff x="6939096" y="5458624"/>
            <a:chExt cx="1296144" cy="517347"/>
          </a:xfrm>
        </p:grpSpPr>
        <p:sp>
          <p:nvSpPr>
            <p:cNvPr id="38" name="TextBox 37"/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err="1"/>
                <a:t>Used_in</a:t>
              </a:r>
              <a:endParaRPr lang="en-GB"/>
            </a:p>
          </p:txBody>
        </p:sp>
        <p:sp>
          <p:nvSpPr>
            <p:cNvPr id="39" name="Flowchart: Decision 38"/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36" name="Straight Connector 35"/>
          <p:cNvCxnSpPr/>
          <p:nvPr/>
        </p:nvCxnSpPr>
        <p:spPr>
          <a:xfrm>
            <a:off x="7896487" y="4823695"/>
            <a:ext cx="605799" cy="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endCxn id="34" idx="1"/>
          </p:cNvCxnSpPr>
          <p:nvPr/>
        </p:nvCxnSpPr>
        <p:spPr>
          <a:xfrm flipV="1">
            <a:off x="9713886" y="4823694"/>
            <a:ext cx="605800" cy="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lowchart: Decision 28"/>
          <p:cNvSpPr/>
          <p:nvPr/>
        </p:nvSpPr>
        <p:spPr>
          <a:xfrm>
            <a:off x="10454308" y="3520906"/>
            <a:ext cx="1211600" cy="517347"/>
          </a:xfrm>
          <a:prstGeom prst="flowChartDecisi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0" name="Straight Connector 29"/>
          <p:cNvCxnSpPr>
            <a:stCxn id="41" idx="2"/>
            <a:endCxn id="29" idx="0"/>
          </p:cNvCxnSpPr>
          <p:nvPr/>
        </p:nvCxnSpPr>
        <p:spPr>
          <a:xfrm flipH="1">
            <a:off x="11060109" y="2920129"/>
            <a:ext cx="1" cy="60077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>
            <a:stCxn id="29" idx="2"/>
            <a:endCxn id="34" idx="0"/>
          </p:cNvCxnSpPr>
          <p:nvPr/>
        </p:nvCxnSpPr>
        <p:spPr>
          <a:xfrm>
            <a:off x="11060109" y="4038252"/>
            <a:ext cx="1" cy="60077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10441772" y="35949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err="1"/>
              <a:t>Works_on</a:t>
            </a:r>
            <a:endParaRPr lang="en-GB"/>
          </a:p>
        </p:txBody>
      </p:sp>
      <p:sp>
        <p:nvSpPr>
          <p:cNvPr id="47" name="TextBox 46"/>
          <p:cNvSpPr txBox="1"/>
          <p:nvPr/>
        </p:nvSpPr>
        <p:spPr>
          <a:xfrm>
            <a:off x="7896486" y="44543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M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959646" y="236613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N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7896486" y="236613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1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9959646" y="444094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N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11075123" y="291143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M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1075123" y="42696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N</a:t>
            </a:r>
          </a:p>
        </p:txBody>
      </p:sp>
      <p:sp>
        <p:nvSpPr>
          <p:cNvPr id="54" name="Rectangle 53"/>
          <p:cNvSpPr/>
          <p:nvPr/>
        </p:nvSpPr>
        <p:spPr>
          <a:xfrm>
            <a:off x="1631504" y="936577"/>
            <a:ext cx="88428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/>
              <a:t>Example continued:</a:t>
            </a:r>
          </a:p>
        </p:txBody>
      </p:sp>
      <p:cxnSp>
        <p:nvCxnSpPr>
          <p:cNvPr id="58" name="Straight Connector 57"/>
          <p:cNvCxnSpPr>
            <a:stCxn id="40" idx="3"/>
            <a:endCxn id="46" idx="1"/>
          </p:cNvCxnSpPr>
          <p:nvPr/>
        </p:nvCxnSpPr>
        <p:spPr>
          <a:xfrm>
            <a:off x="7896487" y="2735463"/>
            <a:ext cx="605799" cy="1"/>
          </a:xfrm>
          <a:prstGeom prst="line">
            <a:avLst/>
          </a:prstGeom>
          <a:ln w="7302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>
            <a:stCxn id="40" idx="3"/>
            <a:endCxn id="46" idx="1"/>
          </p:cNvCxnSpPr>
          <p:nvPr/>
        </p:nvCxnSpPr>
        <p:spPr>
          <a:xfrm>
            <a:off x="7896487" y="2735463"/>
            <a:ext cx="605799" cy="1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/>
          <p:cNvCxnSpPr>
            <a:stCxn id="46" idx="3"/>
            <a:endCxn id="41" idx="1"/>
          </p:cNvCxnSpPr>
          <p:nvPr/>
        </p:nvCxnSpPr>
        <p:spPr>
          <a:xfrm flipV="1">
            <a:off x="9713886" y="2735463"/>
            <a:ext cx="605801" cy="1"/>
          </a:xfrm>
          <a:prstGeom prst="line">
            <a:avLst/>
          </a:prstGeom>
          <a:ln w="7302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46" idx="3"/>
            <a:endCxn id="41" idx="1"/>
          </p:cNvCxnSpPr>
          <p:nvPr/>
        </p:nvCxnSpPr>
        <p:spPr>
          <a:xfrm flipV="1">
            <a:off x="9713886" y="2735463"/>
            <a:ext cx="605801" cy="1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/>
          <p:cNvCxnSpPr>
            <a:stCxn id="41" idx="2"/>
            <a:endCxn id="29" idx="0"/>
          </p:cNvCxnSpPr>
          <p:nvPr/>
        </p:nvCxnSpPr>
        <p:spPr>
          <a:xfrm flipH="1">
            <a:off x="11060109" y="2920129"/>
            <a:ext cx="1" cy="600777"/>
          </a:xfrm>
          <a:prstGeom prst="line">
            <a:avLst/>
          </a:prstGeom>
          <a:ln w="7302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/>
          <p:cNvCxnSpPr>
            <a:stCxn id="41" idx="2"/>
            <a:endCxn id="29" idx="0"/>
          </p:cNvCxnSpPr>
          <p:nvPr/>
        </p:nvCxnSpPr>
        <p:spPr>
          <a:xfrm flipH="1">
            <a:off x="11060109" y="2920129"/>
            <a:ext cx="1" cy="600777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/>
          <p:cNvSpPr/>
          <p:nvPr/>
        </p:nvSpPr>
        <p:spPr>
          <a:xfrm>
            <a:off x="371412" y="1466411"/>
            <a:ext cx="5976631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1600" b="1" dirty="0">
                <a:solidFill>
                  <a:schemeClr val="accent1"/>
                </a:solidFill>
              </a:rPr>
              <a:t>PROJECT </a:t>
            </a:r>
            <a:r>
              <a:rPr lang="en-GB" altLang="en-US" sz="1600" dirty="0"/>
              <a:t>in</a:t>
            </a:r>
            <a:r>
              <a:rPr lang="en-GB" altLang="en-US" sz="1600" b="1" dirty="0"/>
              <a:t> </a:t>
            </a:r>
            <a:r>
              <a:rPr lang="en-GB" altLang="en-US" sz="1600" b="1" dirty="0" err="1">
                <a:solidFill>
                  <a:schemeClr val="accent1"/>
                </a:solidFill>
              </a:rPr>
              <a:t>Works_on</a:t>
            </a:r>
            <a:r>
              <a:rPr lang="en-GB" altLang="en-US" sz="1600" b="1" dirty="0">
                <a:solidFill>
                  <a:schemeClr val="accent1"/>
                </a:solidFill>
              </a:rPr>
              <a:t> </a:t>
            </a:r>
            <a:r>
              <a:rPr lang="en-GB" altLang="en-US" sz="1600" dirty="0"/>
              <a:t>relationship</a:t>
            </a:r>
          </a:p>
          <a:p>
            <a:pPr marL="985838" lvl="1" indent="-804863">
              <a:spcBef>
                <a:spcPts val="600"/>
              </a:spcBef>
            </a:pPr>
            <a:r>
              <a:rPr lang="en-GB" altLang="en-US" sz="1600" b="1" dirty="0">
                <a:solidFill>
                  <a:srgbClr val="C00000"/>
                </a:solidFill>
              </a:rPr>
              <a:t>FULL -	if every project has at least one employee working on it</a:t>
            </a:r>
          </a:p>
          <a:p>
            <a:pPr marL="985838" lvl="1" indent="-804863">
              <a:spcBef>
                <a:spcPts val="600"/>
              </a:spcBef>
            </a:pPr>
            <a:r>
              <a:rPr lang="en-GB" altLang="en-US" sz="1600" dirty="0"/>
              <a:t>PARTIAL -	if some projects can exist with NO employees working on them</a:t>
            </a:r>
          </a:p>
        </p:txBody>
      </p:sp>
      <p:sp>
        <p:nvSpPr>
          <p:cNvPr id="3" name="Rectangle 2"/>
          <p:cNvSpPr/>
          <p:nvPr/>
        </p:nvSpPr>
        <p:spPr>
          <a:xfrm>
            <a:off x="371412" y="4188564"/>
            <a:ext cx="6131598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1600" b="1" dirty="0">
                <a:solidFill>
                  <a:schemeClr val="accent1"/>
                </a:solidFill>
              </a:rPr>
              <a:t>PART </a:t>
            </a:r>
            <a:r>
              <a:rPr lang="en-GB" altLang="en-US" sz="1600" dirty="0"/>
              <a:t>in </a:t>
            </a:r>
            <a:r>
              <a:rPr lang="en-GB" altLang="en-US" sz="1600" b="1" dirty="0" err="1">
                <a:solidFill>
                  <a:schemeClr val="accent1"/>
                </a:solidFill>
              </a:rPr>
              <a:t>Used_in</a:t>
            </a:r>
            <a:r>
              <a:rPr lang="en-GB" altLang="en-US" sz="1600" b="1" dirty="0">
                <a:solidFill>
                  <a:schemeClr val="accent1"/>
                </a:solidFill>
              </a:rPr>
              <a:t> </a:t>
            </a:r>
            <a:r>
              <a:rPr lang="en-GB" altLang="en-US" sz="1600" dirty="0"/>
              <a:t>relationship</a:t>
            </a:r>
            <a:endParaRPr lang="en-GB" altLang="en-US" sz="1600" b="1" dirty="0">
              <a:solidFill>
                <a:schemeClr val="accent1"/>
              </a:solidFill>
            </a:endParaRPr>
          </a:p>
          <a:p>
            <a:pPr marL="985838" lvl="1" indent="-804863">
              <a:spcBef>
                <a:spcPts val="600"/>
              </a:spcBef>
            </a:pPr>
            <a:r>
              <a:rPr lang="en-GB" altLang="en-US" sz="1600" dirty="0"/>
              <a:t>FULL -	if every part is used in at least one project</a:t>
            </a:r>
          </a:p>
          <a:p>
            <a:pPr marL="985838" lvl="1" indent="-804863">
              <a:spcBef>
                <a:spcPts val="600"/>
              </a:spcBef>
            </a:pPr>
            <a:r>
              <a:rPr lang="en-GB" altLang="en-US" sz="1600" b="1" dirty="0">
                <a:solidFill>
                  <a:srgbClr val="C00000"/>
                </a:solidFill>
              </a:rPr>
              <a:t>PARTIAL -	if some parts exist but are not used in any project</a:t>
            </a:r>
          </a:p>
        </p:txBody>
      </p:sp>
      <p:sp>
        <p:nvSpPr>
          <p:cNvPr id="4" name="Rectangle 3"/>
          <p:cNvSpPr/>
          <p:nvPr/>
        </p:nvSpPr>
        <p:spPr>
          <a:xfrm>
            <a:off x="341514" y="2920128"/>
            <a:ext cx="6006528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1600" b="1" dirty="0">
                <a:solidFill>
                  <a:schemeClr val="accent1"/>
                </a:solidFill>
              </a:rPr>
              <a:t>PROJECT </a:t>
            </a:r>
            <a:r>
              <a:rPr lang="en-GB" altLang="en-US" sz="1600" dirty="0"/>
              <a:t>in</a:t>
            </a:r>
            <a:r>
              <a:rPr lang="en-GB" altLang="en-US" sz="1600" b="1" dirty="0"/>
              <a:t> </a:t>
            </a:r>
            <a:r>
              <a:rPr lang="en-GB" altLang="en-US" sz="1600" b="1" dirty="0" err="1">
                <a:solidFill>
                  <a:schemeClr val="accent1"/>
                </a:solidFill>
              </a:rPr>
              <a:t>Used_in</a:t>
            </a:r>
            <a:r>
              <a:rPr lang="en-GB" altLang="en-US" sz="1600" b="1" dirty="0">
                <a:solidFill>
                  <a:schemeClr val="accent1"/>
                </a:solidFill>
              </a:rPr>
              <a:t> </a:t>
            </a:r>
            <a:r>
              <a:rPr lang="en-GB" altLang="en-US" sz="1600" dirty="0"/>
              <a:t>relationship</a:t>
            </a:r>
            <a:endParaRPr lang="en-GB" altLang="en-US" sz="1600" b="1" dirty="0">
              <a:solidFill>
                <a:schemeClr val="accent1"/>
              </a:solidFill>
            </a:endParaRPr>
          </a:p>
          <a:p>
            <a:pPr marL="985838" lvl="1" indent="-804863">
              <a:spcBef>
                <a:spcPts val="600"/>
              </a:spcBef>
            </a:pPr>
            <a:r>
              <a:rPr lang="en-GB" altLang="en-US" sz="1600" b="1" dirty="0">
                <a:solidFill>
                  <a:srgbClr val="C00000"/>
                </a:solidFill>
              </a:rPr>
              <a:t>FULL -	if every project uses at least one part</a:t>
            </a:r>
          </a:p>
          <a:p>
            <a:pPr marL="985838" lvl="1" indent="-804863">
              <a:spcBef>
                <a:spcPts val="600"/>
              </a:spcBef>
            </a:pPr>
            <a:r>
              <a:rPr lang="en-GB" altLang="en-US" sz="1600" dirty="0"/>
              <a:t>PARTIAL -	if some projects can exist using NO parts</a:t>
            </a:r>
            <a:endParaRPr lang="en-GB" dirty="0"/>
          </a:p>
        </p:txBody>
      </p:sp>
      <p:cxnSp>
        <p:nvCxnSpPr>
          <p:cNvPr id="62" name="Straight Connector 61"/>
          <p:cNvCxnSpPr>
            <a:stCxn id="29" idx="2"/>
          </p:cNvCxnSpPr>
          <p:nvPr/>
        </p:nvCxnSpPr>
        <p:spPr>
          <a:xfrm>
            <a:off x="11060109" y="4038252"/>
            <a:ext cx="15015" cy="587360"/>
          </a:xfrm>
          <a:prstGeom prst="line">
            <a:avLst/>
          </a:prstGeom>
          <a:ln w="7302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/>
          <p:cNvCxnSpPr>
            <a:stCxn id="29" idx="2"/>
            <a:endCxn id="34" idx="0"/>
          </p:cNvCxnSpPr>
          <p:nvPr/>
        </p:nvCxnSpPr>
        <p:spPr>
          <a:xfrm>
            <a:off x="11060109" y="4038252"/>
            <a:ext cx="1" cy="600776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/>
          <p:cNvCxnSpPr>
            <a:stCxn id="39" idx="3"/>
            <a:endCxn id="34" idx="1"/>
          </p:cNvCxnSpPr>
          <p:nvPr/>
        </p:nvCxnSpPr>
        <p:spPr>
          <a:xfrm flipV="1">
            <a:off x="9713886" y="4823695"/>
            <a:ext cx="605801" cy="1"/>
          </a:xfrm>
          <a:prstGeom prst="line">
            <a:avLst/>
          </a:prstGeom>
          <a:ln w="7302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/>
          <p:cNvCxnSpPr>
            <a:stCxn id="39" idx="3"/>
            <a:endCxn id="34" idx="1"/>
          </p:cNvCxnSpPr>
          <p:nvPr/>
        </p:nvCxnSpPr>
        <p:spPr>
          <a:xfrm flipV="1">
            <a:off x="9713886" y="4823695"/>
            <a:ext cx="605801" cy="1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/>
          <p:cNvCxnSpPr>
            <a:stCxn id="39" idx="1"/>
            <a:endCxn id="33" idx="3"/>
          </p:cNvCxnSpPr>
          <p:nvPr/>
        </p:nvCxnSpPr>
        <p:spPr>
          <a:xfrm flipH="1" flipV="1">
            <a:off x="7896487" y="4823695"/>
            <a:ext cx="605799" cy="1"/>
          </a:xfrm>
          <a:prstGeom prst="line">
            <a:avLst/>
          </a:prstGeom>
          <a:ln w="19050" cmpd="sng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4C75D7-2FD0-469B-8905-2A81839F73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30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D87EDE6-ED25-7E9F-408A-6F06E3E92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Project Management System</a:t>
            </a:r>
            <a:r>
              <a:rPr lang="en-GB" dirty="0"/>
              <a:t>: 4) Participation Constraints</a:t>
            </a:r>
          </a:p>
        </p:txBody>
      </p:sp>
    </p:spTree>
    <p:extLst>
      <p:ext uri="{BB962C8B-B14F-4D97-AF65-F5344CB8AC3E}">
        <p14:creationId xmlns:p14="http://schemas.microsoft.com/office/powerpoint/2010/main" val="618243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4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  <p:bldP spid="4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A11E86-424C-8230-BE96-8C7CEDE1E7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31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BB2E656-11C1-C9AB-0CC9-38ED3CB294C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ER Notations and ER Diagrams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8CF3F04-2912-0B06-F04B-9183AE3EC4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120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19760" y="1098024"/>
            <a:ext cx="10922000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dirty="0">
                <a:solidFill>
                  <a:prstClr val="black"/>
                </a:solidFill>
                <a:latin typeface="Calibri"/>
              </a:rPr>
              <a:t>E-R Modelling is used as a </a:t>
            </a:r>
            <a:r>
              <a:rPr lang="en-GB" altLang="en-US" b="1" dirty="0">
                <a:solidFill>
                  <a:srgbClr val="4F81BD"/>
                </a:solidFill>
                <a:latin typeface="Calibri"/>
              </a:rPr>
              <a:t>high-level </a:t>
            </a:r>
            <a:r>
              <a:rPr lang="en-US" b="1" dirty="0">
                <a:solidFill>
                  <a:srgbClr val="4F81BD"/>
                </a:solidFill>
                <a:latin typeface="Calibri"/>
              </a:rPr>
              <a:t>conceptual data model </a:t>
            </a:r>
            <a:r>
              <a:rPr lang="en-US" dirty="0">
                <a:solidFill>
                  <a:prstClr val="black"/>
                </a:solidFill>
                <a:latin typeface="Calibri"/>
              </a:rPr>
              <a:t>of a business scenario before DB implementation.</a:t>
            </a:r>
            <a:r>
              <a:rPr lang="en-GB" altLang="en-US" dirty="0">
                <a:solidFill>
                  <a:prstClr val="black"/>
                </a:solidFill>
                <a:latin typeface="Calibri"/>
              </a:rPr>
              <a:t> </a:t>
            </a:r>
          </a:p>
          <a:p>
            <a:pPr>
              <a:spcBef>
                <a:spcPts val="1200"/>
              </a:spcBef>
            </a:pPr>
            <a:r>
              <a:rPr lang="en-GB" dirty="0">
                <a:solidFill>
                  <a:prstClr val="black"/>
                </a:solidFill>
                <a:latin typeface="Calibri"/>
              </a:rPr>
              <a:t>The E-R Diagram </a:t>
            </a:r>
            <a:r>
              <a:rPr lang="en-US" dirty="0">
                <a:solidFill>
                  <a:prstClr val="black"/>
                </a:solidFill>
                <a:latin typeface="Calibri"/>
              </a:rPr>
              <a:t>shows the basic data structures (in terms of the </a:t>
            </a:r>
            <a:r>
              <a:rPr lang="en-US" b="1" dirty="0">
                <a:solidFill>
                  <a:srgbClr val="4F81BD"/>
                </a:solidFill>
                <a:latin typeface="Calibri"/>
              </a:rPr>
              <a:t>entities</a:t>
            </a:r>
            <a:r>
              <a:rPr lang="en-US" dirty="0">
                <a:solidFill>
                  <a:prstClr val="black"/>
                </a:solidFill>
                <a:latin typeface="Calibri"/>
              </a:rPr>
              <a:t>, their </a:t>
            </a:r>
            <a:r>
              <a:rPr lang="en-US" b="1" dirty="0">
                <a:solidFill>
                  <a:srgbClr val="4F81BD"/>
                </a:solidFill>
                <a:latin typeface="Calibri"/>
              </a:rPr>
              <a:t>attributes</a:t>
            </a:r>
            <a:r>
              <a:rPr lang="en-US" dirty="0">
                <a:solidFill>
                  <a:srgbClr val="4F81BD"/>
                </a:solidFill>
                <a:latin typeface="Calibri"/>
              </a:rPr>
              <a:t> </a:t>
            </a:r>
            <a:r>
              <a:rPr lang="en-US" dirty="0">
                <a:solidFill>
                  <a:prstClr val="black"/>
                </a:solidFill>
                <a:latin typeface="Calibri"/>
              </a:rPr>
              <a:t>and the </a:t>
            </a:r>
            <a:r>
              <a:rPr lang="en-US" b="1" dirty="0">
                <a:solidFill>
                  <a:srgbClr val="4F81BD"/>
                </a:solidFill>
                <a:latin typeface="Calibri"/>
              </a:rPr>
              <a:t>relationships</a:t>
            </a:r>
            <a:r>
              <a:rPr lang="en-US" dirty="0">
                <a:solidFill>
                  <a:srgbClr val="4F81BD"/>
                </a:solidFill>
                <a:latin typeface="Calibri"/>
              </a:rPr>
              <a:t> </a:t>
            </a:r>
            <a:r>
              <a:rPr lang="en-US" dirty="0">
                <a:solidFill>
                  <a:prstClr val="black"/>
                </a:solidFill>
                <a:latin typeface="Calibri"/>
              </a:rPr>
              <a:t>between them) and the main business </a:t>
            </a:r>
            <a:r>
              <a:rPr lang="en-US" b="1" dirty="0">
                <a:solidFill>
                  <a:srgbClr val="4F81BD"/>
                </a:solidFill>
                <a:latin typeface="Calibri"/>
              </a:rPr>
              <a:t>constraints</a:t>
            </a:r>
            <a:r>
              <a:rPr lang="en-US" b="1" dirty="0">
                <a:solidFill>
                  <a:srgbClr val="4F81BD"/>
                </a:solidFill>
              </a:rPr>
              <a:t> (Cardinality ratios and participation constraints)</a:t>
            </a:r>
            <a:r>
              <a:rPr lang="en-US" dirty="0">
                <a:solidFill>
                  <a:prstClr val="black"/>
                </a:solidFill>
                <a:latin typeface="Calibri"/>
              </a:rPr>
              <a:t>.</a:t>
            </a:r>
          </a:p>
          <a:p>
            <a:pPr>
              <a:spcBef>
                <a:spcPts val="1200"/>
              </a:spcBef>
            </a:pPr>
            <a:r>
              <a:rPr lang="en-GB" b="1" dirty="0">
                <a:solidFill>
                  <a:prstClr val="black"/>
                </a:solidFill>
                <a:latin typeface="Calibri"/>
              </a:rPr>
              <a:t>Mixing Cardinality ratios and participation constraints 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are referred to as </a:t>
            </a:r>
            <a:r>
              <a:rPr lang="en-GB" b="1" dirty="0">
                <a:solidFill>
                  <a:srgbClr val="C00000"/>
                </a:solidFill>
                <a:latin typeface="Calibri"/>
              </a:rPr>
              <a:t>multiplicities</a:t>
            </a:r>
            <a:r>
              <a:rPr lang="en-GB" dirty="0">
                <a:solidFill>
                  <a:srgbClr val="C00000"/>
                </a:solidFill>
                <a:latin typeface="Calibri"/>
              </a:rPr>
              <a:t> 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and are often shown on the E-R Diagram using a </a:t>
            </a:r>
            <a:r>
              <a:rPr lang="en-GB" b="1" dirty="0">
                <a:solidFill>
                  <a:srgbClr val="C00000"/>
                </a:solidFill>
                <a:latin typeface="Calibri"/>
              </a:rPr>
              <a:t>(min, max) notation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.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954475" y="3160126"/>
            <a:ext cx="8283052" cy="634772"/>
            <a:chOff x="418570" y="756823"/>
            <a:chExt cx="8283052" cy="634772"/>
          </a:xfrm>
        </p:grpSpPr>
        <p:sp>
          <p:nvSpPr>
            <p:cNvPr id="6" name="TextBox 5"/>
            <p:cNvSpPr txBox="1"/>
            <p:nvPr/>
          </p:nvSpPr>
          <p:spPr>
            <a:xfrm>
              <a:off x="4085489" y="948255"/>
              <a:ext cx="1152127" cy="369332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altLang="en-US" b="1">
                  <a:solidFill>
                    <a:prstClr val="black"/>
                  </a:solidFill>
                  <a:latin typeface="Calibri"/>
                  <a:ea typeface="ヒラギノ角ゴ Pro W3" charset="-128"/>
                </a:rPr>
                <a:t>PROJECT</a:t>
              </a:r>
              <a:endParaRPr lang="en-GB" b="1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18570" y="948255"/>
              <a:ext cx="1480845" cy="369332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marL="0" lvl="1" algn="ctr"/>
              <a:r>
                <a:rPr lang="en-GB" altLang="en-US" b="1">
                  <a:solidFill>
                    <a:prstClr val="black"/>
                  </a:solidFill>
                  <a:latin typeface="Calibri"/>
                  <a:ea typeface="ヒラギノ角ゴ Pro W3" charset="-128"/>
                </a:rPr>
                <a:t>PART</a:t>
              </a:r>
            </a:p>
          </p:txBody>
        </p:sp>
        <p:grpSp>
          <p:nvGrpSpPr>
            <p:cNvPr id="8" name="Group 7"/>
            <p:cNvGrpSpPr/>
            <p:nvPr/>
          </p:nvGrpSpPr>
          <p:grpSpPr>
            <a:xfrm>
              <a:off x="2380384" y="874248"/>
              <a:ext cx="1224136" cy="517347"/>
              <a:chOff x="5415100" y="2065662"/>
              <a:chExt cx="1224136" cy="517347"/>
            </a:xfrm>
          </p:grpSpPr>
          <p:sp>
            <p:nvSpPr>
              <p:cNvPr id="21" name="Flowchart: Decision 20"/>
              <p:cNvSpPr/>
              <p:nvPr/>
            </p:nvSpPr>
            <p:spPr>
              <a:xfrm>
                <a:off x="5427636" y="2065662"/>
                <a:ext cx="1211600" cy="517347"/>
              </a:xfrm>
              <a:prstGeom prst="flowChartDecision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5415100" y="2139669"/>
                <a:ext cx="12241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err="1">
                    <a:solidFill>
                      <a:prstClr val="black"/>
                    </a:solidFill>
                    <a:latin typeface="Calibri"/>
                  </a:rPr>
                  <a:t>Used_in</a:t>
                </a:r>
                <a:endParaRPr lang="en-GB">
                  <a:solidFill>
                    <a:prstClr val="black"/>
                  </a:solidFill>
                  <a:latin typeface="Calibri"/>
                </a:endParaRPr>
              </a:p>
            </p:txBody>
          </p:sp>
        </p:grpSp>
        <p:sp>
          <p:nvSpPr>
            <p:cNvPr id="9" name="TextBox 8"/>
            <p:cNvSpPr txBox="1"/>
            <p:nvPr/>
          </p:nvSpPr>
          <p:spPr>
            <a:xfrm>
              <a:off x="3725449" y="756823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>
                  <a:solidFill>
                    <a:srgbClr val="4F81BD"/>
                  </a:solidFill>
                  <a:latin typeface="Calibri"/>
                </a:rPr>
                <a:t>N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907704" y="756823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>
                  <a:solidFill>
                    <a:srgbClr val="4F81BD"/>
                  </a:solidFill>
                  <a:latin typeface="Calibri"/>
                </a:rPr>
                <a:t>M</a:t>
              </a:r>
            </a:p>
          </p:txBody>
        </p:sp>
        <p:cxnSp>
          <p:nvCxnSpPr>
            <p:cNvPr id="11" name="Straight Connector 10"/>
            <p:cNvCxnSpPr>
              <a:endCxn id="21" idx="3"/>
            </p:cNvCxnSpPr>
            <p:nvPr/>
          </p:nvCxnSpPr>
          <p:spPr>
            <a:xfrm flipH="1">
              <a:off x="3604520" y="1132921"/>
              <a:ext cx="480951" cy="1"/>
            </a:xfrm>
            <a:prstGeom prst="line">
              <a:avLst/>
            </a:prstGeom>
            <a:ln w="57150" cmpd="dbl">
              <a:solidFill>
                <a:srgbClr val="C00000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>
              <a:stCxn id="21" idx="1"/>
            </p:cNvCxnSpPr>
            <p:nvPr/>
          </p:nvCxnSpPr>
          <p:spPr>
            <a:xfrm flipH="1" flipV="1">
              <a:off x="1899415" y="1132921"/>
              <a:ext cx="493505" cy="1"/>
            </a:xfrm>
            <a:prstGeom prst="line">
              <a:avLst/>
            </a:prstGeom>
            <a:ln w="22225" cmpd="sng">
              <a:solidFill>
                <a:srgbClr val="C00000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/>
            <p:cNvSpPr txBox="1"/>
            <p:nvPr/>
          </p:nvSpPr>
          <p:spPr>
            <a:xfrm>
              <a:off x="7423689" y="948255"/>
              <a:ext cx="1277933" cy="369332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marL="0" lvl="1" algn="ctr"/>
              <a:r>
                <a:rPr lang="en-GB" altLang="en-US" b="1">
                  <a:solidFill>
                    <a:prstClr val="black"/>
                  </a:solidFill>
                  <a:latin typeface="Calibri"/>
                  <a:ea typeface="ヒラギノ角ゴ Pro W3" charset="-128"/>
                </a:rPr>
                <a:t>EMPLOYEE</a:t>
              </a:r>
            </a:p>
          </p:txBody>
        </p:sp>
        <p:grpSp>
          <p:nvGrpSpPr>
            <p:cNvPr id="14" name="Group 13"/>
            <p:cNvGrpSpPr/>
            <p:nvPr/>
          </p:nvGrpSpPr>
          <p:grpSpPr>
            <a:xfrm>
              <a:off x="5718585" y="874248"/>
              <a:ext cx="1224136" cy="517347"/>
              <a:chOff x="5415100" y="2065662"/>
              <a:chExt cx="1224136" cy="517347"/>
            </a:xfrm>
          </p:grpSpPr>
          <p:sp>
            <p:nvSpPr>
              <p:cNvPr id="19" name="Flowchart: Decision 18"/>
              <p:cNvSpPr/>
              <p:nvPr/>
            </p:nvSpPr>
            <p:spPr>
              <a:xfrm>
                <a:off x="5427636" y="2065662"/>
                <a:ext cx="1211600" cy="517347"/>
              </a:xfrm>
              <a:prstGeom prst="flowChartDecision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20" name="TextBox 19"/>
              <p:cNvSpPr txBox="1"/>
              <p:nvPr/>
            </p:nvSpPr>
            <p:spPr>
              <a:xfrm>
                <a:off x="5415100" y="2139669"/>
                <a:ext cx="12241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err="1">
                    <a:solidFill>
                      <a:prstClr val="black"/>
                    </a:solidFill>
                    <a:latin typeface="Calibri"/>
                  </a:rPr>
                  <a:t>Works_on</a:t>
                </a:r>
                <a:endParaRPr lang="en-GB">
                  <a:solidFill>
                    <a:prstClr val="black"/>
                  </a:solidFill>
                  <a:latin typeface="Calibri"/>
                </a:endParaRPr>
              </a:p>
            </p:txBody>
          </p:sp>
        </p:grpSp>
        <p:sp>
          <p:nvSpPr>
            <p:cNvPr id="15" name="TextBox 14"/>
            <p:cNvSpPr txBox="1"/>
            <p:nvPr/>
          </p:nvSpPr>
          <p:spPr>
            <a:xfrm>
              <a:off x="5237616" y="756823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>
                  <a:solidFill>
                    <a:srgbClr val="4F81BD"/>
                  </a:solidFill>
                  <a:latin typeface="Calibri"/>
                </a:rPr>
                <a:t>N</a:t>
              </a:r>
            </a:p>
          </p:txBody>
        </p:sp>
        <p:cxnSp>
          <p:nvCxnSpPr>
            <p:cNvPr id="16" name="Straight Connector 15"/>
            <p:cNvCxnSpPr>
              <a:endCxn id="19" idx="3"/>
            </p:cNvCxnSpPr>
            <p:nvPr/>
          </p:nvCxnSpPr>
          <p:spPr>
            <a:xfrm flipH="1">
              <a:off x="6942721" y="1132921"/>
              <a:ext cx="480969" cy="1"/>
            </a:xfrm>
            <a:prstGeom prst="line">
              <a:avLst/>
            </a:prstGeom>
            <a:ln w="50800" cmpd="dbl">
              <a:solidFill>
                <a:srgbClr val="C00000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stCxn id="19" idx="1"/>
            </p:cNvCxnSpPr>
            <p:nvPr/>
          </p:nvCxnSpPr>
          <p:spPr>
            <a:xfrm flipH="1" flipV="1">
              <a:off x="5237598" y="1132921"/>
              <a:ext cx="493523" cy="1"/>
            </a:xfrm>
            <a:prstGeom prst="line">
              <a:avLst/>
            </a:prstGeom>
            <a:ln w="50800" cmpd="dbl">
              <a:solidFill>
                <a:srgbClr val="C00000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Box 17"/>
            <p:cNvSpPr txBox="1"/>
            <p:nvPr/>
          </p:nvSpPr>
          <p:spPr>
            <a:xfrm>
              <a:off x="7087079" y="756823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>
                  <a:solidFill>
                    <a:srgbClr val="4F81BD"/>
                  </a:solidFill>
                  <a:latin typeface="Calibri"/>
                </a:rPr>
                <a:t>M</a:t>
              </a:r>
            </a:p>
          </p:txBody>
        </p:sp>
      </p:grpSp>
      <p:sp>
        <p:nvSpPr>
          <p:cNvPr id="4" name="Rectangle 3"/>
          <p:cNvSpPr/>
          <p:nvPr/>
        </p:nvSpPr>
        <p:spPr>
          <a:xfrm>
            <a:off x="2063550" y="3908275"/>
            <a:ext cx="59046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>
                <a:solidFill>
                  <a:srgbClr val="4F81BD"/>
                </a:solidFill>
                <a:latin typeface="Calibri"/>
              </a:rPr>
              <a:t>Annotated with multiplicities - (min, max) notation: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1954475" y="4390985"/>
            <a:ext cx="8283052" cy="566450"/>
            <a:chOff x="418570" y="825145"/>
            <a:chExt cx="8283052" cy="566450"/>
          </a:xfrm>
        </p:grpSpPr>
        <p:sp>
          <p:nvSpPr>
            <p:cNvPr id="25" name="TextBox 24"/>
            <p:cNvSpPr txBox="1"/>
            <p:nvPr/>
          </p:nvSpPr>
          <p:spPr>
            <a:xfrm>
              <a:off x="4085489" y="948255"/>
              <a:ext cx="1152127" cy="369332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altLang="en-US" b="1">
                  <a:solidFill>
                    <a:prstClr val="black"/>
                  </a:solidFill>
                  <a:latin typeface="Calibri"/>
                  <a:ea typeface="ヒラギノ角ゴ Pro W3" charset="-128"/>
                </a:rPr>
                <a:t>PROJECT</a:t>
              </a:r>
              <a:endParaRPr lang="en-GB" b="1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418570" y="948255"/>
              <a:ext cx="1480845" cy="369332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marL="0" lvl="1" algn="ctr"/>
              <a:r>
                <a:rPr lang="en-GB" altLang="en-US" b="1">
                  <a:solidFill>
                    <a:prstClr val="black"/>
                  </a:solidFill>
                  <a:latin typeface="Calibri"/>
                  <a:ea typeface="ヒラギノ角ゴ Pro W3" charset="-128"/>
                </a:rPr>
                <a:t>PART</a:t>
              </a:r>
            </a:p>
          </p:txBody>
        </p:sp>
        <p:grpSp>
          <p:nvGrpSpPr>
            <p:cNvPr id="27" name="Group 26"/>
            <p:cNvGrpSpPr/>
            <p:nvPr/>
          </p:nvGrpSpPr>
          <p:grpSpPr>
            <a:xfrm>
              <a:off x="2380384" y="874248"/>
              <a:ext cx="1224136" cy="517347"/>
              <a:chOff x="5415100" y="2065662"/>
              <a:chExt cx="1224136" cy="517347"/>
            </a:xfrm>
          </p:grpSpPr>
          <p:sp>
            <p:nvSpPr>
              <p:cNvPr id="40" name="Flowchart: Decision 39"/>
              <p:cNvSpPr/>
              <p:nvPr/>
            </p:nvSpPr>
            <p:spPr>
              <a:xfrm>
                <a:off x="5427636" y="2065662"/>
                <a:ext cx="1211600" cy="517347"/>
              </a:xfrm>
              <a:prstGeom prst="flowChartDecision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41" name="TextBox 40"/>
              <p:cNvSpPr txBox="1"/>
              <p:nvPr/>
            </p:nvSpPr>
            <p:spPr>
              <a:xfrm>
                <a:off x="5415100" y="2139669"/>
                <a:ext cx="12241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err="1">
                    <a:solidFill>
                      <a:prstClr val="black"/>
                    </a:solidFill>
                    <a:latin typeface="Calibri"/>
                  </a:rPr>
                  <a:t>Used_in</a:t>
                </a:r>
                <a:endParaRPr lang="en-GB">
                  <a:solidFill>
                    <a:prstClr val="black"/>
                  </a:solidFill>
                  <a:latin typeface="Calibri"/>
                </a:endParaRPr>
              </a:p>
            </p:txBody>
          </p:sp>
        </p:grpSp>
        <p:sp>
          <p:nvSpPr>
            <p:cNvPr id="28" name="TextBox 27"/>
            <p:cNvSpPr txBox="1"/>
            <p:nvPr/>
          </p:nvSpPr>
          <p:spPr>
            <a:xfrm>
              <a:off x="3604520" y="825145"/>
              <a:ext cx="57833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b="1">
                  <a:solidFill>
                    <a:srgbClr val="C00000"/>
                  </a:solidFill>
                  <a:latin typeface="Calibri"/>
                </a:rPr>
                <a:t>(1,*)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1823791" y="825145"/>
              <a:ext cx="57833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b="1">
                  <a:solidFill>
                    <a:srgbClr val="C00000"/>
                  </a:solidFill>
                  <a:latin typeface="Calibri"/>
                </a:rPr>
                <a:t>(0,*)</a:t>
              </a:r>
            </a:p>
          </p:txBody>
        </p:sp>
        <p:cxnSp>
          <p:nvCxnSpPr>
            <p:cNvPr id="30" name="Straight Connector 29"/>
            <p:cNvCxnSpPr>
              <a:endCxn id="40" idx="3"/>
            </p:cNvCxnSpPr>
            <p:nvPr/>
          </p:nvCxnSpPr>
          <p:spPr>
            <a:xfrm flipH="1">
              <a:off x="3604520" y="1132921"/>
              <a:ext cx="480951" cy="1"/>
            </a:xfrm>
            <a:prstGeom prst="line">
              <a:avLst/>
            </a:prstGeom>
            <a:ln w="22225" cmpd="sng">
              <a:solidFill>
                <a:schemeClr val="tx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>
              <a:stCxn id="40" idx="1"/>
            </p:cNvCxnSpPr>
            <p:nvPr/>
          </p:nvCxnSpPr>
          <p:spPr>
            <a:xfrm flipH="1" flipV="1">
              <a:off x="1899415" y="1132921"/>
              <a:ext cx="493505" cy="1"/>
            </a:xfrm>
            <a:prstGeom prst="line">
              <a:avLst/>
            </a:prstGeom>
            <a:ln w="22225" cmpd="sng">
              <a:solidFill>
                <a:schemeClr val="tx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TextBox 31"/>
            <p:cNvSpPr txBox="1"/>
            <p:nvPr/>
          </p:nvSpPr>
          <p:spPr>
            <a:xfrm>
              <a:off x="7423689" y="948255"/>
              <a:ext cx="1277933" cy="369332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marL="0" lvl="1" algn="ctr"/>
              <a:r>
                <a:rPr lang="en-GB" altLang="en-US" b="1">
                  <a:solidFill>
                    <a:prstClr val="black"/>
                  </a:solidFill>
                  <a:latin typeface="Calibri"/>
                  <a:ea typeface="ヒラギノ角ゴ Pro W3" charset="-128"/>
                </a:rPr>
                <a:t>EMPLOYEE</a:t>
              </a:r>
            </a:p>
          </p:txBody>
        </p:sp>
        <p:grpSp>
          <p:nvGrpSpPr>
            <p:cNvPr id="33" name="Group 32"/>
            <p:cNvGrpSpPr/>
            <p:nvPr/>
          </p:nvGrpSpPr>
          <p:grpSpPr>
            <a:xfrm>
              <a:off x="5718585" y="874248"/>
              <a:ext cx="1224136" cy="517347"/>
              <a:chOff x="5415100" y="2065662"/>
              <a:chExt cx="1224136" cy="517347"/>
            </a:xfrm>
          </p:grpSpPr>
          <p:sp>
            <p:nvSpPr>
              <p:cNvPr id="38" name="Flowchart: Decision 37"/>
              <p:cNvSpPr/>
              <p:nvPr/>
            </p:nvSpPr>
            <p:spPr>
              <a:xfrm>
                <a:off x="5427636" y="2065662"/>
                <a:ext cx="1211600" cy="517347"/>
              </a:xfrm>
              <a:prstGeom prst="flowChartDecision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prstClr val="white"/>
                  </a:solidFill>
                  <a:latin typeface="Calibri"/>
                </a:endParaRPr>
              </a:p>
            </p:txBody>
          </p:sp>
          <p:sp>
            <p:nvSpPr>
              <p:cNvPr id="39" name="TextBox 38"/>
              <p:cNvSpPr txBox="1"/>
              <p:nvPr/>
            </p:nvSpPr>
            <p:spPr>
              <a:xfrm>
                <a:off x="5415100" y="2139669"/>
                <a:ext cx="12241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err="1">
                    <a:solidFill>
                      <a:prstClr val="black"/>
                    </a:solidFill>
                    <a:latin typeface="Calibri"/>
                  </a:rPr>
                  <a:t>Works_on</a:t>
                </a:r>
                <a:endParaRPr lang="en-GB">
                  <a:solidFill>
                    <a:prstClr val="black"/>
                  </a:solidFill>
                  <a:latin typeface="Calibri"/>
                </a:endParaRPr>
              </a:p>
            </p:txBody>
          </p:sp>
        </p:grpSp>
        <p:sp>
          <p:nvSpPr>
            <p:cNvPr id="34" name="TextBox 33"/>
            <p:cNvSpPr txBox="1"/>
            <p:nvPr/>
          </p:nvSpPr>
          <p:spPr>
            <a:xfrm>
              <a:off x="5195192" y="825145"/>
              <a:ext cx="57833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b="1">
                  <a:solidFill>
                    <a:srgbClr val="C00000"/>
                  </a:solidFill>
                  <a:latin typeface="Calibri"/>
                </a:rPr>
                <a:t>(1,*)</a:t>
              </a:r>
            </a:p>
          </p:txBody>
        </p:sp>
        <p:cxnSp>
          <p:nvCxnSpPr>
            <p:cNvPr id="35" name="Straight Connector 34"/>
            <p:cNvCxnSpPr>
              <a:endCxn id="38" idx="3"/>
            </p:cNvCxnSpPr>
            <p:nvPr/>
          </p:nvCxnSpPr>
          <p:spPr>
            <a:xfrm flipH="1">
              <a:off x="6942721" y="1132921"/>
              <a:ext cx="480969" cy="1"/>
            </a:xfrm>
            <a:prstGeom prst="line">
              <a:avLst/>
            </a:prstGeom>
            <a:ln w="22225" cmpd="sng">
              <a:solidFill>
                <a:schemeClr val="tx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>
              <a:stCxn id="38" idx="1"/>
            </p:cNvCxnSpPr>
            <p:nvPr/>
          </p:nvCxnSpPr>
          <p:spPr>
            <a:xfrm flipH="1" flipV="1">
              <a:off x="5237598" y="1132921"/>
              <a:ext cx="493523" cy="1"/>
            </a:xfrm>
            <a:prstGeom prst="line">
              <a:avLst/>
            </a:prstGeom>
            <a:ln w="22225" cmpd="sng">
              <a:solidFill>
                <a:schemeClr val="tx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TextBox 36"/>
            <p:cNvSpPr txBox="1"/>
            <p:nvPr/>
          </p:nvSpPr>
          <p:spPr>
            <a:xfrm>
              <a:off x="6906525" y="825145"/>
              <a:ext cx="57833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b="1">
                  <a:solidFill>
                    <a:srgbClr val="C00000"/>
                  </a:solidFill>
                  <a:latin typeface="Calibri"/>
                </a:rPr>
                <a:t>(1,*)</a:t>
              </a:r>
            </a:p>
          </p:txBody>
        </p:sp>
      </p:grpSp>
      <p:sp>
        <p:nvSpPr>
          <p:cNvPr id="43" name="Rectangle 42"/>
          <p:cNvSpPr/>
          <p:nvPr/>
        </p:nvSpPr>
        <p:spPr>
          <a:xfrm>
            <a:off x="619760" y="5014995"/>
            <a:ext cx="1122030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Calibri"/>
              </a:rPr>
              <a:t>Multiplicity records the (</a:t>
            </a:r>
            <a:r>
              <a:rPr lang="en-GB" b="1" dirty="0">
                <a:solidFill>
                  <a:srgbClr val="C00000"/>
                </a:solidFill>
                <a:latin typeface="Calibri"/>
              </a:rPr>
              <a:t>min, max) 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numbers of times an instance of an entity is expected to take part in a relationship.</a:t>
            </a:r>
          </a:p>
        </p:txBody>
      </p:sp>
      <p:sp>
        <p:nvSpPr>
          <p:cNvPr id="44" name="Rectangle 43"/>
          <p:cNvSpPr/>
          <p:nvPr/>
        </p:nvSpPr>
        <p:spPr>
          <a:xfrm>
            <a:off x="619760" y="5553522"/>
            <a:ext cx="9834881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</a:pPr>
            <a:r>
              <a:rPr lang="en-GB" dirty="0">
                <a:solidFill>
                  <a:prstClr val="black"/>
                </a:solidFill>
                <a:latin typeface="Calibri"/>
              </a:rPr>
              <a:t>For the </a:t>
            </a:r>
            <a:r>
              <a:rPr lang="en-GB" b="1" dirty="0" err="1">
                <a:solidFill>
                  <a:srgbClr val="4F81BD"/>
                </a:solidFill>
                <a:latin typeface="Calibri"/>
              </a:rPr>
              <a:t>Used_in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 relationship:</a:t>
            </a:r>
          </a:p>
          <a:p>
            <a:pPr marL="180975">
              <a:spcBef>
                <a:spcPts val="600"/>
              </a:spcBef>
            </a:pPr>
            <a:r>
              <a:rPr lang="en-GB" sz="1700" i="1" dirty="0">
                <a:solidFill>
                  <a:prstClr val="black"/>
                </a:solidFill>
                <a:latin typeface="Calibri"/>
              </a:rPr>
              <a:t>A </a:t>
            </a:r>
            <a:r>
              <a:rPr lang="en-GB" sz="1700" b="1" i="1" dirty="0">
                <a:solidFill>
                  <a:srgbClr val="4F81BD"/>
                </a:solidFill>
                <a:latin typeface="Calibri"/>
              </a:rPr>
              <a:t>part</a:t>
            </a:r>
            <a:r>
              <a:rPr lang="en-GB" sz="1700" i="1" dirty="0">
                <a:solidFill>
                  <a:srgbClr val="4F81BD"/>
                </a:solidFill>
                <a:latin typeface="Calibri"/>
              </a:rPr>
              <a:t> </a:t>
            </a:r>
            <a:r>
              <a:rPr lang="en-GB" sz="1700" i="1" dirty="0">
                <a:solidFill>
                  <a:prstClr val="black"/>
                </a:solidFill>
                <a:latin typeface="Calibri"/>
              </a:rPr>
              <a:t>might not be used in any project (</a:t>
            </a:r>
            <a:r>
              <a:rPr lang="en-GB" sz="1700" b="1" i="1" dirty="0">
                <a:solidFill>
                  <a:srgbClr val="C00000"/>
                </a:solidFill>
                <a:latin typeface="Calibri"/>
              </a:rPr>
              <a:t>min = 0</a:t>
            </a:r>
            <a:r>
              <a:rPr lang="en-GB" sz="1700" i="1" dirty="0">
                <a:solidFill>
                  <a:prstClr val="black"/>
                </a:solidFill>
                <a:latin typeface="Calibri"/>
              </a:rPr>
              <a:t>), but may be used in many projects (</a:t>
            </a:r>
            <a:r>
              <a:rPr lang="en-GB" sz="1700" b="1" i="1" dirty="0">
                <a:solidFill>
                  <a:srgbClr val="C00000"/>
                </a:solidFill>
                <a:latin typeface="Calibri"/>
              </a:rPr>
              <a:t>max = *</a:t>
            </a:r>
            <a:r>
              <a:rPr lang="en-GB" sz="1700" i="1" dirty="0">
                <a:solidFill>
                  <a:prstClr val="black"/>
                </a:solidFill>
                <a:latin typeface="Calibri"/>
              </a:rPr>
              <a:t>)</a:t>
            </a:r>
            <a:r>
              <a:rPr lang="en-GB" sz="17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GB" sz="1700" b="1" dirty="0">
                <a:solidFill>
                  <a:prstClr val="black"/>
                </a:solidFill>
                <a:latin typeface="Calibri"/>
                <a:sym typeface="Wingdings" panose="05000000000000000000" pitchFamily="2" charset="2"/>
              </a:rPr>
              <a:t> (0,*)</a:t>
            </a:r>
            <a:endParaRPr lang="en-GB" sz="1700" b="1" dirty="0">
              <a:solidFill>
                <a:prstClr val="black"/>
              </a:solidFill>
              <a:latin typeface="Calibri"/>
            </a:endParaRPr>
          </a:p>
          <a:p>
            <a:pPr marL="180975">
              <a:spcBef>
                <a:spcPts val="600"/>
              </a:spcBef>
            </a:pPr>
            <a:r>
              <a:rPr lang="en-GB" sz="1700" i="1" dirty="0">
                <a:solidFill>
                  <a:prstClr val="black"/>
                </a:solidFill>
                <a:latin typeface="Calibri"/>
              </a:rPr>
              <a:t>A </a:t>
            </a:r>
            <a:r>
              <a:rPr lang="en-GB" sz="1700" b="1" i="1" dirty="0">
                <a:solidFill>
                  <a:srgbClr val="4F81BD"/>
                </a:solidFill>
                <a:latin typeface="Calibri"/>
              </a:rPr>
              <a:t>project</a:t>
            </a:r>
            <a:r>
              <a:rPr lang="en-GB" sz="1700" i="1" dirty="0">
                <a:solidFill>
                  <a:srgbClr val="4F81BD"/>
                </a:solidFill>
                <a:latin typeface="Calibri"/>
              </a:rPr>
              <a:t> </a:t>
            </a:r>
            <a:r>
              <a:rPr lang="en-GB" sz="1700" i="1" dirty="0">
                <a:solidFill>
                  <a:prstClr val="black"/>
                </a:solidFill>
                <a:latin typeface="Calibri"/>
              </a:rPr>
              <a:t>must use at least one part (</a:t>
            </a:r>
            <a:r>
              <a:rPr lang="en-GB" sz="1700" b="1" i="1" dirty="0">
                <a:solidFill>
                  <a:srgbClr val="C00000"/>
                </a:solidFill>
                <a:latin typeface="Calibri"/>
              </a:rPr>
              <a:t>min – 1</a:t>
            </a:r>
            <a:r>
              <a:rPr lang="en-GB" sz="1700" i="1" dirty="0">
                <a:solidFill>
                  <a:prstClr val="black"/>
                </a:solidFill>
                <a:latin typeface="Calibri"/>
              </a:rPr>
              <a:t>), but may also use many parts (</a:t>
            </a:r>
            <a:r>
              <a:rPr lang="en-GB" sz="1700" b="1" i="1" dirty="0">
                <a:solidFill>
                  <a:srgbClr val="C00000"/>
                </a:solidFill>
                <a:latin typeface="Calibri"/>
              </a:rPr>
              <a:t>max - *</a:t>
            </a:r>
            <a:r>
              <a:rPr lang="en-GB" sz="1700" i="1" dirty="0">
                <a:solidFill>
                  <a:prstClr val="black"/>
                </a:solidFill>
                <a:latin typeface="Calibri"/>
              </a:rPr>
              <a:t>)</a:t>
            </a:r>
            <a:r>
              <a:rPr lang="en-GB" sz="1700" b="1" dirty="0">
                <a:solidFill>
                  <a:prstClr val="black"/>
                </a:solidFill>
              </a:rPr>
              <a:t> </a:t>
            </a:r>
            <a:r>
              <a:rPr lang="en-GB" sz="1700" b="1" dirty="0">
                <a:solidFill>
                  <a:prstClr val="black"/>
                </a:solidFill>
                <a:sym typeface="Wingdings" panose="05000000000000000000" pitchFamily="2" charset="2"/>
              </a:rPr>
              <a:t> (1,*)</a:t>
            </a:r>
            <a:endParaRPr lang="en-GB" sz="1700" i="1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2" name="Title 41">
            <a:extLst>
              <a:ext uri="{FF2B5EF4-FFF2-40B4-BE49-F238E27FC236}">
                <a16:creationId xmlns:a16="http://schemas.microsoft.com/office/drawing/2014/main" id="{374057AA-9882-9342-0472-B12253A71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Multiplicities in E-R Diagram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5DF96E98-5049-ED93-F45F-E50250910F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1576A7A-390E-480F-80B6-D80EB17F78F3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32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89789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3" grpId="0"/>
      <p:bldP spid="44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92480" y="3963879"/>
            <a:ext cx="5933440" cy="210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Calibri"/>
              </a:rPr>
              <a:t>Multiplicities reflect the business rules which will be enforced when the database is implemented – so it’s important to get them right!</a:t>
            </a:r>
          </a:p>
          <a:p>
            <a:pPr marL="265113">
              <a:spcBef>
                <a:spcPts val="600"/>
              </a:spcBef>
            </a:pPr>
            <a:r>
              <a:rPr lang="en-GB" dirty="0">
                <a:solidFill>
                  <a:prstClr val="black"/>
                </a:solidFill>
                <a:latin typeface="Calibri"/>
              </a:rPr>
              <a:t>For example, (from the previous slide) since the multiplicity of </a:t>
            </a:r>
            <a:r>
              <a:rPr lang="en-GB" b="1" dirty="0">
                <a:solidFill>
                  <a:srgbClr val="4F81BD"/>
                </a:solidFill>
                <a:latin typeface="Calibri"/>
              </a:rPr>
              <a:t>PROJECT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 in the </a:t>
            </a:r>
            <a:r>
              <a:rPr lang="en-GB" b="1" dirty="0" err="1">
                <a:solidFill>
                  <a:srgbClr val="4F81BD"/>
                </a:solidFill>
                <a:latin typeface="Calibri"/>
              </a:rPr>
              <a:t>Used_in</a:t>
            </a:r>
            <a:r>
              <a:rPr lang="en-GB" dirty="0">
                <a:solidFill>
                  <a:srgbClr val="4F81BD"/>
                </a:solidFill>
                <a:latin typeface="Calibri"/>
              </a:rPr>
              <a:t> 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relationship is </a:t>
            </a:r>
            <a:r>
              <a:rPr lang="en-GB" b="1" dirty="0">
                <a:solidFill>
                  <a:srgbClr val="C00000"/>
                </a:solidFill>
                <a:latin typeface="Calibri"/>
              </a:rPr>
              <a:t>(1,*)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, </a:t>
            </a:r>
            <a:r>
              <a:rPr lang="en-GB" b="1" i="1" dirty="0">
                <a:solidFill>
                  <a:srgbClr val="4F81BD"/>
                </a:solidFill>
                <a:latin typeface="Calibri"/>
              </a:rPr>
              <a:t>it will not be possible to have a project which does not use a part. </a:t>
            </a:r>
          </a:p>
        </p:txBody>
      </p:sp>
      <p:sp>
        <p:nvSpPr>
          <p:cNvPr id="3" name="Rectangle 2"/>
          <p:cNvSpPr/>
          <p:nvPr/>
        </p:nvSpPr>
        <p:spPr>
          <a:xfrm>
            <a:off x="975360" y="773415"/>
            <a:ext cx="585216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Calibri"/>
              </a:rPr>
              <a:t>The most common </a:t>
            </a:r>
            <a:r>
              <a:rPr lang="en-GB" altLang="en-US" dirty="0">
                <a:solidFill>
                  <a:prstClr val="black"/>
                </a:solidFill>
                <a:latin typeface="Calibri"/>
              </a:rPr>
              <a:t>multiplicity constraints are:</a:t>
            </a:r>
          </a:p>
          <a:p>
            <a:pPr marL="893763" indent="-628650"/>
            <a:r>
              <a:rPr lang="en-GB" b="1" dirty="0">
                <a:solidFill>
                  <a:srgbClr val="4F81BD"/>
                </a:solidFill>
                <a:latin typeface="Calibri"/>
              </a:rPr>
              <a:t>(0,1)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 -	Zero or one entity occurrence</a:t>
            </a:r>
          </a:p>
          <a:p>
            <a:pPr marL="893763" indent="-628650">
              <a:spcBef>
                <a:spcPts val="600"/>
              </a:spcBef>
            </a:pPr>
            <a:r>
              <a:rPr lang="en-GB" b="1" dirty="0">
                <a:solidFill>
                  <a:srgbClr val="4F81BD"/>
                </a:solidFill>
                <a:latin typeface="Calibri"/>
              </a:rPr>
              <a:t>(1,1) 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-	Exactly one entity occurrence</a:t>
            </a:r>
          </a:p>
          <a:p>
            <a:pPr marL="893763" indent="-628650">
              <a:spcBef>
                <a:spcPts val="600"/>
              </a:spcBef>
            </a:pPr>
            <a:r>
              <a:rPr lang="en-GB" b="1" dirty="0">
                <a:solidFill>
                  <a:srgbClr val="4F81BD"/>
                </a:solidFill>
                <a:latin typeface="Calibri"/>
              </a:rPr>
              <a:t>(0,*) 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-	Zero or many entity occurrences</a:t>
            </a:r>
          </a:p>
          <a:p>
            <a:pPr marL="893763" indent="-628650">
              <a:spcBef>
                <a:spcPts val="600"/>
              </a:spcBef>
            </a:pPr>
            <a:r>
              <a:rPr lang="en-GB" b="1" dirty="0">
                <a:solidFill>
                  <a:srgbClr val="4F81BD"/>
                </a:solidFill>
                <a:latin typeface="Calibri"/>
              </a:rPr>
              <a:t>(1,*) 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-	One or many entity occurrences</a:t>
            </a:r>
          </a:p>
          <a:p>
            <a:pPr>
              <a:spcBef>
                <a:spcPts val="1800"/>
              </a:spcBef>
            </a:pPr>
            <a:r>
              <a:rPr lang="en-GB" dirty="0">
                <a:solidFill>
                  <a:prstClr val="black"/>
                </a:solidFill>
                <a:latin typeface="Calibri"/>
              </a:rPr>
              <a:t>If necessary, multiplicity constraints can be specified more accurately.</a:t>
            </a:r>
          </a:p>
          <a:p>
            <a:pPr marL="265113"/>
            <a:r>
              <a:rPr lang="en-GB" dirty="0">
                <a:solidFill>
                  <a:prstClr val="black"/>
                </a:solidFill>
                <a:latin typeface="Calibri"/>
              </a:rPr>
              <a:t>e.g., </a:t>
            </a:r>
            <a:r>
              <a:rPr lang="en-GB" b="1" dirty="0">
                <a:solidFill>
                  <a:srgbClr val="4F81BD"/>
                </a:solidFill>
                <a:latin typeface="Calibri"/>
              </a:rPr>
              <a:t>(3,8) 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means </a:t>
            </a:r>
            <a:r>
              <a:rPr lang="en-GB" b="1" dirty="0">
                <a:solidFill>
                  <a:srgbClr val="4F81BD"/>
                </a:solidFill>
                <a:latin typeface="Calibri"/>
              </a:rPr>
              <a:t>at</a:t>
            </a:r>
            <a:r>
              <a:rPr lang="en-GB" dirty="0">
                <a:solidFill>
                  <a:srgbClr val="4F81BD"/>
                </a:solidFill>
                <a:latin typeface="Calibri"/>
              </a:rPr>
              <a:t> </a:t>
            </a:r>
            <a:r>
              <a:rPr lang="en-GB" b="1" dirty="0">
                <a:solidFill>
                  <a:srgbClr val="4F81BD"/>
                </a:solidFill>
                <a:latin typeface="Calibri"/>
              </a:rPr>
              <a:t>least 3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 occurrences of an entity in a relationship and </a:t>
            </a:r>
            <a:r>
              <a:rPr lang="en-GB" b="1" dirty="0">
                <a:solidFill>
                  <a:srgbClr val="4F81BD"/>
                </a:solidFill>
                <a:latin typeface="Calibri"/>
              </a:rPr>
              <a:t>at most 8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E477231-7B91-7452-507E-3A58F1911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E-R Diagram Notations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085E2C-4E02-4CDA-6788-3EBADF4572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1576A7A-390E-480F-80B6-D80EB17F78F3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33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1026" name="Picture 2" descr="21+ basic crow's foot erd">
            <a:extLst>
              <a:ext uri="{FF2B5EF4-FFF2-40B4-BE49-F238E27FC236}">
                <a16:creationId xmlns:a16="http://schemas.microsoft.com/office/drawing/2014/main" id="{4AC83F64-CCD5-1A04-59B1-137EEBABF8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6749" y="773415"/>
            <a:ext cx="4833317" cy="4165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5967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631504" y="913996"/>
            <a:ext cx="8928992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Calibri"/>
              </a:rPr>
              <a:t>You will find several different E-R modelling conventions and notations used in the literature.</a:t>
            </a:r>
          </a:p>
          <a:p>
            <a:pPr marL="265113">
              <a:spcBef>
                <a:spcPts val="1200"/>
              </a:spcBef>
            </a:pPr>
            <a:r>
              <a:rPr lang="en-GB" dirty="0">
                <a:solidFill>
                  <a:prstClr val="black"/>
                </a:solidFill>
                <a:latin typeface="Calibri"/>
              </a:rPr>
              <a:t>In this module, we use the </a:t>
            </a:r>
            <a:r>
              <a:rPr lang="en-GB" b="1" dirty="0">
                <a:solidFill>
                  <a:srgbClr val="C00000"/>
                </a:solidFill>
                <a:latin typeface="Calibri"/>
              </a:rPr>
              <a:t>Chen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 notation </a:t>
            </a:r>
          </a:p>
          <a:p>
            <a:pPr marL="265113">
              <a:spcBef>
                <a:spcPts val="1200"/>
              </a:spcBef>
            </a:pPr>
            <a:r>
              <a:rPr lang="en-GB" dirty="0">
                <a:solidFill>
                  <a:prstClr val="black"/>
                </a:solidFill>
                <a:latin typeface="Calibri"/>
              </a:rPr>
              <a:t>Connelly and Begg use a </a:t>
            </a:r>
            <a:r>
              <a:rPr lang="en-GB" b="1" dirty="0">
                <a:solidFill>
                  <a:srgbClr val="C00000"/>
                </a:solidFill>
                <a:latin typeface="Calibri"/>
              </a:rPr>
              <a:t>UML</a:t>
            </a:r>
            <a:r>
              <a:rPr lang="en-GB" dirty="0">
                <a:solidFill>
                  <a:srgbClr val="C00000"/>
                </a:solidFill>
                <a:latin typeface="Calibri"/>
              </a:rPr>
              <a:t> 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notation</a:t>
            </a:r>
          </a:p>
          <a:p>
            <a:pPr marL="265113">
              <a:spcBef>
                <a:spcPts val="1200"/>
              </a:spcBef>
            </a:pPr>
            <a:r>
              <a:rPr lang="en-GB" dirty="0">
                <a:solidFill>
                  <a:prstClr val="black"/>
                </a:solidFill>
                <a:latin typeface="Calibri"/>
              </a:rPr>
              <a:t>You may also see </a:t>
            </a:r>
            <a:r>
              <a:rPr lang="en-GB" b="1" dirty="0">
                <a:solidFill>
                  <a:srgbClr val="C00000"/>
                </a:solidFill>
                <a:latin typeface="Calibri"/>
              </a:rPr>
              <a:t>Crow’s Foot 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notation</a:t>
            </a:r>
          </a:p>
        </p:txBody>
      </p:sp>
      <p:grpSp>
        <p:nvGrpSpPr>
          <p:cNvPr id="60" name="Group 59"/>
          <p:cNvGrpSpPr/>
          <p:nvPr/>
        </p:nvGrpSpPr>
        <p:grpSpPr>
          <a:xfrm>
            <a:off x="4735034" y="1282780"/>
            <a:ext cx="4400671" cy="558158"/>
            <a:chOff x="3211033" y="1153684"/>
            <a:chExt cx="4400671" cy="558158"/>
          </a:xfrm>
        </p:grpSpPr>
        <p:sp>
          <p:nvSpPr>
            <p:cNvPr id="5" name="Rectangle 4"/>
            <p:cNvSpPr/>
            <p:nvPr/>
          </p:nvSpPr>
          <p:spPr>
            <a:xfrm>
              <a:off x="4605880" y="1153684"/>
              <a:ext cx="3005824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GB" sz="1400" i="1" dirty="0">
                  <a:solidFill>
                    <a:srgbClr val="C00000"/>
                  </a:solidFill>
                  <a:latin typeface="Calibri"/>
                </a:rPr>
                <a:t>This notation what we proposed so far.</a:t>
              </a:r>
            </a:p>
          </p:txBody>
        </p:sp>
        <p:sp>
          <p:nvSpPr>
            <p:cNvPr id="6" name="Freeform 5"/>
            <p:cNvSpPr/>
            <p:nvPr/>
          </p:nvSpPr>
          <p:spPr>
            <a:xfrm>
              <a:off x="3211033" y="1509823"/>
              <a:ext cx="1881962" cy="202019"/>
            </a:xfrm>
            <a:custGeom>
              <a:avLst/>
              <a:gdLst>
                <a:gd name="connsiteX0" fmla="*/ 0 w 1881962"/>
                <a:gd name="connsiteY0" fmla="*/ 0 h 202019"/>
                <a:gd name="connsiteX1" fmla="*/ 1020725 w 1881962"/>
                <a:gd name="connsiteY1" fmla="*/ 202019 h 202019"/>
                <a:gd name="connsiteX2" fmla="*/ 1881962 w 1881962"/>
                <a:gd name="connsiteY2" fmla="*/ 0 h 20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81962" h="202019">
                  <a:moveTo>
                    <a:pt x="0" y="0"/>
                  </a:moveTo>
                  <a:cubicBezTo>
                    <a:pt x="353532" y="101009"/>
                    <a:pt x="707065" y="202019"/>
                    <a:pt x="1020725" y="202019"/>
                  </a:cubicBezTo>
                  <a:cubicBezTo>
                    <a:pt x="1334385" y="202019"/>
                    <a:pt x="1608173" y="101009"/>
                    <a:pt x="1881962" y="0"/>
                  </a:cubicBezTo>
                </a:path>
              </a:pathLst>
            </a:custGeom>
            <a:noFill/>
            <a:ln>
              <a:solidFill>
                <a:srgbClr val="C00000"/>
              </a:solidFill>
              <a:tailEnd type="stealth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61" name="Group 60"/>
          <p:cNvGrpSpPr/>
          <p:nvPr/>
        </p:nvGrpSpPr>
        <p:grpSpPr>
          <a:xfrm>
            <a:off x="4614627" y="1744992"/>
            <a:ext cx="5529555" cy="523220"/>
            <a:chOff x="3090626" y="1615896"/>
            <a:chExt cx="5529555" cy="523220"/>
          </a:xfrm>
        </p:grpSpPr>
        <p:sp>
          <p:nvSpPr>
            <p:cNvPr id="4" name="Rectangle 3"/>
            <p:cNvSpPr/>
            <p:nvPr/>
          </p:nvSpPr>
          <p:spPr>
            <a:xfrm>
              <a:off x="5712397" y="1615896"/>
              <a:ext cx="2907784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GB" sz="1400" i="1" dirty="0">
                  <a:solidFill>
                    <a:srgbClr val="C00000"/>
                  </a:solidFill>
                  <a:latin typeface="Calibri"/>
                </a:rPr>
                <a:t>UML – Unified Modelling Language </a:t>
              </a:r>
            </a:p>
            <a:p>
              <a:pPr algn="ctr"/>
              <a:r>
                <a:rPr lang="en-GB" sz="1400" i="1" dirty="0">
                  <a:solidFill>
                    <a:srgbClr val="C00000"/>
                  </a:solidFill>
                  <a:latin typeface="Calibri"/>
                </a:rPr>
                <a:t>widely used in object oriented design</a:t>
              </a:r>
            </a:p>
          </p:txBody>
        </p:sp>
        <p:sp>
          <p:nvSpPr>
            <p:cNvPr id="7" name="Freeform 6"/>
            <p:cNvSpPr/>
            <p:nvPr/>
          </p:nvSpPr>
          <p:spPr>
            <a:xfrm>
              <a:off x="3090626" y="1923673"/>
              <a:ext cx="2621771" cy="45719"/>
            </a:xfrm>
            <a:custGeom>
              <a:avLst/>
              <a:gdLst>
                <a:gd name="connsiteX0" fmla="*/ 0 w 2647507"/>
                <a:gd name="connsiteY0" fmla="*/ 0 h 297711"/>
                <a:gd name="connsiteX1" fmla="*/ 1648046 w 2647507"/>
                <a:gd name="connsiteY1" fmla="*/ 244549 h 297711"/>
                <a:gd name="connsiteX2" fmla="*/ 2647507 w 2647507"/>
                <a:gd name="connsiteY2" fmla="*/ 297711 h 297711"/>
                <a:gd name="connsiteX3" fmla="*/ 2647507 w 2647507"/>
                <a:gd name="connsiteY3" fmla="*/ 297711 h 297711"/>
                <a:gd name="connsiteX4" fmla="*/ 2647507 w 2647507"/>
                <a:gd name="connsiteY4" fmla="*/ 297711 h 297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47507" h="297711">
                  <a:moveTo>
                    <a:pt x="0" y="0"/>
                  </a:moveTo>
                  <a:cubicBezTo>
                    <a:pt x="603397" y="97465"/>
                    <a:pt x="1206795" y="194931"/>
                    <a:pt x="1648046" y="244549"/>
                  </a:cubicBezTo>
                  <a:cubicBezTo>
                    <a:pt x="2089297" y="294167"/>
                    <a:pt x="2647507" y="297711"/>
                    <a:pt x="2647507" y="297711"/>
                  </a:cubicBezTo>
                  <a:lnTo>
                    <a:pt x="2647507" y="297711"/>
                  </a:lnTo>
                  <a:lnTo>
                    <a:pt x="2647507" y="297711"/>
                  </a:lnTo>
                </a:path>
              </a:pathLst>
            </a:custGeom>
            <a:noFill/>
            <a:ln>
              <a:solidFill>
                <a:srgbClr val="C00000"/>
              </a:solidFill>
              <a:tailEnd type="stealth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24" name="Title 23">
            <a:extLst>
              <a:ext uri="{FF2B5EF4-FFF2-40B4-BE49-F238E27FC236}">
                <a16:creationId xmlns:a16="http://schemas.microsoft.com/office/drawing/2014/main" id="{EDBAD68A-019A-D60B-E532-675A72251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Notations for ER modelling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0D33F32-FE9A-7CA8-E8F7-44B2261D3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76A7A-390E-480F-80B6-D80EB17F78F3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34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C43F30B-8C68-911B-D64F-99212A0FA66E}"/>
              </a:ext>
            </a:extLst>
          </p:cNvPr>
          <p:cNvGrpSpPr/>
          <p:nvPr/>
        </p:nvGrpSpPr>
        <p:grpSpPr>
          <a:xfrm>
            <a:off x="4453436" y="2468268"/>
            <a:ext cx="5494371" cy="307777"/>
            <a:chOff x="3040912" y="1953546"/>
            <a:chExt cx="5494371" cy="307777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B065A880-4990-E115-A39E-4EDC98FDCB31}"/>
                </a:ext>
              </a:extLst>
            </p:cNvPr>
            <p:cNvSpPr/>
            <p:nvPr/>
          </p:nvSpPr>
          <p:spPr>
            <a:xfrm>
              <a:off x="5770615" y="1953546"/>
              <a:ext cx="2764668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GB" sz="1400" i="1" dirty="0">
                  <a:solidFill>
                    <a:srgbClr val="C00000"/>
                  </a:solidFill>
                  <a:latin typeface="Calibri"/>
                </a:rPr>
                <a:t>Widely Used in Database modelling</a:t>
              </a:r>
            </a:p>
          </p:txBody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77FAB886-6D68-E150-D83C-FE45AF062C3F}"/>
                </a:ext>
              </a:extLst>
            </p:cNvPr>
            <p:cNvSpPr/>
            <p:nvPr/>
          </p:nvSpPr>
          <p:spPr>
            <a:xfrm>
              <a:off x="3040912" y="1977657"/>
              <a:ext cx="2647507" cy="237500"/>
            </a:xfrm>
            <a:custGeom>
              <a:avLst/>
              <a:gdLst>
                <a:gd name="connsiteX0" fmla="*/ 0 w 2647507"/>
                <a:gd name="connsiteY0" fmla="*/ 0 h 297711"/>
                <a:gd name="connsiteX1" fmla="*/ 1648046 w 2647507"/>
                <a:gd name="connsiteY1" fmla="*/ 244549 h 297711"/>
                <a:gd name="connsiteX2" fmla="*/ 2647507 w 2647507"/>
                <a:gd name="connsiteY2" fmla="*/ 297711 h 297711"/>
                <a:gd name="connsiteX3" fmla="*/ 2647507 w 2647507"/>
                <a:gd name="connsiteY3" fmla="*/ 297711 h 297711"/>
                <a:gd name="connsiteX4" fmla="*/ 2647507 w 2647507"/>
                <a:gd name="connsiteY4" fmla="*/ 297711 h 297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47507" h="297711">
                  <a:moveTo>
                    <a:pt x="0" y="0"/>
                  </a:moveTo>
                  <a:cubicBezTo>
                    <a:pt x="603397" y="97465"/>
                    <a:pt x="1206795" y="194931"/>
                    <a:pt x="1648046" y="244549"/>
                  </a:cubicBezTo>
                  <a:cubicBezTo>
                    <a:pt x="2089297" y="294167"/>
                    <a:pt x="2647507" y="297711"/>
                    <a:pt x="2647507" y="297711"/>
                  </a:cubicBezTo>
                  <a:lnTo>
                    <a:pt x="2647507" y="297711"/>
                  </a:lnTo>
                  <a:lnTo>
                    <a:pt x="2647507" y="297711"/>
                  </a:lnTo>
                </a:path>
              </a:pathLst>
            </a:custGeom>
            <a:noFill/>
            <a:ln>
              <a:solidFill>
                <a:srgbClr val="C00000"/>
              </a:solidFill>
              <a:tailEnd type="stealth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pic>
        <p:nvPicPr>
          <p:cNvPr id="3074" name="Picture 2" descr="Online Chen Entity Relationship Diagram Tool">
            <a:extLst>
              <a:ext uri="{FF2B5EF4-FFF2-40B4-BE49-F238E27FC236}">
                <a16:creationId xmlns:a16="http://schemas.microsoft.com/office/drawing/2014/main" id="{ACBE1627-E0CB-1183-876B-4FBECB1B08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82" y="2988242"/>
            <a:ext cx="4453419" cy="2878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48003654-91E2-38B7-C957-DF5B77BE57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4187" y="2883766"/>
            <a:ext cx="6209585" cy="3237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984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3564983-0451-4275-7B2C-12ABCEE6A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35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667175D-0DF2-DE9E-F36F-CADE85590C5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162050" y="163513"/>
            <a:ext cx="11029950" cy="779462"/>
          </a:xfrm>
        </p:spPr>
        <p:txBody>
          <a:bodyPr/>
          <a:lstStyle/>
          <a:p>
            <a:r>
              <a:rPr lang="en-GB" dirty="0"/>
              <a:t>Chen Notation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CE8D025-BB95-88F8-486C-A7352E298F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050" y="863519"/>
            <a:ext cx="9961236" cy="583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3698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C45900-9655-539A-BB00-7870E7330E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DD9194B-4C68-9328-3EAA-A49C889A15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36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AA17FDB-216C-0E2E-FB09-E32A571C0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Crow’s Foot Notation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9286236-B049-9A74-BD9E-AFDFFC4991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466" y="901871"/>
            <a:ext cx="9182357" cy="5956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99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93C0CA-4FE8-67CD-AAD1-BAC9968B4E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37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E552A-1B6B-BEFD-8BC3-DBCAA6773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F761C4-FAF0-773F-29E5-3DD5A7AA0D6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85405" y="1035680"/>
            <a:ext cx="11474450" cy="5183188"/>
          </a:xfrm>
        </p:spPr>
        <p:txBody>
          <a:bodyPr>
            <a:normAutofit fontScale="92500" lnSpcReduction="10000"/>
          </a:bodyPr>
          <a:lstStyle/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Entity-Relationship (ER) modelling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is a foundational method in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database design, 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 which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entity </a:t>
            </a:r>
            <a:r>
              <a:rPr lang="en-GB" sz="2400" dirty="0">
                <a:solidFill>
                  <a:prstClr val="black"/>
                </a:solidFill>
              </a:rPr>
              <a:t>is a unique identity of 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object, concept, or thing in the real world that described by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attributes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 </a:t>
            </a: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and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 </a:t>
            </a: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connected to other entities by 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Relationship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  <a:p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altLang="en-US" sz="2400" b="1" dirty="0"/>
              <a:t>Entity Relational (ER) Diagrams:</a:t>
            </a:r>
            <a:endParaRPr lang="en-GB" sz="2400" b="1" dirty="0"/>
          </a:p>
          <a:p>
            <a:pPr lvl="1">
              <a:lnSpc>
                <a:spcPct val="100000"/>
              </a:lnSpc>
              <a:defRPr/>
            </a:pPr>
            <a:r>
              <a:rPr lang="en-US" altLang="en-US" sz="2200" dirty="0">
                <a:solidFill>
                  <a:srgbClr val="0070C0"/>
                </a:solidFill>
                <a:latin typeface="Calibri" panose="020F0502020204030204"/>
              </a:rPr>
              <a:t>ENTITY TYPE:	Represented by labelled rectangular box</a:t>
            </a:r>
          </a:p>
          <a:p>
            <a:pPr lvl="1">
              <a:lnSpc>
                <a:spcPct val="100000"/>
              </a:lnSpc>
              <a:defRPr/>
            </a:pPr>
            <a:r>
              <a:rPr lang="en-US" altLang="en-US" sz="2200" dirty="0">
                <a:solidFill>
                  <a:srgbClr val="0070C0"/>
                </a:solidFill>
                <a:latin typeface="Calibri" panose="020F0502020204030204"/>
              </a:rPr>
              <a:t>RELATIONSHIP:	Represented by labelled diamond box between pair of entities</a:t>
            </a:r>
          </a:p>
          <a:p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 ER Modelling, need to identify the following:</a:t>
            </a:r>
          </a:p>
          <a:p>
            <a:pPr lvl="1"/>
            <a:r>
              <a:rPr kumimoji="0" lang="en-GB" sz="220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Degree of a Relationship (unary, binary, ternary, etc)</a:t>
            </a:r>
          </a:p>
          <a:p>
            <a:pPr lvl="1"/>
            <a:r>
              <a:rPr kumimoji="0" lang="en-GB" sz="220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Cardinality Ratio (1:1, 1:N, N:1, M:N)</a:t>
            </a:r>
          </a:p>
          <a:p>
            <a:pPr lvl="1"/>
            <a:r>
              <a:rPr kumimoji="0" lang="en-GB" sz="220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Participation Constraints (Full or Partial)</a:t>
            </a:r>
          </a:p>
          <a:p>
            <a:pPr lvl="1"/>
            <a:endParaRPr lang="en-GB" sz="2200" dirty="0">
              <a:solidFill>
                <a:srgbClr val="0070C0"/>
              </a:solidFill>
              <a:latin typeface="Calibri" panose="020F0502020204030204"/>
            </a:endParaRPr>
          </a:p>
          <a:p>
            <a:r>
              <a:rPr kumimoji="0" lang="en-GB" sz="2200" b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Notation in ER modelling includes Chen notation and Crow</a:t>
            </a:r>
            <a:r>
              <a:rPr lang="en-GB" sz="2200" b="1" dirty="0">
                <a:latin typeface="Calibri" panose="020F0502020204030204"/>
              </a:rPr>
              <a:t>’s Foor notation</a:t>
            </a:r>
            <a:endParaRPr kumimoji="0" lang="en-GB" sz="2200" b="1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8EFC34D-D8A8-451E-9F75-F4DFAD87F832}"/>
              </a:ext>
            </a:extLst>
          </p:cNvPr>
          <p:cNvGrpSpPr/>
          <p:nvPr/>
        </p:nvGrpSpPr>
        <p:grpSpPr>
          <a:xfrm>
            <a:off x="9618029" y="1859009"/>
            <a:ext cx="1584176" cy="2024305"/>
            <a:chOff x="6795080" y="4654347"/>
            <a:chExt cx="1584176" cy="202430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B383B728-896C-4CAC-21DA-3BA0B38D6F5E}"/>
                </a:ext>
              </a:extLst>
            </p:cNvPr>
            <p:cNvSpPr txBox="1"/>
            <p:nvPr/>
          </p:nvSpPr>
          <p:spPr>
            <a:xfrm>
              <a:off x="6795080" y="4654347"/>
              <a:ext cx="1584176" cy="369332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/>
                <a:t>DEPARTMENT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AB95B26-651B-14B1-672E-42850AA6576D}"/>
                </a:ext>
              </a:extLst>
            </p:cNvPr>
            <p:cNvSpPr txBox="1"/>
            <p:nvPr/>
          </p:nvSpPr>
          <p:spPr>
            <a:xfrm>
              <a:off x="6795080" y="6309320"/>
              <a:ext cx="1584176" cy="369332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/>
                <a:t>EMPLOYEE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4543B30C-9A31-F49F-59B3-FAFFAA883742}"/>
                </a:ext>
              </a:extLst>
            </p:cNvPr>
            <p:cNvSpPr txBox="1"/>
            <p:nvPr/>
          </p:nvSpPr>
          <p:spPr>
            <a:xfrm>
              <a:off x="7011104" y="5461835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/>
                <a:t>Employs</a:t>
              </a:r>
            </a:p>
          </p:txBody>
        </p:sp>
        <p:sp>
          <p:nvSpPr>
            <p:cNvPr id="10" name="Flowchart: Decision 9">
              <a:extLst>
                <a:ext uri="{FF2B5EF4-FFF2-40B4-BE49-F238E27FC236}">
                  <a16:creationId xmlns:a16="http://schemas.microsoft.com/office/drawing/2014/main" id="{4A4EA3A7-2D49-A826-4661-63BD31CBCCC3}"/>
                </a:ext>
              </a:extLst>
            </p:cNvPr>
            <p:cNvSpPr/>
            <p:nvPr/>
          </p:nvSpPr>
          <p:spPr>
            <a:xfrm>
              <a:off x="6939096" y="5387827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7B63E82-0FF0-6ACB-D0E8-7A914B1F7DE1}"/>
                </a:ext>
              </a:extLst>
            </p:cNvPr>
            <p:cNvCxnSpPr>
              <a:cxnSpLocks/>
              <a:stCxn id="7" idx="2"/>
              <a:endCxn id="10" idx="0"/>
            </p:cNvCxnSpPr>
            <p:nvPr/>
          </p:nvCxnSpPr>
          <p:spPr>
            <a:xfrm>
              <a:off x="7587168" y="5023679"/>
              <a:ext cx="0" cy="36414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39D8C6C-26AA-1C25-203A-335A8AA5F9EC}"/>
                </a:ext>
              </a:extLst>
            </p:cNvPr>
            <p:cNvCxnSpPr>
              <a:cxnSpLocks/>
              <a:stCxn id="10" idx="2"/>
              <a:endCxn id="8" idx="0"/>
            </p:cNvCxnSpPr>
            <p:nvPr/>
          </p:nvCxnSpPr>
          <p:spPr>
            <a:xfrm>
              <a:off x="7587168" y="5905174"/>
              <a:ext cx="0" cy="404146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E2DFB92-4A8A-48C2-7E47-682EB2038251}"/>
              </a:ext>
            </a:extLst>
          </p:cNvPr>
          <p:cNvCxnSpPr>
            <a:cxnSpLocks/>
          </p:cNvCxnSpPr>
          <p:nvPr/>
        </p:nvCxnSpPr>
        <p:spPr>
          <a:xfrm flipV="1">
            <a:off x="2560320" y="2090636"/>
            <a:ext cx="6985701" cy="711673"/>
          </a:xfrm>
          <a:prstGeom prst="line">
            <a:avLst/>
          </a:prstGeom>
          <a:ln w="12700">
            <a:solidFill>
              <a:srgbClr val="7030A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D2C50EC-455A-9E71-CDA9-4D52AB493B47}"/>
              </a:ext>
            </a:extLst>
          </p:cNvPr>
          <p:cNvCxnSpPr>
            <a:cxnSpLocks/>
          </p:cNvCxnSpPr>
          <p:nvPr/>
        </p:nvCxnSpPr>
        <p:spPr>
          <a:xfrm flipV="1">
            <a:off x="2657139" y="2915601"/>
            <a:ext cx="7032898" cy="136069"/>
          </a:xfrm>
          <a:prstGeom prst="line">
            <a:avLst/>
          </a:prstGeom>
          <a:ln w="12700">
            <a:solidFill>
              <a:srgbClr val="7030A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0205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257CED0-9529-A128-06F6-CBE5B4118A4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28450" y="6484938"/>
            <a:ext cx="463550" cy="373062"/>
          </a:xfrm>
        </p:spPr>
        <p:txBody>
          <a:bodyPr/>
          <a:lstStyle/>
          <a:p>
            <a:fld id="{74D77D2B-B223-4A5F-B2B2-5AE626418F0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223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2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6833D18A-B05E-4809-BEA2-FD05D6832DD1}" vid="{5DEED0CB-4712-4CAF-8107-EBCA73A668AA}"/>
    </a:ext>
  </a:extLst>
</a:theme>
</file>

<file path=ppt/theme/theme2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B6913785-96E4-4712-8393-7C5A02A3851A}" vid="{1865C400-15EC-4F82-9CB3-FF32190DBFC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3DE194C-C133-4F42-9826-91E428E35642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</Template>
  <TotalTime>4302</TotalTime>
  <Words>3598</Words>
  <Application>Microsoft Office PowerPoint</Application>
  <PresentationFormat>Widescreen</PresentationFormat>
  <Paragraphs>562</Paragraphs>
  <Slides>38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ヒラギノ角ゴ Pro W3</vt:lpstr>
      <vt:lpstr>Aptos</vt:lpstr>
      <vt:lpstr>Arial</vt:lpstr>
      <vt:lpstr>Calibri</vt:lpstr>
      <vt:lpstr>Calibri Light</vt:lpstr>
      <vt:lpstr>Wingdings</vt:lpstr>
      <vt:lpstr>2_UWTSD Serif 2025</vt:lpstr>
      <vt:lpstr>UWTSD Serif 2025_2</vt:lpstr>
      <vt:lpstr>Introduction to Web and Database Concept ACCA4023  Week 3</vt:lpstr>
      <vt:lpstr>Weekly schedule</vt:lpstr>
      <vt:lpstr>Objectives</vt:lpstr>
      <vt:lpstr>Recap - RDBMS</vt:lpstr>
      <vt:lpstr>Recap - Introduction to Entity-Relationship Modelling</vt:lpstr>
      <vt:lpstr>Recap - Principal Elements</vt:lpstr>
      <vt:lpstr>Recap - Entity, Entity Set and Entity Type</vt:lpstr>
      <vt:lpstr>Recap - Attributes</vt:lpstr>
      <vt:lpstr>Keys in the Relational Database</vt:lpstr>
      <vt:lpstr>Candidate Key and Alternate Key</vt:lpstr>
      <vt:lpstr>Primary Key: Simple and Composite</vt:lpstr>
      <vt:lpstr>Foreign Key</vt:lpstr>
      <vt:lpstr>Sample Database</vt:lpstr>
      <vt:lpstr>Practice for Keys in the Database</vt:lpstr>
      <vt:lpstr>Relationships</vt:lpstr>
      <vt:lpstr>ER Modelling - Relationships</vt:lpstr>
      <vt:lpstr>ER Modelling - Degree of a Relationship</vt:lpstr>
      <vt:lpstr>Cardinality Ratio of a Relationship - Examples</vt:lpstr>
      <vt:lpstr>ER Modelling - Cardinality Ratio of a Relationship</vt:lpstr>
      <vt:lpstr>ER Modelling - Cardinality Ratio of a Relationship</vt:lpstr>
      <vt:lpstr>Relationship Cardinality – Time (Current vs. Historical)</vt:lpstr>
      <vt:lpstr>ER Modelling - Participation Constraints</vt:lpstr>
      <vt:lpstr>Participation Constraints – An Example</vt:lpstr>
      <vt:lpstr>ER Modelling - Participation Constraints</vt:lpstr>
      <vt:lpstr>ER Diagram Example – Project Management System</vt:lpstr>
      <vt:lpstr>Project Management System: 1) Entities</vt:lpstr>
      <vt:lpstr>Project Management System: 2) Relationships</vt:lpstr>
      <vt:lpstr>Project Management System: 3) Cardinality Ratios </vt:lpstr>
      <vt:lpstr>Project Management System: 4) Participation Constraints</vt:lpstr>
      <vt:lpstr>Project Management System: 4) Participation Constraints</vt:lpstr>
      <vt:lpstr>ER Notations and ER Diagrams</vt:lpstr>
      <vt:lpstr>Multiplicities in E-R Diagram</vt:lpstr>
      <vt:lpstr>E-R Diagram Notations</vt:lpstr>
      <vt:lpstr>Different Notations for ER modelling</vt:lpstr>
      <vt:lpstr>Chen Notation </vt:lpstr>
      <vt:lpstr>Crow’s Foot Notation 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Sadhana Jha</cp:lastModifiedBy>
  <cp:revision>8</cp:revision>
  <dcterms:created xsi:type="dcterms:W3CDTF">2025-04-25T13:02:39Z</dcterms:created>
  <dcterms:modified xsi:type="dcterms:W3CDTF">2026-01-28T09:24:15Z</dcterms:modified>
</cp:coreProperties>
</file>