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rts/chart1.xml" ContentType="application/vnd.openxmlformats-officedocument.drawingml.chart+xml"/>
  <Override PartName="/ppt/theme/themeOverride1.xml" ContentType="application/vnd.openxmlformats-officedocument.themeOverr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6" r:id="rId2"/>
    <p:sldId id="419" r:id="rId3"/>
    <p:sldId id="395" r:id="rId4"/>
    <p:sldId id="813" r:id="rId5"/>
    <p:sldId id="310" r:id="rId6"/>
    <p:sldId id="296" r:id="rId7"/>
    <p:sldId id="1302" r:id="rId8"/>
    <p:sldId id="1309" r:id="rId9"/>
    <p:sldId id="1310" r:id="rId10"/>
    <p:sldId id="307" r:id="rId11"/>
    <p:sldId id="1291" r:id="rId12"/>
    <p:sldId id="585" r:id="rId13"/>
    <p:sldId id="470" r:id="rId14"/>
    <p:sldId id="814" r:id="rId15"/>
    <p:sldId id="746" r:id="rId16"/>
    <p:sldId id="1290" r:id="rId17"/>
    <p:sldId id="309" r:id="rId18"/>
    <p:sldId id="397" r:id="rId19"/>
    <p:sldId id="823" r:id="rId20"/>
    <p:sldId id="398" r:id="rId21"/>
    <p:sldId id="394" r:id="rId22"/>
    <p:sldId id="399" r:id="rId23"/>
    <p:sldId id="1301" r:id="rId24"/>
    <p:sldId id="816" r:id="rId25"/>
    <p:sldId id="425" r:id="rId26"/>
    <p:sldId id="400" r:id="rId27"/>
    <p:sldId id="401" r:id="rId28"/>
    <p:sldId id="403" r:id="rId29"/>
    <p:sldId id="404" r:id="rId30"/>
    <p:sldId id="405" r:id="rId31"/>
    <p:sldId id="287" r:id="rId32"/>
    <p:sldId id="286" r:id="rId33"/>
    <p:sldId id="406" r:id="rId34"/>
    <p:sldId id="407" r:id="rId35"/>
    <p:sldId id="707" r:id="rId36"/>
    <p:sldId id="410" r:id="rId37"/>
    <p:sldId id="409"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643" y="72"/>
      </p:cViewPr>
      <p:guideLst/>
    </p:cSldViewPr>
  </p:slideViewPr>
  <p:notesTextViewPr>
    <p:cViewPr>
      <p:scale>
        <a:sx n="1" d="1"/>
        <a:sy n="1" d="1"/>
      </p:scale>
      <p:origin x="0" y="0"/>
    </p:cViewPr>
  </p:notesTextViewPr>
  <p:sorterViewPr>
    <p:cViewPr varScale="1">
      <p:scale>
        <a:sx n="1" d="1"/>
        <a:sy n="1" d="1"/>
      </p:scale>
      <p:origin x="0" y="-885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rts/_rels/chart1.xml.rels><?xml version="1.0" encoding="UTF-8" standalone="yes"?>
<Relationships xmlns="http://schemas.openxmlformats.org/package/2006/relationships"><Relationship Id="rId2" Type="http://schemas.openxmlformats.org/officeDocument/2006/relationships/oleObject" Target="about:blank" TargetMode="External"/><Relationship Id="rId1" Type="http://schemas.openxmlformats.org/officeDocument/2006/relationships/themeOverride" Target="../theme/themeOverrid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lrMapOvr bg1="lt1" tx1="dk1" bg2="lt2" tx2="dk2" accent1="accent1" accent2="accent2" accent3="accent3" accent4="accent4" accent5="accent5" accent6="accent6" hlink="hlink" folHlink="folHlink"/>
  <c:chart>
    <c:autoTitleDeleted val="1"/>
    <c:plotArea>
      <c:layout/>
      <c:barChart>
        <c:barDir val="bar"/>
        <c:grouping val="percentStacked"/>
        <c:varyColors val="0"/>
        <c:ser>
          <c:idx val="0"/>
          <c:order val="0"/>
          <c:tx>
            <c:strRef>
              <c:f>Sheet1!$B$1</c:f>
              <c:strCache>
                <c:ptCount val="1"/>
                <c:pt idx="0">
                  <c:v>Treatments</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Sheet1!$A$2:$A$14</c:f>
              <c:strCache>
                <c:ptCount val="13"/>
                <c:pt idx="0">
                  <c:v>Goldman USA, 1968-76</c:v>
                </c:pt>
                <c:pt idx="1">
                  <c:v>Beaglehole New Zealand, 1974-81</c:v>
                </c:pt>
                <c:pt idx="2">
                  <c:v>Hunink USA, 1980-90</c:v>
                </c:pt>
                <c:pt idx="3">
                  <c:v>IMPACT Scotland, 1975-94</c:v>
                </c:pt>
                <c:pt idx="4">
                  <c:v>IMPACT New Zealand, 1982-93</c:v>
                </c:pt>
                <c:pt idx="5">
                  <c:v>IMPACT England and Wales, 1981-2000</c:v>
                </c:pt>
                <c:pt idx="6">
                  <c:v>IMPACT USA, 1980-2000</c:v>
                </c:pt>
                <c:pt idx="7">
                  <c:v>IMPACT Poland, 1991-2005</c:v>
                </c:pt>
                <c:pt idx="8">
                  <c:v>IMPACT Czech, 1985-2007</c:v>
                </c:pt>
                <c:pt idx="9">
                  <c:v>IMPACT Sweden, 1986-2002</c:v>
                </c:pt>
                <c:pt idx="10">
                  <c:v>BMJ Finland, 1982-97</c:v>
                </c:pt>
                <c:pt idx="11">
                  <c:v>IMPACT Finland, 1982-97</c:v>
                </c:pt>
                <c:pt idx="12">
                  <c:v>IMPACT Iceland, 1981-2006</c:v>
                </c:pt>
              </c:strCache>
            </c:strRef>
          </c:cat>
          <c:val>
            <c:numRef>
              <c:f>Sheet1!$B$2:$B$14</c:f>
              <c:numCache>
                <c:formatCode>General</c:formatCode>
                <c:ptCount val="13"/>
                <c:pt idx="0">
                  <c:v>40</c:v>
                </c:pt>
                <c:pt idx="1">
                  <c:v>40</c:v>
                </c:pt>
                <c:pt idx="2">
                  <c:v>43</c:v>
                </c:pt>
                <c:pt idx="3">
                  <c:v>35</c:v>
                </c:pt>
                <c:pt idx="4">
                  <c:v>35</c:v>
                </c:pt>
                <c:pt idx="5">
                  <c:v>38</c:v>
                </c:pt>
                <c:pt idx="6">
                  <c:v>47</c:v>
                </c:pt>
                <c:pt idx="7">
                  <c:v>43</c:v>
                </c:pt>
                <c:pt idx="8">
                  <c:v>39</c:v>
                </c:pt>
                <c:pt idx="9">
                  <c:v>36</c:v>
                </c:pt>
                <c:pt idx="10">
                  <c:v>24</c:v>
                </c:pt>
                <c:pt idx="11">
                  <c:v>23</c:v>
                </c:pt>
                <c:pt idx="12">
                  <c:v>24</c:v>
                </c:pt>
              </c:numCache>
            </c:numRef>
          </c:val>
          <c:extLst>
            <c:ext xmlns:c16="http://schemas.microsoft.com/office/drawing/2014/chart" uri="{C3380CC4-5D6E-409C-BE32-E72D297353CC}">
              <c16:uniqueId val="{00000000-E4CB-43B8-9BAE-45D563FA2B0A}"/>
            </c:ext>
          </c:extLst>
        </c:ser>
        <c:ser>
          <c:idx val="1"/>
          <c:order val="1"/>
          <c:tx>
            <c:strRef>
              <c:f>Sheet1!$C$1</c:f>
              <c:strCache>
                <c:ptCount val="1"/>
                <c:pt idx="0">
                  <c:v>Risk factors</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Sheet1!$A$2:$A$14</c:f>
              <c:strCache>
                <c:ptCount val="13"/>
                <c:pt idx="0">
                  <c:v>Goldman USA, 1968-76</c:v>
                </c:pt>
                <c:pt idx="1">
                  <c:v>Beaglehole New Zealand, 1974-81</c:v>
                </c:pt>
                <c:pt idx="2">
                  <c:v>Hunink USA, 1980-90</c:v>
                </c:pt>
                <c:pt idx="3">
                  <c:v>IMPACT Scotland, 1975-94</c:v>
                </c:pt>
                <c:pt idx="4">
                  <c:v>IMPACT New Zealand, 1982-93</c:v>
                </c:pt>
                <c:pt idx="5">
                  <c:v>IMPACT England and Wales, 1981-2000</c:v>
                </c:pt>
                <c:pt idx="6">
                  <c:v>IMPACT USA, 1980-2000</c:v>
                </c:pt>
                <c:pt idx="7">
                  <c:v>IMPACT Poland, 1991-2005</c:v>
                </c:pt>
                <c:pt idx="8">
                  <c:v>IMPACT Czech, 1985-2007</c:v>
                </c:pt>
                <c:pt idx="9">
                  <c:v>IMPACT Sweden, 1986-2002</c:v>
                </c:pt>
                <c:pt idx="10">
                  <c:v>BMJ Finland, 1982-97</c:v>
                </c:pt>
                <c:pt idx="11">
                  <c:v>IMPACT Finland, 1982-97</c:v>
                </c:pt>
                <c:pt idx="12">
                  <c:v>IMPACT Iceland, 1981-2006</c:v>
                </c:pt>
              </c:strCache>
            </c:strRef>
          </c:cat>
          <c:val>
            <c:numRef>
              <c:f>Sheet1!$C$2:$C$14</c:f>
              <c:numCache>
                <c:formatCode>General</c:formatCode>
                <c:ptCount val="13"/>
                <c:pt idx="0">
                  <c:v>54</c:v>
                </c:pt>
                <c:pt idx="1">
                  <c:v>60</c:v>
                </c:pt>
                <c:pt idx="2">
                  <c:v>50</c:v>
                </c:pt>
                <c:pt idx="3">
                  <c:v>55</c:v>
                </c:pt>
                <c:pt idx="4">
                  <c:v>60</c:v>
                </c:pt>
                <c:pt idx="5">
                  <c:v>52</c:v>
                </c:pt>
                <c:pt idx="6">
                  <c:v>44</c:v>
                </c:pt>
                <c:pt idx="7">
                  <c:v>49</c:v>
                </c:pt>
                <c:pt idx="8">
                  <c:v>60</c:v>
                </c:pt>
                <c:pt idx="9">
                  <c:v>55</c:v>
                </c:pt>
                <c:pt idx="10">
                  <c:v>76</c:v>
                </c:pt>
                <c:pt idx="11">
                  <c:v>53</c:v>
                </c:pt>
                <c:pt idx="12">
                  <c:v>74</c:v>
                </c:pt>
              </c:numCache>
            </c:numRef>
          </c:val>
          <c:extLst>
            <c:ext xmlns:c16="http://schemas.microsoft.com/office/drawing/2014/chart" uri="{C3380CC4-5D6E-409C-BE32-E72D297353CC}">
              <c16:uniqueId val="{00000001-E4CB-43B8-9BAE-45D563FA2B0A}"/>
            </c:ext>
          </c:extLst>
        </c:ser>
        <c:ser>
          <c:idx val="2"/>
          <c:order val="2"/>
          <c:tx>
            <c:strRef>
              <c:f>Sheet1!$D$1</c:f>
              <c:strCache>
                <c:ptCount val="1"/>
                <c:pt idx="0">
                  <c:v>Unexplained</c:v>
                </c:pt>
              </c:strCache>
            </c:strRef>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Sheet1!$A$2:$A$14</c:f>
              <c:strCache>
                <c:ptCount val="13"/>
                <c:pt idx="0">
                  <c:v>Goldman USA, 1968-76</c:v>
                </c:pt>
                <c:pt idx="1">
                  <c:v>Beaglehole New Zealand, 1974-81</c:v>
                </c:pt>
                <c:pt idx="2">
                  <c:v>Hunink USA, 1980-90</c:v>
                </c:pt>
                <c:pt idx="3">
                  <c:v>IMPACT Scotland, 1975-94</c:v>
                </c:pt>
                <c:pt idx="4">
                  <c:v>IMPACT New Zealand, 1982-93</c:v>
                </c:pt>
                <c:pt idx="5">
                  <c:v>IMPACT England and Wales, 1981-2000</c:v>
                </c:pt>
                <c:pt idx="6">
                  <c:v>IMPACT USA, 1980-2000</c:v>
                </c:pt>
                <c:pt idx="7">
                  <c:v>IMPACT Poland, 1991-2005</c:v>
                </c:pt>
                <c:pt idx="8">
                  <c:v>IMPACT Czech, 1985-2007</c:v>
                </c:pt>
                <c:pt idx="9">
                  <c:v>IMPACT Sweden, 1986-2002</c:v>
                </c:pt>
                <c:pt idx="10">
                  <c:v>BMJ Finland, 1982-97</c:v>
                </c:pt>
                <c:pt idx="11">
                  <c:v>IMPACT Finland, 1982-97</c:v>
                </c:pt>
                <c:pt idx="12">
                  <c:v>IMPACT Iceland, 1981-2006</c:v>
                </c:pt>
              </c:strCache>
            </c:strRef>
          </c:cat>
          <c:val>
            <c:numRef>
              <c:f>Sheet1!$D$2:$D$14</c:f>
              <c:numCache>
                <c:formatCode>General</c:formatCode>
                <c:ptCount val="13"/>
                <c:pt idx="0">
                  <c:v>6</c:v>
                </c:pt>
                <c:pt idx="1">
                  <c:v>0</c:v>
                </c:pt>
                <c:pt idx="2">
                  <c:v>7</c:v>
                </c:pt>
                <c:pt idx="3">
                  <c:v>10</c:v>
                </c:pt>
                <c:pt idx="4">
                  <c:v>5</c:v>
                </c:pt>
                <c:pt idx="5">
                  <c:v>10</c:v>
                </c:pt>
                <c:pt idx="6">
                  <c:v>9</c:v>
                </c:pt>
                <c:pt idx="7">
                  <c:v>8</c:v>
                </c:pt>
                <c:pt idx="8">
                  <c:v>1</c:v>
                </c:pt>
                <c:pt idx="9">
                  <c:v>9</c:v>
                </c:pt>
                <c:pt idx="10">
                  <c:v>0</c:v>
                </c:pt>
                <c:pt idx="11">
                  <c:v>24</c:v>
                </c:pt>
                <c:pt idx="12">
                  <c:v>2</c:v>
                </c:pt>
              </c:numCache>
            </c:numRef>
          </c:val>
          <c:extLst>
            <c:ext xmlns:c16="http://schemas.microsoft.com/office/drawing/2014/chart" uri="{C3380CC4-5D6E-409C-BE32-E72D297353CC}">
              <c16:uniqueId val="{00000002-E4CB-43B8-9BAE-45D563FA2B0A}"/>
            </c:ext>
          </c:extLst>
        </c:ser>
        <c:dLbls>
          <c:showLegendKey val="0"/>
          <c:showVal val="1"/>
          <c:showCatName val="0"/>
          <c:showSerName val="0"/>
          <c:showPercent val="0"/>
          <c:showBubbleSize val="0"/>
        </c:dLbls>
        <c:gapWidth val="75"/>
        <c:overlap val="100"/>
        <c:axId val="98271656"/>
        <c:axId val="98270480"/>
      </c:barChart>
      <c:catAx>
        <c:axId val="98271656"/>
        <c:scaling>
          <c:orientation val="minMax"/>
        </c:scaling>
        <c:delete val="0"/>
        <c:axPos val="l"/>
        <c:numFmt formatCode="General" sourceLinked="0"/>
        <c:majorTickMark val="none"/>
        <c:minorTickMark val="none"/>
        <c:tickLblPos val="nextTo"/>
        <c:txPr>
          <a:bodyPr/>
          <a:lstStyle/>
          <a:p>
            <a:pPr>
              <a:defRPr sz="900"/>
            </a:pPr>
            <a:endParaRPr lang="en-US"/>
          </a:p>
        </c:txPr>
        <c:crossAx val="98270480"/>
        <c:crosses val="autoZero"/>
        <c:auto val="1"/>
        <c:lblAlgn val="ctr"/>
        <c:lblOffset val="100"/>
        <c:noMultiLvlLbl val="0"/>
      </c:catAx>
      <c:valAx>
        <c:axId val="98270480"/>
        <c:scaling>
          <c:orientation val="minMax"/>
        </c:scaling>
        <c:delete val="0"/>
        <c:axPos val="b"/>
        <c:numFmt formatCode="0%" sourceLinked="1"/>
        <c:majorTickMark val="none"/>
        <c:minorTickMark val="none"/>
        <c:tickLblPos val="nextTo"/>
        <c:crossAx val="98271656"/>
        <c:crosses val="autoZero"/>
        <c:crossBetween val="between"/>
      </c:valAx>
    </c:plotArea>
    <c:legend>
      <c:legendPos val="t"/>
      <c:overlay val="0"/>
    </c:legend>
    <c:plotVisOnly val="1"/>
    <c:dispBlanksAs val="gap"/>
    <c:showDLblsOverMax val="0"/>
  </c:chart>
  <c:externalData r:id="rId2">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8B0C04-55B5-4B33-B536-83FCE1B8F279}" type="doc">
      <dgm:prSet loTypeId="urn:microsoft.com/office/officeart/2005/8/layout/vList6" loCatId="list" qsTypeId="urn:microsoft.com/office/officeart/2005/8/quickstyle/simple1#1" qsCatId="simple" csTypeId="urn:microsoft.com/office/officeart/2005/8/colors/accent1_2#1" csCatId="accent1" phldr="1"/>
      <dgm:spPr/>
      <dgm:t>
        <a:bodyPr/>
        <a:lstStyle/>
        <a:p>
          <a:endParaRPr lang="en-US"/>
        </a:p>
      </dgm:t>
    </dgm:pt>
    <dgm:pt modelId="{0C8ACD32-F5B4-46F5-980F-903611664EC8}">
      <dgm:prSet phldrT="[Text]" custT="1"/>
      <dgm:spPr/>
      <dgm:t>
        <a:bodyPr/>
        <a:lstStyle/>
        <a:p>
          <a:r>
            <a:rPr lang="en-US" sz="4000" dirty="0"/>
            <a:t>Strategic directions</a:t>
          </a:r>
        </a:p>
      </dgm:t>
    </dgm:pt>
    <dgm:pt modelId="{6723ABB8-DBCA-4C0E-BD12-1AF704182090}" type="parTrans" cxnId="{55829CB5-4F6C-44FE-806D-423FFDA7EA53}">
      <dgm:prSet/>
      <dgm:spPr/>
      <dgm:t>
        <a:bodyPr/>
        <a:lstStyle/>
        <a:p>
          <a:endParaRPr lang="en-US"/>
        </a:p>
      </dgm:t>
    </dgm:pt>
    <dgm:pt modelId="{FA8A19F5-A34E-45F4-8B9A-3EFC9E59F8CB}" type="sibTrans" cxnId="{55829CB5-4F6C-44FE-806D-423FFDA7EA53}">
      <dgm:prSet/>
      <dgm:spPr/>
      <dgm:t>
        <a:bodyPr/>
        <a:lstStyle/>
        <a:p>
          <a:endParaRPr lang="en-US"/>
        </a:p>
      </dgm:t>
    </dgm:pt>
    <dgm:pt modelId="{FC7BE953-B9A7-473F-A5C7-8F17B7BC6AAA}">
      <dgm:prSet phldrT="[Text]" custT="1"/>
      <dgm:spPr/>
      <dgm:t>
        <a:bodyPr/>
        <a:lstStyle/>
        <a:p>
          <a:r>
            <a:rPr lang="en-US" sz="2000" dirty="0"/>
            <a:t>Leadership and governance </a:t>
          </a:r>
        </a:p>
      </dgm:t>
    </dgm:pt>
    <dgm:pt modelId="{F4C9DE71-4D79-41F3-9481-8B51DA646065}" type="parTrans" cxnId="{203D834B-268C-4B3B-AD59-B7552FD130C6}">
      <dgm:prSet/>
      <dgm:spPr/>
      <dgm:t>
        <a:bodyPr/>
        <a:lstStyle/>
        <a:p>
          <a:endParaRPr lang="en-US"/>
        </a:p>
      </dgm:t>
    </dgm:pt>
    <dgm:pt modelId="{1AC141BB-E7FF-407F-8E42-6095E655C1CF}" type="sibTrans" cxnId="{203D834B-268C-4B3B-AD59-B7552FD130C6}">
      <dgm:prSet/>
      <dgm:spPr/>
      <dgm:t>
        <a:bodyPr/>
        <a:lstStyle/>
        <a:p>
          <a:endParaRPr lang="en-US"/>
        </a:p>
      </dgm:t>
    </dgm:pt>
    <dgm:pt modelId="{9636398A-5433-4277-AA3E-58FFE66444D7}">
      <dgm:prSet phldrT="[Text]" custT="1"/>
      <dgm:spPr/>
      <dgm:t>
        <a:bodyPr/>
        <a:lstStyle/>
        <a:p>
          <a:pPr>
            <a:buFont typeface="Arial" panose="020B0604020202020204" pitchFamily="34" charset="0"/>
            <a:buChar char="•"/>
          </a:pPr>
          <a:r>
            <a:rPr lang="en-US" sz="2000" dirty="0"/>
            <a:t>Multi-partner cooperation</a:t>
          </a:r>
        </a:p>
      </dgm:t>
    </dgm:pt>
    <dgm:pt modelId="{75047022-B0EB-4D79-B042-4C3DB5C3F18C}" type="parTrans" cxnId="{A26C7537-157D-45B0-A7B6-2DAB13A68D10}">
      <dgm:prSet/>
      <dgm:spPr/>
      <dgm:t>
        <a:bodyPr/>
        <a:lstStyle/>
        <a:p>
          <a:endParaRPr lang="en-US"/>
        </a:p>
      </dgm:t>
    </dgm:pt>
    <dgm:pt modelId="{33F15A17-E713-4DA4-8B20-2D2FBDD0E83A}" type="sibTrans" cxnId="{A26C7537-157D-45B0-A7B6-2DAB13A68D10}">
      <dgm:prSet/>
      <dgm:spPr/>
      <dgm:t>
        <a:bodyPr/>
        <a:lstStyle/>
        <a:p>
          <a:endParaRPr lang="en-US"/>
        </a:p>
      </dgm:t>
    </dgm:pt>
    <dgm:pt modelId="{51081FDB-14F2-45C7-A281-F796819D37FA}">
      <dgm:prSet phldrT="[Text]" custT="1"/>
      <dgm:spPr/>
      <dgm:t>
        <a:bodyPr/>
        <a:lstStyle/>
        <a:p>
          <a:r>
            <a:rPr lang="en-US" sz="2000" dirty="0"/>
            <a:t>Leaving no one behind</a:t>
          </a:r>
        </a:p>
      </dgm:t>
    </dgm:pt>
    <dgm:pt modelId="{AF960553-03B1-4755-A905-034177E6A2BE}" type="parTrans" cxnId="{2039B313-F03B-4DB4-8367-EC5834A56B72}">
      <dgm:prSet/>
      <dgm:spPr/>
      <dgm:t>
        <a:bodyPr/>
        <a:lstStyle/>
        <a:p>
          <a:endParaRPr lang="en-US"/>
        </a:p>
      </dgm:t>
    </dgm:pt>
    <dgm:pt modelId="{A2D7E05D-3730-4A3F-83EA-289A60C1A14E}" type="sibTrans" cxnId="{2039B313-F03B-4DB4-8367-EC5834A56B72}">
      <dgm:prSet/>
      <dgm:spPr/>
      <dgm:t>
        <a:bodyPr/>
        <a:lstStyle/>
        <a:p>
          <a:endParaRPr lang="en-US"/>
        </a:p>
      </dgm:t>
    </dgm:pt>
    <dgm:pt modelId="{412402C1-81EE-4EF6-8729-9D51FF341939}">
      <dgm:prSet phldrT="[Text]" custT="1"/>
      <dgm:spPr/>
      <dgm:t>
        <a:bodyPr/>
        <a:lstStyle/>
        <a:p>
          <a:r>
            <a:rPr lang="en-US" sz="2000" dirty="0" err="1"/>
            <a:t>Multisectoral</a:t>
          </a:r>
          <a:r>
            <a:rPr lang="en-US" sz="2000" dirty="0"/>
            <a:t> and intersectoral actions</a:t>
          </a:r>
        </a:p>
      </dgm:t>
    </dgm:pt>
    <dgm:pt modelId="{B1D6C1B5-A18E-45EE-ADC3-975B764D583A}" type="parTrans" cxnId="{7CABF1C8-F8E6-49DF-B79F-7AAFFA8A42CD}">
      <dgm:prSet/>
      <dgm:spPr/>
      <dgm:t>
        <a:bodyPr/>
        <a:lstStyle/>
        <a:p>
          <a:endParaRPr lang="en-US"/>
        </a:p>
      </dgm:t>
    </dgm:pt>
    <dgm:pt modelId="{8F657705-50E7-462A-9ACB-3A751FE81B55}" type="sibTrans" cxnId="{7CABF1C8-F8E6-49DF-B79F-7AAFFA8A42CD}">
      <dgm:prSet/>
      <dgm:spPr/>
      <dgm:t>
        <a:bodyPr/>
        <a:lstStyle/>
        <a:p>
          <a:endParaRPr lang="en-US"/>
        </a:p>
      </dgm:t>
    </dgm:pt>
    <dgm:pt modelId="{E043C9AB-EB07-46CE-8C1D-9A1068A18897}">
      <dgm:prSet phldrT="[Text]" custT="1"/>
      <dgm:spPr/>
      <dgm:t>
        <a:bodyPr/>
        <a:lstStyle/>
        <a:p>
          <a:r>
            <a:rPr lang="en-US" sz="2000" dirty="0"/>
            <a:t>Healthy places, settings and communities</a:t>
          </a:r>
        </a:p>
      </dgm:t>
    </dgm:pt>
    <dgm:pt modelId="{F119B94F-C9BD-4C38-8031-F81C03483C6D}" type="parTrans" cxnId="{AB94D196-8535-4B9A-A4A1-D7EA3AB98A04}">
      <dgm:prSet/>
      <dgm:spPr/>
      <dgm:t>
        <a:bodyPr/>
        <a:lstStyle/>
        <a:p>
          <a:endParaRPr lang="en-US"/>
        </a:p>
      </dgm:t>
    </dgm:pt>
    <dgm:pt modelId="{1973F09C-CA65-4262-A7C8-E5BB12277119}" type="sibTrans" cxnId="{AB94D196-8535-4B9A-A4A1-D7EA3AB98A04}">
      <dgm:prSet/>
      <dgm:spPr/>
      <dgm:t>
        <a:bodyPr/>
        <a:lstStyle/>
        <a:p>
          <a:endParaRPr lang="en-US"/>
        </a:p>
      </dgm:t>
    </dgm:pt>
    <dgm:pt modelId="{770E6E11-AEE7-48B6-81D6-5FFB8F70359A}">
      <dgm:prSet phldrT="[Text]" custT="1"/>
      <dgm:spPr/>
      <dgm:t>
        <a:bodyPr/>
        <a:lstStyle/>
        <a:p>
          <a:r>
            <a:rPr lang="en-US" sz="2000" dirty="0"/>
            <a:t>Health system strengthening for UHC</a:t>
          </a:r>
        </a:p>
      </dgm:t>
    </dgm:pt>
    <dgm:pt modelId="{B3BB3379-3C55-4B26-A95F-7C0E2A4C0AFA}" type="parTrans" cxnId="{0D758EA8-FD60-4120-AF4B-17649AAFFDB4}">
      <dgm:prSet/>
      <dgm:spPr/>
      <dgm:t>
        <a:bodyPr/>
        <a:lstStyle/>
        <a:p>
          <a:endParaRPr lang="en-US"/>
        </a:p>
      </dgm:t>
    </dgm:pt>
    <dgm:pt modelId="{C78011A5-54A6-4BA4-AB2A-260CB6406B6E}" type="sibTrans" cxnId="{0D758EA8-FD60-4120-AF4B-17649AAFFDB4}">
      <dgm:prSet/>
      <dgm:spPr/>
      <dgm:t>
        <a:bodyPr/>
        <a:lstStyle/>
        <a:p>
          <a:endParaRPr lang="en-US"/>
        </a:p>
      </dgm:t>
    </dgm:pt>
    <dgm:pt modelId="{E1E9B2C5-EE2A-4A07-B7AA-29FDC0B19ECC}">
      <dgm:prSet phldrT="[Text]" custT="1"/>
      <dgm:spPr/>
      <dgm:t>
        <a:bodyPr/>
        <a:lstStyle/>
        <a:p>
          <a:r>
            <a:rPr lang="en-US" sz="4000" dirty="0"/>
            <a:t>Enablers</a:t>
          </a:r>
        </a:p>
      </dgm:t>
    </dgm:pt>
    <dgm:pt modelId="{70AFDCD1-CA63-4B65-B0AC-6A5AAB06B455}" type="sibTrans" cxnId="{520A44C5-3337-4422-9CE4-7BCD37855DB1}">
      <dgm:prSet/>
      <dgm:spPr/>
      <dgm:t>
        <a:bodyPr/>
        <a:lstStyle/>
        <a:p>
          <a:endParaRPr lang="en-US"/>
        </a:p>
      </dgm:t>
    </dgm:pt>
    <dgm:pt modelId="{B7682ED0-2A7D-4A90-A905-4647682D4E3B}" type="parTrans" cxnId="{520A44C5-3337-4422-9CE4-7BCD37855DB1}">
      <dgm:prSet/>
      <dgm:spPr/>
      <dgm:t>
        <a:bodyPr/>
        <a:lstStyle/>
        <a:p>
          <a:endParaRPr lang="en-US"/>
        </a:p>
      </dgm:t>
    </dgm:pt>
    <dgm:pt modelId="{8DB57D0D-FEA5-4B18-BF60-5CCE46F9C69A}">
      <dgm:prSet phldrT="[Text]" custT="1"/>
      <dgm:spPr/>
      <dgm:t>
        <a:bodyPr/>
        <a:lstStyle/>
        <a:p>
          <a:pPr>
            <a:buFont typeface="Arial" panose="020B0604020202020204" pitchFamily="34" charset="0"/>
            <a:buChar char="•"/>
          </a:pPr>
          <a:r>
            <a:rPr lang="en-US" sz="2000" dirty="0"/>
            <a:t>Sustainable financing</a:t>
          </a:r>
        </a:p>
      </dgm:t>
    </dgm:pt>
    <dgm:pt modelId="{5D11B812-F16F-4EB2-AD5E-F09AABA95AD5}" type="parTrans" cxnId="{C9E9A821-7C7B-4808-9EC4-72F8633F3BFF}">
      <dgm:prSet/>
      <dgm:spPr/>
      <dgm:t>
        <a:bodyPr/>
        <a:lstStyle/>
        <a:p>
          <a:endParaRPr lang="en-US"/>
        </a:p>
      </dgm:t>
    </dgm:pt>
    <dgm:pt modelId="{188712EB-821F-471F-B9A6-AF912CDA6E31}" type="sibTrans" cxnId="{C9E9A821-7C7B-4808-9EC4-72F8633F3BFF}">
      <dgm:prSet/>
      <dgm:spPr/>
      <dgm:t>
        <a:bodyPr/>
        <a:lstStyle/>
        <a:p>
          <a:endParaRPr lang="en-US"/>
        </a:p>
      </dgm:t>
    </dgm:pt>
    <dgm:pt modelId="{5C4DAE46-DDC5-45A5-80BB-780C4D32AD31}">
      <dgm:prSet phldrT="[Text]" custT="1"/>
      <dgm:spPr/>
      <dgm:t>
        <a:bodyPr/>
        <a:lstStyle/>
        <a:p>
          <a:pPr>
            <a:buFont typeface="Arial" panose="020B0604020202020204" pitchFamily="34" charset="0"/>
            <a:buChar char="•"/>
          </a:pPr>
          <a:r>
            <a:rPr lang="en-US" sz="2000" dirty="0"/>
            <a:t>Research and innovation</a:t>
          </a:r>
        </a:p>
      </dgm:t>
    </dgm:pt>
    <dgm:pt modelId="{FDB89F26-7614-4063-BDB0-E9811CB560E3}" type="parTrans" cxnId="{BE7DB6B3-C499-499B-B323-DD24870A643F}">
      <dgm:prSet/>
      <dgm:spPr/>
      <dgm:t>
        <a:bodyPr/>
        <a:lstStyle/>
        <a:p>
          <a:endParaRPr lang="en-US"/>
        </a:p>
      </dgm:t>
    </dgm:pt>
    <dgm:pt modelId="{50CB1F44-4F73-4754-BCA1-386CF116ED67}" type="sibTrans" cxnId="{BE7DB6B3-C499-499B-B323-DD24870A643F}">
      <dgm:prSet/>
      <dgm:spPr/>
      <dgm:t>
        <a:bodyPr/>
        <a:lstStyle/>
        <a:p>
          <a:endParaRPr lang="en-US"/>
        </a:p>
      </dgm:t>
    </dgm:pt>
    <dgm:pt modelId="{E18D3397-DA34-4B67-BB43-A56739D94F26}">
      <dgm:prSet phldrT="[Text]" custT="1"/>
      <dgm:spPr/>
      <dgm:t>
        <a:bodyPr/>
        <a:lstStyle/>
        <a:p>
          <a:pPr>
            <a:buFont typeface="Arial" panose="020B0604020202020204" pitchFamily="34" charset="0"/>
            <a:buChar char="•"/>
          </a:pPr>
          <a:r>
            <a:rPr lang="en-US" sz="2000" dirty="0"/>
            <a:t>Monitoring and evaluation</a:t>
          </a:r>
        </a:p>
      </dgm:t>
    </dgm:pt>
    <dgm:pt modelId="{3B6CAB1A-397C-4612-A97A-58677E83B032}" type="parTrans" cxnId="{F7048DB4-CD17-4D3E-B935-98F37C1EA289}">
      <dgm:prSet/>
      <dgm:spPr/>
      <dgm:t>
        <a:bodyPr/>
        <a:lstStyle/>
        <a:p>
          <a:endParaRPr lang="en-US"/>
        </a:p>
      </dgm:t>
    </dgm:pt>
    <dgm:pt modelId="{814C250D-0626-4F78-A097-DC96619E4E70}" type="sibTrans" cxnId="{F7048DB4-CD17-4D3E-B935-98F37C1EA289}">
      <dgm:prSet/>
      <dgm:spPr/>
      <dgm:t>
        <a:bodyPr/>
        <a:lstStyle/>
        <a:p>
          <a:endParaRPr lang="en-US"/>
        </a:p>
      </dgm:t>
    </dgm:pt>
    <dgm:pt modelId="{DAEC0762-0896-4337-89AD-D3E3465F4D6B}" type="pres">
      <dgm:prSet presAssocID="{788B0C04-55B5-4B33-B536-83FCE1B8F279}" presName="Name0" presStyleCnt="0">
        <dgm:presLayoutVars>
          <dgm:dir/>
          <dgm:animLvl val="lvl"/>
          <dgm:resizeHandles/>
        </dgm:presLayoutVars>
      </dgm:prSet>
      <dgm:spPr/>
    </dgm:pt>
    <dgm:pt modelId="{1DFAF7B7-E7B6-440E-AD24-D6B32316EF14}" type="pres">
      <dgm:prSet presAssocID="{0C8ACD32-F5B4-46F5-980F-903611664EC8}" presName="linNode" presStyleCnt="0"/>
      <dgm:spPr/>
    </dgm:pt>
    <dgm:pt modelId="{1EA73CBE-74A6-45C2-AE14-4F1D6082D50B}" type="pres">
      <dgm:prSet presAssocID="{0C8ACD32-F5B4-46F5-980F-903611664EC8}" presName="parentShp" presStyleLbl="node1" presStyleIdx="0" presStyleCnt="2" custScaleX="119162">
        <dgm:presLayoutVars>
          <dgm:bulletEnabled val="1"/>
        </dgm:presLayoutVars>
      </dgm:prSet>
      <dgm:spPr/>
    </dgm:pt>
    <dgm:pt modelId="{88685A08-4BBD-4B1B-B078-9AFE641D88F9}" type="pres">
      <dgm:prSet presAssocID="{0C8ACD32-F5B4-46F5-980F-903611664EC8}" presName="childShp" presStyleLbl="bgAccFollowNode1" presStyleIdx="0" presStyleCnt="2" custScaleX="124661" custScaleY="107162">
        <dgm:presLayoutVars>
          <dgm:bulletEnabled val="1"/>
        </dgm:presLayoutVars>
      </dgm:prSet>
      <dgm:spPr/>
    </dgm:pt>
    <dgm:pt modelId="{A3DAEB13-84DC-4E23-B891-143D85EC4978}" type="pres">
      <dgm:prSet presAssocID="{FA8A19F5-A34E-45F4-8B9A-3EFC9E59F8CB}" presName="spacing" presStyleCnt="0"/>
      <dgm:spPr/>
    </dgm:pt>
    <dgm:pt modelId="{8267384E-3C5A-42CA-BA61-C418B7A8A30F}" type="pres">
      <dgm:prSet presAssocID="{E1E9B2C5-EE2A-4A07-B7AA-29FDC0B19ECC}" presName="linNode" presStyleCnt="0"/>
      <dgm:spPr/>
    </dgm:pt>
    <dgm:pt modelId="{55DF2DAA-6F44-4462-9098-9E935B683E7F}" type="pres">
      <dgm:prSet presAssocID="{E1E9B2C5-EE2A-4A07-B7AA-29FDC0B19ECC}" presName="parentShp" presStyleLbl="node1" presStyleIdx="1" presStyleCnt="2" custScaleX="98817" custScaleY="102029" custLinFactNeighborX="-14382" custLinFactNeighborY="-5057">
        <dgm:presLayoutVars>
          <dgm:bulletEnabled val="1"/>
        </dgm:presLayoutVars>
      </dgm:prSet>
      <dgm:spPr/>
    </dgm:pt>
    <dgm:pt modelId="{F49A0AAA-253E-4484-85F2-A64BFBF1D11A}" type="pres">
      <dgm:prSet presAssocID="{E1E9B2C5-EE2A-4A07-B7AA-29FDC0B19ECC}" presName="childShp" presStyleLbl="bgAccFollowNode1" presStyleIdx="1" presStyleCnt="2" custScaleX="101670">
        <dgm:presLayoutVars>
          <dgm:bulletEnabled val="1"/>
        </dgm:presLayoutVars>
      </dgm:prSet>
      <dgm:spPr/>
    </dgm:pt>
  </dgm:ptLst>
  <dgm:cxnLst>
    <dgm:cxn modelId="{94BB0B07-4C65-43D4-87A6-97D302A9D158}" type="presOf" srcId="{788B0C04-55B5-4B33-B536-83FCE1B8F279}" destId="{DAEC0762-0896-4337-89AD-D3E3465F4D6B}" srcOrd="0" destOrd="0" presId="urn:microsoft.com/office/officeart/2005/8/layout/vList6"/>
    <dgm:cxn modelId="{9FF2EE07-87D4-4729-B7DF-22B7FF9F1389}" type="presOf" srcId="{E18D3397-DA34-4B67-BB43-A56739D94F26}" destId="{F49A0AAA-253E-4484-85F2-A64BFBF1D11A}" srcOrd="0" destOrd="3" presId="urn:microsoft.com/office/officeart/2005/8/layout/vList6"/>
    <dgm:cxn modelId="{817CEF0B-30BF-4EF6-8C3B-4C9718DFCAC6}" type="presOf" srcId="{412402C1-81EE-4EF6-8729-9D51FF341939}" destId="{88685A08-4BBD-4B1B-B078-9AFE641D88F9}" srcOrd="0" destOrd="2" presId="urn:microsoft.com/office/officeart/2005/8/layout/vList6"/>
    <dgm:cxn modelId="{5EAA8912-7481-4E38-9B40-70B9780D3511}" type="presOf" srcId="{8DB57D0D-FEA5-4B18-BF60-5CCE46F9C69A}" destId="{F49A0AAA-253E-4484-85F2-A64BFBF1D11A}" srcOrd="0" destOrd="1" presId="urn:microsoft.com/office/officeart/2005/8/layout/vList6"/>
    <dgm:cxn modelId="{2039B313-F03B-4DB4-8367-EC5834A56B72}" srcId="{0C8ACD32-F5B4-46F5-980F-903611664EC8}" destId="{51081FDB-14F2-45C7-A281-F796819D37FA}" srcOrd="1" destOrd="0" parTransId="{AF960553-03B1-4755-A905-034177E6A2BE}" sibTransId="{A2D7E05D-3730-4A3F-83EA-289A60C1A14E}"/>
    <dgm:cxn modelId="{C9E9A821-7C7B-4808-9EC4-72F8633F3BFF}" srcId="{E1E9B2C5-EE2A-4A07-B7AA-29FDC0B19ECC}" destId="{8DB57D0D-FEA5-4B18-BF60-5CCE46F9C69A}" srcOrd="1" destOrd="0" parTransId="{5D11B812-F16F-4EB2-AD5E-F09AABA95AD5}" sibTransId="{188712EB-821F-471F-B9A6-AF912CDA6E31}"/>
    <dgm:cxn modelId="{A26C7537-157D-45B0-A7B6-2DAB13A68D10}" srcId="{E1E9B2C5-EE2A-4A07-B7AA-29FDC0B19ECC}" destId="{9636398A-5433-4277-AA3E-58FFE66444D7}" srcOrd="0" destOrd="0" parTransId="{75047022-B0EB-4D79-B042-4C3DB5C3F18C}" sibTransId="{33F15A17-E713-4DA4-8B20-2D2FBDD0E83A}"/>
    <dgm:cxn modelId="{E080B25E-2775-4E6D-9BAC-7CA1FB40E3AC}" type="presOf" srcId="{9636398A-5433-4277-AA3E-58FFE66444D7}" destId="{F49A0AAA-253E-4484-85F2-A64BFBF1D11A}" srcOrd="0" destOrd="0" presId="urn:microsoft.com/office/officeart/2005/8/layout/vList6"/>
    <dgm:cxn modelId="{666DFE45-A2E1-43AF-8C20-3E749BFD9A0F}" type="presOf" srcId="{5C4DAE46-DDC5-45A5-80BB-780C4D32AD31}" destId="{F49A0AAA-253E-4484-85F2-A64BFBF1D11A}" srcOrd="0" destOrd="2" presId="urn:microsoft.com/office/officeart/2005/8/layout/vList6"/>
    <dgm:cxn modelId="{7A3FC46A-E1D1-4569-9246-519E1ED99A6E}" type="presOf" srcId="{51081FDB-14F2-45C7-A281-F796819D37FA}" destId="{88685A08-4BBD-4B1B-B078-9AFE641D88F9}" srcOrd="0" destOrd="1" presId="urn:microsoft.com/office/officeart/2005/8/layout/vList6"/>
    <dgm:cxn modelId="{7C98716B-EA89-4CD8-A07E-7B15EA45BF3B}" type="presOf" srcId="{0C8ACD32-F5B4-46F5-980F-903611664EC8}" destId="{1EA73CBE-74A6-45C2-AE14-4F1D6082D50B}" srcOrd="0" destOrd="0" presId="urn:microsoft.com/office/officeart/2005/8/layout/vList6"/>
    <dgm:cxn modelId="{203D834B-268C-4B3B-AD59-B7552FD130C6}" srcId="{0C8ACD32-F5B4-46F5-980F-903611664EC8}" destId="{FC7BE953-B9A7-473F-A5C7-8F17B7BC6AAA}" srcOrd="0" destOrd="0" parTransId="{F4C9DE71-4D79-41F3-9481-8B51DA646065}" sibTransId="{1AC141BB-E7FF-407F-8E42-6095E655C1CF}"/>
    <dgm:cxn modelId="{684F936D-38F8-43D5-AC31-D35C60E7CBB1}" type="presOf" srcId="{E043C9AB-EB07-46CE-8C1D-9A1068A18897}" destId="{88685A08-4BBD-4B1B-B078-9AFE641D88F9}" srcOrd="0" destOrd="3" presId="urn:microsoft.com/office/officeart/2005/8/layout/vList6"/>
    <dgm:cxn modelId="{5874B878-A499-4462-9261-A36A8C14F777}" type="presOf" srcId="{770E6E11-AEE7-48B6-81D6-5FFB8F70359A}" destId="{88685A08-4BBD-4B1B-B078-9AFE641D88F9}" srcOrd="0" destOrd="4" presId="urn:microsoft.com/office/officeart/2005/8/layout/vList6"/>
    <dgm:cxn modelId="{AB94D196-8535-4B9A-A4A1-D7EA3AB98A04}" srcId="{0C8ACD32-F5B4-46F5-980F-903611664EC8}" destId="{E043C9AB-EB07-46CE-8C1D-9A1068A18897}" srcOrd="3" destOrd="0" parTransId="{F119B94F-C9BD-4C38-8031-F81C03483C6D}" sibTransId="{1973F09C-CA65-4262-A7C8-E5BB12277119}"/>
    <dgm:cxn modelId="{0D758EA8-FD60-4120-AF4B-17649AAFFDB4}" srcId="{0C8ACD32-F5B4-46F5-980F-903611664EC8}" destId="{770E6E11-AEE7-48B6-81D6-5FFB8F70359A}" srcOrd="4" destOrd="0" parTransId="{B3BB3379-3C55-4B26-A95F-7C0E2A4C0AFA}" sibTransId="{C78011A5-54A6-4BA4-AB2A-260CB6406B6E}"/>
    <dgm:cxn modelId="{CA48BBB2-AB38-42AF-88E1-7D899FE5CB0C}" type="presOf" srcId="{FC7BE953-B9A7-473F-A5C7-8F17B7BC6AAA}" destId="{88685A08-4BBD-4B1B-B078-9AFE641D88F9}" srcOrd="0" destOrd="0" presId="urn:microsoft.com/office/officeart/2005/8/layout/vList6"/>
    <dgm:cxn modelId="{BE7DB6B3-C499-499B-B323-DD24870A643F}" srcId="{E1E9B2C5-EE2A-4A07-B7AA-29FDC0B19ECC}" destId="{5C4DAE46-DDC5-45A5-80BB-780C4D32AD31}" srcOrd="2" destOrd="0" parTransId="{FDB89F26-7614-4063-BDB0-E9811CB560E3}" sibTransId="{50CB1F44-4F73-4754-BCA1-386CF116ED67}"/>
    <dgm:cxn modelId="{F7048DB4-CD17-4D3E-B935-98F37C1EA289}" srcId="{E1E9B2C5-EE2A-4A07-B7AA-29FDC0B19ECC}" destId="{E18D3397-DA34-4B67-BB43-A56739D94F26}" srcOrd="3" destOrd="0" parTransId="{3B6CAB1A-397C-4612-A97A-58677E83B032}" sibTransId="{814C250D-0626-4F78-A097-DC96619E4E70}"/>
    <dgm:cxn modelId="{55829CB5-4F6C-44FE-806D-423FFDA7EA53}" srcId="{788B0C04-55B5-4B33-B536-83FCE1B8F279}" destId="{0C8ACD32-F5B4-46F5-980F-903611664EC8}" srcOrd="0" destOrd="0" parTransId="{6723ABB8-DBCA-4C0E-BD12-1AF704182090}" sibTransId="{FA8A19F5-A34E-45F4-8B9A-3EFC9E59F8CB}"/>
    <dgm:cxn modelId="{520A44C5-3337-4422-9CE4-7BCD37855DB1}" srcId="{788B0C04-55B5-4B33-B536-83FCE1B8F279}" destId="{E1E9B2C5-EE2A-4A07-B7AA-29FDC0B19ECC}" srcOrd="1" destOrd="0" parTransId="{B7682ED0-2A7D-4A90-A905-4647682D4E3B}" sibTransId="{70AFDCD1-CA63-4B65-B0AC-6A5AAB06B455}"/>
    <dgm:cxn modelId="{7CABF1C8-F8E6-49DF-B79F-7AAFFA8A42CD}" srcId="{0C8ACD32-F5B4-46F5-980F-903611664EC8}" destId="{412402C1-81EE-4EF6-8729-9D51FF341939}" srcOrd="2" destOrd="0" parTransId="{B1D6C1B5-A18E-45EE-ADC3-975B764D583A}" sibTransId="{8F657705-50E7-462A-9ACB-3A751FE81B55}"/>
    <dgm:cxn modelId="{C7A4ECCC-5258-4DB6-8D35-90C4ECF4AB99}" type="presOf" srcId="{E1E9B2C5-EE2A-4A07-B7AA-29FDC0B19ECC}" destId="{55DF2DAA-6F44-4462-9098-9E935B683E7F}" srcOrd="0" destOrd="0" presId="urn:microsoft.com/office/officeart/2005/8/layout/vList6"/>
    <dgm:cxn modelId="{416CAFC4-05F9-4417-A758-19031F307AA4}" type="presParOf" srcId="{DAEC0762-0896-4337-89AD-D3E3465F4D6B}" destId="{1DFAF7B7-E7B6-440E-AD24-D6B32316EF14}" srcOrd="0" destOrd="0" presId="urn:microsoft.com/office/officeart/2005/8/layout/vList6"/>
    <dgm:cxn modelId="{278003C5-C58E-498B-BCBF-2B1F8C28AFA4}" type="presParOf" srcId="{1DFAF7B7-E7B6-440E-AD24-D6B32316EF14}" destId="{1EA73CBE-74A6-45C2-AE14-4F1D6082D50B}" srcOrd="0" destOrd="0" presId="urn:microsoft.com/office/officeart/2005/8/layout/vList6"/>
    <dgm:cxn modelId="{85D8EC8A-5260-4AC9-882E-31E74F5D50CB}" type="presParOf" srcId="{1DFAF7B7-E7B6-440E-AD24-D6B32316EF14}" destId="{88685A08-4BBD-4B1B-B078-9AFE641D88F9}" srcOrd="1" destOrd="0" presId="urn:microsoft.com/office/officeart/2005/8/layout/vList6"/>
    <dgm:cxn modelId="{1C42F9F8-E10F-4631-8479-A7101E43E76A}" type="presParOf" srcId="{DAEC0762-0896-4337-89AD-D3E3465F4D6B}" destId="{A3DAEB13-84DC-4E23-B891-143D85EC4978}" srcOrd="1" destOrd="0" presId="urn:microsoft.com/office/officeart/2005/8/layout/vList6"/>
    <dgm:cxn modelId="{4B86B18E-415E-4880-8580-39BD12412C6A}" type="presParOf" srcId="{DAEC0762-0896-4337-89AD-D3E3465F4D6B}" destId="{8267384E-3C5A-42CA-BA61-C418B7A8A30F}" srcOrd="2" destOrd="0" presId="urn:microsoft.com/office/officeart/2005/8/layout/vList6"/>
    <dgm:cxn modelId="{3ABB695D-2ADB-41A4-8861-9AC507EE72C5}" type="presParOf" srcId="{8267384E-3C5A-42CA-BA61-C418B7A8A30F}" destId="{55DF2DAA-6F44-4462-9098-9E935B683E7F}" srcOrd="0" destOrd="0" presId="urn:microsoft.com/office/officeart/2005/8/layout/vList6"/>
    <dgm:cxn modelId="{83D1BC32-752D-43FC-A778-458EAF2C099C}" type="presParOf" srcId="{8267384E-3C5A-42CA-BA61-C418B7A8A30F}" destId="{F49A0AAA-253E-4484-85F2-A64BFBF1D11A}"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685A08-4BBD-4B1B-B078-9AFE641D88F9}">
      <dsp:nvSpPr>
        <dsp:cNvPr id="0" name=""/>
        <dsp:cNvSpPr/>
      </dsp:nvSpPr>
      <dsp:spPr>
        <a:xfrm>
          <a:off x="2957358" y="627"/>
          <a:ext cx="4639452" cy="1661239"/>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Leadership and governance </a:t>
          </a:r>
        </a:p>
        <a:p>
          <a:pPr marL="228600" lvl="1" indent="-228600" algn="l" defTabSz="889000">
            <a:lnSpc>
              <a:spcPct val="90000"/>
            </a:lnSpc>
            <a:spcBef>
              <a:spcPct val="0"/>
            </a:spcBef>
            <a:spcAft>
              <a:spcPct val="15000"/>
            </a:spcAft>
            <a:buChar char="•"/>
          </a:pPr>
          <a:r>
            <a:rPr lang="en-US" sz="2000" kern="1200" dirty="0"/>
            <a:t>Leaving no one behind</a:t>
          </a:r>
        </a:p>
        <a:p>
          <a:pPr marL="228600" lvl="1" indent="-228600" algn="l" defTabSz="889000">
            <a:lnSpc>
              <a:spcPct val="90000"/>
            </a:lnSpc>
            <a:spcBef>
              <a:spcPct val="0"/>
            </a:spcBef>
            <a:spcAft>
              <a:spcPct val="15000"/>
            </a:spcAft>
            <a:buChar char="•"/>
          </a:pPr>
          <a:r>
            <a:rPr lang="en-US" sz="2000" kern="1200" dirty="0" err="1"/>
            <a:t>Multisectoral</a:t>
          </a:r>
          <a:r>
            <a:rPr lang="en-US" sz="2000" kern="1200" dirty="0"/>
            <a:t> and intersectoral actions</a:t>
          </a:r>
        </a:p>
        <a:p>
          <a:pPr marL="228600" lvl="1" indent="-228600" algn="l" defTabSz="889000">
            <a:lnSpc>
              <a:spcPct val="90000"/>
            </a:lnSpc>
            <a:spcBef>
              <a:spcPct val="0"/>
            </a:spcBef>
            <a:spcAft>
              <a:spcPct val="15000"/>
            </a:spcAft>
            <a:buChar char="•"/>
          </a:pPr>
          <a:r>
            <a:rPr lang="en-US" sz="2000" kern="1200" dirty="0"/>
            <a:t>Healthy places, settings and communities</a:t>
          </a:r>
        </a:p>
        <a:p>
          <a:pPr marL="228600" lvl="1" indent="-228600" algn="l" defTabSz="889000">
            <a:lnSpc>
              <a:spcPct val="90000"/>
            </a:lnSpc>
            <a:spcBef>
              <a:spcPct val="0"/>
            </a:spcBef>
            <a:spcAft>
              <a:spcPct val="15000"/>
            </a:spcAft>
            <a:buChar char="•"/>
          </a:pPr>
          <a:r>
            <a:rPr lang="en-US" sz="2000" kern="1200" dirty="0"/>
            <a:t>Health system strengthening for UHC</a:t>
          </a:r>
        </a:p>
      </dsp:txBody>
      <dsp:txXfrm>
        <a:off x="2957358" y="208282"/>
        <a:ext cx="4016487" cy="1245929"/>
      </dsp:txXfrm>
    </dsp:sp>
    <dsp:sp modelId="{1EA73CBE-74A6-45C2-AE14-4F1D6082D50B}">
      <dsp:nvSpPr>
        <dsp:cNvPr id="0" name=""/>
        <dsp:cNvSpPr/>
      </dsp:nvSpPr>
      <dsp:spPr>
        <a:xfrm>
          <a:off x="826" y="56140"/>
          <a:ext cx="2956532" cy="155021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US" sz="4000" kern="1200" dirty="0"/>
            <a:t>Strategic directions</a:t>
          </a:r>
        </a:p>
      </dsp:txBody>
      <dsp:txXfrm>
        <a:off x="76501" y="131815"/>
        <a:ext cx="2805182" cy="1398862"/>
      </dsp:txXfrm>
    </dsp:sp>
    <dsp:sp modelId="{F49A0AAA-253E-4484-85F2-A64BFBF1D11A}">
      <dsp:nvSpPr>
        <dsp:cNvPr id="0" name=""/>
        <dsp:cNvSpPr/>
      </dsp:nvSpPr>
      <dsp:spPr>
        <a:xfrm>
          <a:off x="2987794" y="1832614"/>
          <a:ext cx="4607554" cy="1550212"/>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US" sz="2000" kern="1200" dirty="0"/>
            <a:t>Multi-partner cooperation</a:t>
          </a:r>
        </a:p>
        <a:p>
          <a:pPr marL="228600" lvl="1" indent="-228600" algn="l" defTabSz="889000">
            <a:lnSpc>
              <a:spcPct val="90000"/>
            </a:lnSpc>
            <a:spcBef>
              <a:spcPct val="0"/>
            </a:spcBef>
            <a:spcAft>
              <a:spcPct val="15000"/>
            </a:spcAft>
            <a:buFont typeface="Arial" panose="020B0604020202020204" pitchFamily="34" charset="0"/>
            <a:buChar char="•"/>
          </a:pPr>
          <a:r>
            <a:rPr lang="en-US" sz="2000" kern="1200" dirty="0"/>
            <a:t>Sustainable financing</a:t>
          </a:r>
        </a:p>
        <a:p>
          <a:pPr marL="228600" lvl="1" indent="-228600" algn="l" defTabSz="889000">
            <a:lnSpc>
              <a:spcPct val="90000"/>
            </a:lnSpc>
            <a:spcBef>
              <a:spcPct val="0"/>
            </a:spcBef>
            <a:spcAft>
              <a:spcPct val="15000"/>
            </a:spcAft>
            <a:buFont typeface="Arial" panose="020B0604020202020204" pitchFamily="34" charset="0"/>
            <a:buChar char="•"/>
          </a:pPr>
          <a:r>
            <a:rPr lang="en-US" sz="2000" kern="1200" dirty="0"/>
            <a:t>Research and innovation</a:t>
          </a:r>
        </a:p>
        <a:p>
          <a:pPr marL="228600" lvl="1" indent="-228600" algn="l" defTabSz="889000">
            <a:lnSpc>
              <a:spcPct val="90000"/>
            </a:lnSpc>
            <a:spcBef>
              <a:spcPct val="0"/>
            </a:spcBef>
            <a:spcAft>
              <a:spcPct val="15000"/>
            </a:spcAft>
            <a:buFont typeface="Arial" panose="020B0604020202020204" pitchFamily="34" charset="0"/>
            <a:buChar char="•"/>
          </a:pPr>
          <a:r>
            <a:rPr lang="en-US" sz="2000" kern="1200" dirty="0"/>
            <a:t>Monitoring and evaluation</a:t>
          </a:r>
        </a:p>
      </dsp:txBody>
      <dsp:txXfrm>
        <a:off x="2987794" y="2026391"/>
        <a:ext cx="4026225" cy="1162659"/>
      </dsp:txXfrm>
    </dsp:sp>
    <dsp:sp modelId="{55DF2DAA-6F44-4462-9098-9E935B683E7F}">
      <dsp:nvSpPr>
        <dsp:cNvPr id="0" name=""/>
        <dsp:cNvSpPr/>
      </dsp:nvSpPr>
      <dsp:spPr>
        <a:xfrm>
          <a:off x="0" y="1738493"/>
          <a:ext cx="2985506" cy="15816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US" sz="4000" kern="1200" dirty="0"/>
            <a:t>Enablers</a:t>
          </a:r>
        </a:p>
      </dsp:txBody>
      <dsp:txXfrm>
        <a:off x="77211" y="1815704"/>
        <a:ext cx="2831084" cy="1427244"/>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5DF920-5AB4-4500-BF68-2BB2631B586F}" type="datetimeFigureOut">
              <a:rPr lang="en-GB" smtClean="0"/>
              <a:t>28/04/2024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BE0944-BF6B-42B6-8D80-B22EA752D4C8}" type="slidenum">
              <a:rPr lang="en-GB" smtClean="0"/>
              <a:t>‹#›</a:t>
            </a:fld>
            <a:endParaRPr lang="en-GB"/>
          </a:p>
        </p:txBody>
      </p:sp>
    </p:spTree>
    <p:extLst>
      <p:ext uri="{BB962C8B-B14F-4D97-AF65-F5344CB8AC3E}">
        <p14:creationId xmlns:p14="http://schemas.microsoft.com/office/powerpoint/2010/main" val="4120404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0B8B1BCF-8F85-4C49-A9D6-9BF5BBDE18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67014CFB-E0A1-4A46-ACFA-E87B98851BC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cs typeface="Arial" panose="020B0604020202020204" pitchFamily="34" charset="0"/>
              </a:rPr>
              <a:t>Ladies and gentlemen</a:t>
            </a:r>
          </a:p>
          <a:p>
            <a:pPr eaLnBrk="1" hangingPunct="1">
              <a:spcBef>
                <a:spcPct val="0"/>
              </a:spcBef>
            </a:pPr>
            <a:endParaRPr lang="en-GB" altLang="en-US">
              <a:cs typeface="Arial" panose="020B0604020202020204" pitchFamily="34" charset="0"/>
            </a:endParaRPr>
          </a:p>
          <a:p>
            <a:pPr eaLnBrk="1" hangingPunct="1">
              <a:spcBef>
                <a:spcPct val="0"/>
              </a:spcBef>
            </a:pPr>
            <a:r>
              <a:rPr lang="en-GB" altLang="en-US">
                <a:cs typeface="Arial" panose="020B0604020202020204" pitchFamily="34" charset="0"/>
              </a:rPr>
              <a:t>May I thank the organisers for the opportunity to participate in this very important meeting, on “Global Health-beyond 2015”. I shall present the perspective of the WHO Regional Office for Europe.  Some part of what I will say will relate to the work of WHO globally, and some part to the recent work of the Regional Office. </a:t>
            </a:r>
          </a:p>
          <a:p>
            <a:pPr eaLnBrk="1" hangingPunct="1">
              <a:spcBef>
                <a:spcPct val="0"/>
              </a:spcBef>
            </a:pPr>
            <a:endParaRPr lang="en-GB" altLang="en-US">
              <a:cs typeface="Arial" panose="020B0604020202020204" pitchFamily="34" charset="0"/>
            </a:endParaRPr>
          </a:p>
          <a:p>
            <a:pPr eaLnBrk="1" hangingPunct="1">
              <a:spcBef>
                <a:spcPct val="0"/>
              </a:spcBef>
            </a:pPr>
            <a:r>
              <a:rPr lang="en-GB" altLang="en-US">
                <a:cs typeface="Arial" panose="020B0604020202020204" pitchFamily="34" charset="0"/>
              </a:rPr>
              <a:t>Let me start with some global comments. Firstly what is global health? Here I show three recent definitions. There are differences, which I do not propose to debate here. Yet there are also similarities. Global health is essentially collaborative, it is clearly about improving health, equitably, and its remit extends beyond the confines of national boundaries and governments.   </a:t>
            </a:r>
          </a:p>
          <a:p>
            <a:pPr eaLnBrk="1" hangingPunct="1">
              <a:spcBef>
                <a:spcPct val="0"/>
              </a:spcBef>
            </a:pPr>
            <a:endParaRPr lang="en-GB" altLang="en-US">
              <a:cs typeface="Arial" panose="020B0604020202020204" pitchFamily="34" charset="0"/>
            </a:endParaRPr>
          </a:p>
        </p:txBody>
      </p:sp>
      <p:sp>
        <p:nvSpPr>
          <p:cNvPr id="40964" name="Slide Number Placeholder 3">
            <a:extLst>
              <a:ext uri="{FF2B5EF4-FFF2-40B4-BE49-F238E27FC236}">
                <a16:creationId xmlns:a16="http://schemas.microsoft.com/office/drawing/2014/main" id="{7C7AE69C-90BB-4945-B116-9E8D9AE8C95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BDBF0E9-8E13-408B-B206-89C0E9C011C8}" type="slidenum">
              <a:rPr lang="en-GB" altLang="en-US">
                <a:solidFill>
                  <a:srgbClr val="000000"/>
                </a:solidFill>
                <a:latin typeface="Calibri" panose="020F0502020204030204" pitchFamily="34" charset="0"/>
                <a:ea typeface="Microsoft YaHei" panose="020B0503020204020204" pitchFamily="34" charset="-122"/>
              </a:rPr>
              <a:pPr/>
              <a:t>3</a:t>
            </a:fld>
            <a:endParaRPr lang="en-GB" altLang="en-US">
              <a:solidFill>
                <a:srgbClr val="000000"/>
              </a:solidFill>
              <a:latin typeface="Calibri" panose="020F0502020204030204" pitchFamily="34" charset="0"/>
              <a:ea typeface="Microsoft YaHei" panose="020B0503020204020204" pitchFamily="34" charset="-122"/>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88A1AEBB-4E99-466E-99CF-C9FC00E1CE3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09F66E17-B0BC-4FD1-BFCF-7707E9FCE1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cs typeface="Arial" panose="020B0604020202020204" pitchFamily="34" charset="0"/>
              </a:rPr>
              <a:t>Globally health has improved dramatically since the end of the Second World War. Global life expectancy increased from 47 years in 1950 to 68 years in 2005. Wealth has also increased. These are dramatic improvements, unique in human history.  </a:t>
            </a:r>
          </a:p>
        </p:txBody>
      </p:sp>
      <p:sp>
        <p:nvSpPr>
          <p:cNvPr id="43012" name="Slide Number Placeholder 3">
            <a:extLst>
              <a:ext uri="{FF2B5EF4-FFF2-40B4-BE49-F238E27FC236}">
                <a16:creationId xmlns:a16="http://schemas.microsoft.com/office/drawing/2014/main" id="{1947498A-5635-4185-9873-61D79C4F93DD}"/>
              </a:ext>
            </a:extLst>
          </p:cNvPr>
          <p:cNvSpPr txBox="1">
            <a:spLocks noGrp="1"/>
          </p:cNvSpPr>
          <p:nvPr/>
        </p:nvSpPr>
        <p:spPr bwMode="auto">
          <a:xfrm>
            <a:off x="3857625" y="9444038"/>
            <a:ext cx="2951163"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9895B26D-781A-4D47-89F3-1C270484E427}" type="slidenum">
              <a:rPr lang="en-GB" altLang="en-US" sz="1200">
                <a:latin typeface="Calibri" panose="020F0502020204030204" pitchFamily="34" charset="0"/>
                <a:ea typeface="Microsoft YaHei" panose="020B0503020204020204" pitchFamily="34" charset="-122"/>
              </a:rPr>
              <a:pPr algn="r" eaLnBrk="1" hangingPunct="1"/>
              <a:t>18</a:t>
            </a:fld>
            <a:endParaRPr lang="en-GB" altLang="en-US" sz="1200">
              <a:latin typeface="Calibri" panose="020F0502020204030204" pitchFamily="34" charset="0"/>
              <a:ea typeface="Microsoft YaHei" panose="020B0503020204020204" pitchFamily="34" charset="-122"/>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E29DCEEF-72B3-4C36-B1AE-C219051C2FBA}"/>
              </a:ext>
            </a:extLst>
          </p:cNvPr>
          <p:cNvSpPr>
            <a:spLocks noGrp="1" noRot="1" noChangeAspect="1" noTextEdit="1"/>
          </p:cNvSpPr>
          <p:nvPr>
            <p:ph type="sldImg"/>
          </p:nvPr>
        </p:nvSpPr>
        <p:spPr bwMode="auto">
          <a:xfrm>
            <a:off x="92075" y="746125"/>
            <a:ext cx="6626225" cy="3727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61842A2F-148C-4251-BFEF-2545B295DC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904875" eaLnBrk="1" hangingPunct="1">
              <a:spcBef>
                <a:spcPct val="0"/>
              </a:spcBef>
            </a:pPr>
            <a:r>
              <a:rPr lang="en-GB" altLang="en-US">
                <a:cs typeface="Arial" panose="020B0604020202020204" pitchFamily="34" charset="0"/>
              </a:rPr>
              <a:t>To tackle today’s burden of noncommunicable diseases we must move “upstream”. The evidence for doing so is now compelling. We must integrate disease prevention, health promotion and other essential public health functions, along with work on social determinants, into health systems. , as requested by the 2012 Regional Committee.</a:t>
            </a:r>
          </a:p>
          <a:p>
            <a:pPr defTabSz="904875" eaLnBrk="1" hangingPunct="1">
              <a:spcBef>
                <a:spcPct val="0"/>
              </a:spcBef>
            </a:pPr>
            <a:endParaRPr lang="en-GB" altLang="en-US">
              <a:cs typeface="Arial" panose="020B0604020202020204" pitchFamily="34" charset="0"/>
            </a:endParaRPr>
          </a:p>
          <a:p>
            <a:pPr defTabSz="904875" eaLnBrk="1" hangingPunct="1">
              <a:spcBef>
                <a:spcPct val="0"/>
              </a:spcBef>
            </a:pPr>
            <a:r>
              <a:rPr lang="en-GB" altLang="en-US">
                <a:cs typeface="Arial" panose="020B0604020202020204" pitchFamily="34" charset="0"/>
              </a:rPr>
              <a:t>This slide illustrates the importance of investing in prevention as well as in health cares services. It shows that between 50- 74% of the recent decline in CHD mortality in a range of high income countries, is attributable to prevention in the form of addressing risk factors, as opposed to medical treatments which contribute 23- 47% of reduced cardiovascular morbidity</a:t>
            </a:r>
          </a:p>
          <a:p>
            <a:pPr defTabSz="904875" eaLnBrk="1" hangingPunct="1">
              <a:spcBef>
                <a:spcPct val="0"/>
              </a:spcBef>
            </a:pPr>
            <a:endParaRPr lang="en-GB" altLang="en-US">
              <a:cs typeface="Arial" panose="020B0604020202020204" pitchFamily="34" charset="0"/>
            </a:endParaRPr>
          </a:p>
          <a:p>
            <a:pPr defTabSz="904875" eaLnBrk="1" hangingPunct="1">
              <a:spcBef>
                <a:spcPct val="0"/>
              </a:spcBef>
              <a:buFont typeface="Wingdings" panose="05000000000000000000" pitchFamily="2" charset="2"/>
              <a:buNone/>
            </a:pPr>
            <a:endParaRPr lang="en-GB" altLang="en-US">
              <a:cs typeface="Arial" panose="020B0604020202020204" pitchFamily="34" charset="0"/>
            </a:endParaRPr>
          </a:p>
        </p:txBody>
      </p:sp>
      <p:sp>
        <p:nvSpPr>
          <p:cNvPr id="46084" name="Slide Number Placeholder 3">
            <a:extLst>
              <a:ext uri="{FF2B5EF4-FFF2-40B4-BE49-F238E27FC236}">
                <a16:creationId xmlns:a16="http://schemas.microsoft.com/office/drawing/2014/main" id="{40FEE6B8-B891-4AC3-B7A9-0B03ACD3F455}"/>
              </a:ext>
            </a:extLst>
          </p:cNvPr>
          <p:cNvSpPr txBox="1">
            <a:spLocks noGrp="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11BD2639-C589-453E-9941-450F345B19E1}" type="slidenum">
              <a:rPr lang="en-GB" altLang="en-US" sz="1200">
                <a:solidFill>
                  <a:srgbClr val="000000"/>
                </a:solidFill>
                <a:latin typeface="Calibri" panose="020F0502020204030204" pitchFamily="34" charset="0"/>
                <a:ea typeface="Microsoft YaHei" panose="020B0503020204020204" pitchFamily="34" charset="-122"/>
              </a:rPr>
              <a:pPr algn="r" eaLnBrk="1" hangingPunct="1"/>
              <a:t>22</a:t>
            </a:fld>
            <a:endParaRPr lang="en-GB" altLang="en-US" sz="1200">
              <a:solidFill>
                <a:srgbClr val="000000"/>
              </a:solidFill>
              <a:latin typeface="Calibri" panose="020F0502020204030204" pitchFamily="34" charset="0"/>
              <a:ea typeface="Microsoft YaHei" panose="020B0503020204020204" pitchFamily="34" charset="-122"/>
            </a:endParaRPr>
          </a:p>
        </p:txBody>
      </p:sp>
    </p:spTree>
    <p:extLst>
      <p:ext uri="{BB962C8B-B14F-4D97-AF65-F5344CB8AC3E}">
        <p14:creationId xmlns:p14="http://schemas.microsoft.com/office/powerpoint/2010/main" val="2831054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2AAD61A9-12A5-4039-A0BA-A6D87F4FBEE0}"/>
              </a:ext>
            </a:extLst>
          </p:cNvPr>
          <p:cNvSpPr>
            <a:spLocks noGrp="1" noRot="1" noChangeAspect="1" noChangeArrowheads="1" noTextEdit="1"/>
          </p:cNvSpPr>
          <p:nvPr>
            <p:ph type="sldImg"/>
          </p:nvPr>
        </p:nvSpPr>
        <p:spPr bwMode="auto">
          <a:xfrm>
            <a:off x="-120650" y="884238"/>
            <a:ext cx="7747000" cy="4357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Rectangle 3">
            <a:extLst>
              <a:ext uri="{FF2B5EF4-FFF2-40B4-BE49-F238E27FC236}">
                <a16:creationId xmlns:a16="http://schemas.microsoft.com/office/drawing/2014/main" id="{1AB2BB07-137C-4F8F-BF8D-931C41176165}"/>
              </a:ext>
            </a:extLst>
          </p:cNvPr>
          <p:cNvSpPr>
            <a:spLocks noGrp="1" noChangeArrowheads="1"/>
          </p:cNvSpPr>
          <p:nvPr>
            <p:ph type="body" idx="1"/>
          </p:nvPr>
        </p:nvSpPr>
        <p:spPr bwMode="auto">
          <a:xfrm>
            <a:off x="750888" y="5521325"/>
            <a:ext cx="6005512" cy="5232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numCol="1" anchor="ctr" anchorCtr="0" compatLnSpc="1">
            <a:prstTxWarp prst="textNoShape">
              <a:avLst/>
            </a:prstTxWarp>
          </a:bodyPr>
          <a:lstStyle/>
          <a:p>
            <a:pPr eaLnBrk="1" hangingPunct="1">
              <a:spcBef>
                <a:spcPct val="0"/>
              </a:spcBef>
            </a:pPr>
            <a:endParaRPr lang="en-US" altLang="en-US">
              <a:cs typeface="Arial" panose="020B0604020202020204" pitchFamily="34" charset="0"/>
            </a:endParaRPr>
          </a:p>
        </p:txBody>
      </p:sp>
    </p:spTree>
    <p:extLst>
      <p:ext uri="{BB962C8B-B14F-4D97-AF65-F5344CB8AC3E}">
        <p14:creationId xmlns:p14="http://schemas.microsoft.com/office/powerpoint/2010/main" val="26871155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0BD2ACF0-D67C-45AC-9DD5-622E51520545}"/>
              </a:ext>
            </a:extLst>
          </p:cNvPr>
          <p:cNvSpPr>
            <a:spLocks noGrp="1" noRot="1" noChangeAspect="1" noTextEdit="1"/>
          </p:cNvSpPr>
          <p:nvPr>
            <p:ph type="sldImg"/>
          </p:nvPr>
        </p:nvSpPr>
        <p:spPr bwMode="auto">
          <a:xfrm>
            <a:off x="92075" y="746125"/>
            <a:ext cx="6626225" cy="37274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CE3855C9-467C-492D-B931-6A0B26F6A0C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cs typeface="Arial" panose="020B0604020202020204" pitchFamily="34" charset="0"/>
            </a:endParaRPr>
          </a:p>
        </p:txBody>
      </p:sp>
      <p:sp>
        <p:nvSpPr>
          <p:cNvPr id="53252" name="Slide Number Placeholder 3">
            <a:extLst>
              <a:ext uri="{FF2B5EF4-FFF2-40B4-BE49-F238E27FC236}">
                <a16:creationId xmlns:a16="http://schemas.microsoft.com/office/drawing/2014/main" id="{8F3460C0-91FA-41D2-91F0-30AC05656A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1004888">
              <a:defRPr>
                <a:solidFill>
                  <a:schemeClr val="tx1"/>
                </a:solidFill>
                <a:latin typeface="Arial" panose="020B0604020202020204" pitchFamily="34" charset="0"/>
                <a:cs typeface="Arial" panose="020B0604020202020204" pitchFamily="34" charset="0"/>
              </a:defRPr>
            </a:lvl1pPr>
            <a:lvl2pPr marL="742950" indent="-285750" defTabSz="1004888">
              <a:defRPr>
                <a:solidFill>
                  <a:schemeClr val="tx1"/>
                </a:solidFill>
                <a:latin typeface="Arial" panose="020B0604020202020204" pitchFamily="34" charset="0"/>
                <a:cs typeface="Arial" panose="020B0604020202020204" pitchFamily="34" charset="0"/>
              </a:defRPr>
            </a:lvl2pPr>
            <a:lvl3pPr marL="1143000" indent="-228600" defTabSz="1004888">
              <a:defRPr>
                <a:solidFill>
                  <a:schemeClr val="tx1"/>
                </a:solidFill>
                <a:latin typeface="Arial" panose="020B0604020202020204" pitchFamily="34" charset="0"/>
                <a:cs typeface="Arial" panose="020B0604020202020204" pitchFamily="34" charset="0"/>
              </a:defRPr>
            </a:lvl3pPr>
            <a:lvl4pPr marL="1600200" indent="-228600" defTabSz="1004888">
              <a:defRPr>
                <a:solidFill>
                  <a:schemeClr val="tx1"/>
                </a:solidFill>
                <a:latin typeface="Arial" panose="020B0604020202020204" pitchFamily="34" charset="0"/>
                <a:cs typeface="Arial" panose="020B0604020202020204" pitchFamily="34" charset="0"/>
              </a:defRPr>
            </a:lvl4pPr>
            <a:lvl5pPr marL="2057400" indent="-228600" defTabSz="1004888">
              <a:defRPr>
                <a:solidFill>
                  <a:schemeClr val="tx1"/>
                </a:solidFill>
                <a:latin typeface="Arial" panose="020B0604020202020204" pitchFamily="34" charset="0"/>
                <a:cs typeface="Arial" panose="020B0604020202020204" pitchFamily="34" charset="0"/>
              </a:defRPr>
            </a:lvl5pPr>
            <a:lvl6pPr marL="2514600" indent="-228600" defTabSz="10048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10048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10048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10048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E36A29-1C1D-4E85-9A57-37D0BE97B370}" type="slidenum">
              <a:rPr lang="en-US" altLang="en-US" sz="1300">
                <a:solidFill>
                  <a:srgbClr val="000000"/>
                </a:solidFill>
                <a:ea typeface="Microsoft YaHei" panose="020B0503020204020204" pitchFamily="34" charset="-122"/>
              </a:rPr>
              <a:pPr/>
              <a:t>29</a:t>
            </a:fld>
            <a:endParaRPr lang="en-US" altLang="en-US" sz="1300">
              <a:solidFill>
                <a:srgbClr val="000000"/>
              </a:solidFill>
              <a:ea typeface="Microsoft YaHei" panose="020B0503020204020204" pitchFamily="34" charset="-122"/>
            </a:endParaRPr>
          </a:p>
        </p:txBody>
      </p:sp>
    </p:spTree>
    <p:extLst>
      <p:ext uri="{BB962C8B-B14F-4D97-AF65-F5344CB8AC3E}">
        <p14:creationId xmlns:p14="http://schemas.microsoft.com/office/powerpoint/2010/main" val="22160835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98750" y="511175"/>
            <a:ext cx="4529138" cy="25479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2595E-8246-4FCF-9704-46BDAD2797D1}" type="slidenum">
              <a:rPr lang="en-GB" smtClean="0"/>
              <a:t>31</a:t>
            </a:fld>
            <a:endParaRPr lang="en-GB"/>
          </a:p>
        </p:txBody>
      </p:sp>
    </p:spTree>
    <p:extLst>
      <p:ext uri="{BB962C8B-B14F-4D97-AF65-F5344CB8AC3E}">
        <p14:creationId xmlns:p14="http://schemas.microsoft.com/office/powerpoint/2010/main" val="8908895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98750" y="511175"/>
            <a:ext cx="4529138" cy="25479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D2595E-8246-4FCF-9704-46BDAD2797D1}" type="slidenum">
              <a:rPr lang="en-GB" smtClean="0"/>
              <a:t>32</a:t>
            </a:fld>
            <a:endParaRPr lang="en-GB"/>
          </a:p>
        </p:txBody>
      </p:sp>
    </p:spTree>
    <p:extLst>
      <p:ext uri="{BB962C8B-B14F-4D97-AF65-F5344CB8AC3E}">
        <p14:creationId xmlns:p14="http://schemas.microsoft.com/office/powerpoint/2010/main" val="3532541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1442" name="Rectangle 6">
            <a:extLst>
              <a:ext uri="{FF2B5EF4-FFF2-40B4-BE49-F238E27FC236}">
                <a16:creationId xmlns:a16="http://schemas.microsoft.com/office/drawing/2014/main" id="{E873F673-680F-412E-BA80-A37107EC434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52CCFA2-D668-4306-A3C6-8223924C8CB9}" type="slidenum">
              <a:rPr lang="en-GB" altLang="en-US">
                <a:solidFill>
                  <a:srgbClr val="000000"/>
                </a:solidFill>
                <a:ea typeface="Microsoft YaHei" panose="020B0503020204020204" pitchFamily="34" charset="-122"/>
              </a:rPr>
              <a:pPr/>
              <a:t>36</a:t>
            </a:fld>
            <a:endParaRPr lang="en-GB" altLang="en-US">
              <a:solidFill>
                <a:srgbClr val="000000"/>
              </a:solidFill>
              <a:ea typeface="Microsoft YaHei" panose="020B0503020204020204" pitchFamily="34" charset="-122"/>
            </a:endParaRPr>
          </a:p>
        </p:txBody>
      </p:sp>
      <p:sp>
        <p:nvSpPr>
          <p:cNvPr id="61443" name="Rectangle 1">
            <a:extLst>
              <a:ext uri="{FF2B5EF4-FFF2-40B4-BE49-F238E27FC236}">
                <a16:creationId xmlns:a16="http://schemas.microsoft.com/office/drawing/2014/main" id="{458E0EC6-562E-4878-BBB8-C69894A723A9}"/>
              </a:ext>
            </a:extLst>
          </p:cNvPr>
          <p:cNvSpPr>
            <a:spLocks noGrp="1" noRot="1" noChangeAspect="1" noChangeArrowheads="1" noTextEdit="1"/>
          </p:cNvSpPr>
          <p:nvPr>
            <p:ph type="sldImg"/>
          </p:nvPr>
        </p:nvSpPr>
        <p:spPr bwMode="auto">
          <a:xfrm>
            <a:off x="90488" y="755650"/>
            <a:ext cx="6629400" cy="3729038"/>
          </a:xfrm>
          <a:solidFill>
            <a:srgbClr val="FFFFFF"/>
          </a:solidFill>
          <a:ln>
            <a:solidFill>
              <a:srgbClr val="000000"/>
            </a:solidFill>
            <a:miter lim="800000"/>
            <a:headEnd/>
            <a:tailEnd/>
          </a:ln>
        </p:spPr>
      </p:sp>
      <p:sp>
        <p:nvSpPr>
          <p:cNvPr id="61444" name="Rectangle 2">
            <a:extLst>
              <a:ext uri="{FF2B5EF4-FFF2-40B4-BE49-F238E27FC236}">
                <a16:creationId xmlns:a16="http://schemas.microsoft.com/office/drawing/2014/main" id="{BA4B97FF-109B-4EED-B7EE-1C061870571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numCol="1" anchor="ctr" anchorCtr="0" compatLnSpc="1">
            <a:prstTxWarp prst="textNoShape">
              <a:avLst/>
            </a:prstTxWarp>
          </a:bodyPr>
          <a:lstStyle/>
          <a:p>
            <a:pPr eaLnBrk="1" hangingPunct="1">
              <a:spcBef>
                <a:spcPct val="0"/>
              </a:spcBef>
            </a:pPr>
            <a:endParaRPr lang="en-US" altLang="en-US">
              <a:cs typeface="Arial" panose="020B0604020202020204" pitchFamily="34" charset="0"/>
            </a:endParaRPr>
          </a:p>
        </p:txBody>
      </p:sp>
    </p:spTree>
    <p:extLst>
      <p:ext uri="{BB962C8B-B14F-4D97-AF65-F5344CB8AC3E}">
        <p14:creationId xmlns:p14="http://schemas.microsoft.com/office/powerpoint/2010/main" val="41481309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9394" name="Rectangle 6">
            <a:extLst>
              <a:ext uri="{FF2B5EF4-FFF2-40B4-BE49-F238E27FC236}">
                <a16:creationId xmlns:a16="http://schemas.microsoft.com/office/drawing/2014/main" id="{EC3E75C1-EAA2-4F62-81E6-62A0B47DA11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4FD824E-C2E8-43D9-A939-EE5F7E4E758A}" type="slidenum">
              <a:rPr lang="en-GB" altLang="en-US">
                <a:solidFill>
                  <a:srgbClr val="000000"/>
                </a:solidFill>
                <a:ea typeface="Microsoft YaHei" panose="020B0503020204020204" pitchFamily="34" charset="-122"/>
              </a:rPr>
              <a:pPr/>
              <a:t>37</a:t>
            </a:fld>
            <a:endParaRPr lang="en-GB" altLang="en-US">
              <a:solidFill>
                <a:srgbClr val="000000"/>
              </a:solidFill>
              <a:ea typeface="Microsoft YaHei" panose="020B0503020204020204" pitchFamily="34" charset="-122"/>
            </a:endParaRPr>
          </a:p>
        </p:txBody>
      </p:sp>
      <p:sp>
        <p:nvSpPr>
          <p:cNvPr id="59395" name="Rectangle 1">
            <a:extLst>
              <a:ext uri="{FF2B5EF4-FFF2-40B4-BE49-F238E27FC236}">
                <a16:creationId xmlns:a16="http://schemas.microsoft.com/office/drawing/2014/main" id="{2B11CFF3-8AA8-481F-BB28-E121895762D0}"/>
              </a:ext>
            </a:extLst>
          </p:cNvPr>
          <p:cNvSpPr>
            <a:spLocks noGrp="1" noRot="1" noChangeAspect="1" noChangeArrowheads="1" noTextEdit="1"/>
          </p:cNvSpPr>
          <p:nvPr>
            <p:ph type="sldImg"/>
          </p:nvPr>
        </p:nvSpPr>
        <p:spPr bwMode="auto">
          <a:xfrm>
            <a:off x="90488" y="755650"/>
            <a:ext cx="6629400" cy="3729038"/>
          </a:xfrm>
          <a:solidFill>
            <a:srgbClr val="FFFFFF"/>
          </a:solidFill>
          <a:ln>
            <a:solidFill>
              <a:srgbClr val="000000"/>
            </a:solidFill>
            <a:miter lim="800000"/>
            <a:headEnd/>
            <a:tailEnd/>
          </a:ln>
        </p:spPr>
      </p:sp>
      <p:sp>
        <p:nvSpPr>
          <p:cNvPr id="59396" name="Rectangle 2">
            <a:extLst>
              <a:ext uri="{FF2B5EF4-FFF2-40B4-BE49-F238E27FC236}">
                <a16:creationId xmlns:a16="http://schemas.microsoft.com/office/drawing/2014/main" id="{9F95A7D1-6E09-467C-97B3-82987A3CBE9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numCol="1" anchor="ctr" anchorCtr="0" compatLnSpc="1">
            <a:prstTxWarp prst="textNoShape">
              <a:avLst/>
            </a:prstTxWarp>
          </a:bodyPr>
          <a:lstStyle/>
          <a:p>
            <a:pPr eaLnBrk="1" hangingPunct="1">
              <a:spcBef>
                <a:spcPct val="0"/>
              </a:spcBef>
            </a:pPr>
            <a:endParaRPr lang="en-US" altLang="en-US">
              <a:cs typeface="Arial" panose="020B0604020202020204" pitchFamily="34" charset="0"/>
            </a:endParaRPr>
          </a:p>
        </p:txBody>
      </p:sp>
    </p:spTree>
    <p:extLst>
      <p:ext uri="{BB962C8B-B14F-4D97-AF65-F5344CB8AC3E}">
        <p14:creationId xmlns:p14="http://schemas.microsoft.com/office/powerpoint/2010/main" val="1218583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5F74E-B8CA-488C-879F-D7B990365B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2242F3-34A9-4608-B677-C3D07477E8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9DA54DF-6B85-4973-84C3-E3AE1DFCD52F}"/>
              </a:ext>
            </a:extLst>
          </p:cNvPr>
          <p:cNvSpPr>
            <a:spLocks noGrp="1"/>
          </p:cNvSpPr>
          <p:nvPr>
            <p:ph type="dt" sz="half" idx="10"/>
          </p:nvPr>
        </p:nvSpPr>
        <p:spPr/>
        <p:txBody>
          <a:bodyPr/>
          <a:lstStyle/>
          <a:p>
            <a:fld id="{77BA36C4-7B44-4845-A58D-58B78510801A}" type="datetimeFigureOut">
              <a:rPr lang="en-GB" smtClean="0"/>
              <a:t>28/04/2024</a:t>
            </a:fld>
            <a:endParaRPr lang="en-GB"/>
          </a:p>
        </p:txBody>
      </p:sp>
      <p:sp>
        <p:nvSpPr>
          <p:cNvPr id="5" name="Footer Placeholder 4">
            <a:extLst>
              <a:ext uri="{FF2B5EF4-FFF2-40B4-BE49-F238E27FC236}">
                <a16:creationId xmlns:a16="http://schemas.microsoft.com/office/drawing/2014/main" id="{62452F36-A67E-4F68-83A0-6F314983D8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F52DD5-1DC5-47F5-BC29-F1B73635304C}"/>
              </a:ext>
            </a:extLst>
          </p:cNvPr>
          <p:cNvSpPr>
            <a:spLocks noGrp="1"/>
          </p:cNvSpPr>
          <p:nvPr>
            <p:ph type="sldNum" sz="quarter" idx="12"/>
          </p:nvPr>
        </p:nvSpPr>
        <p:spPr/>
        <p:txBody>
          <a:bodyPr/>
          <a:lstStyle/>
          <a:p>
            <a:fld id="{8D579B01-DF68-472E-AD78-0FABBB290D83}" type="slidenum">
              <a:rPr lang="en-GB" smtClean="0"/>
              <a:t>‹#›</a:t>
            </a:fld>
            <a:endParaRPr lang="en-GB"/>
          </a:p>
        </p:txBody>
      </p:sp>
    </p:spTree>
    <p:extLst>
      <p:ext uri="{BB962C8B-B14F-4D97-AF65-F5344CB8AC3E}">
        <p14:creationId xmlns:p14="http://schemas.microsoft.com/office/powerpoint/2010/main" val="1115773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3DB0B-F743-4595-B2D6-E380E55658D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7EFDEB-003F-4F02-8167-BDCCE416D8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0210A7-67FB-4765-86E1-4C13130D8599}"/>
              </a:ext>
            </a:extLst>
          </p:cNvPr>
          <p:cNvSpPr>
            <a:spLocks noGrp="1"/>
          </p:cNvSpPr>
          <p:nvPr>
            <p:ph type="dt" sz="half" idx="10"/>
          </p:nvPr>
        </p:nvSpPr>
        <p:spPr/>
        <p:txBody>
          <a:bodyPr/>
          <a:lstStyle/>
          <a:p>
            <a:fld id="{77BA36C4-7B44-4845-A58D-58B78510801A}" type="datetimeFigureOut">
              <a:rPr lang="en-GB" smtClean="0"/>
              <a:t>28/04/2024</a:t>
            </a:fld>
            <a:endParaRPr lang="en-GB"/>
          </a:p>
        </p:txBody>
      </p:sp>
      <p:sp>
        <p:nvSpPr>
          <p:cNvPr id="5" name="Footer Placeholder 4">
            <a:extLst>
              <a:ext uri="{FF2B5EF4-FFF2-40B4-BE49-F238E27FC236}">
                <a16:creationId xmlns:a16="http://schemas.microsoft.com/office/drawing/2014/main" id="{A71A6C10-38EB-4051-AA4B-1D5FB07B38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5AF85A-9D09-489F-91FE-E0CDEFC2728A}"/>
              </a:ext>
            </a:extLst>
          </p:cNvPr>
          <p:cNvSpPr>
            <a:spLocks noGrp="1"/>
          </p:cNvSpPr>
          <p:nvPr>
            <p:ph type="sldNum" sz="quarter" idx="12"/>
          </p:nvPr>
        </p:nvSpPr>
        <p:spPr/>
        <p:txBody>
          <a:bodyPr/>
          <a:lstStyle/>
          <a:p>
            <a:fld id="{8D579B01-DF68-472E-AD78-0FABBB290D83}" type="slidenum">
              <a:rPr lang="en-GB" smtClean="0"/>
              <a:t>‹#›</a:t>
            </a:fld>
            <a:endParaRPr lang="en-GB"/>
          </a:p>
        </p:txBody>
      </p:sp>
    </p:spTree>
    <p:extLst>
      <p:ext uri="{BB962C8B-B14F-4D97-AF65-F5344CB8AC3E}">
        <p14:creationId xmlns:p14="http://schemas.microsoft.com/office/powerpoint/2010/main" val="19805900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0C4C3-0E25-4278-ADAA-25E065B85F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82C8183-E6DA-4AA8-9476-9322BF88A8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91871B-6946-4561-B01C-48D0DBBC1A70}"/>
              </a:ext>
            </a:extLst>
          </p:cNvPr>
          <p:cNvSpPr>
            <a:spLocks noGrp="1"/>
          </p:cNvSpPr>
          <p:nvPr>
            <p:ph type="dt" sz="half" idx="10"/>
          </p:nvPr>
        </p:nvSpPr>
        <p:spPr/>
        <p:txBody>
          <a:bodyPr/>
          <a:lstStyle/>
          <a:p>
            <a:fld id="{77BA36C4-7B44-4845-A58D-58B78510801A}" type="datetimeFigureOut">
              <a:rPr lang="en-GB" smtClean="0"/>
              <a:t>28/04/2024</a:t>
            </a:fld>
            <a:endParaRPr lang="en-GB"/>
          </a:p>
        </p:txBody>
      </p:sp>
      <p:sp>
        <p:nvSpPr>
          <p:cNvPr id="5" name="Footer Placeholder 4">
            <a:extLst>
              <a:ext uri="{FF2B5EF4-FFF2-40B4-BE49-F238E27FC236}">
                <a16:creationId xmlns:a16="http://schemas.microsoft.com/office/drawing/2014/main" id="{BE42FAFA-AB83-4790-8B4E-08FB20E8AE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19E1C0-1C03-406A-BF91-E6907A70F2A9}"/>
              </a:ext>
            </a:extLst>
          </p:cNvPr>
          <p:cNvSpPr>
            <a:spLocks noGrp="1"/>
          </p:cNvSpPr>
          <p:nvPr>
            <p:ph type="sldNum" sz="quarter" idx="12"/>
          </p:nvPr>
        </p:nvSpPr>
        <p:spPr/>
        <p:txBody>
          <a:bodyPr/>
          <a:lstStyle/>
          <a:p>
            <a:fld id="{8D579B01-DF68-472E-AD78-0FABBB290D83}" type="slidenum">
              <a:rPr lang="en-GB" smtClean="0"/>
              <a:t>‹#›</a:t>
            </a:fld>
            <a:endParaRPr lang="en-GB"/>
          </a:p>
        </p:txBody>
      </p:sp>
    </p:spTree>
    <p:extLst>
      <p:ext uri="{BB962C8B-B14F-4D97-AF65-F5344CB8AC3E}">
        <p14:creationId xmlns:p14="http://schemas.microsoft.com/office/powerpoint/2010/main" val="3844285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877AF-5D50-4F6C-9710-1D36C1DB3E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983D51-E9EE-4C1F-B708-7C144EA0A5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533BA7-48D0-4C38-A8BB-84C97673435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DF74407-EBFD-4882-A12F-6F0FEA256F4E}"/>
              </a:ext>
            </a:extLst>
          </p:cNvPr>
          <p:cNvSpPr>
            <a:spLocks noGrp="1"/>
          </p:cNvSpPr>
          <p:nvPr>
            <p:ph type="dt" sz="half" idx="10"/>
          </p:nvPr>
        </p:nvSpPr>
        <p:spPr/>
        <p:txBody>
          <a:bodyPr/>
          <a:lstStyle/>
          <a:p>
            <a:fld id="{77BA36C4-7B44-4845-A58D-58B78510801A}" type="datetimeFigureOut">
              <a:rPr lang="en-GB" smtClean="0"/>
              <a:t>28/04/2024</a:t>
            </a:fld>
            <a:endParaRPr lang="en-GB"/>
          </a:p>
        </p:txBody>
      </p:sp>
      <p:sp>
        <p:nvSpPr>
          <p:cNvPr id="6" name="Footer Placeholder 5">
            <a:extLst>
              <a:ext uri="{FF2B5EF4-FFF2-40B4-BE49-F238E27FC236}">
                <a16:creationId xmlns:a16="http://schemas.microsoft.com/office/drawing/2014/main" id="{D5260275-2B26-4C92-B4B2-3A21A96998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73DC50-B31F-4A32-971F-4C2130B9CB94}"/>
              </a:ext>
            </a:extLst>
          </p:cNvPr>
          <p:cNvSpPr>
            <a:spLocks noGrp="1"/>
          </p:cNvSpPr>
          <p:nvPr>
            <p:ph type="sldNum" sz="quarter" idx="12"/>
          </p:nvPr>
        </p:nvSpPr>
        <p:spPr/>
        <p:txBody>
          <a:bodyPr/>
          <a:lstStyle/>
          <a:p>
            <a:fld id="{8D579B01-DF68-472E-AD78-0FABBB290D83}" type="slidenum">
              <a:rPr lang="en-GB" smtClean="0"/>
              <a:t>‹#›</a:t>
            </a:fld>
            <a:endParaRPr lang="en-GB"/>
          </a:p>
        </p:txBody>
      </p:sp>
    </p:spTree>
    <p:extLst>
      <p:ext uri="{BB962C8B-B14F-4D97-AF65-F5344CB8AC3E}">
        <p14:creationId xmlns:p14="http://schemas.microsoft.com/office/powerpoint/2010/main" val="657223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A6F3-2B4A-4F31-AE25-66835147867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257F50-CDEF-4CC7-889C-24B5F1BABD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9F015C-10DC-48EB-A760-C686D31393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68798F-D638-4F30-A2F9-1420CEF1A6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E54AAA-7311-4A51-8611-941AD05F03E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BCDF588-BAC6-4F35-9A89-AB462899AC89}"/>
              </a:ext>
            </a:extLst>
          </p:cNvPr>
          <p:cNvSpPr>
            <a:spLocks noGrp="1"/>
          </p:cNvSpPr>
          <p:nvPr>
            <p:ph type="dt" sz="half" idx="10"/>
          </p:nvPr>
        </p:nvSpPr>
        <p:spPr/>
        <p:txBody>
          <a:bodyPr/>
          <a:lstStyle/>
          <a:p>
            <a:fld id="{77BA36C4-7B44-4845-A58D-58B78510801A}" type="datetimeFigureOut">
              <a:rPr lang="en-GB" smtClean="0"/>
              <a:t>28/04/2024</a:t>
            </a:fld>
            <a:endParaRPr lang="en-GB"/>
          </a:p>
        </p:txBody>
      </p:sp>
      <p:sp>
        <p:nvSpPr>
          <p:cNvPr id="8" name="Footer Placeholder 7">
            <a:extLst>
              <a:ext uri="{FF2B5EF4-FFF2-40B4-BE49-F238E27FC236}">
                <a16:creationId xmlns:a16="http://schemas.microsoft.com/office/drawing/2014/main" id="{34FBB292-C15E-4046-A7DC-8AC7BCB4616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36BF53B-82BE-43AC-8256-26F7FA455815}"/>
              </a:ext>
            </a:extLst>
          </p:cNvPr>
          <p:cNvSpPr>
            <a:spLocks noGrp="1"/>
          </p:cNvSpPr>
          <p:nvPr>
            <p:ph type="sldNum" sz="quarter" idx="12"/>
          </p:nvPr>
        </p:nvSpPr>
        <p:spPr/>
        <p:txBody>
          <a:bodyPr/>
          <a:lstStyle/>
          <a:p>
            <a:fld id="{8D579B01-DF68-472E-AD78-0FABBB290D83}" type="slidenum">
              <a:rPr lang="en-GB" smtClean="0"/>
              <a:t>‹#›</a:t>
            </a:fld>
            <a:endParaRPr lang="en-GB"/>
          </a:p>
        </p:txBody>
      </p:sp>
    </p:spTree>
    <p:extLst>
      <p:ext uri="{BB962C8B-B14F-4D97-AF65-F5344CB8AC3E}">
        <p14:creationId xmlns:p14="http://schemas.microsoft.com/office/powerpoint/2010/main" val="3717581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8A778-6176-4109-B990-B767DC133E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FBCB53D-4DC0-4A2F-8B30-E43F199DE9FC}"/>
              </a:ext>
            </a:extLst>
          </p:cNvPr>
          <p:cNvSpPr>
            <a:spLocks noGrp="1"/>
          </p:cNvSpPr>
          <p:nvPr>
            <p:ph type="dt" sz="half" idx="10"/>
          </p:nvPr>
        </p:nvSpPr>
        <p:spPr/>
        <p:txBody>
          <a:bodyPr/>
          <a:lstStyle/>
          <a:p>
            <a:fld id="{77BA36C4-7B44-4845-A58D-58B78510801A}" type="datetimeFigureOut">
              <a:rPr lang="en-GB" smtClean="0"/>
              <a:t>28/04/2024</a:t>
            </a:fld>
            <a:endParaRPr lang="en-GB"/>
          </a:p>
        </p:txBody>
      </p:sp>
      <p:sp>
        <p:nvSpPr>
          <p:cNvPr id="4" name="Footer Placeholder 3">
            <a:extLst>
              <a:ext uri="{FF2B5EF4-FFF2-40B4-BE49-F238E27FC236}">
                <a16:creationId xmlns:a16="http://schemas.microsoft.com/office/drawing/2014/main" id="{6B7F366C-4596-4216-8069-34906BAEE21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22767CB-8F65-4E92-9F1D-C974E55E40CA}"/>
              </a:ext>
            </a:extLst>
          </p:cNvPr>
          <p:cNvSpPr>
            <a:spLocks noGrp="1"/>
          </p:cNvSpPr>
          <p:nvPr>
            <p:ph type="sldNum" sz="quarter" idx="12"/>
          </p:nvPr>
        </p:nvSpPr>
        <p:spPr/>
        <p:txBody>
          <a:bodyPr/>
          <a:lstStyle/>
          <a:p>
            <a:fld id="{8D579B01-DF68-472E-AD78-0FABBB290D83}" type="slidenum">
              <a:rPr lang="en-GB" smtClean="0"/>
              <a:t>‹#›</a:t>
            </a:fld>
            <a:endParaRPr lang="en-GB"/>
          </a:p>
        </p:txBody>
      </p:sp>
    </p:spTree>
    <p:extLst>
      <p:ext uri="{BB962C8B-B14F-4D97-AF65-F5344CB8AC3E}">
        <p14:creationId xmlns:p14="http://schemas.microsoft.com/office/powerpoint/2010/main" val="1385635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99395D-E017-4336-B426-34302BAF7AC4}"/>
              </a:ext>
            </a:extLst>
          </p:cNvPr>
          <p:cNvSpPr>
            <a:spLocks noGrp="1"/>
          </p:cNvSpPr>
          <p:nvPr>
            <p:ph type="dt" sz="half" idx="10"/>
          </p:nvPr>
        </p:nvSpPr>
        <p:spPr/>
        <p:txBody>
          <a:bodyPr/>
          <a:lstStyle/>
          <a:p>
            <a:fld id="{77BA36C4-7B44-4845-A58D-58B78510801A}" type="datetimeFigureOut">
              <a:rPr lang="en-GB" smtClean="0"/>
              <a:t>28/04/2024</a:t>
            </a:fld>
            <a:endParaRPr lang="en-GB"/>
          </a:p>
        </p:txBody>
      </p:sp>
      <p:sp>
        <p:nvSpPr>
          <p:cNvPr id="3" name="Footer Placeholder 2">
            <a:extLst>
              <a:ext uri="{FF2B5EF4-FFF2-40B4-BE49-F238E27FC236}">
                <a16:creationId xmlns:a16="http://schemas.microsoft.com/office/drawing/2014/main" id="{51B2B66E-594B-49AD-BA97-A159C4DB2FA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988E416-2F85-40E9-8F83-CC4234CBF55E}"/>
              </a:ext>
            </a:extLst>
          </p:cNvPr>
          <p:cNvSpPr>
            <a:spLocks noGrp="1"/>
          </p:cNvSpPr>
          <p:nvPr>
            <p:ph type="sldNum" sz="quarter" idx="12"/>
          </p:nvPr>
        </p:nvSpPr>
        <p:spPr/>
        <p:txBody>
          <a:bodyPr/>
          <a:lstStyle/>
          <a:p>
            <a:fld id="{8D579B01-DF68-472E-AD78-0FABBB290D83}" type="slidenum">
              <a:rPr lang="en-GB" smtClean="0"/>
              <a:t>‹#›</a:t>
            </a:fld>
            <a:endParaRPr lang="en-GB"/>
          </a:p>
        </p:txBody>
      </p:sp>
    </p:spTree>
    <p:extLst>
      <p:ext uri="{BB962C8B-B14F-4D97-AF65-F5344CB8AC3E}">
        <p14:creationId xmlns:p14="http://schemas.microsoft.com/office/powerpoint/2010/main" val="11096895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5DDFA-9D72-40F6-9C6B-3935A58520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1B96957-6A9A-4FE9-BCCD-33EE8C36AE3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A2CCEC-E984-4761-AE42-5D1CE4D9E6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10A1FA-3774-4E28-9ED4-37EE03AAF22F}"/>
              </a:ext>
            </a:extLst>
          </p:cNvPr>
          <p:cNvSpPr>
            <a:spLocks noGrp="1"/>
          </p:cNvSpPr>
          <p:nvPr>
            <p:ph type="dt" sz="half" idx="10"/>
          </p:nvPr>
        </p:nvSpPr>
        <p:spPr/>
        <p:txBody>
          <a:bodyPr/>
          <a:lstStyle/>
          <a:p>
            <a:fld id="{77BA36C4-7B44-4845-A58D-58B78510801A}" type="datetimeFigureOut">
              <a:rPr lang="en-GB" smtClean="0"/>
              <a:t>28/04/2024</a:t>
            </a:fld>
            <a:endParaRPr lang="en-GB"/>
          </a:p>
        </p:txBody>
      </p:sp>
      <p:sp>
        <p:nvSpPr>
          <p:cNvPr id="6" name="Footer Placeholder 5">
            <a:extLst>
              <a:ext uri="{FF2B5EF4-FFF2-40B4-BE49-F238E27FC236}">
                <a16:creationId xmlns:a16="http://schemas.microsoft.com/office/drawing/2014/main" id="{2B7D602B-441B-4660-BFBC-867A9A551A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4549B3-B15E-4D03-8E7E-63D54D6EAC75}"/>
              </a:ext>
            </a:extLst>
          </p:cNvPr>
          <p:cNvSpPr>
            <a:spLocks noGrp="1"/>
          </p:cNvSpPr>
          <p:nvPr>
            <p:ph type="sldNum" sz="quarter" idx="12"/>
          </p:nvPr>
        </p:nvSpPr>
        <p:spPr/>
        <p:txBody>
          <a:bodyPr/>
          <a:lstStyle/>
          <a:p>
            <a:fld id="{8D579B01-DF68-472E-AD78-0FABBB290D83}" type="slidenum">
              <a:rPr lang="en-GB" smtClean="0"/>
              <a:t>‹#›</a:t>
            </a:fld>
            <a:endParaRPr lang="en-GB"/>
          </a:p>
        </p:txBody>
      </p:sp>
    </p:spTree>
    <p:extLst>
      <p:ext uri="{BB962C8B-B14F-4D97-AF65-F5344CB8AC3E}">
        <p14:creationId xmlns:p14="http://schemas.microsoft.com/office/powerpoint/2010/main" val="1461363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22DD9-2D87-4AE7-BDD1-134E0F1A5C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402D5C5-7A35-4509-9241-D32A5C23A4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4E8EE7-C5F2-4B0B-9F3E-DA901742E9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105E69-919F-4F3A-96EF-0076866EB4BF}"/>
              </a:ext>
            </a:extLst>
          </p:cNvPr>
          <p:cNvSpPr>
            <a:spLocks noGrp="1"/>
          </p:cNvSpPr>
          <p:nvPr>
            <p:ph type="dt" sz="half" idx="10"/>
          </p:nvPr>
        </p:nvSpPr>
        <p:spPr/>
        <p:txBody>
          <a:bodyPr/>
          <a:lstStyle/>
          <a:p>
            <a:fld id="{77BA36C4-7B44-4845-A58D-58B78510801A}" type="datetimeFigureOut">
              <a:rPr lang="en-GB" smtClean="0"/>
              <a:t>28/04/2024</a:t>
            </a:fld>
            <a:endParaRPr lang="en-GB"/>
          </a:p>
        </p:txBody>
      </p:sp>
      <p:sp>
        <p:nvSpPr>
          <p:cNvPr id="6" name="Footer Placeholder 5">
            <a:extLst>
              <a:ext uri="{FF2B5EF4-FFF2-40B4-BE49-F238E27FC236}">
                <a16:creationId xmlns:a16="http://schemas.microsoft.com/office/drawing/2014/main" id="{3B5B0730-6FE3-42A1-8030-49CE9FEAB2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49B70D-D429-4E66-88BD-2A916DCBB85A}"/>
              </a:ext>
            </a:extLst>
          </p:cNvPr>
          <p:cNvSpPr>
            <a:spLocks noGrp="1"/>
          </p:cNvSpPr>
          <p:nvPr>
            <p:ph type="sldNum" sz="quarter" idx="12"/>
          </p:nvPr>
        </p:nvSpPr>
        <p:spPr/>
        <p:txBody>
          <a:bodyPr/>
          <a:lstStyle/>
          <a:p>
            <a:fld id="{8D579B01-DF68-472E-AD78-0FABBB290D83}" type="slidenum">
              <a:rPr lang="en-GB" smtClean="0"/>
              <a:t>‹#›</a:t>
            </a:fld>
            <a:endParaRPr lang="en-GB"/>
          </a:p>
        </p:txBody>
      </p:sp>
    </p:spTree>
    <p:extLst>
      <p:ext uri="{BB962C8B-B14F-4D97-AF65-F5344CB8AC3E}">
        <p14:creationId xmlns:p14="http://schemas.microsoft.com/office/powerpoint/2010/main" val="34307461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55E9B-579B-4553-8477-B5A35800BB7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3DBEE6-DB6D-4224-9519-EBE7F0A528B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BF9382-164D-44F0-956D-6F6B3AC43C4D}"/>
              </a:ext>
            </a:extLst>
          </p:cNvPr>
          <p:cNvSpPr>
            <a:spLocks noGrp="1"/>
          </p:cNvSpPr>
          <p:nvPr>
            <p:ph type="dt" sz="half" idx="10"/>
          </p:nvPr>
        </p:nvSpPr>
        <p:spPr/>
        <p:txBody>
          <a:bodyPr/>
          <a:lstStyle/>
          <a:p>
            <a:fld id="{77BA36C4-7B44-4845-A58D-58B78510801A}" type="datetimeFigureOut">
              <a:rPr lang="en-GB" smtClean="0"/>
              <a:t>28/04/2024</a:t>
            </a:fld>
            <a:endParaRPr lang="en-GB"/>
          </a:p>
        </p:txBody>
      </p:sp>
      <p:sp>
        <p:nvSpPr>
          <p:cNvPr id="5" name="Footer Placeholder 4">
            <a:extLst>
              <a:ext uri="{FF2B5EF4-FFF2-40B4-BE49-F238E27FC236}">
                <a16:creationId xmlns:a16="http://schemas.microsoft.com/office/drawing/2014/main" id="{6FB30741-5AD1-4265-A2CF-B924E91071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C93965-C595-4ECF-BB1D-48A57D98C23C}"/>
              </a:ext>
            </a:extLst>
          </p:cNvPr>
          <p:cNvSpPr>
            <a:spLocks noGrp="1"/>
          </p:cNvSpPr>
          <p:nvPr>
            <p:ph type="sldNum" sz="quarter" idx="12"/>
          </p:nvPr>
        </p:nvSpPr>
        <p:spPr/>
        <p:txBody>
          <a:bodyPr/>
          <a:lstStyle/>
          <a:p>
            <a:fld id="{8D579B01-DF68-472E-AD78-0FABBB290D83}" type="slidenum">
              <a:rPr lang="en-GB" smtClean="0"/>
              <a:t>‹#›</a:t>
            </a:fld>
            <a:endParaRPr lang="en-GB"/>
          </a:p>
        </p:txBody>
      </p:sp>
    </p:spTree>
    <p:extLst>
      <p:ext uri="{BB962C8B-B14F-4D97-AF65-F5344CB8AC3E}">
        <p14:creationId xmlns:p14="http://schemas.microsoft.com/office/powerpoint/2010/main" val="2990312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F27220-8F1E-4DDD-9603-13EF137658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B3A5B8-CA8E-4D78-9401-746DF5405A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307F63-DEE2-454C-BA36-AD07A7439590}"/>
              </a:ext>
            </a:extLst>
          </p:cNvPr>
          <p:cNvSpPr>
            <a:spLocks noGrp="1"/>
          </p:cNvSpPr>
          <p:nvPr>
            <p:ph type="dt" sz="half" idx="10"/>
          </p:nvPr>
        </p:nvSpPr>
        <p:spPr/>
        <p:txBody>
          <a:bodyPr/>
          <a:lstStyle/>
          <a:p>
            <a:fld id="{77BA36C4-7B44-4845-A58D-58B78510801A}" type="datetimeFigureOut">
              <a:rPr lang="en-GB" smtClean="0"/>
              <a:t>28/04/2024</a:t>
            </a:fld>
            <a:endParaRPr lang="en-GB"/>
          </a:p>
        </p:txBody>
      </p:sp>
      <p:sp>
        <p:nvSpPr>
          <p:cNvPr id="5" name="Footer Placeholder 4">
            <a:extLst>
              <a:ext uri="{FF2B5EF4-FFF2-40B4-BE49-F238E27FC236}">
                <a16:creationId xmlns:a16="http://schemas.microsoft.com/office/drawing/2014/main" id="{A1AADE0D-568A-47AC-995A-C0E8FF8C73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E6BEBB-EABD-495C-A5C6-1C732DB2ED71}"/>
              </a:ext>
            </a:extLst>
          </p:cNvPr>
          <p:cNvSpPr>
            <a:spLocks noGrp="1"/>
          </p:cNvSpPr>
          <p:nvPr>
            <p:ph type="sldNum" sz="quarter" idx="12"/>
          </p:nvPr>
        </p:nvSpPr>
        <p:spPr/>
        <p:txBody>
          <a:bodyPr/>
          <a:lstStyle/>
          <a:p>
            <a:fld id="{8D579B01-DF68-472E-AD78-0FABBB290D83}" type="slidenum">
              <a:rPr lang="en-GB" smtClean="0"/>
              <a:t>‹#›</a:t>
            </a:fld>
            <a:endParaRPr lang="en-GB"/>
          </a:p>
        </p:txBody>
      </p:sp>
    </p:spTree>
    <p:extLst>
      <p:ext uri="{BB962C8B-B14F-4D97-AF65-F5344CB8AC3E}">
        <p14:creationId xmlns:p14="http://schemas.microsoft.com/office/powerpoint/2010/main" val="3965210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p:spTree>
      <p:nvGrpSpPr>
        <p:cNvPr id="1" name=""/>
        <p:cNvGrpSpPr/>
        <p:nvPr/>
      </p:nvGrpSpPr>
      <p:grpSpPr>
        <a:xfrm>
          <a:off x="0" y="0"/>
          <a:ext cx="0" cy="0"/>
          <a:chOff x="0" y="0"/>
          <a:chExt cx="0" cy="0"/>
        </a:xfrm>
      </p:grpSpPr>
      <p:sp>
        <p:nvSpPr>
          <p:cNvPr id="2" name="Header 1"/>
          <p:cNvSpPr>
            <a:spLocks noGrp="1"/>
          </p:cNvSpPr>
          <p:nvPr>
            <p:ph type="title"/>
          </p:nvPr>
        </p:nvSpPr>
        <p:spPr/>
        <p:txBody>
          <a:bodyPr/>
          <a:lstStyle/>
          <a:p>
            <a:r>
              <a:rPr lang="en-US"/>
              <a:t>Title</a:t>
            </a:r>
          </a:p>
        </p:txBody>
      </p:sp>
      <p:sp>
        <p:nvSpPr>
          <p:cNvPr id="3" name="Text 2"/>
          <p:cNvSpPr>
            <a:spLocks noGrp="1"/>
          </p:cNvSpPr>
          <p:nvPr>
            <p:ph type="body" idx="1"/>
          </p:nvPr>
        </p:nvSpPr>
        <p:spPr/>
        <p:txBody>
          <a:bodyPr/>
          <a:lstStyle/>
          <a:p>
            <a:pPr lvl="0"/>
            <a:r>
              <a:rPr lang="en-US"/>
              <a:t>Text</a:t>
            </a:r>
          </a:p>
          <a:p>
            <a:pPr lvl="1"/>
            <a:r>
              <a:rPr lang="en-US"/>
              <a:t>Second level</a:t>
            </a:r>
          </a:p>
          <a:p>
            <a:pPr lvl="2"/>
            <a:r>
              <a:rPr lang="en-US"/>
              <a:t>Third level</a:t>
            </a:r>
          </a:p>
          <a:p>
            <a:pPr lvl="3"/>
            <a:r>
              <a:rPr lang="en-US"/>
              <a:t>Fourth level</a:t>
            </a:r>
          </a:p>
          <a:p>
            <a:pPr lvl="4"/>
            <a:r>
              <a:rPr lang="en-US"/>
              <a:t>Fifth level</a:t>
            </a:r>
          </a:p>
        </p:txBody>
      </p:sp>
      <p:sp>
        <p:nvSpPr>
          <p:cNvPr id="4" name="Date 3"/>
          <p:cNvSpPr>
            <a:spLocks noGrp="1"/>
          </p:cNvSpPr>
          <p:nvPr>
            <p:ph type="dt" sz="half" idx="10"/>
          </p:nvPr>
        </p:nvSpPr>
        <p:spPr/>
        <p:txBody>
          <a:bodyPr/>
          <a:lstStyle/>
          <a:p>
            <a:fld id="{237587AB-8DDF-4D8E-96B3-36BEAEB96DC8}" type="datetime1">
              <a:rPr lang="en-GB" smtClean="0"/>
              <a:t>28/04/2024</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a:t>
            </a:fld>
            <a:endParaRPr lang="en-US"/>
          </a:p>
        </p:txBody>
      </p:sp>
    </p:spTree>
    <p:extLst>
      <p:ext uri="{BB962C8B-B14F-4D97-AF65-F5344CB8AC3E}">
        <p14:creationId xmlns:p14="http://schemas.microsoft.com/office/powerpoint/2010/main" val="33288233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E34EC46E-3887-4D55-B106-B63AF66EA2E8}"/>
              </a:ext>
            </a:extLst>
          </p:cNvPr>
          <p:cNvSpPr>
            <a:spLocks noChangeArrowheads="1"/>
          </p:cNvSpPr>
          <p:nvPr/>
        </p:nvSpPr>
        <p:spPr bwMode="auto">
          <a:xfrm>
            <a:off x="9640712" y="6505577"/>
            <a:ext cx="2344326" cy="250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b"/>
          <a:lstStyle>
            <a:lvl1pPr>
              <a:defRPr sz="3000">
                <a:solidFill>
                  <a:schemeClr val="accent2"/>
                </a:solidFill>
                <a:latin typeface="Arial" panose="020B0604020202020204" pitchFamily="34" charset="0"/>
              </a:defRPr>
            </a:lvl1pPr>
            <a:lvl2pPr marL="742950" indent="-285750">
              <a:defRPr sz="3000">
                <a:solidFill>
                  <a:schemeClr val="accent2"/>
                </a:solidFill>
                <a:latin typeface="Arial" panose="020B0604020202020204" pitchFamily="34" charset="0"/>
              </a:defRPr>
            </a:lvl2pPr>
            <a:lvl3pPr marL="1143000" indent="-228600">
              <a:defRPr sz="3000">
                <a:solidFill>
                  <a:schemeClr val="accent2"/>
                </a:solidFill>
                <a:latin typeface="Arial" panose="020B0604020202020204" pitchFamily="34" charset="0"/>
              </a:defRPr>
            </a:lvl3pPr>
            <a:lvl4pPr marL="1600200" indent="-228600">
              <a:defRPr sz="3000">
                <a:solidFill>
                  <a:schemeClr val="accent2"/>
                </a:solidFill>
                <a:latin typeface="Arial" panose="020B0604020202020204" pitchFamily="34" charset="0"/>
              </a:defRPr>
            </a:lvl4pPr>
            <a:lvl5pPr marL="2057400" indent="-228600">
              <a:defRPr sz="3000">
                <a:solidFill>
                  <a:schemeClr val="accent2"/>
                </a:solidFill>
                <a:latin typeface="Arial" panose="020B0604020202020204" pitchFamily="34" charset="0"/>
              </a:defRPr>
            </a:lvl5pPr>
            <a:lvl6pPr marL="25146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6pPr>
            <a:lvl7pPr marL="29718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7pPr>
            <a:lvl8pPr marL="34290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8pPr>
            <a:lvl9pPr marL="38862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9pPr>
          </a:lstStyle>
          <a:p>
            <a:pPr algn="r">
              <a:spcBef>
                <a:spcPct val="0"/>
              </a:spcBef>
              <a:buClrTx/>
              <a:buSzTx/>
              <a:buFontTx/>
              <a:buNone/>
            </a:pPr>
            <a:fld id="{01211397-159B-47AA-8762-242859EFA04B}" type="slidenum">
              <a:rPr lang="en-GB" altLang="en-US" sz="1400">
                <a:solidFill>
                  <a:srgbClr val="FFFFE3"/>
                </a:solidFill>
                <a:effectLst/>
                <a:latin typeface="Arial Black" panose="020B0A04020102020204" pitchFamily="34" charset="0"/>
              </a:rPr>
              <a:pPr algn="r">
                <a:spcBef>
                  <a:spcPct val="0"/>
                </a:spcBef>
                <a:buClrTx/>
                <a:buSzTx/>
                <a:buFontTx/>
                <a:buNone/>
              </a:pPr>
              <a:t>‹#›</a:t>
            </a:fld>
            <a:endParaRPr lang="en-GB" altLang="en-US" sz="1400">
              <a:solidFill>
                <a:srgbClr val="FFFFE3"/>
              </a:solidFill>
              <a:effectLst/>
              <a:latin typeface="Arial Black" panose="020B0A04020102020204" pitchFamily="34" charset="0"/>
            </a:endParaRPr>
          </a:p>
        </p:txBody>
      </p:sp>
      <p:sp>
        <p:nvSpPr>
          <p:cNvPr id="3" name="Rectangle 11">
            <a:extLst>
              <a:ext uri="{FF2B5EF4-FFF2-40B4-BE49-F238E27FC236}">
                <a16:creationId xmlns:a16="http://schemas.microsoft.com/office/drawing/2014/main" id="{A8227432-9DDC-4F80-AF1F-EE8995276CC7}"/>
              </a:ext>
            </a:extLst>
          </p:cNvPr>
          <p:cNvSpPr>
            <a:spLocks noChangeArrowheads="1"/>
          </p:cNvSpPr>
          <p:nvPr/>
        </p:nvSpPr>
        <p:spPr bwMode="auto">
          <a:xfrm>
            <a:off x="0" y="6408738"/>
            <a:ext cx="12192000" cy="444500"/>
          </a:xfrm>
          <a:prstGeom prst="rect">
            <a:avLst/>
          </a:prstGeom>
          <a:solidFill>
            <a:srgbClr val="000066"/>
          </a:solidFill>
          <a:ln w="9525">
            <a:solidFill>
              <a:srgbClr val="00006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US" sz="1800">
              <a:latin typeface="Arial" charset="0"/>
            </a:endParaRPr>
          </a:p>
        </p:txBody>
      </p:sp>
      <p:pic>
        <p:nvPicPr>
          <p:cNvPr id="4" name="Picture 12" descr="smallghsimage">
            <a:extLst>
              <a:ext uri="{FF2B5EF4-FFF2-40B4-BE49-F238E27FC236}">
                <a16:creationId xmlns:a16="http://schemas.microsoft.com/office/drawing/2014/main" id="{DE0E410F-BF60-4F40-9970-F6EF8EF5D0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1274" y="6434138"/>
            <a:ext cx="637822" cy="41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4" descr="WHOLOGO-light">
            <a:extLst>
              <a:ext uri="{FF2B5EF4-FFF2-40B4-BE49-F238E27FC236}">
                <a16:creationId xmlns:a16="http://schemas.microsoft.com/office/drawing/2014/main" id="{DB7FA52A-B4D8-4C41-927D-EF2C1A539A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87853" y="6407151"/>
            <a:ext cx="521171" cy="446088"/>
          </a:xfrm>
          <a:prstGeom prst="rect">
            <a:avLst/>
          </a:prstGeom>
          <a:solidFill>
            <a:srgbClr val="0066CC"/>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6" name="Rectangle 15">
            <a:extLst>
              <a:ext uri="{FF2B5EF4-FFF2-40B4-BE49-F238E27FC236}">
                <a16:creationId xmlns:a16="http://schemas.microsoft.com/office/drawing/2014/main" id="{64944801-9C28-4657-AD06-9CC1FC998E80}"/>
              </a:ext>
            </a:extLst>
          </p:cNvPr>
          <p:cNvSpPr>
            <a:spLocks noChangeArrowheads="1"/>
          </p:cNvSpPr>
          <p:nvPr/>
        </p:nvSpPr>
        <p:spPr bwMode="auto">
          <a:xfrm>
            <a:off x="4572001" y="2571751"/>
            <a:ext cx="646331"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marL="342900" indent="-342900">
              <a:defRPr sz="3000">
                <a:solidFill>
                  <a:schemeClr val="accent2"/>
                </a:solidFill>
                <a:latin typeface="Arial" panose="020B0604020202020204" pitchFamily="34" charset="0"/>
              </a:defRPr>
            </a:lvl1pPr>
            <a:lvl2pPr>
              <a:defRPr sz="3000">
                <a:solidFill>
                  <a:schemeClr val="accent2"/>
                </a:solidFill>
                <a:latin typeface="Arial" panose="020B0604020202020204" pitchFamily="34" charset="0"/>
              </a:defRPr>
            </a:lvl2pPr>
            <a:lvl3pPr marL="1143000" indent="-228600">
              <a:defRPr sz="3000">
                <a:solidFill>
                  <a:schemeClr val="accent2"/>
                </a:solidFill>
                <a:latin typeface="Arial" panose="020B0604020202020204" pitchFamily="34" charset="0"/>
              </a:defRPr>
            </a:lvl3pPr>
            <a:lvl4pPr marL="1600200" indent="-228600">
              <a:defRPr sz="3000">
                <a:solidFill>
                  <a:schemeClr val="accent2"/>
                </a:solidFill>
                <a:latin typeface="Arial" panose="020B0604020202020204" pitchFamily="34" charset="0"/>
              </a:defRPr>
            </a:lvl4pPr>
            <a:lvl5pPr marL="2057400" indent="-228600">
              <a:defRPr sz="3000">
                <a:solidFill>
                  <a:schemeClr val="accent2"/>
                </a:solidFill>
                <a:latin typeface="Arial" panose="020B0604020202020204" pitchFamily="34" charset="0"/>
              </a:defRPr>
            </a:lvl5pPr>
            <a:lvl6pPr marL="25146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6pPr>
            <a:lvl7pPr marL="29718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7pPr>
            <a:lvl8pPr marL="34290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8pPr>
            <a:lvl9pPr marL="38862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9pPr>
          </a:lstStyle>
          <a:p>
            <a:pPr lvl="1">
              <a:spcBef>
                <a:spcPct val="0"/>
              </a:spcBef>
              <a:buClrTx/>
              <a:buSzTx/>
              <a:buFontTx/>
              <a:buNone/>
            </a:pPr>
            <a:endParaRPr lang="en-GB" altLang="en-US" sz="2400">
              <a:solidFill>
                <a:schemeClr val="tx1"/>
              </a:solidFill>
              <a:effectLst/>
              <a:latin typeface="Times New Roman" panose="02020603050405020304" pitchFamily="18" charset="0"/>
            </a:endParaRPr>
          </a:p>
        </p:txBody>
      </p:sp>
      <p:sp>
        <p:nvSpPr>
          <p:cNvPr id="7" name="Text Box 18">
            <a:extLst>
              <a:ext uri="{FF2B5EF4-FFF2-40B4-BE49-F238E27FC236}">
                <a16:creationId xmlns:a16="http://schemas.microsoft.com/office/drawing/2014/main" id="{19818D64-4A69-48C7-A366-FBBFB5438D51}"/>
              </a:ext>
            </a:extLst>
          </p:cNvPr>
          <p:cNvSpPr txBox="1">
            <a:spLocks noChangeArrowheads="1"/>
          </p:cNvSpPr>
          <p:nvPr/>
        </p:nvSpPr>
        <p:spPr bwMode="auto">
          <a:xfrm>
            <a:off x="2299170" y="6472240"/>
            <a:ext cx="756543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3000">
                <a:solidFill>
                  <a:schemeClr val="accent2"/>
                </a:solidFill>
                <a:latin typeface="Arial" charset="0"/>
              </a:defRPr>
            </a:lvl1pPr>
            <a:lvl2pPr marL="742950" indent="-285750">
              <a:defRPr sz="3000">
                <a:solidFill>
                  <a:schemeClr val="accent2"/>
                </a:solidFill>
                <a:latin typeface="Arial" charset="0"/>
              </a:defRPr>
            </a:lvl2pPr>
            <a:lvl3pPr marL="1143000" indent="-228600">
              <a:defRPr sz="3000">
                <a:solidFill>
                  <a:schemeClr val="accent2"/>
                </a:solidFill>
                <a:latin typeface="Arial" charset="0"/>
              </a:defRPr>
            </a:lvl3pPr>
            <a:lvl4pPr marL="1600200" indent="-228600">
              <a:defRPr sz="3000">
                <a:solidFill>
                  <a:schemeClr val="accent2"/>
                </a:solidFill>
                <a:latin typeface="Arial" charset="0"/>
              </a:defRPr>
            </a:lvl4pPr>
            <a:lvl5pPr marL="2057400" indent="-228600">
              <a:defRPr sz="3000">
                <a:solidFill>
                  <a:schemeClr val="accent2"/>
                </a:solidFill>
                <a:latin typeface="Arial" charset="0"/>
              </a:defRPr>
            </a:lvl5pPr>
            <a:lvl6pPr marL="25146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charset="0"/>
              </a:defRPr>
            </a:lvl6pPr>
            <a:lvl7pPr marL="29718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charset="0"/>
              </a:defRPr>
            </a:lvl7pPr>
            <a:lvl8pPr marL="34290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charset="0"/>
              </a:defRPr>
            </a:lvl8pPr>
            <a:lvl9pPr marL="38862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charset="0"/>
              </a:defRPr>
            </a:lvl9pPr>
          </a:lstStyle>
          <a:p>
            <a:pPr algn="ctr">
              <a:buClrTx/>
              <a:buSzTx/>
              <a:buFontTx/>
              <a:buNone/>
              <a:defRPr/>
            </a:pPr>
            <a:r>
              <a:rPr lang="en-GB" sz="1200">
                <a:solidFill>
                  <a:schemeClr val="bg1"/>
                </a:solidFill>
                <a:effectLst/>
                <a:latin typeface="Arial Black" pitchFamily="34" charset="0"/>
              </a:rPr>
              <a:t>WHO Communicable Diseases, Surveillance &amp; Response</a:t>
            </a:r>
          </a:p>
        </p:txBody>
      </p:sp>
      <p:sp>
        <p:nvSpPr>
          <p:cNvPr id="8" name="Line 19">
            <a:extLst>
              <a:ext uri="{FF2B5EF4-FFF2-40B4-BE49-F238E27FC236}">
                <a16:creationId xmlns:a16="http://schemas.microsoft.com/office/drawing/2014/main" id="{59FCBBD1-A3B8-41EC-81F8-63549CA6FF8D}"/>
              </a:ext>
            </a:extLst>
          </p:cNvPr>
          <p:cNvSpPr>
            <a:spLocks noChangeShapeType="1"/>
          </p:cNvSpPr>
          <p:nvPr/>
        </p:nvSpPr>
        <p:spPr bwMode="auto">
          <a:xfrm>
            <a:off x="1019764" y="1382713"/>
            <a:ext cx="10295467" cy="0"/>
          </a:xfrm>
          <a:prstGeom prst="line">
            <a:avLst/>
          </a:prstGeom>
          <a:noFill/>
          <a:ln w="31750">
            <a:solidFill>
              <a:srgbClr val="000066"/>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US" sz="1800">
              <a:latin typeface="Arial" charset="0"/>
            </a:endParaRPr>
          </a:p>
        </p:txBody>
      </p:sp>
    </p:spTree>
    <p:extLst>
      <p:ext uri="{BB962C8B-B14F-4D97-AF65-F5344CB8AC3E}">
        <p14:creationId xmlns:p14="http://schemas.microsoft.com/office/powerpoint/2010/main" val="7575176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EA4E04-C93C-460A-8316-E3EF73BC5A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86C02B-EBC7-4E26-82CA-0EC5B0B205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FA07C1-40F8-4195-AC81-B66F88D112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BA36C4-7B44-4845-A58D-58B78510801A}" type="datetimeFigureOut">
              <a:rPr lang="en-GB" smtClean="0"/>
              <a:t>28/04/2024</a:t>
            </a:fld>
            <a:endParaRPr lang="en-GB"/>
          </a:p>
        </p:txBody>
      </p:sp>
      <p:sp>
        <p:nvSpPr>
          <p:cNvPr id="5" name="Footer Placeholder 4">
            <a:extLst>
              <a:ext uri="{FF2B5EF4-FFF2-40B4-BE49-F238E27FC236}">
                <a16:creationId xmlns:a16="http://schemas.microsoft.com/office/drawing/2014/main" id="{487267F4-1DAB-4003-9EC9-9F11794318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5617A3E-C77D-4133-91A6-9E0A77F470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579B01-DF68-472E-AD78-0FABBB290D83}" type="slidenum">
              <a:rPr lang="en-GB" smtClean="0"/>
              <a:t>‹#›</a:t>
            </a:fld>
            <a:endParaRPr lang="en-GB"/>
          </a:p>
        </p:txBody>
      </p:sp>
    </p:spTree>
    <p:extLst>
      <p:ext uri="{BB962C8B-B14F-4D97-AF65-F5344CB8AC3E}">
        <p14:creationId xmlns:p14="http://schemas.microsoft.com/office/powerpoint/2010/main" val="7378541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about:blank"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315B2-469B-435C-88C7-01E08AACDCFF}"/>
              </a:ext>
            </a:extLst>
          </p:cNvPr>
          <p:cNvSpPr>
            <a:spLocks noGrp="1"/>
          </p:cNvSpPr>
          <p:nvPr>
            <p:ph type="ctrTitle"/>
          </p:nvPr>
        </p:nvSpPr>
        <p:spPr>
          <a:xfrm>
            <a:off x="1524000" y="1122363"/>
            <a:ext cx="9144000" cy="1816146"/>
          </a:xfrm>
        </p:spPr>
        <p:txBody>
          <a:bodyPr>
            <a:normAutofit/>
          </a:bodyPr>
          <a:lstStyle/>
          <a:p>
            <a:r>
              <a:rPr lang="en-GB" sz="3200" dirty="0">
                <a:solidFill>
                  <a:srgbClr val="FF0000"/>
                </a:solidFill>
              </a:rPr>
              <a:t>What is global health </a:t>
            </a:r>
          </a:p>
        </p:txBody>
      </p:sp>
      <p:sp>
        <p:nvSpPr>
          <p:cNvPr id="3" name="Subtitle 2">
            <a:extLst>
              <a:ext uri="{FF2B5EF4-FFF2-40B4-BE49-F238E27FC236}">
                <a16:creationId xmlns:a16="http://schemas.microsoft.com/office/drawing/2014/main" id="{4F37CC91-4D8F-41F5-8595-D9AE0D141A21}"/>
              </a:ext>
            </a:extLst>
          </p:cNvPr>
          <p:cNvSpPr>
            <a:spLocks noGrp="1"/>
          </p:cNvSpPr>
          <p:nvPr>
            <p:ph type="subTitle" idx="1"/>
          </p:nvPr>
        </p:nvSpPr>
        <p:spPr/>
        <p:txBody>
          <a:bodyPr/>
          <a:lstStyle/>
          <a:p>
            <a:r>
              <a:rPr lang="en-GB" dirty="0">
                <a:solidFill>
                  <a:srgbClr val="FF0000"/>
                </a:solidFill>
              </a:rPr>
              <a:t>Richard Alderslade</a:t>
            </a:r>
          </a:p>
        </p:txBody>
      </p:sp>
    </p:spTree>
    <p:extLst>
      <p:ext uri="{BB962C8B-B14F-4D97-AF65-F5344CB8AC3E}">
        <p14:creationId xmlns:p14="http://schemas.microsoft.com/office/powerpoint/2010/main" val="5802806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9DD80-6C8F-4450-B5C6-EC9036A27854}"/>
              </a:ext>
            </a:extLst>
          </p:cNvPr>
          <p:cNvSpPr>
            <a:spLocks noGrp="1"/>
          </p:cNvSpPr>
          <p:nvPr>
            <p:ph type="title"/>
          </p:nvPr>
        </p:nvSpPr>
        <p:spPr>
          <a:xfrm>
            <a:off x="838200" y="365125"/>
            <a:ext cx="10515600" cy="700195"/>
          </a:xfrm>
        </p:spPr>
        <p:txBody>
          <a:bodyPr/>
          <a:lstStyle/>
          <a:p>
            <a:r>
              <a:rPr lang="en-GB" dirty="0">
                <a:solidFill>
                  <a:srgbClr val="FF0000"/>
                </a:solidFill>
              </a:rPr>
              <a:t>Learning objectives, to understand:</a:t>
            </a:r>
          </a:p>
        </p:txBody>
      </p:sp>
      <p:sp>
        <p:nvSpPr>
          <p:cNvPr id="3" name="Content Placeholder 2">
            <a:extLst>
              <a:ext uri="{FF2B5EF4-FFF2-40B4-BE49-F238E27FC236}">
                <a16:creationId xmlns:a16="http://schemas.microsoft.com/office/drawing/2014/main" id="{A6F80FB6-682D-4483-A702-DD329CD0836F}"/>
              </a:ext>
            </a:extLst>
          </p:cNvPr>
          <p:cNvSpPr>
            <a:spLocks noGrp="1"/>
          </p:cNvSpPr>
          <p:nvPr>
            <p:ph idx="1"/>
          </p:nvPr>
        </p:nvSpPr>
        <p:spPr>
          <a:xfrm>
            <a:off x="838200" y="1180730"/>
            <a:ext cx="10515600" cy="4996233"/>
          </a:xfrm>
        </p:spPr>
        <p:txBody>
          <a:bodyPr>
            <a:normAutofit lnSpcReduction="10000"/>
          </a:bodyPr>
          <a:lstStyle/>
          <a:p>
            <a:r>
              <a:rPr lang="en-GB" dirty="0"/>
              <a:t>What is global health</a:t>
            </a:r>
          </a:p>
          <a:p>
            <a:r>
              <a:rPr lang="en-GB" dirty="0"/>
              <a:t>Planetary health</a:t>
            </a:r>
          </a:p>
          <a:p>
            <a:r>
              <a:rPr lang="en-GB" dirty="0"/>
              <a:t>Health and development</a:t>
            </a:r>
          </a:p>
          <a:p>
            <a:r>
              <a:rPr lang="en-GB" dirty="0"/>
              <a:t>One Health</a:t>
            </a:r>
          </a:p>
          <a:p>
            <a:r>
              <a:rPr lang="en-GB" dirty="0"/>
              <a:t>Global health today</a:t>
            </a:r>
          </a:p>
          <a:p>
            <a:r>
              <a:rPr lang="en-GB" dirty="0"/>
              <a:t>Leading causes of death globally</a:t>
            </a:r>
          </a:p>
          <a:p>
            <a:r>
              <a:rPr lang="en-GB" dirty="0"/>
              <a:t>Income inequalities</a:t>
            </a:r>
          </a:p>
          <a:p>
            <a:r>
              <a:rPr lang="en-GB" dirty="0"/>
              <a:t>The social determinants of health </a:t>
            </a:r>
          </a:p>
          <a:p>
            <a:r>
              <a:rPr lang="en-GB" dirty="0"/>
              <a:t>Approaches to health promotion and disease prevention</a:t>
            </a:r>
          </a:p>
          <a:p>
            <a:r>
              <a:rPr lang="en-GB" dirty="0"/>
              <a:t>Challenges to public health action </a:t>
            </a:r>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286700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5">
            <a:extLst>
              <a:ext uri="{FF2B5EF4-FFF2-40B4-BE49-F238E27FC236}">
                <a16:creationId xmlns:a16="http://schemas.microsoft.com/office/drawing/2014/main" id="{C934530F-BE18-4A6C-9CCB-B3218DE20996}"/>
              </a:ext>
            </a:extLst>
          </p:cNvPr>
          <p:cNvSpPr>
            <a:spLocks noGrp="1"/>
          </p:cNvSpPr>
          <p:nvPr>
            <p:ph type="title"/>
          </p:nvPr>
        </p:nvSpPr>
        <p:spPr/>
        <p:txBody>
          <a:bodyPr/>
          <a:lstStyle/>
          <a:p>
            <a:pPr eaLnBrk="1" hangingPunct="1"/>
            <a:r>
              <a:rPr lang="en-GB" altLang="en-US" sz="3600">
                <a:solidFill>
                  <a:srgbClr val="FF0000"/>
                </a:solidFill>
                <a:latin typeface="Times New Roman" panose="02020603050405020304" pitchFamily="18" charset="0"/>
                <a:ea typeface="MS PGothic" panose="020B0600070205080204" pitchFamily="34" charset="-128"/>
                <a:cs typeface="Times New Roman" panose="02020603050405020304" pitchFamily="18" charset="0"/>
              </a:rPr>
              <a:t>What is global health?</a:t>
            </a:r>
          </a:p>
        </p:txBody>
      </p:sp>
      <p:sp>
        <p:nvSpPr>
          <p:cNvPr id="39939" name="Content Placeholder 6">
            <a:extLst>
              <a:ext uri="{FF2B5EF4-FFF2-40B4-BE49-F238E27FC236}">
                <a16:creationId xmlns:a16="http://schemas.microsoft.com/office/drawing/2014/main" id="{575B6FEA-CF8D-421B-8550-15851FF7AE0D}"/>
              </a:ext>
            </a:extLst>
          </p:cNvPr>
          <p:cNvSpPr>
            <a:spLocks noGrp="1"/>
          </p:cNvSpPr>
          <p:nvPr>
            <p:ph idx="1"/>
          </p:nvPr>
        </p:nvSpPr>
        <p:spPr>
          <a:xfrm>
            <a:off x="2063750" y="1773238"/>
            <a:ext cx="8147050" cy="4013200"/>
          </a:xfrm>
        </p:spPr>
        <p:txBody>
          <a:bodyPr/>
          <a:lstStyle/>
          <a:p>
            <a:pPr marL="0" indent="0" algn="ctr" eaLnBrk="1" hangingPunct="1">
              <a:buFont typeface="Arial" panose="020B0604020202020204" pitchFamily="34" charset="0"/>
              <a:buNone/>
            </a:pPr>
            <a:r>
              <a:rPr lang="en-GB" altLang="en-US" sz="2400">
                <a:latin typeface="Times New Roman" panose="02020603050405020304" pitchFamily="18" charset="0"/>
                <a:cs typeface="Times New Roman" panose="02020603050405020304" pitchFamily="18" charset="0"/>
              </a:rPr>
              <a:t>“Health issues that transcend national boundaries and governments and call for actions on the global forces that determine the health of people”</a:t>
            </a:r>
          </a:p>
          <a:p>
            <a:pPr marL="0" indent="0" algn="ctr" eaLnBrk="1" hangingPunct="1">
              <a:buFont typeface="Arial" panose="020B0604020202020204" pitchFamily="34" charset="0"/>
              <a:buNone/>
            </a:pPr>
            <a:r>
              <a:rPr lang="en-GB" altLang="en-US" sz="2400">
                <a:solidFill>
                  <a:srgbClr val="C00000"/>
                </a:solidFill>
                <a:latin typeface="Times New Roman" panose="02020603050405020304" pitchFamily="18" charset="0"/>
                <a:cs typeface="Times New Roman" panose="02020603050405020304" pitchFamily="18" charset="0"/>
              </a:rPr>
              <a:t>Kickbusch (2006)</a:t>
            </a:r>
          </a:p>
          <a:p>
            <a:pPr marL="0" indent="0" algn="ctr" eaLnBrk="1" hangingPunct="1">
              <a:buFont typeface="Arial" panose="020B0604020202020204" pitchFamily="34" charset="0"/>
              <a:buNone/>
            </a:pPr>
            <a:endParaRPr lang="en-GB" altLang="en-US" sz="2400">
              <a:latin typeface="Times New Roman" panose="02020603050405020304" pitchFamily="18" charset="0"/>
              <a:cs typeface="Times New Roman" panose="02020603050405020304" pitchFamily="18" charset="0"/>
            </a:endParaRPr>
          </a:p>
          <a:p>
            <a:pPr marL="0" indent="0" algn="ctr" eaLnBrk="1" hangingPunct="1">
              <a:buFont typeface="Arial" panose="020B0604020202020204" pitchFamily="34" charset="0"/>
              <a:buNone/>
            </a:pPr>
            <a:r>
              <a:rPr lang="en-GB" altLang="en-US" sz="2400">
                <a:latin typeface="Times New Roman" panose="02020603050405020304" pitchFamily="18" charset="0"/>
                <a:cs typeface="Times New Roman" panose="02020603050405020304" pitchFamily="18" charset="0"/>
              </a:rPr>
              <a:t>“An area of study, research, and practice that places a priority on improving health and achieving health equity for all people worldwide”</a:t>
            </a:r>
          </a:p>
          <a:p>
            <a:pPr marL="0" indent="0" algn="ctr" eaLnBrk="1" hangingPunct="1">
              <a:buFont typeface="Arial" panose="020B0604020202020204" pitchFamily="34" charset="0"/>
              <a:buNone/>
            </a:pPr>
            <a:r>
              <a:rPr lang="en-GB" altLang="en-US" sz="2400">
                <a:solidFill>
                  <a:srgbClr val="C00000"/>
                </a:solidFill>
                <a:latin typeface="Times New Roman" panose="02020603050405020304" pitchFamily="18" charset="0"/>
                <a:cs typeface="Times New Roman" panose="02020603050405020304" pitchFamily="18" charset="0"/>
              </a:rPr>
              <a:t>Koplan and colleagues (2009)</a:t>
            </a:r>
          </a:p>
          <a:p>
            <a:pPr marL="0" indent="0" eaLnBrk="1" hangingPunct="1">
              <a:buFont typeface="Arial" panose="020B0604020202020204" pitchFamily="34" charset="0"/>
              <a:buNone/>
            </a:pPr>
            <a:endParaRPr lang="en-GB" altLang="en-US" sz="1900"/>
          </a:p>
          <a:p>
            <a:pPr marL="0" indent="0" eaLnBrk="1" hangingPunct="1">
              <a:buFont typeface="Arial" panose="020B0604020202020204" pitchFamily="34" charset="0"/>
              <a:buNone/>
            </a:pPr>
            <a:endParaRPr lang="en-GB" altLang="en-US" sz="1900"/>
          </a:p>
          <a:p>
            <a:pPr marL="0" indent="0" eaLnBrk="1" hangingPunct="1">
              <a:buFont typeface="Arial" panose="020B0604020202020204" pitchFamily="34" charset="0"/>
              <a:buNone/>
            </a:pPr>
            <a:endParaRPr lang="en-GB" altLang="en-US" sz="2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574AEC3-85FE-4F23-8082-1742E2727AFF}"/>
              </a:ext>
            </a:extLst>
          </p:cNvPr>
          <p:cNvSpPr>
            <a:spLocks noGrp="1"/>
          </p:cNvSpPr>
          <p:nvPr>
            <p:ph type="title"/>
          </p:nvPr>
        </p:nvSpPr>
        <p:spPr>
          <a:xfrm>
            <a:off x="838200" y="365125"/>
            <a:ext cx="10515600" cy="5101397"/>
          </a:xfrm>
        </p:spPr>
        <p:txBody>
          <a:bodyPr>
            <a:normAutofit/>
          </a:bodyPr>
          <a:lstStyle/>
          <a:p>
            <a:pPr algn="ctr"/>
            <a:r>
              <a:rPr lang="en-GB" sz="3600" dirty="0">
                <a:solidFill>
                  <a:srgbClr val="FF0000"/>
                </a:solidFill>
              </a:rPr>
              <a:t>Planetary health </a:t>
            </a:r>
          </a:p>
        </p:txBody>
      </p:sp>
    </p:spTree>
    <p:extLst>
      <p:ext uri="{BB962C8B-B14F-4D97-AF65-F5344CB8AC3E}">
        <p14:creationId xmlns:p14="http://schemas.microsoft.com/office/powerpoint/2010/main" val="1730824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ECA0A-042C-4748-BFF8-586E827DCE6B}"/>
              </a:ext>
            </a:extLst>
          </p:cNvPr>
          <p:cNvSpPr>
            <a:spLocks noGrp="1"/>
          </p:cNvSpPr>
          <p:nvPr>
            <p:ph type="title"/>
          </p:nvPr>
        </p:nvSpPr>
        <p:spPr>
          <a:xfrm>
            <a:off x="228889" y="259234"/>
            <a:ext cx="11191339" cy="410368"/>
          </a:xfrm>
        </p:spPr>
        <p:txBody>
          <a:bodyPr>
            <a:normAutofit fontScale="90000"/>
          </a:bodyPr>
          <a:lstStyle/>
          <a:p>
            <a:pPr algn="ctr"/>
            <a:r>
              <a:rPr lang="en-GB" sz="2667" dirty="0">
                <a:solidFill>
                  <a:srgbClr val="FF0000"/>
                </a:solidFill>
              </a:rPr>
              <a:t>Definition of planetary health </a:t>
            </a:r>
          </a:p>
        </p:txBody>
      </p:sp>
      <p:sp>
        <p:nvSpPr>
          <p:cNvPr id="3" name="Text Placeholder 2">
            <a:extLst>
              <a:ext uri="{FF2B5EF4-FFF2-40B4-BE49-F238E27FC236}">
                <a16:creationId xmlns:a16="http://schemas.microsoft.com/office/drawing/2014/main" id="{BE756323-64DF-4430-8527-41800370D879}"/>
              </a:ext>
            </a:extLst>
          </p:cNvPr>
          <p:cNvSpPr>
            <a:spLocks noGrp="1"/>
          </p:cNvSpPr>
          <p:nvPr>
            <p:ph type="body" idx="1"/>
          </p:nvPr>
        </p:nvSpPr>
        <p:spPr>
          <a:xfrm>
            <a:off x="1033619" y="1857917"/>
            <a:ext cx="9906556" cy="916465"/>
          </a:xfrm>
        </p:spPr>
        <p:txBody>
          <a:bodyPr/>
          <a:lstStyle/>
          <a:p>
            <a:r>
              <a:rPr lang="en-GB" sz="2424" dirty="0"/>
              <a:t>Planetary health refers to "the health of human civilization and the state of the natural systems on which it depends".</a:t>
            </a:r>
          </a:p>
        </p:txBody>
      </p:sp>
      <p:sp>
        <p:nvSpPr>
          <p:cNvPr id="4" name="TextBox 3">
            <a:extLst>
              <a:ext uri="{FF2B5EF4-FFF2-40B4-BE49-F238E27FC236}">
                <a16:creationId xmlns:a16="http://schemas.microsoft.com/office/drawing/2014/main" id="{91893559-EE26-4981-9E24-19CDCB9DEC54}"/>
              </a:ext>
            </a:extLst>
          </p:cNvPr>
          <p:cNvSpPr txBox="1"/>
          <p:nvPr/>
        </p:nvSpPr>
        <p:spPr>
          <a:xfrm>
            <a:off x="1033619" y="3909054"/>
            <a:ext cx="9744216" cy="353495"/>
          </a:xfrm>
          <a:prstGeom prst="rect">
            <a:avLst/>
          </a:prstGeom>
          <a:noFill/>
        </p:spPr>
        <p:txBody>
          <a:bodyPr wrap="square" rtlCol="0">
            <a:spAutoFit/>
          </a:bodyPr>
          <a:lstStyle/>
          <a:p>
            <a:r>
              <a:rPr lang="en-GB" sz="1697" dirty="0">
                <a:solidFill>
                  <a:srgbClr val="FF0000"/>
                </a:solidFill>
              </a:rPr>
              <a:t>Source: Rockefeller Foundation The Lancet Commission on Planetary Health </a:t>
            </a:r>
          </a:p>
        </p:txBody>
      </p:sp>
    </p:spTree>
    <p:extLst>
      <p:ext uri="{BB962C8B-B14F-4D97-AF65-F5344CB8AC3E}">
        <p14:creationId xmlns:p14="http://schemas.microsoft.com/office/powerpoint/2010/main" val="2893481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D1E360B-E407-4BF9-98A7-15B9E886DE9B}"/>
              </a:ext>
            </a:extLst>
          </p:cNvPr>
          <p:cNvSpPr>
            <a:spLocks noGrp="1"/>
          </p:cNvSpPr>
          <p:nvPr>
            <p:ph type="title"/>
          </p:nvPr>
        </p:nvSpPr>
        <p:spPr>
          <a:xfrm>
            <a:off x="2168291" y="286833"/>
            <a:ext cx="7855418" cy="410368"/>
          </a:xfrm>
        </p:spPr>
        <p:txBody>
          <a:bodyPr>
            <a:normAutofit fontScale="90000"/>
          </a:bodyPr>
          <a:lstStyle/>
          <a:p>
            <a:r>
              <a:rPr lang="en-GB" sz="2667" dirty="0">
                <a:solidFill>
                  <a:srgbClr val="FF0000"/>
                </a:solidFill>
              </a:rPr>
              <a:t>Global warming Temperature change</a:t>
            </a:r>
            <a:r>
              <a:rPr lang="en-GB" dirty="0">
                <a:solidFill>
                  <a:srgbClr val="FF0000"/>
                </a:solidFill>
              </a:rPr>
              <a:t> </a:t>
            </a:r>
          </a:p>
        </p:txBody>
      </p:sp>
      <p:pic>
        <p:nvPicPr>
          <p:cNvPr id="6" name="Picture 5">
            <a:extLst>
              <a:ext uri="{FF2B5EF4-FFF2-40B4-BE49-F238E27FC236}">
                <a16:creationId xmlns:a16="http://schemas.microsoft.com/office/drawing/2014/main" id="{13C39734-237A-4D83-983D-498758D534DA}"/>
              </a:ext>
            </a:extLst>
          </p:cNvPr>
          <p:cNvPicPr>
            <a:picLocks noChangeAspect="1"/>
          </p:cNvPicPr>
          <p:nvPr/>
        </p:nvPicPr>
        <p:blipFill>
          <a:blip r:embed="rId2"/>
          <a:stretch>
            <a:fillRect/>
          </a:stretch>
        </p:blipFill>
        <p:spPr>
          <a:xfrm>
            <a:off x="1600955" y="1343799"/>
            <a:ext cx="9198888" cy="4267262"/>
          </a:xfrm>
          <a:prstGeom prst="rect">
            <a:avLst/>
          </a:prstGeom>
        </p:spPr>
      </p:pic>
      <p:sp>
        <p:nvSpPr>
          <p:cNvPr id="7" name="TextBox 6">
            <a:extLst>
              <a:ext uri="{FF2B5EF4-FFF2-40B4-BE49-F238E27FC236}">
                <a16:creationId xmlns:a16="http://schemas.microsoft.com/office/drawing/2014/main" id="{0A81C5B6-D476-4CDF-979E-A7084F3CD9F4}"/>
              </a:ext>
            </a:extLst>
          </p:cNvPr>
          <p:cNvSpPr txBox="1"/>
          <p:nvPr/>
        </p:nvSpPr>
        <p:spPr>
          <a:xfrm>
            <a:off x="1164543" y="5916550"/>
            <a:ext cx="9426502" cy="353495"/>
          </a:xfrm>
          <a:prstGeom prst="rect">
            <a:avLst/>
          </a:prstGeom>
          <a:noFill/>
        </p:spPr>
        <p:txBody>
          <a:bodyPr wrap="square" rtlCol="0">
            <a:spAutoFit/>
          </a:bodyPr>
          <a:lstStyle/>
          <a:p>
            <a:r>
              <a:rPr lang="en-GB" sz="1697" dirty="0">
                <a:solidFill>
                  <a:srgbClr val="FF0000"/>
                </a:solidFill>
              </a:rPr>
              <a:t>Source</a:t>
            </a:r>
            <a:r>
              <a:rPr lang="en-GB" sz="1455" dirty="0">
                <a:solidFill>
                  <a:srgbClr val="FF0000"/>
                </a:solidFill>
              </a:rPr>
              <a:t>: earthobservatory.nasa.gov</a:t>
            </a:r>
          </a:p>
        </p:txBody>
      </p:sp>
    </p:spTree>
    <p:extLst>
      <p:ext uri="{BB962C8B-B14F-4D97-AF65-F5344CB8AC3E}">
        <p14:creationId xmlns:p14="http://schemas.microsoft.com/office/powerpoint/2010/main" val="515693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10AB4F6-258F-71C7-8403-3FE0E82E7573}"/>
              </a:ext>
            </a:extLst>
          </p:cNvPr>
          <p:cNvPicPr>
            <a:picLocks noChangeAspect="1"/>
          </p:cNvPicPr>
          <p:nvPr/>
        </p:nvPicPr>
        <p:blipFill>
          <a:blip r:embed="rId2"/>
          <a:stretch>
            <a:fillRect/>
          </a:stretch>
        </p:blipFill>
        <p:spPr>
          <a:xfrm>
            <a:off x="1220419" y="-9331"/>
            <a:ext cx="9751162" cy="6596743"/>
          </a:xfrm>
          <a:prstGeom prst="rect">
            <a:avLst/>
          </a:prstGeom>
        </p:spPr>
      </p:pic>
    </p:spTree>
    <p:extLst>
      <p:ext uri="{BB962C8B-B14F-4D97-AF65-F5344CB8AC3E}">
        <p14:creationId xmlns:p14="http://schemas.microsoft.com/office/powerpoint/2010/main" val="3261402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D20930-2BB7-7E14-8318-A0D9AC7A33ED}"/>
              </a:ext>
            </a:extLst>
          </p:cNvPr>
          <p:cNvPicPr>
            <a:picLocks noChangeAspect="1"/>
          </p:cNvPicPr>
          <p:nvPr/>
        </p:nvPicPr>
        <p:blipFill>
          <a:blip r:embed="rId2"/>
          <a:stretch>
            <a:fillRect/>
          </a:stretch>
        </p:blipFill>
        <p:spPr>
          <a:xfrm>
            <a:off x="1576873" y="867747"/>
            <a:ext cx="9116009" cy="5271797"/>
          </a:xfrm>
          <a:prstGeom prst="rect">
            <a:avLst/>
          </a:prstGeom>
        </p:spPr>
      </p:pic>
      <p:sp>
        <p:nvSpPr>
          <p:cNvPr id="3" name="Title 2">
            <a:extLst>
              <a:ext uri="{FF2B5EF4-FFF2-40B4-BE49-F238E27FC236}">
                <a16:creationId xmlns:a16="http://schemas.microsoft.com/office/drawing/2014/main" id="{306BE39E-2740-8021-2458-A5F9263726EB}"/>
              </a:ext>
            </a:extLst>
          </p:cNvPr>
          <p:cNvSpPr>
            <a:spLocks noGrp="1"/>
          </p:cNvSpPr>
          <p:nvPr>
            <p:ph type="title"/>
          </p:nvPr>
        </p:nvSpPr>
        <p:spPr>
          <a:xfrm>
            <a:off x="609600" y="274639"/>
            <a:ext cx="10972800" cy="373224"/>
          </a:xfrm>
        </p:spPr>
        <p:txBody>
          <a:bodyPr>
            <a:normAutofit fontScale="90000"/>
          </a:bodyPr>
          <a:lstStyle/>
          <a:p>
            <a:r>
              <a:rPr lang="en-GB" sz="3600" dirty="0">
                <a:solidFill>
                  <a:srgbClr val="FF0000"/>
                </a:solidFill>
                <a:latin typeface="Calibri" panose="020F0502020204030204" pitchFamily="34" charset="0"/>
                <a:cs typeface="Calibri" panose="020F0502020204030204" pitchFamily="34" charset="0"/>
              </a:rPr>
              <a:t>Iraq 2023</a:t>
            </a:r>
          </a:p>
        </p:txBody>
      </p:sp>
      <p:sp>
        <p:nvSpPr>
          <p:cNvPr id="4" name="TextBox 3">
            <a:extLst>
              <a:ext uri="{FF2B5EF4-FFF2-40B4-BE49-F238E27FC236}">
                <a16:creationId xmlns:a16="http://schemas.microsoft.com/office/drawing/2014/main" id="{3ACB5D57-7DA9-12FD-0C33-4A571A2E0BF0}"/>
              </a:ext>
            </a:extLst>
          </p:cNvPr>
          <p:cNvSpPr txBox="1"/>
          <p:nvPr/>
        </p:nvSpPr>
        <p:spPr>
          <a:xfrm>
            <a:off x="1576873" y="6382139"/>
            <a:ext cx="4161454" cy="373224"/>
          </a:xfrm>
          <a:prstGeom prst="rect">
            <a:avLst/>
          </a:prstGeom>
          <a:noFill/>
        </p:spPr>
        <p:txBody>
          <a:bodyPr wrap="square" rtlCol="0">
            <a:spAutoFit/>
          </a:bodyPr>
          <a:lstStyle/>
          <a:p>
            <a:r>
              <a:rPr lang="en-GB" dirty="0"/>
              <a:t>Source: New York Times</a:t>
            </a:r>
          </a:p>
        </p:txBody>
      </p:sp>
    </p:spTree>
    <p:extLst>
      <p:ext uri="{BB962C8B-B14F-4D97-AF65-F5344CB8AC3E}">
        <p14:creationId xmlns:p14="http://schemas.microsoft.com/office/powerpoint/2010/main" val="41538942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48600-0B15-0871-72B1-43EEEDF3E668}"/>
              </a:ext>
            </a:extLst>
          </p:cNvPr>
          <p:cNvSpPr>
            <a:spLocks noGrp="1"/>
          </p:cNvSpPr>
          <p:nvPr>
            <p:ph type="title"/>
          </p:nvPr>
        </p:nvSpPr>
        <p:spPr>
          <a:xfrm>
            <a:off x="609600" y="274638"/>
            <a:ext cx="10972800" cy="593109"/>
          </a:xfrm>
        </p:spPr>
        <p:txBody>
          <a:bodyPr/>
          <a:lstStyle/>
          <a:p>
            <a:r>
              <a:rPr lang="en-GB" sz="3600" dirty="0">
                <a:solidFill>
                  <a:srgbClr val="FF0000"/>
                </a:solidFill>
                <a:latin typeface="Calibri" panose="020F0502020204030204" pitchFamily="34" charset="0"/>
                <a:cs typeface="Calibri" panose="020F0502020204030204" pitchFamily="34" charset="0"/>
              </a:rPr>
              <a:t>Iraq 2023</a:t>
            </a:r>
          </a:p>
        </p:txBody>
      </p:sp>
      <p:pic>
        <p:nvPicPr>
          <p:cNvPr id="3" name="Picture 2">
            <a:extLst>
              <a:ext uri="{FF2B5EF4-FFF2-40B4-BE49-F238E27FC236}">
                <a16:creationId xmlns:a16="http://schemas.microsoft.com/office/drawing/2014/main" id="{55F51829-AF4A-1440-2A24-7911D8D57021}"/>
              </a:ext>
            </a:extLst>
          </p:cNvPr>
          <p:cNvPicPr>
            <a:picLocks noChangeAspect="1"/>
          </p:cNvPicPr>
          <p:nvPr/>
        </p:nvPicPr>
        <p:blipFill>
          <a:blip r:embed="rId2"/>
          <a:stretch>
            <a:fillRect/>
          </a:stretch>
        </p:blipFill>
        <p:spPr>
          <a:xfrm>
            <a:off x="1698171" y="1082352"/>
            <a:ext cx="8658809" cy="5047860"/>
          </a:xfrm>
          <a:prstGeom prst="rect">
            <a:avLst/>
          </a:prstGeom>
        </p:spPr>
      </p:pic>
      <p:sp>
        <p:nvSpPr>
          <p:cNvPr id="4" name="TextBox 3">
            <a:extLst>
              <a:ext uri="{FF2B5EF4-FFF2-40B4-BE49-F238E27FC236}">
                <a16:creationId xmlns:a16="http://schemas.microsoft.com/office/drawing/2014/main" id="{7A94D82C-6065-7F64-0802-48B33AD6C325}"/>
              </a:ext>
            </a:extLst>
          </p:cNvPr>
          <p:cNvSpPr txBox="1"/>
          <p:nvPr/>
        </p:nvSpPr>
        <p:spPr>
          <a:xfrm>
            <a:off x="1698171" y="6354147"/>
            <a:ext cx="4655976" cy="369332"/>
          </a:xfrm>
          <a:prstGeom prst="rect">
            <a:avLst/>
          </a:prstGeom>
          <a:noFill/>
        </p:spPr>
        <p:txBody>
          <a:bodyPr wrap="square" rtlCol="0">
            <a:spAutoFit/>
          </a:bodyPr>
          <a:lstStyle/>
          <a:p>
            <a:r>
              <a:rPr lang="en-GB" dirty="0"/>
              <a:t>Source: New York Times </a:t>
            </a:r>
          </a:p>
        </p:txBody>
      </p:sp>
    </p:spTree>
    <p:extLst>
      <p:ext uri="{BB962C8B-B14F-4D97-AF65-F5344CB8AC3E}">
        <p14:creationId xmlns:p14="http://schemas.microsoft.com/office/powerpoint/2010/main" val="3176776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6FEC34C-66FF-4D0F-BF61-468CAB66CB95}"/>
              </a:ext>
            </a:extLst>
          </p:cNvPr>
          <p:cNvPicPr>
            <a:picLocks noChangeAspect="1"/>
          </p:cNvPicPr>
          <p:nvPr/>
        </p:nvPicPr>
        <p:blipFill>
          <a:blip r:embed="rId2"/>
          <a:stretch>
            <a:fillRect/>
          </a:stretch>
        </p:blipFill>
        <p:spPr>
          <a:xfrm>
            <a:off x="1837658" y="417756"/>
            <a:ext cx="8186052" cy="5788684"/>
          </a:xfrm>
          <a:prstGeom prst="rect">
            <a:avLst/>
          </a:prstGeom>
        </p:spPr>
      </p:pic>
      <p:sp>
        <p:nvSpPr>
          <p:cNvPr id="5" name="TextBox 4">
            <a:extLst>
              <a:ext uri="{FF2B5EF4-FFF2-40B4-BE49-F238E27FC236}">
                <a16:creationId xmlns:a16="http://schemas.microsoft.com/office/drawing/2014/main" id="{C398DD86-B157-4CE7-B759-2BA10961DDCA}"/>
              </a:ext>
            </a:extLst>
          </p:cNvPr>
          <p:cNvSpPr txBox="1"/>
          <p:nvPr/>
        </p:nvSpPr>
        <p:spPr>
          <a:xfrm>
            <a:off x="1906444" y="6091114"/>
            <a:ext cx="7811777" cy="353495"/>
          </a:xfrm>
          <a:prstGeom prst="rect">
            <a:avLst/>
          </a:prstGeom>
          <a:noFill/>
        </p:spPr>
        <p:txBody>
          <a:bodyPr wrap="square" rtlCol="0">
            <a:spAutoFit/>
          </a:bodyPr>
          <a:lstStyle/>
          <a:p>
            <a:r>
              <a:rPr lang="en-GB" sz="1697" dirty="0">
                <a:solidFill>
                  <a:srgbClr val="FF0000"/>
                </a:solidFill>
              </a:rPr>
              <a:t>Source: World Health Organization </a:t>
            </a:r>
          </a:p>
        </p:txBody>
      </p:sp>
    </p:spTree>
    <p:extLst>
      <p:ext uri="{BB962C8B-B14F-4D97-AF65-F5344CB8AC3E}">
        <p14:creationId xmlns:p14="http://schemas.microsoft.com/office/powerpoint/2010/main" val="18047277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A0AC4D-456D-41B8-91DB-06940AFE3B1C}"/>
              </a:ext>
            </a:extLst>
          </p:cNvPr>
          <p:cNvSpPr>
            <a:spLocks noGrp="1"/>
          </p:cNvSpPr>
          <p:nvPr>
            <p:ph type="title"/>
          </p:nvPr>
        </p:nvSpPr>
        <p:spPr>
          <a:xfrm>
            <a:off x="838200" y="365125"/>
            <a:ext cx="10515600" cy="5459205"/>
          </a:xfrm>
        </p:spPr>
        <p:txBody>
          <a:bodyPr/>
          <a:lstStyle/>
          <a:p>
            <a:pPr algn="ctr"/>
            <a:r>
              <a:rPr lang="en-GB" dirty="0">
                <a:solidFill>
                  <a:srgbClr val="FF0000"/>
                </a:solidFill>
              </a:rPr>
              <a:t>Health and development </a:t>
            </a:r>
          </a:p>
        </p:txBody>
      </p:sp>
    </p:spTree>
    <p:extLst>
      <p:ext uri="{BB962C8B-B14F-4D97-AF65-F5344CB8AC3E}">
        <p14:creationId xmlns:p14="http://schemas.microsoft.com/office/powerpoint/2010/main" val="2365168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D97412FC-FF95-4B67-8491-00140852F02A}"/>
              </a:ext>
            </a:extLst>
          </p:cNvPr>
          <p:cNvSpPr>
            <a:spLocks noGrp="1" noRot="1" noChangeArrowheads="1"/>
          </p:cNvSpPr>
          <p:nvPr>
            <p:ph type="title" idx="4294967295"/>
          </p:nvPr>
        </p:nvSpPr>
        <p:spPr/>
        <p:txBody>
          <a:bodyPr/>
          <a:lstStyle/>
          <a:p>
            <a:r>
              <a:rPr lang="en-US" altLang="en-US" sz="3600">
                <a:solidFill>
                  <a:srgbClr val="FF0000"/>
                </a:solidFill>
              </a:rPr>
              <a:t>Meaning of Development</a:t>
            </a:r>
          </a:p>
        </p:txBody>
      </p:sp>
      <p:sp>
        <p:nvSpPr>
          <p:cNvPr id="27651" name="Rectangle 3">
            <a:extLst>
              <a:ext uri="{FF2B5EF4-FFF2-40B4-BE49-F238E27FC236}">
                <a16:creationId xmlns:a16="http://schemas.microsoft.com/office/drawing/2014/main" id="{A1A39635-C7AB-42D6-9703-BF04F3D56EB6}"/>
              </a:ext>
            </a:extLst>
          </p:cNvPr>
          <p:cNvSpPr>
            <a:spLocks noGrp="1" noRot="1" noChangeArrowheads="1"/>
          </p:cNvSpPr>
          <p:nvPr>
            <p:ph type="body" idx="4294967295"/>
          </p:nvPr>
        </p:nvSpPr>
        <p:spPr>
          <a:xfrm>
            <a:off x="838200" y="1470991"/>
            <a:ext cx="10243930" cy="4396409"/>
          </a:xfrm>
        </p:spPr>
        <p:txBody>
          <a:bodyPr/>
          <a:lstStyle/>
          <a:p>
            <a:r>
              <a:rPr lang="en-US" altLang="en-US" sz="2000" dirty="0"/>
              <a:t>Development is not purely an economic phenomenon but rather a multi-dimensional process involving reorganization and reorientation of entire economic and social system</a:t>
            </a:r>
          </a:p>
          <a:p>
            <a:r>
              <a:rPr lang="en-US" altLang="en-US" sz="2000" dirty="0"/>
              <a:t>Development is process of improving the quality of all human lives with three equally important aspects.  These are:</a:t>
            </a:r>
          </a:p>
          <a:p>
            <a:pPr lvl="1">
              <a:lnSpc>
                <a:spcPct val="80000"/>
              </a:lnSpc>
            </a:pPr>
            <a:r>
              <a:rPr lang="en-US" altLang="en-US" sz="2000" dirty="0"/>
              <a:t>Raising peoples’ living levels, i.e. incomes and consumption, levels of food, medical services, education through relevant growth processes</a:t>
            </a:r>
          </a:p>
          <a:p>
            <a:pPr lvl="1">
              <a:lnSpc>
                <a:spcPct val="80000"/>
              </a:lnSpc>
            </a:pPr>
            <a:r>
              <a:rPr lang="en-US" altLang="en-US" sz="2000" dirty="0"/>
              <a:t>Creating conditions conducive to the growth of peoples’ self-esteem through the establishment of social, political and economic systems and institutions which promote human dignity and respect</a:t>
            </a:r>
          </a:p>
          <a:p>
            <a:pPr lvl="1">
              <a:lnSpc>
                <a:spcPct val="80000"/>
              </a:lnSpc>
            </a:pPr>
            <a:r>
              <a:rPr lang="en-US" altLang="en-US" sz="2000" dirty="0"/>
              <a:t>Increasing peoples’ freedom to choose by enlarging the range of their choice variables, e.g. varieties of goods and services</a:t>
            </a:r>
          </a:p>
          <a:p>
            <a:endParaRPr lang="en-US" altLang="en-US" sz="2400" dirty="0"/>
          </a:p>
        </p:txBody>
      </p:sp>
      <p:sp>
        <p:nvSpPr>
          <p:cNvPr id="2" name="TextBox 1">
            <a:extLst>
              <a:ext uri="{FF2B5EF4-FFF2-40B4-BE49-F238E27FC236}">
                <a16:creationId xmlns:a16="http://schemas.microsoft.com/office/drawing/2014/main" id="{1B0A12BA-BF34-495A-9FBF-E0462A1E5E69}"/>
              </a:ext>
            </a:extLst>
          </p:cNvPr>
          <p:cNvSpPr txBox="1"/>
          <p:nvPr/>
        </p:nvSpPr>
        <p:spPr>
          <a:xfrm>
            <a:off x="838200" y="5675243"/>
            <a:ext cx="10243930" cy="923330"/>
          </a:xfrm>
          <a:prstGeom prst="rect">
            <a:avLst/>
          </a:prstGeom>
          <a:noFill/>
        </p:spPr>
        <p:txBody>
          <a:bodyPr wrap="square" rtlCol="0">
            <a:spAutoFit/>
          </a:bodyPr>
          <a:lstStyle/>
          <a:p>
            <a:r>
              <a:rPr lang="en-GB" dirty="0"/>
              <a:t>After Todaro: https://www.governanceinstitute.edu.au/magma/media/upload/ckeditor/files/International%20Development(1).pdf</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720EA0D0-EC21-4AC1-B5C5-D78E5FB58AAA}"/>
              </a:ext>
            </a:extLst>
          </p:cNvPr>
          <p:cNvSpPr>
            <a:spLocks noGrp="1" noChangeArrowheads="1"/>
          </p:cNvSpPr>
          <p:nvPr>
            <p:ph type="title"/>
          </p:nvPr>
        </p:nvSpPr>
        <p:spPr>
          <a:xfrm>
            <a:off x="1981200" y="0"/>
            <a:ext cx="8229600" cy="1143000"/>
          </a:xfrm>
        </p:spPr>
        <p:txBody>
          <a:bodyPr/>
          <a:lstStyle/>
          <a:p>
            <a:pPr eaLnBrk="1" hangingPunct="1"/>
            <a:r>
              <a:rPr lang="en-US" altLang="en-US" sz="2800">
                <a:solidFill>
                  <a:srgbClr val="FF0000"/>
                </a:solidFill>
              </a:rPr>
              <a:t>Institutional elements relevant to development </a:t>
            </a:r>
            <a:endParaRPr lang="en-US" altLang="en-US" sz="4000">
              <a:solidFill>
                <a:srgbClr val="FF0000"/>
              </a:solidFill>
            </a:endParaRPr>
          </a:p>
        </p:txBody>
      </p:sp>
      <p:sp>
        <p:nvSpPr>
          <p:cNvPr id="28675" name="Rectangle 3">
            <a:extLst>
              <a:ext uri="{FF2B5EF4-FFF2-40B4-BE49-F238E27FC236}">
                <a16:creationId xmlns:a16="http://schemas.microsoft.com/office/drawing/2014/main" id="{EC647106-7D9E-4F4F-9764-4CEE2BF605C2}"/>
              </a:ext>
            </a:extLst>
          </p:cNvPr>
          <p:cNvSpPr>
            <a:spLocks noGrp="1" noChangeArrowheads="1"/>
          </p:cNvSpPr>
          <p:nvPr>
            <p:ph type="body" idx="1"/>
          </p:nvPr>
        </p:nvSpPr>
        <p:spPr>
          <a:xfrm>
            <a:off x="2057400" y="1143001"/>
            <a:ext cx="8229600" cy="5516563"/>
          </a:xfrm>
        </p:spPr>
        <p:txBody>
          <a:bodyPr>
            <a:normAutofit lnSpcReduction="10000"/>
          </a:bodyPr>
          <a:lstStyle/>
          <a:p>
            <a:pPr eaLnBrk="1" hangingPunct="1">
              <a:lnSpc>
                <a:spcPct val="90000"/>
              </a:lnSpc>
            </a:pPr>
            <a:r>
              <a:rPr lang="en-US" altLang="en-US" sz="2000"/>
              <a:t>Governance</a:t>
            </a:r>
          </a:p>
          <a:p>
            <a:pPr eaLnBrk="1" hangingPunct="1">
              <a:lnSpc>
                <a:spcPct val="90000"/>
              </a:lnSpc>
            </a:pPr>
            <a:r>
              <a:rPr lang="en-US" altLang="en-US" sz="2000"/>
              <a:t>Public representation and elections</a:t>
            </a:r>
          </a:p>
          <a:p>
            <a:pPr eaLnBrk="1" hangingPunct="1">
              <a:lnSpc>
                <a:spcPct val="90000"/>
              </a:lnSpc>
            </a:pPr>
            <a:r>
              <a:rPr lang="en-US" altLang="en-US" sz="2000"/>
              <a:t>The rule of law</a:t>
            </a:r>
          </a:p>
          <a:p>
            <a:pPr eaLnBrk="1" hangingPunct="1">
              <a:lnSpc>
                <a:spcPct val="90000"/>
              </a:lnSpc>
            </a:pPr>
            <a:r>
              <a:rPr lang="en-US" altLang="en-US" sz="2000"/>
              <a:t>Independence of judiciary</a:t>
            </a:r>
          </a:p>
          <a:p>
            <a:pPr eaLnBrk="1" hangingPunct="1">
              <a:lnSpc>
                <a:spcPct val="90000"/>
              </a:lnSpc>
            </a:pPr>
            <a:r>
              <a:rPr lang="en-US" altLang="en-US" sz="2000"/>
              <a:t>Governmental regulatory capacity</a:t>
            </a:r>
          </a:p>
          <a:p>
            <a:pPr lvl="2" eaLnBrk="1" hangingPunct="1">
              <a:lnSpc>
                <a:spcPct val="90000"/>
              </a:lnSpc>
            </a:pPr>
            <a:r>
              <a:rPr lang="en-US" altLang="en-US"/>
              <a:t>Taxation</a:t>
            </a:r>
          </a:p>
          <a:p>
            <a:pPr lvl="2" eaLnBrk="1" hangingPunct="1">
              <a:lnSpc>
                <a:spcPct val="90000"/>
              </a:lnSpc>
            </a:pPr>
            <a:r>
              <a:rPr lang="en-US" altLang="en-US"/>
              <a:t>Economy</a:t>
            </a:r>
          </a:p>
          <a:p>
            <a:pPr lvl="2" eaLnBrk="1" hangingPunct="1">
              <a:lnSpc>
                <a:spcPct val="90000"/>
              </a:lnSpc>
            </a:pPr>
            <a:r>
              <a:rPr lang="en-US" altLang="en-US"/>
              <a:t>Customs</a:t>
            </a:r>
          </a:p>
          <a:p>
            <a:pPr lvl="2" eaLnBrk="1" hangingPunct="1">
              <a:lnSpc>
                <a:spcPct val="90000"/>
              </a:lnSpc>
            </a:pPr>
            <a:r>
              <a:rPr lang="en-US" altLang="en-US"/>
              <a:t>Monetary policy</a:t>
            </a:r>
          </a:p>
          <a:p>
            <a:pPr lvl="2" eaLnBrk="1" hangingPunct="1">
              <a:lnSpc>
                <a:spcPct val="90000"/>
              </a:lnSpc>
            </a:pPr>
            <a:r>
              <a:rPr lang="en-US" altLang="en-US"/>
              <a:t>Banking </a:t>
            </a:r>
          </a:p>
          <a:p>
            <a:pPr eaLnBrk="1" hangingPunct="1">
              <a:lnSpc>
                <a:spcPct val="90000"/>
              </a:lnSpc>
            </a:pPr>
            <a:r>
              <a:rPr lang="en-US" altLang="en-US" sz="2000"/>
              <a:t>Protection of private property and contractual rights</a:t>
            </a:r>
          </a:p>
          <a:p>
            <a:pPr eaLnBrk="1" hangingPunct="1">
              <a:lnSpc>
                <a:spcPct val="90000"/>
              </a:lnSpc>
            </a:pPr>
            <a:r>
              <a:rPr lang="en-US" altLang="en-US" sz="2000"/>
              <a:t>Employment creation</a:t>
            </a:r>
          </a:p>
          <a:p>
            <a:pPr eaLnBrk="1" hangingPunct="1">
              <a:lnSpc>
                <a:spcPct val="90000"/>
              </a:lnSpc>
            </a:pPr>
            <a:r>
              <a:rPr lang="en-US" altLang="en-US" sz="2000"/>
              <a:t>Investment in social infrastructure</a:t>
            </a:r>
          </a:p>
          <a:p>
            <a:pPr lvl="2" eaLnBrk="1" hangingPunct="1">
              <a:lnSpc>
                <a:spcPct val="90000"/>
              </a:lnSpc>
            </a:pPr>
            <a:r>
              <a:rPr lang="en-US" altLang="en-US"/>
              <a:t>Health </a:t>
            </a:r>
          </a:p>
          <a:p>
            <a:pPr lvl="2" eaLnBrk="1" hangingPunct="1">
              <a:lnSpc>
                <a:spcPct val="90000"/>
              </a:lnSpc>
            </a:pPr>
            <a:r>
              <a:rPr lang="en-US" altLang="en-US"/>
              <a:t>Education</a:t>
            </a:r>
          </a:p>
          <a:p>
            <a:pPr lvl="2" eaLnBrk="1" hangingPunct="1">
              <a:lnSpc>
                <a:spcPct val="90000"/>
              </a:lnSpc>
            </a:pPr>
            <a:r>
              <a:rPr lang="en-US" altLang="en-US"/>
              <a:t>Social protection</a:t>
            </a:r>
          </a:p>
          <a:p>
            <a:pPr eaLnBrk="1" hangingPunct="1">
              <a:lnSpc>
                <a:spcPct val="90000"/>
              </a:lnSpc>
            </a:pPr>
            <a:endParaRPr lang="en-US" altLang="en-US" sz="2000"/>
          </a:p>
          <a:p>
            <a:pPr eaLnBrk="1" hangingPunct="1">
              <a:lnSpc>
                <a:spcPct val="90000"/>
              </a:lnSpc>
            </a:pPr>
            <a:endParaRPr lang="en-US" altLang="en-US" sz="2400"/>
          </a:p>
          <a:p>
            <a:pPr lvl="2" eaLnBrk="1" hangingPunct="1">
              <a:lnSpc>
                <a:spcPct val="90000"/>
              </a:lnSpc>
            </a:pPr>
            <a:endParaRPr lang="en-US" altLang="en-US" sz="1800"/>
          </a:p>
          <a:p>
            <a:pPr eaLnBrk="1" hangingPunct="1">
              <a:lnSpc>
                <a:spcPct val="90000"/>
              </a:lnSpc>
            </a:pPr>
            <a:endParaRPr lang="en-US" altLang="en-US" sz="2400"/>
          </a:p>
          <a:p>
            <a:pPr eaLnBrk="1" hangingPunct="1">
              <a:lnSpc>
                <a:spcPct val="90000"/>
              </a:lnSpc>
            </a:pPr>
            <a:endParaRPr lang="en-US" altLang="en-US" sz="24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79228C-F89E-420C-AE92-A28830998ED2}"/>
              </a:ext>
            </a:extLst>
          </p:cNvPr>
          <p:cNvSpPr>
            <a:spLocks noGrp="1"/>
          </p:cNvSpPr>
          <p:nvPr>
            <p:ph type="title"/>
          </p:nvPr>
        </p:nvSpPr>
        <p:spPr>
          <a:xfrm>
            <a:off x="838200" y="365125"/>
            <a:ext cx="10515600" cy="5449266"/>
          </a:xfrm>
        </p:spPr>
        <p:txBody>
          <a:bodyPr>
            <a:normAutofit/>
          </a:bodyPr>
          <a:lstStyle/>
          <a:p>
            <a:pPr algn="ctr"/>
            <a:r>
              <a:rPr lang="en-GB" sz="3600" dirty="0">
                <a:solidFill>
                  <a:srgbClr val="FF0000"/>
                </a:solidFill>
              </a:rPr>
              <a:t>“One Health” </a:t>
            </a:r>
          </a:p>
        </p:txBody>
      </p:sp>
    </p:spTree>
    <p:extLst>
      <p:ext uri="{BB962C8B-B14F-4D97-AF65-F5344CB8AC3E}">
        <p14:creationId xmlns:p14="http://schemas.microsoft.com/office/powerpoint/2010/main" val="34865004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4595" name="Rectangle 35">
            <a:extLst>
              <a:ext uri="{FF2B5EF4-FFF2-40B4-BE49-F238E27FC236}">
                <a16:creationId xmlns:a16="http://schemas.microsoft.com/office/drawing/2014/main" id="{51440C69-26C0-49F5-9AB0-C4AD1D19D304}"/>
              </a:ext>
            </a:extLst>
          </p:cNvPr>
          <p:cNvSpPr>
            <a:spLocks noChangeArrowheads="1"/>
          </p:cNvSpPr>
          <p:nvPr/>
        </p:nvSpPr>
        <p:spPr bwMode="auto">
          <a:xfrm>
            <a:off x="1430338" y="1127127"/>
            <a:ext cx="9448800" cy="542925"/>
          </a:xfrm>
          <a:prstGeom prst="rect">
            <a:avLst/>
          </a:prstGeom>
          <a:solidFill>
            <a:srgbClr val="FFFFFF"/>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459">
              <a:defRPr/>
            </a:pPr>
            <a:endParaRPr lang="en-US">
              <a:solidFill>
                <a:prstClr val="black"/>
              </a:solidFill>
              <a:latin typeface="Arial" charset="0"/>
            </a:endParaRPr>
          </a:p>
        </p:txBody>
      </p:sp>
      <p:sp>
        <p:nvSpPr>
          <p:cNvPr id="834562" name="Arc 2">
            <a:extLst>
              <a:ext uri="{FF2B5EF4-FFF2-40B4-BE49-F238E27FC236}">
                <a16:creationId xmlns:a16="http://schemas.microsoft.com/office/drawing/2014/main" id="{9CC0D9C3-D298-43C2-A298-EE5CE295BEE8}"/>
              </a:ext>
            </a:extLst>
          </p:cNvPr>
          <p:cNvSpPr>
            <a:spLocks/>
          </p:cNvSpPr>
          <p:nvPr/>
        </p:nvSpPr>
        <p:spPr bwMode="auto">
          <a:xfrm>
            <a:off x="6972300" y="3092450"/>
            <a:ext cx="1771650" cy="104140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50800" cap="rnd">
            <a:solidFill>
              <a:srgbClr val="969696"/>
            </a:solidFill>
            <a:round/>
            <a:headEn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914459">
              <a:defRPr/>
            </a:pPr>
            <a:endParaRPr lang="en-US">
              <a:solidFill>
                <a:prstClr val="black"/>
              </a:solidFill>
              <a:latin typeface="Arial" charset="0"/>
            </a:endParaRPr>
          </a:p>
        </p:txBody>
      </p:sp>
      <p:sp>
        <p:nvSpPr>
          <p:cNvPr id="18436" name="Rectangle 3">
            <a:extLst>
              <a:ext uri="{FF2B5EF4-FFF2-40B4-BE49-F238E27FC236}">
                <a16:creationId xmlns:a16="http://schemas.microsoft.com/office/drawing/2014/main" id="{A0DEDEFC-F9CB-4A3F-9860-0B2E93C7A2C8}"/>
              </a:ext>
            </a:extLst>
          </p:cNvPr>
          <p:cNvSpPr>
            <a:spLocks noChangeArrowheads="1"/>
          </p:cNvSpPr>
          <p:nvPr/>
        </p:nvSpPr>
        <p:spPr bwMode="auto">
          <a:xfrm>
            <a:off x="5280027" y="2760663"/>
            <a:ext cx="1662113" cy="520700"/>
          </a:xfrm>
          <a:prstGeom prst="rect">
            <a:avLst/>
          </a:prstGeom>
          <a:solidFill>
            <a:srgbClr val="00FF00"/>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3000">
                <a:solidFill>
                  <a:schemeClr val="accent2"/>
                </a:solidFill>
                <a:latin typeface="Arial" panose="020B0604020202020204" pitchFamily="34" charset="0"/>
              </a:defRPr>
            </a:lvl1pPr>
            <a:lvl2pPr marL="742950" indent="-285750">
              <a:defRPr sz="3000">
                <a:solidFill>
                  <a:schemeClr val="accent2"/>
                </a:solidFill>
                <a:latin typeface="Arial" panose="020B0604020202020204" pitchFamily="34" charset="0"/>
              </a:defRPr>
            </a:lvl2pPr>
            <a:lvl3pPr marL="1143000" indent="-228600">
              <a:defRPr sz="3000">
                <a:solidFill>
                  <a:schemeClr val="accent2"/>
                </a:solidFill>
                <a:latin typeface="Arial" panose="020B0604020202020204" pitchFamily="34" charset="0"/>
              </a:defRPr>
            </a:lvl3pPr>
            <a:lvl4pPr marL="1600200" indent="-228600">
              <a:defRPr sz="3000">
                <a:solidFill>
                  <a:schemeClr val="accent2"/>
                </a:solidFill>
                <a:latin typeface="Arial" panose="020B0604020202020204" pitchFamily="34" charset="0"/>
              </a:defRPr>
            </a:lvl4pPr>
            <a:lvl5pPr marL="2057400" indent="-228600">
              <a:defRPr sz="3000">
                <a:solidFill>
                  <a:schemeClr val="accent2"/>
                </a:solidFill>
                <a:latin typeface="Arial" panose="020B0604020202020204" pitchFamily="34" charset="0"/>
              </a:defRPr>
            </a:lvl5pPr>
            <a:lvl6pPr marL="25146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6pPr>
            <a:lvl7pPr marL="29718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7pPr>
            <a:lvl8pPr marL="34290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8pPr>
            <a:lvl9pPr marL="38862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9pPr>
          </a:lstStyle>
          <a:p>
            <a:pPr algn="ctr" defTabSz="914459">
              <a:spcBef>
                <a:spcPct val="0"/>
              </a:spcBef>
              <a:defRPr/>
            </a:pPr>
            <a:r>
              <a:rPr lang="en-GB" altLang="en-US" sz="2400" b="1">
                <a:solidFill>
                  <a:srgbClr val="FF0000"/>
                </a:solidFill>
              </a:rPr>
              <a:t>HUMAN</a:t>
            </a:r>
          </a:p>
        </p:txBody>
      </p:sp>
      <p:sp>
        <p:nvSpPr>
          <p:cNvPr id="18437" name="Rectangle 4">
            <a:extLst>
              <a:ext uri="{FF2B5EF4-FFF2-40B4-BE49-F238E27FC236}">
                <a16:creationId xmlns:a16="http://schemas.microsoft.com/office/drawing/2014/main" id="{A30DD799-FE55-49C5-968A-A90673468AEC}"/>
              </a:ext>
            </a:extLst>
          </p:cNvPr>
          <p:cNvSpPr>
            <a:spLocks noChangeArrowheads="1"/>
          </p:cNvSpPr>
          <p:nvPr/>
        </p:nvSpPr>
        <p:spPr bwMode="auto">
          <a:xfrm>
            <a:off x="2241551" y="4346575"/>
            <a:ext cx="1585371"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3000">
                <a:solidFill>
                  <a:schemeClr val="accent2"/>
                </a:solidFill>
                <a:latin typeface="Arial" panose="020B0604020202020204" pitchFamily="34" charset="0"/>
              </a:defRPr>
            </a:lvl1pPr>
            <a:lvl2pPr marL="742950" indent="-285750">
              <a:defRPr sz="3000">
                <a:solidFill>
                  <a:schemeClr val="accent2"/>
                </a:solidFill>
                <a:latin typeface="Arial" panose="020B0604020202020204" pitchFamily="34" charset="0"/>
              </a:defRPr>
            </a:lvl2pPr>
            <a:lvl3pPr marL="1143000" indent="-228600">
              <a:defRPr sz="3000">
                <a:solidFill>
                  <a:schemeClr val="accent2"/>
                </a:solidFill>
                <a:latin typeface="Arial" panose="020B0604020202020204" pitchFamily="34" charset="0"/>
              </a:defRPr>
            </a:lvl3pPr>
            <a:lvl4pPr marL="1600200" indent="-228600">
              <a:defRPr sz="3000">
                <a:solidFill>
                  <a:schemeClr val="accent2"/>
                </a:solidFill>
                <a:latin typeface="Arial" panose="020B0604020202020204" pitchFamily="34" charset="0"/>
              </a:defRPr>
            </a:lvl4pPr>
            <a:lvl5pPr marL="2057400" indent="-228600">
              <a:defRPr sz="3000">
                <a:solidFill>
                  <a:schemeClr val="accent2"/>
                </a:solidFill>
                <a:latin typeface="Arial" panose="020B0604020202020204" pitchFamily="34" charset="0"/>
              </a:defRPr>
            </a:lvl5pPr>
            <a:lvl6pPr marL="25146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6pPr>
            <a:lvl7pPr marL="29718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7pPr>
            <a:lvl8pPr marL="34290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8pPr>
            <a:lvl9pPr marL="38862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9pPr>
          </a:lstStyle>
          <a:p>
            <a:pPr defTabSz="914459">
              <a:spcBef>
                <a:spcPct val="0"/>
              </a:spcBef>
              <a:defRPr/>
            </a:pPr>
            <a:r>
              <a:rPr lang="en-GB" altLang="en-US" sz="2400" b="1">
                <a:solidFill>
                  <a:srgbClr val="FF0000"/>
                </a:solidFill>
              </a:rPr>
              <a:t>ANIMALS</a:t>
            </a:r>
          </a:p>
        </p:txBody>
      </p:sp>
      <p:sp>
        <p:nvSpPr>
          <p:cNvPr id="18438" name="Rectangle 5">
            <a:extLst>
              <a:ext uri="{FF2B5EF4-FFF2-40B4-BE49-F238E27FC236}">
                <a16:creationId xmlns:a16="http://schemas.microsoft.com/office/drawing/2014/main" id="{2C4EFCD4-09CE-4547-B5B1-F013D59FBF4F}"/>
              </a:ext>
            </a:extLst>
          </p:cNvPr>
          <p:cNvSpPr>
            <a:spLocks noChangeArrowheads="1"/>
          </p:cNvSpPr>
          <p:nvPr/>
        </p:nvSpPr>
        <p:spPr bwMode="auto">
          <a:xfrm>
            <a:off x="4627563" y="550864"/>
            <a:ext cx="2835714" cy="520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3000">
                <a:solidFill>
                  <a:schemeClr val="accent2"/>
                </a:solidFill>
                <a:latin typeface="Arial" panose="020B0604020202020204" pitchFamily="34" charset="0"/>
              </a:defRPr>
            </a:lvl1pPr>
            <a:lvl2pPr marL="742950" indent="-285750">
              <a:defRPr sz="3000">
                <a:solidFill>
                  <a:schemeClr val="accent2"/>
                </a:solidFill>
                <a:latin typeface="Arial" panose="020B0604020202020204" pitchFamily="34" charset="0"/>
              </a:defRPr>
            </a:lvl2pPr>
            <a:lvl3pPr marL="1143000" indent="-228600">
              <a:defRPr sz="3000">
                <a:solidFill>
                  <a:schemeClr val="accent2"/>
                </a:solidFill>
                <a:latin typeface="Arial" panose="020B0604020202020204" pitchFamily="34" charset="0"/>
              </a:defRPr>
            </a:lvl3pPr>
            <a:lvl4pPr marL="1600200" indent="-228600">
              <a:defRPr sz="3000">
                <a:solidFill>
                  <a:schemeClr val="accent2"/>
                </a:solidFill>
                <a:latin typeface="Arial" panose="020B0604020202020204" pitchFamily="34" charset="0"/>
              </a:defRPr>
            </a:lvl4pPr>
            <a:lvl5pPr marL="2057400" indent="-228600">
              <a:defRPr sz="3000">
                <a:solidFill>
                  <a:schemeClr val="accent2"/>
                </a:solidFill>
                <a:latin typeface="Arial" panose="020B0604020202020204" pitchFamily="34" charset="0"/>
              </a:defRPr>
            </a:lvl5pPr>
            <a:lvl6pPr marL="25146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6pPr>
            <a:lvl7pPr marL="29718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7pPr>
            <a:lvl8pPr marL="34290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8pPr>
            <a:lvl9pPr marL="38862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9pPr>
          </a:lstStyle>
          <a:p>
            <a:pPr defTabSz="914459">
              <a:spcBef>
                <a:spcPct val="0"/>
              </a:spcBef>
              <a:defRPr/>
            </a:pPr>
            <a:r>
              <a:rPr lang="en-GB" altLang="en-US" sz="2800" b="1">
                <a:solidFill>
                  <a:srgbClr val="FF0000"/>
                </a:solidFill>
              </a:rPr>
              <a:t>ENVIRONMENT</a:t>
            </a:r>
            <a:endParaRPr lang="en-GB" altLang="en-US" sz="2400" b="1">
              <a:solidFill>
                <a:srgbClr val="FF0000"/>
              </a:solidFill>
            </a:endParaRPr>
          </a:p>
        </p:txBody>
      </p:sp>
      <p:sp>
        <p:nvSpPr>
          <p:cNvPr id="18439" name="Rectangle 6">
            <a:extLst>
              <a:ext uri="{FF2B5EF4-FFF2-40B4-BE49-F238E27FC236}">
                <a16:creationId xmlns:a16="http://schemas.microsoft.com/office/drawing/2014/main" id="{B1253D15-E840-44C0-AA9B-BA8FE7877970}"/>
              </a:ext>
            </a:extLst>
          </p:cNvPr>
          <p:cNvSpPr>
            <a:spLocks noChangeArrowheads="1"/>
          </p:cNvSpPr>
          <p:nvPr/>
        </p:nvSpPr>
        <p:spPr bwMode="auto">
          <a:xfrm>
            <a:off x="8585201" y="4194175"/>
            <a:ext cx="1910717" cy="520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3000">
                <a:solidFill>
                  <a:schemeClr val="accent2"/>
                </a:solidFill>
                <a:latin typeface="Arial" panose="020B0604020202020204" pitchFamily="34" charset="0"/>
              </a:defRPr>
            </a:lvl1pPr>
            <a:lvl2pPr marL="742950" indent="-285750">
              <a:defRPr sz="3000">
                <a:solidFill>
                  <a:schemeClr val="accent2"/>
                </a:solidFill>
                <a:latin typeface="Arial" panose="020B0604020202020204" pitchFamily="34" charset="0"/>
              </a:defRPr>
            </a:lvl2pPr>
            <a:lvl3pPr marL="1143000" indent="-228600">
              <a:defRPr sz="3000">
                <a:solidFill>
                  <a:schemeClr val="accent2"/>
                </a:solidFill>
                <a:latin typeface="Arial" panose="020B0604020202020204" pitchFamily="34" charset="0"/>
              </a:defRPr>
            </a:lvl3pPr>
            <a:lvl4pPr marL="1600200" indent="-228600">
              <a:defRPr sz="3000">
                <a:solidFill>
                  <a:schemeClr val="accent2"/>
                </a:solidFill>
                <a:latin typeface="Arial" panose="020B0604020202020204" pitchFamily="34" charset="0"/>
              </a:defRPr>
            </a:lvl4pPr>
            <a:lvl5pPr marL="2057400" indent="-228600">
              <a:defRPr sz="3000">
                <a:solidFill>
                  <a:schemeClr val="accent2"/>
                </a:solidFill>
                <a:latin typeface="Arial" panose="020B0604020202020204" pitchFamily="34" charset="0"/>
              </a:defRPr>
            </a:lvl5pPr>
            <a:lvl6pPr marL="25146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6pPr>
            <a:lvl7pPr marL="29718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7pPr>
            <a:lvl8pPr marL="34290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8pPr>
            <a:lvl9pPr marL="38862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9pPr>
          </a:lstStyle>
          <a:p>
            <a:pPr defTabSz="914459">
              <a:spcBef>
                <a:spcPct val="0"/>
              </a:spcBef>
              <a:defRPr/>
            </a:pPr>
            <a:r>
              <a:rPr lang="en-GB" altLang="en-US" sz="2800" b="1">
                <a:solidFill>
                  <a:srgbClr val="FF0000"/>
                </a:solidFill>
              </a:rPr>
              <a:t>VECTORS</a:t>
            </a:r>
            <a:endParaRPr lang="en-GB" altLang="en-US" sz="2400" b="1">
              <a:solidFill>
                <a:srgbClr val="FF0000"/>
              </a:solidFill>
            </a:endParaRPr>
          </a:p>
        </p:txBody>
      </p:sp>
      <p:sp>
        <p:nvSpPr>
          <p:cNvPr id="834567" name="AutoShape 7">
            <a:extLst>
              <a:ext uri="{FF2B5EF4-FFF2-40B4-BE49-F238E27FC236}">
                <a16:creationId xmlns:a16="http://schemas.microsoft.com/office/drawing/2014/main" id="{402A2A54-D196-4011-AB3C-438FF9993519}"/>
              </a:ext>
            </a:extLst>
          </p:cNvPr>
          <p:cNvSpPr>
            <a:spLocks noChangeArrowheads="1"/>
          </p:cNvSpPr>
          <p:nvPr/>
        </p:nvSpPr>
        <p:spPr bwMode="auto">
          <a:xfrm>
            <a:off x="5514975" y="2836863"/>
            <a:ext cx="1371600" cy="457200"/>
          </a:xfrm>
          <a:prstGeom prst="roundRect">
            <a:avLst>
              <a:gd name="adj" fmla="val 12495"/>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914459">
              <a:defRPr/>
            </a:pPr>
            <a:endParaRPr lang="en-US">
              <a:solidFill>
                <a:prstClr val="black"/>
              </a:solidFill>
              <a:latin typeface="Arial" charset="0"/>
            </a:endParaRPr>
          </a:p>
        </p:txBody>
      </p:sp>
      <p:sp>
        <p:nvSpPr>
          <p:cNvPr id="834568" name="Line 8">
            <a:extLst>
              <a:ext uri="{FF2B5EF4-FFF2-40B4-BE49-F238E27FC236}">
                <a16:creationId xmlns:a16="http://schemas.microsoft.com/office/drawing/2014/main" id="{28F5BAE3-E094-419B-8A13-4C0827F7A7C4}"/>
              </a:ext>
            </a:extLst>
          </p:cNvPr>
          <p:cNvSpPr>
            <a:spLocks noChangeShapeType="1"/>
          </p:cNvSpPr>
          <p:nvPr/>
        </p:nvSpPr>
        <p:spPr bwMode="auto">
          <a:xfrm flipV="1">
            <a:off x="4000500" y="3344863"/>
            <a:ext cx="1314450" cy="889000"/>
          </a:xfrm>
          <a:prstGeom prst="line">
            <a:avLst/>
          </a:prstGeom>
          <a:noFill/>
          <a:ln w="50800">
            <a:solidFill>
              <a:srgbClr val="96969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914459">
              <a:defRPr/>
            </a:pPr>
            <a:endParaRPr lang="en-US">
              <a:solidFill>
                <a:prstClr val="black"/>
              </a:solidFill>
              <a:latin typeface="Arial" charset="0"/>
            </a:endParaRPr>
          </a:p>
        </p:txBody>
      </p:sp>
      <p:sp>
        <p:nvSpPr>
          <p:cNvPr id="18442" name="Rectangle 9">
            <a:extLst>
              <a:ext uri="{FF2B5EF4-FFF2-40B4-BE49-F238E27FC236}">
                <a16:creationId xmlns:a16="http://schemas.microsoft.com/office/drawing/2014/main" id="{43A9AE1B-E67B-4B64-907B-B57A04B4EE84}"/>
              </a:ext>
            </a:extLst>
          </p:cNvPr>
          <p:cNvSpPr>
            <a:spLocks noChangeArrowheads="1"/>
          </p:cNvSpPr>
          <p:nvPr/>
        </p:nvSpPr>
        <p:spPr bwMode="auto">
          <a:xfrm rot="19414016">
            <a:off x="3876152" y="3561045"/>
            <a:ext cx="1093249"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3000">
                <a:solidFill>
                  <a:schemeClr val="accent2"/>
                </a:solidFill>
                <a:latin typeface="Arial" panose="020B0604020202020204" pitchFamily="34" charset="0"/>
              </a:defRPr>
            </a:lvl1pPr>
            <a:lvl2pPr marL="742950" indent="-285750">
              <a:defRPr sz="3000">
                <a:solidFill>
                  <a:schemeClr val="accent2"/>
                </a:solidFill>
                <a:latin typeface="Arial" panose="020B0604020202020204" pitchFamily="34" charset="0"/>
              </a:defRPr>
            </a:lvl2pPr>
            <a:lvl3pPr marL="1143000" indent="-228600">
              <a:defRPr sz="3000">
                <a:solidFill>
                  <a:schemeClr val="accent2"/>
                </a:solidFill>
                <a:latin typeface="Arial" panose="020B0604020202020204" pitchFamily="34" charset="0"/>
              </a:defRPr>
            </a:lvl3pPr>
            <a:lvl4pPr marL="1600200" indent="-228600">
              <a:defRPr sz="3000">
                <a:solidFill>
                  <a:schemeClr val="accent2"/>
                </a:solidFill>
                <a:latin typeface="Arial" panose="020B0604020202020204" pitchFamily="34" charset="0"/>
              </a:defRPr>
            </a:lvl4pPr>
            <a:lvl5pPr marL="2057400" indent="-228600">
              <a:defRPr sz="3000">
                <a:solidFill>
                  <a:schemeClr val="accent2"/>
                </a:solidFill>
                <a:latin typeface="Arial" panose="020B0604020202020204" pitchFamily="34" charset="0"/>
              </a:defRPr>
            </a:lvl5pPr>
            <a:lvl6pPr marL="25146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6pPr>
            <a:lvl7pPr marL="29718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7pPr>
            <a:lvl8pPr marL="34290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8pPr>
            <a:lvl9pPr marL="38862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9pPr>
          </a:lstStyle>
          <a:p>
            <a:pPr defTabSz="914459">
              <a:spcBef>
                <a:spcPct val="0"/>
              </a:spcBef>
              <a:defRPr/>
            </a:pPr>
            <a:r>
              <a:rPr lang="en-GB" altLang="en-US" sz="1600" b="1">
                <a:solidFill>
                  <a:srgbClr val="ED7D31"/>
                </a:solidFill>
              </a:rPr>
              <a:t>Zoonosis</a:t>
            </a:r>
          </a:p>
        </p:txBody>
      </p:sp>
      <p:sp>
        <p:nvSpPr>
          <p:cNvPr id="18443" name="Rectangle 10">
            <a:extLst>
              <a:ext uri="{FF2B5EF4-FFF2-40B4-BE49-F238E27FC236}">
                <a16:creationId xmlns:a16="http://schemas.microsoft.com/office/drawing/2014/main" id="{256D92D2-A2AA-43C8-9840-A2C6DF9ADF13}"/>
              </a:ext>
            </a:extLst>
          </p:cNvPr>
          <p:cNvSpPr>
            <a:spLocks noChangeArrowheads="1"/>
          </p:cNvSpPr>
          <p:nvPr/>
        </p:nvSpPr>
        <p:spPr bwMode="auto">
          <a:xfrm>
            <a:off x="7572376" y="2608264"/>
            <a:ext cx="1242329" cy="582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3000">
                <a:solidFill>
                  <a:schemeClr val="accent2"/>
                </a:solidFill>
                <a:latin typeface="Arial" panose="020B0604020202020204" pitchFamily="34" charset="0"/>
              </a:defRPr>
            </a:lvl1pPr>
            <a:lvl2pPr marL="742950" indent="-285750">
              <a:defRPr sz="3000">
                <a:solidFill>
                  <a:schemeClr val="accent2"/>
                </a:solidFill>
                <a:latin typeface="Arial" panose="020B0604020202020204" pitchFamily="34" charset="0"/>
              </a:defRPr>
            </a:lvl2pPr>
            <a:lvl3pPr marL="1143000" indent="-228600">
              <a:defRPr sz="3000">
                <a:solidFill>
                  <a:schemeClr val="accent2"/>
                </a:solidFill>
                <a:latin typeface="Arial" panose="020B0604020202020204" pitchFamily="34" charset="0"/>
              </a:defRPr>
            </a:lvl3pPr>
            <a:lvl4pPr marL="1600200" indent="-228600">
              <a:defRPr sz="3000">
                <a:solidFill>
                  <a:schemeClr val="accent2"/>
                </a:solidFill>
                <a:latin typeface="Arial" panose="020B0604020202020204" pitchFamily="34" charset="0"/>
              </a:defRPr>
            </a:lvl4pPr>
            <a:lvl5pPr marL="2057400" indent="-228600">
              <a:defRPr sz="3000">
                <a:solidFill>
                  <a:schemeClr val="accent2"/>
                </a:solidFill>
                <a:latin typeface="Arial" panose="020B0604020202020204" pitchFamily="34" charset="0"/>
              </a:defRPr>
            </a:lvl5pPr>
            <a:lvl6pPr marL="25146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6pPr>
            <a:lvl7pPr marL="29718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7pPr>
            <a:lvl8pPr marL="34290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8pPr>
            <a:lvl9pPr marL="38862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9pPr>
          </a:lstStyle>
          <a:p>
            <a:pPr defTabSz="914459">
              <a:spcBef>
                <a:spcPct val="0"/>
              </a:spcBef>
              <a:defRPr/>
            </a:pPr>
            <a:r>
              <a:rPr lang="en-GB" altLang="en-US" sz="1600" b="1">
                <a:solidFill>
                  <a:srgbClr val="ED7D31"/>
                </a:solidFill>
              </a:rPr>
              <a:t>Population</a:t>
            </a:r>
          </a:p>
          <a:p>
            <a:pPr defTabSz="914459">
              <a:spcBef>
                <a:spcPct val="0"/>
              </a:spcBef>
              <a:defRPr/>
            </a:pPr>
            <a:r>
              <a:rPr lang="en-GB" altLang="en-US" sz="1600" b="1">
                <a:solidFill>
                  <a:srgbClr val="ED7D31"/>
                </a:solidFill>
              </a:rPr>
              <a:t>Growth</a:t>
            </a:r>
          </a:p>
        </p:txBody>
      </p:sp>
      <p:sp>
        <p:nvSpPr>
          <p:cNvPr id="18444" name="Rectangle 11">
            <a:extLst>
              <a:ext uri="{FF2B5EF4-FFF2-40B4-BE49-F238E27FC236}">
                <a16:creationId xmlns:a16="http://schemas.microsoft.com/office/drawing/2014/main" id="{F83C435B-A9B5-4DF8-A477-9769B34ACBA4}"/>
              </a:ext>
            </a:extLst>
          </p:cNvPr>
          <p:cNvSpPr>
            <a:spLocks noChangeArrowheads="1"/>
          </p:cNvSpPr>
          <p:nvPr/>
        </p:nvSpPr>
        <p:spPr bwMode="auto">
          <a:xfrm>
            <a:off x="6372227" y="1541465"/>
            <a:ext cx="1301639"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3000">
                <a:solidFill>
                  <a:schemeClr val="accent2"/>
                </a:solidFill>
                <a:latin typeface="Arial" panose="020B0604020202020204" pitchFamily="34" charset="0"/>
              </a:defRPr>
            </a:lvl1pPr>
            <a:lvl2pPr marL="742950" indent="-285750">
              <a:defRPr sz="3000">
                <a:solidFill>
                  <a:schemeClr val="accent2"/>
                </a:solidFill>
                <a:latin typeface="Arial" panose="020B0604020202020204" pitchFamily="34" charset="0"/>
              </a:defRPr>
            </a:lvl2pPr>
            <a:lvl3pPr marL="1143000" indent="-228600">
              <a:defRPr sz="3000">
                <a:solidFill>
                  <a:schemeClr val="accent2"/>
                </a:solidFill>
                <a:latin typeface="Arial" panose="020B0604020202020204" pitchFamily="34" charset="0"/>
              </a:defRPr>
            </a:lvl3pPr>
            <a:lvl4pPr marL="1600200" indent="-228600">
              <a:defRPr sz="3000">
                <a:solidFill>
                  <a:schemeClr val="accent2"/>
                </a:solidFill>
                <a:latin typeface="Arial" panose="020B0604020202020204" pitchFamily="34" charset="0"/>
              </a:defRPr>
            </a:lvl4pPr>
            <a:lvl5pPr marL="2057400" indent="-228600">
              <a:defRPr sz="3000">
                <a:solidFill>
                  <a:schemeClr val="accent2"/>
                </a:solidFill>
                <a:latin typeface="Arial" panose="020B0604020202020204" pitchFamily="34" charset="0"/>
              </a:defRPr>
            </a:lvl5pPr>
            <a:lvl6pPr marL="25146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6pPr>
            <a:lvl7pPr marL="29718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7pPr>
            <a:lvl8pPr marL="34290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8pPr>
            <a:lvl9pPr marL="38862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9pPr>
          </a:lstStyle>
          <a:p>
            <a:pPr defTabSz="914459">
              <a:spcBef>
                <a:spcPct val="0"/>
              </a:spcBef>
              <a:defRPr/>
            </a:pPr>
            <a:r>
              <a:rPr lang="en-GB" altLang="en-US" sz="1600" b="1">
                <a:solidFill>
                  <a:srgbClr val="ED7D31"/>
                </a:solidFill>
              </a:rPr>
              <a:t>Mega-cities</a:t>
            </a:r>
          </a:p>
        </p:txBody>
      </p:sp>
      <p:sp>
        <p:nvSpPr>
          <p:cNvPr id="18445" name="Rectangle 12">
            <a:extLst>
              <a:ext uri="{FF2B5EF4-FFF2-40B4-BE49-F238E27FC236}">
                <a16:creationId xmlns:a16="http://schemas.microsoft.com/office/drawing/2014/main" id="{BBEDF765-6ACD-48BF-BD5F-DA2C4BDD5046}"/>
              </a:ext>
            </a:extLst>
          </p:cNvPr>
          <p:cNvSpPr>
            <a:spLocks noChangeArrowheads="1"/>
          </p:cNvSpPr>
          <p:nvPr/>
        </p:nvSpPr>
        <p:spPr bwMode="auto">
          <a:xfrm>
            <a:off x="6681790" y="1970090"/>
            <a:ext cx="1107677"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3000">
                <a:solidFill>
                  <a:schemeClr val="accent2"/>
                </a:solidFill>
                <a:latin typeface="Arial" panose="020B0604020202020204" pitchFamily="34" charset="0"/>
              </a:defRPr>
            </a:lvl1pPr>
            <a:lvl2pPr marL="742950" indent="-285750">
              <a:defRPr sz="3000">
                <a:solidFill>
                  <a:schemeClr val="accent2"/>
                </a:solidFill>
                <a:latin typeface="Arial" panose="020B0604020202020204" pitchFamily="34" charset="0"/>
              </a:defRPr>
            </a:lvl2pPr>
            <a:lvl3pPr marL="1143000" indent="-228600">
              <a:defRPr sz="3000">
                <a:solidFill>
                  <a:schemeClr val="accent2"/>
                </a:solidFill>
                <a:latin typeface="Arial" panose="020B0604020202020204" pitchFamily="34" charset="0"/>
              </a:defRPr>
            </a:lvl3pPr>
            <a:lvl4pPr marL="1600200" indent="-228600">
              <a:defRPr sz="3000">
                <a:solidFill>
                  <a:schemeClr val="accent2"/>
                </a:solidFill>
                <a:latin typeface="Arial" panose="020B0604020202020204" pitchFamily="34" charset="0"/>
              </a:defRPr>
            </a:lvl4pPr>
            <a:lvl5pPr marL="2057400" indent="-228600">
              <a:defRPr sz="3000">
                <a:solidFill>
                  <a:schemeClr val="accent2"/>
                </a:solidFill>
                <a:latin typeface="Arial" panose="020B0604020202020204" pitchFamily="34" charset="0"/>
              </a:defRPr>
            </a:lvl5pPr>
            <a:lvl6pPr marL="25146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6pPr>
            <a:lvl7pPr marL="29718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7pPr>
            <a:lvl8pPr marL="34290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8pPr>
            <a:lvl9pPr marL="38862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9pPr>
          </a:lstStyle>
          <a:p>
            <a:pPr defTabSz="914459">
              <a:spcBef>
                <a:spcPct val="0"/>
              </a:spcBef>
              <a:defRPr/>
            </a:pPr>
            <a:r>
              <a:rPr lang="en-GB" altLang="en-US" sz="1600" b="1">
                <a:solidFill>
                  <a:srgbClr val="ED7D31"/>
                </a:solidFill>
              </a:rPr>
              <a:t>Migration</a:t>
            </a:r>
          </a:p>
        </p:txBody>
      </p:sp>
      <p:sp>
        <p:nvSpPr>
          <p:cNvPr id="18446" name="Rectangle 13">
            <a:extLst>
              <a:ext uri="{FF2B5EF4-FFF2-40B4-BE49-F238E27FC236}">
                <a16:creationId xmlns:a16="http://schemas.microsoft.com/office/drawing/2014/main" id="{2C4B6C6E-B51D-4365-9967-65D709904079}"/>
              </a:ext>
            </a:extLst>
          </p:cNvPr>
          <p:cNvSpPr>
            <a:spLocks noChangeArrowheads="1"/>
          </p:cNvSpPr>
          <p:nvPr/>
        </p:nvSpPr>
        <p:spPr bwMode="auto">
          <a:xfrm>
            <a:off x="4298952" y="2379665"/>
            <a:ext cx="1357745"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3000">
                <a:solidFill>
                  <a:schemeClr val="accent2"/>
                </a:solidFill>
                <a:latin typeface="Arial" panose="020B0604020202020204" pitchFamily="34" charset="0"/>
              </a:defRPr>
            </a:lvl1pPr>
            <a:lvl2pPr marL="742950" indent="-285750">
              <a:defRPr sz="3000">
                <a:solidFill>
                  <a:schemeClr val="accent2"/>
                </a:solidFill>
                <a:latin typeface="Arial" panose="020B0604020202020204" pitchFamily="34" charset="0"/>
              </a:defRPr>
            </a:lvl2pPr>
            <a:lvl3pPr marL="1143000" indent="-228600">
              <a:defRPr sz="3000">
                <a:solidFill>
                  <a:schemeClr val="accent2"/>
                </a:solidFill>
                <a:latin typeface="Arial" panose="020B0604020202020204" pitchFamily="34" charset="0"/>
              </a:defRPr>
            </a:lvl3pPr>
            <a:lvl4pPr marL="1600200" indent="-228600">
              <a:defRPr sz="3000">
                <a:solidFill>
                  <a:schemeClr val="accent2"/>
                </a:solidFill>
                <a:latin typeface="Arial" panose="020B0604020202020204" pitchFamily="34" charset="0"/>
              </a:defRPr>
            </a:lvl4pPr>
            <a:lvl5pPr marL="2057400" indent="-228600">
              <a:defRPr sz="3000">
                <a:solidFill>
                  <a:schemeClr val="accent2"/>
                </a:solidFill>
                <a:latin typeface="Arial" panose="020B0604020202020204" pitchFamily="34" charset="0"/>
              </a:defRPr>
            </a:lvl5pPr>
            <a:lvl6pPr marL="25146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6pPr>
            <a:lvl7pPr marL="29718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7pPr>
            <a:lvl8pPr marL="34290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8pPr>
            <a:lvl9pPr marL="38862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9pPr>
          </a:lstStyle>
          <a:p>
            <a:pPr defTabSz="914459">
              <a:spcBef>
                <a:spcPct val="0"/>
              </a:spcBef>
              <a:defRPr/>
            </a:pPr>
            <a:r>
              <a:rPr lang="en-GB" altLang="en-US" sz="1600" b="1">
                <a:solidFill>
                  <a:srgbClr val="ED7D31"/>
                </a:solidFill>
              </a:rPr>
              <a:t>Exploitation</a:t>
            </a:r>
          </a:p>
        </p:txBody>
      </p:sp>
      <p:sp>
        <p:nvSpPr>
          <p:cNvPr id="18447" name="Rectangle 14">
            <a:extLst>
              <a:ext uri="{FF2B5EF4-FFF2-40B4-BE49-F238E27FC236}">
                <a16:creationId xmlns:a16="http://schemas.microsoft.com/office/drawing/2014/main" id="{A9238E91-962D-43E9-9EC9-93AE724C6B82}"/>
              </a:ext>
            </a:extLst>
          </p:cNvPr>
          <p:cNvSpPr>
            <a:spLocks noChangeArrowheads="1"/>
          </p:cNvSpPr>
          <p:nvPr/>
        </p:nvSpPr>
        <p:spPr bwMode="auto">
          <a:xfrm>
            <a:off x="4384676" y="1998665"/>
            <a:ext cx="1061189"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3000">
                <a:solidFill>
                  <a:schemeClr val="accent2"/>
                </a:solidFill>
                <a:latin typeface="Arial" panose="020B0604020202020204" pitchFamily="34" charset="0"/>
              </a:defRPr>
            </a:lvl1pPr>
            <a:lvl2pPr marL="742950" indent="-285750">
              <a:defRPr sz="3000">
                <a:solidFill>
                  <a:schemeClr val="accent2"/>
                </a:solidFill>
                <a:latin typeface="Arial" panose="020B0604020202020204" pitchFamily="34" charset="0"/>
              </a:defRPr>
            </a:lvl2pPr>
            <a:lvl3pPr marL="1143000" indent="-228600">
              <a:defRPr sz="3000">
                <a:solidFill>
                  <a:schemeClr val="accent2"/>
                </a:solidFill>
                <a:latin typeface="Arial" panose="020B0604020202020204" pitchFamily="34" charset="0"/>
              </a:defRPr>
            </a:lvl3pPr>
            <a:lvl4pPr marL="1600200" indent="-228600">
              <a:defRPr sz="3000">
                <a:solidFill>
                  <a:schemeClr val="accent2"/>
                </a:solidFill>
                <a:latin typeface="Arial" panose="020B0604020202020204" pitchFamily="34" charset="0"/>
              </a:defRPr>
            </a:lvl4pPr>
            <a:lvl5pPr marL="2057400" indent="-228600">
              <a:defRPr sz="3000">
                <a:solidFill>
                  <a:schemeClr val="accent2"/>
                </a:solidFill>
                <a:latin typeface="Arial" panose="020B0604020202020204" pitchFamily="34" charset="0"/>
              </a:defRPr>
            </a:lvl5pPr>
            <a:lvl6pPr marL="25146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6pPr>
            <a:lvl7pPr marL="29718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7pPr>
            <a:lvl8pPr marL="34290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8pPr>
            <a:lvl9pPr marL="38862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9pPr>
          </a:lstStyle>
          <a:p>
            <a:pPr defTabSz="914459">
              <a:spcBef>
                <a:spcPct val="0"/>
              </a:spcBef>
              <a:defRPr/>
            </a:pPr>
            <a:r>
              <a:rPr lang="en-GB" altLang="en-US" sz="1600" b="1">
                <a:solidFill>
                  <a:srgbClr val="ED7D31"/>
                </a:solidFill>
              </a:rPr>
              <a:t>Pollution</a:t>
            </a:r>
          </a:p>
        </p:txBody>
      </p:sp>
      <p:sp>
        <p:nvSpPr>
          <p:cNvPr id="18448" name="Rectangle 15">
            <a:extLst>
              <a:ext uri="{FF2B5EF4-FFF2-40B4-BE49-F238E27FC236}">
                <a16:creationId xmlns:a16="http://schemas.microsoft.com/office/drawing/2014/main" id="{34394402-611D-4CFA-BCE1-51F54312240B}"/>
              </a:ext>
            </a:extLst>
          </p:cNvPr>
          <p:cNvSpPr>
            <a:spLocks noChangeArrowheads="1"/>
          </p:cNvSpPr>
          <p:nvPr/>
        </p:nvSpPr>
        <p:spPr bwMode="auto">
          <a:xfrm>
            <a:off x="4127500" y="1512890"/>
            <a:ext cx="1699184"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3000">
                <a:solidFill>
                  <a:schemeClr val="accent2"/>
                </a:solidFill>
                <a:latin typeface="Arial" panose="020B0604020202020204" pitchFamily="34" charset="0"/>
              </a:defRPr>
            </a:lvl1pPr>
            <a:lvl2pPr marL="742950" indent="-285750">
              <a:defRPr sz="3000">
                <a:solidFill>
                  <a:schemeClr val="accent2"/>
                </a:solidFill>
                <a:latin typeface="Arial" panose="020B0604020202020204" pitchFamily="34" charset="0"/>
              </a:defRPr>
            </a:lvl2pPr>
            <a:lvl3pPr marL="1143000" indent="-228600">
              <a:defRPr sz="3000">
                <a:solidFill>
                  <a:schemeClr val="accent2"/>
                </a:solidFill>
                <a:latin typeface="Arial" panose="020B0604020202020204" pitchFamily="34" charset="0"/>
              </a:defRPr>
            </a:lvl3pPr>
            <a:lvl4pPr marL="1600200" indent="-228600">
              <a:defRPr sz="3000">
                <a:solidFill>
                  <a:schemeClr val="accent2"/>
                </a:solidFill>
                <a:latin typeface="Arial" panose="020B0604020202020204" pitchFamily="34" charset="0"/>
              </a:defRPr>
            </a:lvl4pPr>
            <a:lvl5pPr marL="2057400" indent="-228600">
              <a:defRPr sz="3000">
                <a:solidFill>
                  <a:schemeClr val="accent2"/>
                </a:solidFill>
                <a:latin typeface="Arial" panose="020B0604020202020204" pitchFamily="34" charset="0"/>
              </a:defRPr>
            </a:lvl5pPr>
            <a:lvl6pPr marL="25146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6pPr>
            <a:lvl7pPr marL="29718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7pPr>
            <a:lvl8pPr marL="34290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8pPr>
            <a:lvl9pPr marL="38862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9pPr>
          </a:lstStyle>
          <a:p>
            <a:pPr defTabSz="914459">
              <a:spcBef>
                <a:spcPct val="0"/>
              </a:spcBef>
              <a:defRPr/>
            </a:pPr>
            <a:r>
              <a:rPr lang="en-GB" altLang="en-US" sz="1600" b="1">
                <a:solidFill>
                  <a:srgbClr val="ED7D31"/>
                </a:solidFill>
              </a:rPr>
              <a:t>Climate change</a:t>
            </a:r>
          </a:p>
        </p:txBody>
      </p:sp>
      <p:sp>
        <p:nvSpPr>
          <p:cNvPr id="18449" name="Rectangle 16">
            <a:extLst>
              <a:ext uri="{FF2B5EF4-FFF2-40B4-BE49-F238E27FC236}">
                <a16:creationId xmlns:a16="http://schemas.microsoft.com/office/drawing/2014/main" id="{F78BBD3F-D044-4A82-9936-2FAB4F2476FD}"/>
              </a:ext>
            </a:extLst>
          </p:cNvPr>
          <p:cNvSpPr>
            <a:spLocks noChangeArrowheads="1"/>
          </p:cNvSpPr>
          <p:nvPr/>
        </p:nvSpPr>
        <p:spPr bwMode="auto">
          <a:xfrm>
            <a:off x="9699625" y="1846264"/>
            <a:ext cx="1381790" cy="582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3000">
                <a:solidFill>
                  <a:schemeClr val="accent2"/>
                </a:solidFill>
                <a:latin typeface="Arial" panose="020B0604020202020204" pitchFamily="34" charset="0"/>
              </a:defRPr>
            </a:lvl1pPr>
            <a:lvl2pPr marL="742950" indent="-285750">
              <a:defRPr sz="3000">
                <a:solidFill>
                  <a:schemeClr val="accent2"/>
                </a:solidFill>
                <a:latin typeface="Arial" panose="020B0604020202020204" pitchFamily="34" charset="0"/>
              </a:defRPr>
            </a:lvl2pPr>
            <a:lvl3pPr marL="1143000" indent="-228600">
              <a:defRPr sz="3000">
                <a:solidFill>
                  <a:schemeClr val="accent2"/>
                </a:solidFill>
                <a:latin typeface="Arial" panose="020B0604020202020204" pitchFamily="34" charset="0"/>
              </a:defRPr>
            </a:lvl3pPr>
            <a:lvl4pPr marL="1600200" indent="-228600">
              <a:defRPr sz="3000">
                <a:solidFill>
                  <a:schemeClr val="accent2"/>
                </a:solidFill>
                <a:latin typeface="Arial" panose="020B0604020202020204" pitchFamily="34" charset="0"/>
              </a:defRPr>
            </a:lvl4pPr>
            <a:lvl5pPr marL="2057400" indent="-228600">
              <a:defRPr sz="3000">
                <a:solidFill>
                  <a:schemeClr val="accent2"/>
                </a:solidFill>
                <a:latin typeface="Arial" panose="020B0604020202020204" pitchFamily="34" charset="0"/>
              </a:defRPr>
            </a:lvl5pPr>
            <a:lvl6pPr marL="25146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6pPr>
            <a:lvl7pPr marL="29718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7pPr>
            <a:lvl8pPr marL="34290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8pPr>
            <a:lvl9pPr marL="38862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9pPr>
          </a:lstStyle>
          <a:p>
            <a:pPr defTabSz="914459">
              <a:spcBef>
                <a:spcPct val="0"/>
              </a:spcBef>
              <a:defRPr/>
            </a:pPr>
            <a:r>
              <a:rPr lang="en-GB" altLang="en-US" sz="1600" b="1">
                <a:solidFill>
                  <a:srgbClr val="ED7D31"/>
                </a:solidFill>
              </a:rPr>
              <a:t>Vector</a:t>
            </a:r>
          </a:p>
          <a:p>
            <a:pPr defTabSz="914459">
              <a:spcBef>
                <a:spcPct val="0"/>
              </a:spcBef>
              <a:defRPr/>
            </a:pPr>
            <a:r>
              <a:rPr lang="en-GB" altLang="en-US" sz="1600" b="1">
                <a:solidFill>
                  <a:srgbClr val="ED7D31"/>
                </a:solidFill>
              </a:rPr>
              <a:t>proliferation</a:t>
            </a:r>
          </a:p>
        </p:txBody>
      </p:sp>
      <p:sp>
        <p:nvSpPr>
          <p:cNvPr id="18450" name="Rectangle 17">
            <a:extLst>
              <a:ext uri="{FF2B5EF4-FFF2-40B4-BE49-F238E27FC236}">
                <a16:creationId xmlns:a16="http://schemas.microsoft.com/office/drawing/2014/main" id="{3D53C918-8FA2-4A07-9E54-9F021333BED9}"/>
              </a:ext>
            </a:extLst>
          </p:cNvPr>
          <p:cNvSpPr>
            <a:spLocks noChangeArrowheads="1"/>
          </p:cNvSpPr>
          <p:nvPr/>
        </p:nvSpPr>
        <p:spPr bwMode="auto">
          <a:xfrm>
            <a:off x="9715502" y="2989264"/>
            <a:ext cx="1197445" cy="582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508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3000">
                <a:solidFill>
                  <a:schemeClr val="accent2"/>
                </a:solidFill>
                <a:latin typeface="Arial" panose="020B0604020202020204" pitchFamily="34" charset="0"/>
              </a:defRPr>
            </a:lvl1pPr>
            <a:lvl2pPr marL="742950" indent="-285750">
              <a:defRPr sz="3000">
                <a:solidFill>
                  <a:schemeClr val="accent2"/>
                </a:solidFill>
                <a:latin typeface="Arial" panose="020B0604020202020204" pitchFamily="34" charset="0"/>
              </a:defRPr>
            </a:lvl2pPr>
            <a:lvl3pPr marL="1143000" indent="-228600">
              <a:defRPr sz="3000">
                <a:solidFill>
                  <a:schemeClr val="accent2"/>
                </a:solidFill>
                <a:latin typeface="Arial" panose="020B0604020202020204" pitchFamily="34" charset="0"/>
              </a:defRPr>
            </a:lvl3pPr>
            <a:lvl4pPr marL="1600200" indent="-228600">
              <a:defRPr sz="3000">
                <a:solidFill>
                  <a:schemeClr val="accent2"/>
                </a:solidFill>
                <a:latin typeface="Arial" panose="020B0604020202020204" pitchFamily="34" charset="0"/>
              </a:defRPr>
            </a:lvl4pPr>
            <a:lvl5pPr marL="2057400" indent="-228600">
              <a:defRPr sz="3000">
                <a:solidFill>
                  <a:schemeClr val="accent2"/>
                </a:solidFill>
                <a:latin typeface="Arial" panose="020B0604020202020204" pitchFamily="34" charset="0"/>
              </a:defRPr>
            </a:lvl5pPr>
            <a:lvl6pPr marL="25146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6pPr>
            <a:lvl7pPr marL="29718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7pPr>
            <a:lvl8pPr marL="34290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8pPr>
            <a:lvl9pPr marL="38862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9pPr>
          </a:lstStyle>
          <a:p>
            <a:pPr defTabSz="914459">
              <a:spcBef>
                <a:spcPct val="0"/>
              </a:spcBef>
              <a:defRPr/>
            </a:pPr>
            <a:r>
              <a:rPr lang="en-GB" altLang="en-US" sz="1600" b="1">
                <a:solidFill>
                  <a:srgbClr val="ED7D31"/>
                </a:solidFill>
              </a:rPr>
              <a:t>Vector</a:t>
            </a:r>
          </a:p>
          <a:p>
            <a:pPr defTabSz="914459">
              <a:spcBef>
                <a:spcPct val="0"/>
              </a:spcBef>
              <a:defRPr/>
            </a:pPr>
            <a:r>
              <a:rPr lang="en-GB" altLang="en-US" sz="1600" b="1">
                <a:solidFill>
                  <a:srgbClr val="ED7D31"/>
                </a:solidFill>
              </a:rPr>
              <a:t>resistance</a:t>
            </a:r>
          </a:p>
        </p:txBody>
      </p:sp>
      <p:sp>
        <p:nvSpPr>
          <p:cNvPr id="18451" name="Rectangle 18">
            <a:extLst>
              <a:ext uri="{FF2B5EF4-FFF2-40B4-BE49-F238E27FC236}">
                <a16:creationId xmlns:a16="http://schemas.microsoft.com/office/drawing/2014/main" id="{7680B7D3-3A57-4B7C-A800-8E582FE8D8F0}"/>
              </a:ext>
            </a:extLst>
          </p:cNvPr>
          <p:cNvSpPr>
            <a:spLocks noChangeArrowheads="1"/>
          </p:cNvSpPr>
          <p:nvPr/>
        </p:nvSpPr>
        <p:spPr bwMode="auto">
          <a:xfrm>
            <a:off x="5308602" y="5786482"/>
            <a:ext cx="1606550"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sz="3000">
                <a:solidFill>
                  <a:schemeClr val="accent2"/>
                </a:solidFill>
                <a:latin typeface="Arial" panose="020B0604020202020204" pitchFamily="34" charset="0"/>
              </a:defRPr>
            </a:lvl1pPr>
            <a:lvl2pPr marL="742950" indent="-285750">
              <a:defRPr sz="3000">
                <a:solidFill>
                  <a:schemeClr val="accent2"/>
                </a:solidFill>
                <a:latin typeface="Arial" panose="020B0604020202020204" pitchFamily="34" charset="0"/>
              </a:defRPr>
            </a:lvl2pPr>
            <a:lvl3pPr marL="1143000" indent="-228600">
              <a:defRPr sz="3000">
                <a:solidFill>
                  <a:schemeClr val="accent2"/>
                </a:solidFill>
                <a:latin typeface="Arial" panose="020B0604020202020204" pitchFamily="34" charset="0"/>
              </a:defRPr>
            </a:lvl3pPr>
            <a:lvl4pPr marL="1600200" indent="-228600">
              <a:defRPr sz="3000">
                <a:solidFill>
                  <a:schemeClr val="accent2"/>
                </a:solidFill>
                <a:latin typeface="Arial" panose="020B0604020202020204" pitchFamily="34" charset="0"/>
              </a:defRPr>
            </a:lvl4pPr>
            <a:lvl5pPr marL="2057400" indent="-228600">
              <a:defRPr sz="3000">
                <a:solidFill>
                  <a:schemeClr val="accent2"/>
                </a:solidFill>
                <a:latin typeface="Arial" panose="020B0604020202020204" pitchFamily="34" charset="0"/>
              </a:defRPr>
            </a:lvl5pPr>
            <a:lvl6pPr marL="25146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6pPr>
            <a:lvl7pPr marL="29718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7pPr>
            <a:lvl8pPr marL="34290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8pPr>
            <a:lvl9pPr marL="38862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9pPr>
          </a:lstStyle>
          <a:p>
            <a:pPr defTabSz="914459">
              <a:spcBef>
                <a:spcPct val="0"/>
              </a:spcBef>
              <a:defRPr/>
            </a:pPr>
            <a:r>
              <a:rPr lang="en-GB" altLang="en-US" sz="1600" b="1" dirty="0">
                <a:solidFill>
                  <a:srgbClr val="ED7D31"/>
                </a:solidFill>
              </a:rPr>
              <a:t>Transmission</a:t>
            </a:r>
          </a:p>
        </p:txBody>
      </p:sp>
      <p:sp>
        <p:nvSpPr>
          <p:cNvPr id="18452" name="Rectangle 19">
            <a:extLst>
              <a:ext uri="{FF2B5EF4-FFF2-40B4-BE49-F238E27FC236}">
                <a16:creationId xmlns:a16="http://schemas.microsoft.com/office/drawing/2014/main" id="{4482030E-621E-4706-BE23-94B3F1D0D3E4}"/>
              </a:ext>
            </a:extLst>
          </p:cNvPr>
          <p:cNvSpPr>
            <a:spLocks noChangeArrowheads="1"/>
          </p:cNvSpPr>
          <p:nvPr/>
        </p:nvSpPr>
        <p:spPr bwMode="auto">
          <a:xfrm>
            <a:off x="2428876" y="2836865"/>
            <a:ext cx="1243931"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3000">
                <a:solidFill>
                  <a:schemeClr val="accent2"/>
                </a:solidFill>
                <a:latin typeface="Arial" panose="020B0604020202020204" pitchFamily="34" charset="0"/>
              </a:defRPr>
            </a:lvl1pPr>
            <a:lvl2pPr marL="742950" indent="-285750">
              <a:defRPr sz="3000">
                <a:solidFill>
                  <a:schemeClr val="accent2"/>
                </a:solidFill>
                <a:latin typeface="Arial" panose="020B0604020202020204" pitchFamily="34" charset="0"/>
              </a:defRPr>
            </a:lvl2pPr>
            <a:lvl3pPr marL="1143000" indent="-228600">
              <a:defRPr sz="3000">
                <a:solidFill>
                  <a:schemeClr val="accent2"/>
                </a:solidFill>
                <a:latin typeface="Arial" panose="020B0604020202020204" pitchFamily="34" charset="0"/>
              </a:defRPr>
            </a:lvl3pPr>
            <a:lvl4pPr marL="1600200" indent="-228600">
              <a:defRPr sz="3000">
                <a:solidFill>
                  <a:schemeClr val="accent2"/>
                </a:solidFill>
                <a:latin typeface="Arial" panose="020B0604020202020204" pitchFamily="34" charset="0"/>
              </a:defRPr>
            </a:lvl4pPr>
            <a:lvl5pPr marL="2057400" indent="-228600">
              <a:defRPr sz="3000">
                <a:solidFill>
                  <a:schemeClr val="accent2"/>
                </a:solidFill>
                <a:latin typeface="Arial" panose="020B0604020202020204" pitchFamily="34" charset="0"/>
              </a:defRPr>
            </a:lvl5pPr>
            <a:lvl6pPr marL="25146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6pPr>
            <a:lvl7pPr marL="29718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7pPr>
            <a:lvl8pPr marL="34290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8pPr>
            <a:lvl9pPr marL="38862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9pPr>
          </a:lstStyle>
          <a:p>
            <a:pPr defTabSz="914459">
              <a:spcBef>
                <a:spcPct val="0"/>
              </a:spcBef>
              <a:defRPr/>
            </a:pPr>
            <a:r>
              <a:rPr lang="en-GB" altLang="en-US" sz="1600" b="1">
                <a:solidFill>
                  <a:srgbClr val="ED7D31"/>
                </a:solidFill>
              </a:rPr>
              <a:t>Antibiotics</a:t>
            </a:r>
          </a:p>
        </p:txBody>
      </p:sp>
      <p:sp>
        <p:nvSpPr>
          <p:cNvPr id="18453" name="Rectangle 20">
            <a:extLst>
              <a:ext uri="{FF2B5EF4-FFF2-40B4-BE49-F238E27FC236}">
                <a16:creationId xmlns:a16="http://schemas.microsoft.com/office/drawing/2014/main" id="{57E3DF43-66A2-4D16-A36F-B9ED461842B9}"/>
              </a:ext>
            </a:extLst>
          </p:cNvPr>
          <p:cNvSpPr>
            <a:spLocks noChangeArrowheads="1"/>
          </p:cNvSpPr>
          <p:nvPr/>
        </p:nvSpPr>
        <p:spPr bwMode="auto">
          <a:xfrm>
            <a:off x="4144965" y="5351464"/>
            <a:ext cx="2093523" cy="366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sz="3000">
                <a:solidFill>
                  <a:schemeClr val="accent2"/>
                </a:solidFill>
                <a:latin typeface="Arial" panose="020B0604020202020204" pitchFamily="34" charset="0"/>
              </a:defRPr>
            </a:lvl1pPr>
            <a:lvl2pPr marL="742950" indent="-285750">
              <a:defRPr sz="3000">
                <a:solidFill>
                  <a:schemeClr val="accent2"/>
                </a:solidFill>
                <a:latin typeface="Arial" panose="020B0604020202020204" pitchFamily="34" charset="0"/>
              </a:defRPr>
            </a:lvl2pPr>
            <a:lvl3pPr marL="1143000" indent="-228600">
              <a:defRPr sz="3000">
                <a:solidFill>
                  <a:schemeClr val="accent2"/>
                </a:solidFill>
                <a:latin typeface="Arial" panose="020B0604020202020204" pitchFamily="34" charset="0"/>
              </a:defRPr>
            </a:lvl3pPr>
            <a:lvl4pPr marL="1600200" indent="-228600">
              <a:defRPr sz="3000">
                <a:solidFill>
                  <a:schemeClr val="accent2"/>
                </a:solidFill>
                <a:latin typeface="Arial" panose="020B0604020202020204" pitchFamily="34" charset="0"/>
              </a:defRPr>
            </a:lvl4pPr>
            <a:lvl5pPr marL="2057400" indent="-228600">
              <a:defRPr sz="3000">
                <a:solidFill>
                  <a:schemeClr val="accent2"/>
                </a:solidFill>
                <a:latin typeface="Arial" panose="020B0604020202020204" pitchFamily="34" charset="0"/>
              </a:defRPr>
            </a:lvl5pPr>
            <a:lvl6pPr marL="25146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6pPr>
            <a:lvl7pPr marL="29718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7pPr>
            <a:lvl8pPr marL="34290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8pPr>
            <a:lvl9pPr marL="38862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9pPr>
          </a:lstStyle>
          <a:p>
            <a:pPr defTabSz="914459">
              <a:spcBef>
                <a:spcPct val="0"/>
              </a:spcBef>
              <a:defRPr/>
            </a:pPr>
            <a:r>
              <a:rPr lang="en-GB" altLang="en-US" sz="1800" b="1">
                <a:solidFill>
                  <a:srgbClr val="ED7D31"/>
                </a:solidFill>
              </a:rPr>
              <a:t>Intensive farming</a:t>
            </a:r>
          </a:p>
        </p:txBody>
      </p:sp>
      <p:sp>
        <p:nvSpPr>
          <p:cNvPr id="834581" name="Line 21">
            <a:extLst>
              <a:ext uri="{FF2B5EF4-FFF2-40B4-BE49-F238E27FC236}">
                <a16:creationId xmlns:a16="http://schemas.microsoft.com/office/drawing/2014/main" id="{C67E12EC-9F69-4AF3-84F8-7A6DA2247CBF}"/>
              </a:ext>
            </a:extLst>
          </p:cNvPr>
          <p:cNvSpPr>
            <a:spLocks noChangeShapeType="1"/>
          </p:cNvSpPr>
          <p:nvPr/>
        </p:nvSpPr>
        <p:spPr bwMode="auto">
          <a:xfrm flipV="1">
            <a:off x="6457950" y="4640263"/>
            <a:ext cx="2114550" cy="711200"/>
          </a:xfrm>
          <a:prstGeom prst="line">
            <a:avLst/>
          </a:prstGeom>
          <a:noFill/>
          <a:ln w="50800">
            <a:solidFill>
              <a:srgbClr val="969696"/>
            </a:solidFill>
            <a:prstDash val="dash"/>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914459">
              <a:defRPr/>
            </a:pPr>
            <a:endParaRPr lang="en-US">
              <a:solidFill>
                <a:prstClr val="black"/>
              </a:solidFill>
              <a:latin typeface="Arial" charset="0"/>
            </a:endParaRPr>
          </a:p>
        </p:txBody>
      </p:sp>
      <p:sp>
        <p:nvSpPr>
          <p:cNvPr id="834582" name="Arc 22">
            <a:extLst>
              <a:ext uri="{FF2B5EF4-FFF2-40B4-BE49-F238E27FC236}">
                <a16:creationId xmlns:a16="http://schemas.microsoft.com/office/drawing/2014/main" id="{065E3DBA-DD97-4319-A903-9DE42ACB2785}"/>
              </a:ext>
            </a:extLst>
          </p:cNvPr>
          <p:cNvSpPr>
            <a:spLocks/>
          </p:cNvSpPr>
          <p:nvPr/>
        </p:nvSpPr>
        <p:spPr bwMode="auto">
          <a:xfrm>
            <a:off x="3130551" y="5045076"/>
            <a:ext cx="1028700" cy="600075"/>
          </a:xfrm>
          <a:custGeom>
            <a:avLst/>
            <a:gdLst>
              <a:gd name="G0" fmla="+- 21600 0 0"/>
              <a:gd name="G1" fmla="+- 553 0 0"/>
              <a:gd name="G2" fmla="+- 21600 0 0"/>
              <a:gd name="T0" fmla="*/ 33819 w 33819"/>
              <a:gd name="T1" fmla="*/ 18365 h 22153"/>
              <a:gd name="T2" fmla="*/ 7 w 33819"/>
              <a:gd name="T3" fmla="*/ 0 h 22153"/>
              <a:gd name="T4" fmla="*/ 21600 w 33819"/>
              <a:gd name="T5" fmla="*/ 553 h 22153"/>
            </a:gdLst>
            <a:ahLst/>
            <a:cxnLst>
              <a:cxn ang="0">
                <a:pos x="T0" y="T1"/>
              </a:cxn>
              <a:cxn ang="0">
                <a:pos x="T2" y="T3"/>
              </a:cxn>
              <a:cxn ang="0">
                <a:pos x="T4" y="T5"/>
              </a:cxn>
            </a:cxnLst>
            <a:rect l="0" t="0" r="r" b="b"/>
            <a:pathLst>
              <a:path w="33819" h="22153" fill="none" extrusionOk="0">
                <a:moveTo>
                  <a:pt x="33818" y="18364"/>
                </a:moveTo>
                <a:cubicBezTo>
                  <a:pt x="30221" y="20832"/>
                  <a:pt x="25962" y="22152"/>
                  <a:pt x="21600" y="22153"/>
                </a:cubicBezTo>
                <a:cubicBezTo>
                  <a:pt x="9670" y="22153"/>
                  <a:pt x="0" y="12482"/>
                  <a:pt x="0" y="553"/>
                </a:cubicBezTo>
                <a:cubicBezTo>
                  <a:pt x="-1" y="368"/>
                  <a:pt x="2" y="184"/>
                  <a:pt x="7" y="0"/>
                </a:cubicBezTo>
              </a:path>
              <a:path w="33819" h="22153" stroke="0" extrusionOk="0">
                <a:moveTo>
                  <a:pt x="33818" y="18364"/>
                </a:moveTo>
                <a:cubicBezTo>
                  <a:pt x="30221" y="20832"/>
                  <a:pt x="25962" y="22152"/>
                  <a:pt x="21600" y="22153"/>
                </a:cubicBezTo>
                <a:cubicBezTo>
                  <a:pt x="9670" y="22153"/>
                  <a:pt x="0" y="12482"/>
                  <a:pt x="0" y="553"/>
                </a:cubicBezTo>
                <a:cubicBezTo>
                  <a:pt x="-1" y="368"/>
                  <a:pt x="2" y="184"/>
                  <a:pt x="7" y="0"/>
                </a:cubicBezTo>
                <a:lnTo>
                  <a:pt x="21600" y="553"/>
                </a:lnTo>
                <a:close/>
              </a:path>
            </a:pathLst>
          </a:custGeom>
          <a:noFill/>
          <a:ln w="50800" cap="rnd">
            <a:solidFill>
              <a:srgbClr val="969696"/>
            </a:solidFill>
            <a:round/>
            <a:headEn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914459">
              <a:defRPr/>
            </a:pPr>
            <a:endParaRPr lang="en-US">
              <a:solidFill>
                <a:prstClr val="black"/>
              </a:solidFill>
              <a:latin typeface="Arial" charset="0"/>
            </a:endParaRPr>
          </a:p>
        </p:txBody>
      </p:sp>
      <p:sp>
        <p:nvSpPr>
          <p:cNvPr id="18456" name="Rectangle 23">
            <a:extLst>
              <a:ext uri="{FF2B5EF4-FFF2-40B4-BE49-F238E27FC236}">
                <a16:creationId xmlns:a16="http://schemas.microsoft.com/office/drawing/2014/main" id="{5DA8ABB4-CA64-40A9-8C1F-40C5C09C568B}"/>
              </a:ext>
            </a:extLst>
          </p:cNvPr>
          <p:cNvSpPr>
            <a:spLocks noChangeArrowheads="1"/>
          </p:cNvSpPr>
          <p:nvPr/>
        </p:nvSpPr>
        <p:spPr bwMode="auto">
          <a:xfrm>
            <a:off x="4572000" y="3903664"/>
            <a:ext cx="1473200" cy="582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sz="3000">
                <a:solidFill>
                  <a:schemeClr val="accent2"/>
                </a:solidFill>
                <a:latin typeface="Arial" panose="020B0604020202020204" pitchFamily="34" charset="0"/>
              </a:defRPr>
            </a:lvl1pPr>
            <a:lvl2pPr marL="742950" indent="-285750">
              <a:defRPr sz="3000">
                <a:solidFill>
                  <a:schemeClr val="accent2"/>
                </a:solidFill>
                <a:latin typeface="Arial" panose="020B0604020202020204" pitchFamily="34" charset="0"/>
              </a:defRPr>
            </a:lvl2pPr>
            <a:lvl3pPr marL="1143000" indent="-228600">
              <a:defRPr sz="3000">
                <a:solidFill>
                  <a:schemeClr val="accent2"/>
                </a:solidFill>
                <a:latin typeface="Arial" panose="020B0604020202020204" pitchFamily="34" charset="0"/>
              </a:defRPr>
            </a:lvl3pPr>
            <a:lvl4pPr marL="1600200" indent="-228600">
              <a:defRPr sz="3000">
                <a:solidFill>
                  <a:schemeClr val="accent2"/>
                </a:solidFill>
                <a:latin typeface="Arial" panose="020B0604020202020204" pitchFamily="34" charset="0"/>
              </a:defRPr>
            </a:lvl4pPr>
            <a:lvl5pPr marL="2057400" indent="-228600">
              <a:defRPr sz="3000">
                <a:solidFill>
                  <a:schemeClr val="accent2"/>
                </a:solidFill>
                <a:latin typeface="Arial" panose="020B0604020202020204" pitchFamily="34" charset="0"/>
              </a:defRPr>
            </a:lvl5pPr>
            <a:lvl6pPr marL="25146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6pPr>
            <a:lvl7pPr marL="29718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7pPr>
            <a:lvl8pPr marL="34290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8pPr>
            <a:lvl9pPr marL="3886200" indent="-228600" eaLnBrk="0" fontAlgn="base" hangingPunct="0">
              <a:spcBef>
                <a:spcPct val="50000"/>
              </a:spcBef>
              <a:spcAft>
                <a:spcPct val="0"/>
              </a:spcAft>
              <a:buClr>
                <a:srgbClr val="A50021"/>
              </a:buClr>
              <a:buSzPct val="80000"/>
              <a:buFont typeface="Monotype Sorts" pitchFamily="2" charset="2"/>
              <a:buChar char="l"/>
              <a:defRPr sz="3000">
                <a:solidFill>
                  <a:schemeClr val="accent2"/>
                </a:solidFill>
                <a:latin typeface="Arial" panose="020B0604020202020204" pitchFamily="34" charset="0"/>
              </a:defRPr>
            </a:lvl9pPr>
          </a:lstStyle>
          <a:p>
            <a:pPr algn="ctr" defTabSz="914459">
              <a:spcBef>
                <a:spcPct val="0"/>
              </a:spcBef>
              <a:defRPr/>
            </a:pPr>
            <a:r>
              <a:rPr lang="en-GB" altLang="en-US" sz="1600" b="1">
                <a:solidFill>
                  <a:srgbClr val="ED7D31"/>
                </a:solidFill>
              </a:rPr>
              <a:t>Food</a:t>
            </a:r>
          </a:p>
          <a:p>
            <a:pPr algn="ctr" defTabSz="914459">
              <a:spcBef>
                <a:spcPct val="0"/>
              </a:spcBef>
              <a:defRPr/>
            </a:pPr>
            <a:r>
              <a:rPr lang="en-GB" altLang="en-US" sz="1600" b="1">
                <a:solidFill>
                  <a:srgbClr val="ED7D31"/>
                </a:solidFill>
              </a:rPr>
              <a:t>production</a:t>
            </a:r>
          </a:p>
        </p:txBody>
      </p:sp>
      <p:sp>
        <p:nvSpPr>
          <p:cNvPr id="834584" name="Rectangle 24">
            <a:extLst>
              <a:ext uri="{FF2B5EF4-FFF2-40B4-BE49-F238E27FC236}">
                <a16:creationId xmlns:a16="http://schemas.microsoft.com/office/drawing/2014/main" id="{E581326A-EA3F-49F8-85DD-3B1C6AD3FEC5}"/>
              </a:ext>
            </a:extLst>
          </p:cNvPr>
          <p:cNvSpPr>
            <a:spLocks noChangeArrowheads="1"/>
          </p:cNvSpPr>
          <p:nvPr/>
        </p:nvSpPr>
        <p:spPr bwMode="auto">
          <a:xfrm>
            <a:off x="8499476" y="6403975"/>
            <a:ext cx="182808"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defTabSz="762050">
              <a:spcBef>
                <a:spcPct val="0"/>
              </a:spcBef>
              <a:defRPr/>
            </a:pPr>
            <a:endParaRPr lang="en-GB" sz="2400">
              <a:solidFill>
                <a:prstClr val="black"/>
              </a:solidFill>
              <a:effectLst>
                <a:outerShdw blurRad="38100" dist="38100" dir="2700000" algn="tl">
                  <a:srgbClr val="C0C0C0"/>
                </a:outerShdw>
              </a:effectLst>
              <a:latin typeface="Arial" charset="0"/>
            </a:endParaRPr>
          </a:p>
        </p:txBody>
      </p:sp>
      <p:cxnSp>
        <p:nvCxnSpPr>
          <p:cNvPr id="18458" name="AutoShape 25">
            <a:extLst>
              <a:ext uri="{FF2B5EF4-FFF2-40B4-BE49-F238E27FC236}">
                <a16:creationId xmlns:a16="http://schemas.microsoft.com/office/drawing/2014/main" id="{DD37E36E-9110-4993-861D-5A6422C54382}"/>
              </a:ext>
            </a:extLst>
          </p:cNvPr>
          <p:cNvCxnSpPr>
            <a:cxnSpLocks noChangeShapeType="1"/>
            <a:stCxn id="18437" idx="2"/>
            <a:endCxn id="18439" idx="2"/>
          </p:cNvCxnSpPr>
          <p:nvPr/>
        </p:nvCxnSpPr>
        <p:spPr bwMode="auto">
          <a:xfrm rot="5400000" flipH="1" flipV="1">
            <a:off x="6241975" y="1507091"/>
            <a:ext cx="90845" cy="6506323"/>
          </a:xfrm>
          <a:prstGeom prst="bentConnector3">
            <a:avLst>
              <a:gd name="adj1" fmla="val -251637"/>
            </a:avLst>
          </a:prstGeom>
          <a:noFill/>
          <a:ln w="57150">
            <a:solidFill>
              <a:srgbClr val="969696"/>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459" name="AutoShape 26">
            <a:extLst>
              <a:ext uri="{FF2B5EF4-FFF2-40B4-BE49-F238E27FC236}">
                <a16:creationId xmlns:a16="http://schemas.microsoft.com/office/drawing/2014/main" id="{98713C12-40F2-42BC-B32D-D41E0C99CB8E}"/>
              </a:ext>
            </a:extLst>
          </p:cNvPr>
          <p:cNvCxnSpPr>
            <a:cxnSpLocks noChangeShapeType="1"/>
            <a:stCxn id="18438" idx="3"/>
            <a:endCxn id="18439" idx="0"/>
          </p:cNvCxnSpPr>
          <p:nvPr/>
        </p:nvCxnSpPr>
        <p:spPr bwMode="auto">
          <a:xfrm>
            <a:off x="7463277" y="811192"/>
            <a:ext cx="2077283" cy="3382983"/>
          </a:xfrm>
          <a:prstGeom prst="bentConnector2">
            <a:avLst/>
          </a:prstGeom>
          <a:noFill/>
          <a:ln w="57150">
            <a:solidFill>
              <a:schemeClr val="folHlink"/>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460" name="AutoShape 27">
            <a:extLst>
              <a:ext uri="{FF2B5EF4-FFF2-40B4-BE49-F238E27FC236}">
                <a16:creationId xmlns:a16="http://schemas.microsoft.com/office/drawing/2014/main" id="{094595E9-F2B8-4072-9641-2F63BB165302}"/>
              </a:ext>
            </a:extLst>
          </p:cNvPr>
          <p:cNvCxnSpPr>
            <a:cxnSpLocks noChangeShapeType="1"/>
            <a:stCxn id="18452" idx="2"/>
            <a:endCxn id="18437" idx="0"/>
          </p:cNvCxnSpPr>
          <p:nvPr/>
        </p:nvCxnSpPr>
        <p:spPr bwMode="auto">
          <a:xfrm flipH="1">
            <a:off x="3034237" y="3172854"/>
            <a:ext cx="16605" cy="1173721"/>
          </a:xfrm>
          <a:prstGeom prst="straightConnector1">
            <a:avLst/>
          </a:prstGeom>
          <a:noFill/>
          <a:ln w="57150">
            <a:solidFill>
              <a:srgbClr val="96969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461" name="AutoShape 28">
            <a:extLst>
              <a:ext uri="{FF2B5EF4-FFF2-40B4-BE49-F238E27FC236}">
                <a16:creationId xmlns:a16="http://schemas.microsoft.com/office/drawing/2014/main" id="{2B3D0A90-C5B0-418B-99EC-C5B6CD8F1418}"/>
              </a:ext>
            </a:extLst>
          </p:cNvPr>
          <p:cNvCxnSpPr>
            <a:cxnSpLocks noChangeShapeType="1"/>
            <a:stCxn id="18452" idx="3"/>
            <a:endCxn id="18436" idx="1"/>
          </p:cNvCxnSpPr>
          <p:nvPr/>
        </p:nvCxnSpPr>
        <p:spPr bwMode="auto">
          <a:xfrm>
            <a:off x="3672807" y="3004860"/>
            <a:ext cx="1607220" cy="16153"/>
          </a:xfrm>
          <a:prstGeom prst="straightConnector1">
            <a:avLst/>
          </a:prstGeom>
          <a:noFill/>
          <a:ln w="57150">
            <a:solidFill>
              <a:srgbClr val="96969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462" name="AutoShape 29">
            <a:extLst>
              <a:ext uri="{FF2B5EF4-FFF2-40B4-BE49-F238E27FC236}">
                <a16:creationId xmlns:a16="http://schemas.microsoft.com/office/drawing/2014/main" id="{AFCC32A7-FC8B-4715-A4AD-3E44566D035C}"/>
              </a:ext>
            </a:extLst>
          </p:cNvPr>
          <p:cNvCxnSpPr>
            <a:cxnSpLocks noChangeShapeType="1"/>
          </p:cNvCxnSpPr>
          <p:nvPr/>
        </p:nvCxnSpPr>
        <p:spPr bwMode="auto">
          <a:xfrm flipH="1">
            <a:off x="6326188" y="3065463"/>
            <a:ext cx="609600" cy="228600"/>
          </a:xfrm>
          <a:prstGeom prst="curvedConnector4">
            <a:avLst>
              <a:gd name="adj1" fmla="val -37500"/>
              <a:gd name="adj2" fmla="val 200000"/>
            </a:avLst>
          </a:prstGeom>
          <a:noFill/>
          <a:ln w="57150">
            <a:solidFill>
              <a:srgbClr val="969696"/>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463" name="AutoShape 30">
            <a:extLst>
              <a:ext uri="{FF2B5EF4-FFF2-40B4-BE49-F238E27FC236}">
                <a16:creationId xmlns:a16="http://schemas.microsoft.com/office/drawing/2014/main" id="{2708A277-624E-4F87-BF12-77DB58DDA501}"/>
              </a:ext>
            </a:extLst>
          </p:cNvPr>
          <p:cNvCxnSpPr>
            <a:cxnSpLocks noChangeShapeType="1"/>
            <a:stCxn id="834567" idx="2"/>
            <a:endCxn id="18439" idx="1"/>
          </p:cNvCxnSpPr>
          <p:nvPr/>
        </p:nvCxnSpPr>
        <p:spPr bwMode="auto">
          <a:xfrm rot="16200000" flipH="1">
            <a:off x="6812768" y="2682070"/>
            <a:ext cx="1160440" cy="2384426"/>
          </a:xfrm>
          <a:prstGeom prst="bentConnector2">
            <a:avLst/>
          </a:prstGeom>
          <a:noFill/>
          <a:ln w="57150">
            <a:solidFill>
              <a:srgbClr val="969696"/>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464" name="AutoShape 31">
            <a:extLst>
              <a:ext uri="{FF2B5EF4-FFF2-40B4-BE49-F238E27FC236}">
                <a16:creationId xmlns:a16="http://schemas.microsoft.com/office/drawing/2014/main" id="{A66E0F70-CF0F-4911-A7E0-3BEA9F91097D}"/>
              </a:ext>
            </a:extLst>
          </p:cNvPr>
          <p:cNvCxnSpPr>
            <a:cxnSpLocks noChangeShapeType="1"/>
            <a:stCxn id="18456" idx="2"/>
            <a:endCxn id="18453" idx="0"/>
          </p:cNvCxnSpPr>
          <p:nvPr/>
        </p:nvCxnSpPr>
        <p:spPr bwMode="auto">
          <a:xfrm rot="5400000">
            <a:off x="4817370" y="4860233"/>
            <a:ext cx="865589" cy="116873"/>
          </a:xfrm>
          <a:prstGeom prst="bentConnector3">
            <a:avLst>
              <a:gd name="adj1" fmla="val 50000"/>
            </a:avLst>
          </a:prstGeom>
          <a:noFill/>
          <a:ln w="38100">
            <a:solidFill>
              <a:srgbClr val="969696"/>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465" name="AutoShape 32">
            <a:extLst>
              <a:ext uri="{FF2B5EF4-FFF2-40B4-BE49-F238E27FC236}">
                <a16:creationId xmlns:a16="http://schemas.microsoft.com/office/drawing/2014/main" id="{5A852CB7-B0A8-4926-B7FF-DD34EFEA1BA2}"/>
              </a:ext>
            </a:extLst>
          </p:cNvPr>
          <p:cNvCxnSpPr>
            <a:cxnSpLocks noChangeShapeType="1"/>
            <a:stCxn id="18437" idx="3"/>
            <a:endCxn id="18453" idx="0"/>
          </p:cNvCxnSpPr>
          <p:nvPr/>
        </p:nvCxnSpPr>
        <p:spPr bwMode="auto">
          <a:xfrm>
            <a:off x="3826922" y="4576125"/>
            <a:ext cx="1364805" cy="775339"/>
          </a:xfrm>
          <a:prstGeom prst="curvedConnector2">
            <a:avLst/>
          </a:prstGeom>
          <a:noFill/>
          <a:ln w="38100">
            <a:solidFill>
              <a:srgbClr val="969696"/>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466" name="AutoShape 33">
            <a:extLst>
              <a:ext uri="{FF2B5EF4-FFF2-40B4-BE49-F238E27FC236}">
                <a16:creationId xmlns:a16="http://schemas.microsoft.com/office/drawing/2014/main" id="{5EC54E7B-7A2F-48B7-AA61-8BCBCD72A19D}"/>
              </a:ext>
            </a:extLst>
          </p:cNvPr>
          <p:cNvCxnSpPr>
            <a:cxnSpLocks noChangeShapeType="1"/>
            <a:endCxn id="18438" idx="2"/>
          </p:cNvCxnSpPr>
          <p:nvPr/>
        </p:nvCxnSpPr>
        <p:spPr bwMode="auto">
          <a:xfrm flipV="1">
            <a:off x="6045202" y="1071519"/>
            <a:ext cx="218" cy="1674858"/>
          </a:xfrm>
          <a:prstGeom prst="straightConnector1">
            <a:avLst/>
          </a:prstGeom>
          <a:noFill/>
          <a:ln w="38100">
            <a:solidFill>
              <a:schemeClr val="folHlink"/>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467" name="AutoShape 34">
            <a:extLst>
              <a:ext uri="{FF2B5EF4-FFF2-40B4-BE49-F238E27FC236}">
                <a16:creationId xmlns:a16="http://schemas.microsoft.com/office/drawing/2014/main" id="{72FA24BE-4877-46E2-AC52-EE89EB8B95D6}"/>
              </a:ext>
            </a:extLst>
          </p:cNvPr>
          <p:cNvCxnSpPr>
            <a:cxnSpLocks noChangeShapeType="1"/>
            <a:endCxn id="18456" idx="0"/>
          </p:cNvCxnSpPr>
          <p:nvPr/>
        </p:nvCxnSpPr>
        <p:spPr bwMode="auto">
          <a:xfrm flipH="1">
            <a:off x="5308600" y="3375025"/>
            <a:ext cx="74618" cy="528639"/>
          </a:xfrm>
          <a:prstGeom prst="straightConnector1">
            <a:avLst/>
          </a:prstGeom>
          <a:noFill/>
          <a:ln w="57150">
            <a:solidFill>
              <a:srgbClr val="96969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 name="TextBox 1">
            <a:extLst>
              <a:ext uri="{FF2B5EF4-FFF2-40B4-BE49-F238E27FC236}">
                <a16:creationId xmlns:a16="http://schemas.microsoft.com/office/drawing/2014/main" id="{5B34B0D6-B5E1-41AA-833E-DE06DC39A349}"/>
              </a:ext>
            </a:extLst>
          </p:cNvPr>
          <p:cNvSpPr txBox="1"/>
          <p:nvPr/>
        </p:nvSpPr>
        <p:spPr>
          <a:xfrm>
            <a:off x="408469" y="692696"/>
            <a:ext cx="3563677" cy="1446550"/>
          </a:xfrm>
          <a:prstGeom prst="rect">
            <a:avLst/>
          </a:prstGeom>
          <a:noFill/>
        </p:spPr>
        <p:txBody>
          <a:bodyPr wrap="square" rtlCol="0">
            <a:spAutoFit/>
          </a:bodyPr>
          <a:lstStyle/>
          <a:p>
            <a:pPr defTabSz="457230"/>
            <a:r>
              <a:rPr lang="en-GB" sz="4400" dirty="0">
                <a:solidFill>
                  <a:srgbClr val="FF0000"/>
                </a:solidFill>
                <a:latin typeface="Calibri" panose="020F0502020204030204"/>
              </a:rPr>
              <a:t>The concept of One Health </a:t>
            </a:r>
          </a:p>
        </p:txBody>
      </p:sp>
    </p:spTree>
    <p:extLst>
      <p:ext uri="{BB962C8B-B14F-4D97-AF65-F5344CB8AC3E}">
        <p14:creationId xmlns:p14="http://schemas.microsoft.com/office/powerpoint/2010/main" val="487192312"/>
      </p:ext>
    </p:extLst>
  </p:cSld>
  <p:clrMapOvr>
    <a:masterClrMapping/>
  </p:clrMapOvr>
  <p:transition advTm="43232"/>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BA34E1-FA1F-4084-B337-31003D8D8588}"/>
              </a:ext>
            </a:extLst>
          </p:cNvPr>
          <p:cNvSpPr>
            <a:spLocks noGrp="1"/>
          </p:cNvSpPr>
          <p:nvPr>
            <p:ph type="title"/>
          </p:nvPr>
        </p:nvSpPr>
        <p:spPr>
          <a:xfrm>
            <a:off x="838200" y="365126"/>
            <a:ext cx="10515600" cy="794532"/>
          </a:xfrm>
        </p:spPr>
        <p:txBody>
          <a:bodyPr>
            <a:normAutofit/>
          </a:bodyPr>
          <a:lstStyle/>
          <a:p>
            <a:pPr algn="ctr"/>
            <a:r>
              <a:rPr lang="en-GB" sz="3273" dirty="0">
                <a:solidFill>
                  <a:srgbClr val="FF0000"/>
                </a:solidFill>
              </a:rPr>
              <a:t>Some key One Health Issues </a:t>
            </a:r>
          </a:p>
        </p:txBody>
      </p:sp>
      <p:sp>
        <p:nvSpPr>
          <p:cNvPr id="5" name="Content Placeholder 4">
            <a:extLst>
              <a:ext uri="{FF2B5EF4-FFF2-40B4-BE49-F238E27FC236}">
                <a16:creationId xmlns:a16="http://schemas.microsoft.com/office/drawing/2014/main" id="{891EDE1C-8AC0-4117-AD69-D70B870B9864}"/>
              </a:ext>
            </a:extLst>
          </p:cNvPr>
          <p:cNvSpPr>
            <a:spLocks noGrp="1"/>
          </p:cNvSpPr>
          <p:nvPr>
            <p:ph idx="1"/>
          </p:nvPr>
        </p:nvSpPr>
        <p:spPr>
          <a:xfrm>
            <a:off x="838200" y="1377863"/>
            <a:ext cx="10515600" cy="4799100"/>
          </a:xfrm>
        </p:spPr>
        <p:txBody>
          <a:bodyPr>
            <a:normAutofit/>
          </a:bodyPr>
          <a:lstStyle/>
          <a:p>
            <a:r>
              <a:rPr lang="en-GB" dirty="0"/>
              <a:t>Antibiotic-resistant germs can spread through food, healthcare and the environment e.g. food and water</a:t>
            </a:r>
          </a:p>
          <a:p>
            <a:r>
              <a:rPr lang="en-GB" dirty="0"/>
              <a:t>This makes is harder to treat certain infections in animals and people.</a:t>
            </a:r>
          </a:p>
          <a:p>
            <a:r>
              <a:rPr lang="en-GB" dirty="0"/>
              <a:t>Vector-borne diseases are increasing with warmer temperatures and expanded mosquito and tick habitats.</a:t>
            </a:r>
          </a:p>
          <a:p>
            <a:r>
              <a:rPr lang="en-GB" dirty="0"/>
              <a:t>Diseases in food animals can threaten supplies, livelihoods, and economies.</a:t>
            </a:r>
          </a:p>
          <a:p>
            <a:r>
              <a:rPr lang="en-GB" dirty="0"/>
              <a:t>Contamination of water used for drinking and recreation can make people and animals sick.</a:t>
            </a:r>
          </a:p>
        </p:txBody>
      </p:sp>
      <p:sp>
        <p:nvSpPr>
          <p:cNvPr id="6" name="Slide Number Placeholder 5">
            <a:extLst>
              <a:ext uri="{FF2B5EF4-FFF2-40B4-BE49-F238E27FC236}">
                <a16:creationId xmlns:a16="http://schemas.microsoft.com/office/drawing/2014/main" id="{5E4A411E-4CD4-48B3-BAEC-9C790D40653B}"/>
              </a:ext>
            </a:extLst>
          </p:cNvPr>
          <p:cNvSpPr>
            <a:spLocks noGrp="1"/>
          </p:cNvSpPr>
          <p:nvPr>
            <p:ph type="sldNum" sz="quarter" idx="12"/>
          </p:nvPr>
        </p:nvSpPr>
        <p:spPr/>
        <p:txBody>
          <a:bodyPr/>
          <a:lstStyle/>
          <a:p>
            <a:pPr defTabSz="554218"/>
            <a:fld id="{A781E60D-CE61-4980-96CA-B17090A87058}" type="slidenum">
              <a:rPr lang="en-GB">
                <a:solidFill>
                  <a:prstClr val="black">
                    <a:tint val="75000"/>
                  </a:prstClr>
                </a:solidFill>
                <a:latin typeface="Calibri" panose="020F0502020204030204"/>
              </a:rPr>
              <a:pPr defTabSz="554218"/>
              <a:t>16</a:t>
            </a:fld>
            <a:endParaRPr lang="en-GB">
              <a:solidFill>
                <a:prstClr val="black">
                  <a:tint val="75000"/>
                </a:prstClr>
              </a:solidFill>
              <a:latin typeface="Calibri" panose="020F0502020204030204"/>
            </a:endParaRPr>
          </a:p>
        </p:txBody>
      </p:sp>
      <p:sp>
        <p:nvSpPr>
          <p:cNvPr id="7" name="TextBox 6">
            <a:extLst>
              <a:ext uri="{FF2B5EF4-FFF2-40B4-BE49-F238E27FC236}">
                <a16:creationId xmlns:a16="http://schemas.microsoft.com/office/drawing/2014/main" id="{E9EF76DA-3691-4808-BCC5-75CCF7699BB9}"/>
              </a:ext>
            </a:extLst>
          </p:cNvPr>
          <p:cNvSpPr txBox="1"/>
          <p:nvPr/>
        </p:nvSpPr>
        <p:spPr>
          <a:xfrm>
            <a:off x="989978" y="5829267"/>
            <a:ext cx="10081120" cy="353495"/>
          </a:xfrm>
          <a:prstGeom prst="rect">
            <a:avLst/>
          </a:prstGeom>
          <a:noFill/>
        </p:spPr>
        <p:txBody>
          <a:bodyPr wrap="square" rtlCol="0">
            <a:spAutoFit/>
          </a:bodyPr>
          <a:lstStyle/>
          <a:p>
            <a:pPr defTabSz="554218"/>
            <a:r>
              <a:rPr lang="en-GB" sz="1697" dirty="0">
                <a:solidFill>
                  <a:srgbClr val="FF0000"/>
                </a:solidFill>
                <a:latin typeface="Calibri" panose="020F0502020204030204"/>
              </a:rPr>
              <a:t>Source: CDC</a:t>
            </a:r>
          </a:p>
        </p:txBody>
      </p:sp>
    </p:spTree>
    <p:extLst>
      <p:ext uri="{BB962C8B-B14F-4D97-AF65-F5344CB8AC3E}">
        <p14:creationId xmlns:p14="http://schemas.microsoft.com/office/powerpoint/2010/main" val="11827525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a:extLst>
              <a:ext uri="{FF2B5EF4-FFF2-40B4-BE49-F238E27FC236}">
                <a16:creationId xmlns:a16="http://schemas.microsoft.com/office/drawing/2014/main" id="{DED6C978-61F4-4209-8BAC-B850755246AF}"/>
              </a:ext>
            </a:extLst>
          </p:cNvPr>
          <p:cNvSpPr>
            <a:spLocks noGrp="1" noChangeArrowheads="1"/>
          </p:cNvSpPr>
          <p:nvPr>
            <p:ph type="title" idx="4294967295"/>
          </p:nvPr>
        </p:nvSpPr>
        <p:spPr>
          <a:xfrm>
            <a:off x="2236789" y="998538"/>
            <a:ext cx="7805737" cy="539750"/>
          </a:xfrm>
        </p:spPr>
        <p:txBody>
          <a:bodyPr/>
          <a:lstStyle/>
          <a:p>
            <a:pPr>
              <a:defRPr/>
            </a:pPr>
            <a:r>
              <a:rPr lang="en-GB" altLang="en-US" sz="2700" dirty="0">
                <a:solidFill>
                  <a:srgbClr val="FF0000"/>
                </a:solidFill>
                <a:latin typeface="+mn-lt"/>
              </a:rPr>
              <a:t>Global health today </a:t>
            </a:r>
            <a:r>
              <a:rPr lang="en-GB" altLang="en-US" sz="3000" dirty="0">
                <a:solidFill>
                  <a:srgbClr val="FF0000"/>
                </a:solidFill>
                <a:latin typeface="+mn-lt"/>
              </a:rPr>
              <a:t> </a:t>
            </a:r>
          </a:p>
        </p:txBody>
      </p:sp>
      <p:sp>
        <p:nvSpPr>
          <p:cNvPr id="70659" name="Rectangle 3">
            <a:extLst>
              <a:ext uri="{FF2B5EF4-FFF2-40B4-BE49-F238E27FC236}">
                <a16:creationId xmlns:a16="http://schemas.microsoft.com/office/drawing/2014/main" id="{DEA18926-1413-4187-9DC4-C4F3CC8FB94E}"/>
              </a:ext>
            </a:extLst>
          </p:cNvPr>
          <p:cNvSpPr>
            <a:spLocks noGrp="1" noChangeArrowheads="1"/>
          </p:cNvSpPr>
          <p:nvPr>
            <p:ph type="body" idx="4294967295"/>
          </p:nvPr>
        </p:nvSpPr>
        <p:spPr>
          <a:xfrm>
            <a:off x="2008188" y="1895476"/>
            <a:ext cx="7916862" cy="3705225"/>
          </a:xfrm>
        </p:spPr>
        <p:txBody>
          <a:bodyPr>
            <a:normAutofit lnSpcReduction="10000"/>
          </a:bodyPr>
          <a:lstStyle/>
          <a:p>
            <a:pPr>
              <a:lnSpc>
                <a:spcPct val="80000"/>
              </a:lnSpc>
            </a:pPr>
            <a:r>
              <a:rPr lang="en-GB" altLang="en-US" sz="2400">
                <a:latin typeface="Calibri" panose="020F0502020204030204" pitchFamily="34" charset="0"/>
              </a:rPr>
              <a:t>Health and wealth have improved globally, yet profound inequities exist both between and within countries </a:t>
            </a:r>
          </a:p>
          <a:p>
            <a:pPr>
              <a:lnSpc>
                <a:spcPct val="80000"/>
              </a:lnSpc>
            </a:pPr>
            <a:r>
              <a:rPr lang="en-GB" altLang="en-US" sz="2400">
                <a:latin typeface="Calibri" panose="020F0502020204030204" pitchFamily="34" charset="0"/>
              </a:rPr>
              <a:t>Health more prominent and influential as a  global issue </a:t>
            </a:r>
          </a:p>
          <a:p>
            <a:pPr>
              <a:lnSpc>
                <a:spcPct val="80000"/>
              </a:lnSpc>
            </a:pPr>
            <a:r>
              <a:rPr lang="en-GB" altLang="en-US" sz="2400">
                <a:latin typeface="Calibri" panose="020F0502020204030204" pitchFamily="34" charset="0"/>
              </a:rPr>
              <a:t>Globalized world provides complex backdrop to health improvement</a:t>
            </a:r>
          </a:p>
          <a:p>
            <a:pPr>
              <a:lnSpc>
                <a:spcPct val="80000"/>
              </a:lnSpc>
            </a:pPr>
            <a:r>
              <a:rPr lang="en-GB" altLang="en-US" sz="2400">
                <a:latin typeface="Calibri" panose="020F0502020204030204" pitchFamily="34" charset="0"/>
              </a:rPr>
              <a:t>Factors affecting health across all aspects of political, economic, and social development</a:t>
            </a:r>
          </a:p>
          <a:p>
            <a:pPr>
              <a:lnSpc>
                <a:spcPct val="80000"/>
              </a:lnSpc>
            </a:pPr>
            <a:r>
              <a:rPr lang="en-GB" altLang="en-US" sz="2400">
                <a:latin typeface="Calibri" panose="020F0502020204030204" pitchFamily="34" charset="0"/>
              </a:rPr>
              <a:t>Global health at the crossroads of agendas concerning security, economic development and social justice </a:t>
            </a:r>
          </a:p>
          <a:p>
            <a:pPr>
              <a:lnSpc>
                <a:spcPct val="80000"/>
              </a:lnSpc>
            </a:pPr>
            <a:r>
              <a:rPr lang="en-GB" altLang="en-US" sz="2400">
                <a:latin typeface="Calibri" panose="020F0502020204030204" pitchFamily="34" charset="0"/>
              </a:rPr>
              <a:t>Cluster of trade, food, water, environment, finance and energy challenges relevant to health</a:t>
            </a:r>
          </a:p>
          <a:p>
            <a:pPr>
              <a:lnSpc>
                <a:spcPct val="80000"/>
              </a:lnSpc>
            </a:pPr>
            <a:endParaRPr lang="en-GB" altLang="en-US" b="1">
              <a:latin typeface="Times New Roman" panose="02020603050405020304" pitchFamily="18" charset="0"/>
            </a:endParaRPr>
          </a:p>
          <a:p>
            <a:pPr>
              <a:lnSpc>
                <a:spcPct val="80000"/>
              </a:lnSpc>
            </a:pPr>
            <a:endParaRPr lang="en-GB" altLang="en-US">
              <a:latin typeface="Times New Roman" panose="02020603050405020304"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Title 2">
            <a:extLst>
              <a:ext uri="{FF2B5EF4-FFF2-40B4-BE49-F238E27FC236}">
                <a16:creationId xmlns:a16="http://schemas.microsoft.com/office/drawing/2014/main" id="{20329D7E-1AA2-46C8-B7F6-FCA634FC6F05}"/>
              </a:ext>
            </a:extLst>
          </p:cNvPr>
          <p:cNvSpPr>
            <a:spLocks noGrp="1"/>
          </p:cNvSpPr>
          <p:nvPr>
            <p:ph type="title" idx="4294967295"/>
          </p:nvPr>
        </p:nvSpPr>
        <p:spPr>
          <a:xfrm>
            <a:off x="1919288" y="476250"/>
            <a:ext cx="8137525" cy="706438"/>
          </a:xfrm>
        </p:spPr>
        <p:txBody>
          <a:bodyPr/>
          <a:lstStyle/>
          <a:p>
            <a:pPr eaLnBrk="1" hangingPunct="1"/>
            <a:r>
              <a:rPr lang="en-GB" altLang="en-US" sz="3600">
                <a:solidFill>
                  <a:srgbClr val="FF0000"/>
                </a:solidFill>
                <a:latin typeface="Times New Roman" panose="02020603050405020304" pitchFamily="18" charset="0"/>
              </a:rPr>
              <a:t>Global health: Some global facts</a:t>
            </a:r>
          </a:p>
        </p:txBody>
      </p:sp>
      <p:sp>
        <p:nvSpPr>
          <p:cNvPr id="41987" name="Content Placeholder 3">
            <a:extLst>
              <a:ext uri="{FF2B5EF4-FFF2-40B4-BE49-F238E27FC236}">
                <a16:creationId xmlns:a16="http://schemas.microsoft.com/office/drawing/2014/main" id="{B8B24069-B4F8-4DD9-9FC0-A0D6EAA74D48}"/>
              </a:ext>
            </a:extLst>
          </p:cNvPr>
          <p:cNvSpPr>
            <a:spLocks noGrp="1"/>
          </p:cNvSpPr>
          <p:nvPr>
            <p:ph idx="4294967295"/>
          </p:nvPr>
        </p:nvSpPr>
        <p:spPr>
          <a:xfrm>
            <a:off x="2063750" y="1700213"/>
            <a:ext cx="8135938" cy="4425950"/>
          </a:xfrm>
        </p:spPr>
        <p:txBody>
          <a:bodyPr/>
          <a:lstStyle/>
          <a:p>
            <a:pPr marL="0" indent="0" eaLnBrk="1" hangingPunct="1">
              <a:buFont typeface="Arial" panose="020B0604020202020204" pitchFamily="34" charset="0"/>
              <a:buNone/>
            </a:pPr>
            <a:r>
              <a:rPr lang="en-GB" altLang="en-US">
                <a:latin typeface="Times New Roman" panose="02020603050405020304" pitchFamily="18" charset="0"/>
              </a:rPr>
              <a:t>The lifespan of the average human being increased from 47 years in 1950-5 to 68 for 2005-10 </a:t>
            </a:r>
          </a:p>
          <a:p>
            <a:pPr marL="0" indent="0" eaLnBrk="1" hangingPunct="1">
              <a:buFont typeface="Arial" panose="020B0604020202020204" pitchFamily="34" charset="0"/>
              <a:buNone/>
            </a:pPr>
            <a:endParaRPr lang="en-GB" altLang="en-US">
              <a:latin typeface="Times New Roman" panose="02020603050405020304" pitchFamily="18" charset="0"/>
            </a:endParaRPr>
          </a:p>
          <a:p>
            <a:pPr marL="0" indent="0" eaLnBrk="1" hangingPunct="1">
              <a:buFont typeface="Arial" panose="020B0604020202020204" pitchFamily="34" charset="0"/>
              <a:buNone/>
            </a:pPr>
            <a:r>
              <a:rPr lang="en-GB" altLang="en-US">
                <a:latin typeface="Times New Roman" panose="02020603050405020304" pitchFamily="18" charset="0"/>
              </a:rPr>
              <a:t>GDP per capita increased by about 400 percent between 1950 and 2000, even as the worlds population more than doubled</a:t>
            </a:r>
          </a:p>
        </p:txBody>
      </p:sp>
      <p:sp>
        <p:nvSpPr>
          <p:cNvPr id="41988" name="TextBox 4">
            <a:extLst>
              <a:ext uri="{FF2B5EF4-FFF2-40B4-BE49-F238E27FC236}">
                <a16:creationId xmlns:a16="http://schemas.microsoft.com/office/drawing/2014/main" id="{9FF85D72-35F8-4293-98D6-38007368F6F2}"/>
              </a:ext>
            </a:extLst>
          </p:cNvPr>
          <p:cNvSpPr txBox="1">
            <a:spLocks noChangeArrowheads="1"/>
          </p:cNvSpPr>
          <p:nvPr/>
        </p:nvSpPr>
        <p:spPr bwMode="auto">
          <a:xfrm>
            <a:off x="2208213" y="5013325"/>
            <a:ext cx="653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1800">
                <a:solidFill>
                  <a:srgbClr val="000000"/>
                </a:solidFill>
                <a:latin typeface="Times New Roman" panose="02020603050405020304" pitchFamily="18" charset="0"/>
              </a:rPr>
              <a:t>Sources: </a:t>
            </a:r>
          </a:p>
          <a:p>
            <a:pPr eaLnBrk="1" hangingPunct="1">
              <a:lnSpc>
                <a:spcPct val="100000"/>
              </a:lnSpc>
              <a:spcBef>
                <a:spcPct val="0"/>
              </a:spcBef>
              <a:buFontTx/>
              <a:buNone/>
            </a:pPr>
            <a:r>
              <a:rPr lang="en-GB" altLang="en-US" sz="1800">
                <a:solidFill>
                  <a:srgbClr val="000000"/>
                </a:solidFill>
                <a:latin typeface="Times New Roman" panose="02020603050405020304" pitchFamily="18" charset="0"/>
              </a:rPr>
              <a:t>UNDP 2010</a:t>
            </a:r>
          </a:p>
          <a:p>
            <a:pPr eaLnBrk="1" hangingPunct="1">
              <a:lnSpc>
                <a:spcPct val="100000"/>
              </a:lnSpc>
              <a:spcBef>
                <a:spcPct val="0"/>
              </a:spcBef>
              <a:buFontTx/>
              <a:buNone/>
            </a:pPr>
            <a:r>
              <a:rPr lang="en-GB" altLang="en-US" sz="1800">
                <a:solidFill>
                  <a:srgbClr val="000000"/>
                </a:solidFill>
                <a:latin typeface="Times New Roman" panose="02020603050405020304" pitchFamily="18" charset="0"/>
              </a:rPr>
              <a:t>US Census Bureau 2012</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3">
            <a:extLst>
              <a:ext uri="{FF2B5EF4-FFF2-40B4-BE49-F238E27FC236}">
                <a16:creationId xmlns:a16="http://schemas.microsoft.com/office/drawing/2014/main" id="{6BC73C0C-1A72-3E3F-66F1-36F203C1BE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4550" y="1628776"/>
            <a:ext cx="8096250" cy="423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8067" name="Title 4">
            <a:extLst>
              <a:ext uri="{FF2B5EF4-FFF2-40B4-BE49-F238E27FC236}">
                <a16:creationId xmlns:a16="http://schemas.microsoft.com/office/drawing/2014/main" id="{9D072FE8-E175-A97C-97A5-B5AFD12DEBCE}"/>
              </a:ext>
            </a:extLst>
          </p:cNvPr>
          <p:cNvSpPr>
            <a:spLocks noGrp="1" noChangeArrowheads="1"/>
          </p:cNvSpPr>
          <p:nvPr>
            <p:ph type="title"/>
          </p:nvPr>
        </p:nvSpPr>
        <p:spPr/>
        <p:txBody>
          <a:bodyPr/>
          <a:lstStyle/>
          <a:p>
            <a:r>
              <a:rPr lang="en-GB" altLang="en-US" sz="3600">
                <a:solidFill>
                  <a:srgbClr val="FF0000"/>
                </a:solidFill>
                <a:latin typeface="Calibri" panose="020F0502020204030204" pitchFamily="34" charset="0"/>
                <a:cs typeface="Calibri" panose="020F0502020204030204" pitchFamily="34" charset="0"/>
              </a:rPr>
              <a:t>DALYs lost for 10 leading causes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2">
            <a:extLst>
              <a:ext uri="{FF2B5EF4-FFF2-40B4-BE49-F238E27FC236}">
                <a16:creationId xmlns:a16="http://schemas.microsoft.com/office/drawing/2014/main" id="{FA653716-2FA2-41B2-96CB-3D280D6831AD}"/>
              </a:ext>
            </a:extLst>
          </p:cNvPr>
          <p:cNvSpPr>
            <a:spLocks noGrp="1"/>
          </p:cNvSpPr>
          <p:nvPr>
            <p:ph type="title" idx="4294967295"/>
          </p:nvPr>
        </p:nvSpPr>
        <p:spPr>
          <a:xfrm>
            <a:off x="1981200" y="274638"/>
            <a:ext cx="8229600" cy="850900"/>
          </a:xfrm>
        </p:spPr>
        <p:txBody>
          <a:bodyPr/>
          <a:lstStyle/>
          <a:p>
            <a:pPr eaLnBrk="1" hangingPunct="1"/>
            <a:r>
              <a:rPr lang="en-GB" altLang="en-US" sz="3600">
                <a:solidFill>
                  <a:srgbClr val="FF0000"/>
                </a:solidFill>
                <a:latin typeface="Times New Roman" panose="02020603050405020304" pitchFamily="18" charset="0"/>
                <a:cs typeface="Times New Roman" panose="02020603050405020304" pitchFamily="18" charset="0"/>
              </a:rPr>
              <a:t>What’s Hurting Us Now?</a:t>
            </a:r>
          </a:p>
        </p:txBody>
      </p:sp>
      <p:pic>
        <p:nvPicPr>
          <p:cNvPr id="44035" name="Content Placeholder 3">
            <a:extLst>
              <a:ext uri="{FF2B5EF4-FFF2-40B4-BE49-F238E27FC236}">
                <a16:creationId xmlns:a16="http://schemas.microsoft.com/office/drawing/2014/main" id="{D0AF19C8-37E0-4B1D-8E58-95E77878AF2B}"/>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1770063" y="1341438"/>
            <a:ext cx="8382000" cy="4926012"/>
          </a:xfrm>
        </p:spPr>
      </p:pic>
      <p:sp>
        <p:nvSpPr>
          <p:cNvPr id="44036" name="Rectangle 5">
            <a:extLst>
              <a:ext uri="{FF2B5EF4-FFF2-40B4-BE49-F238E27FC236}">
                <a16:creationId xmlns:a16="http://schemas.microsoft.com/office/drawing/2014/main" id="{3DD11827-11B9-4FE9-B993-130B600BC79A}"/>
              </a:ext>
            </a:extLst>
          </p:cNvPr>
          <p:cNvSpPr>
            <a:spLocks noChangeArrowheads="1"/>
          </p:cNvSpPr>
          <p:nvPr/>
        </p:nvSpPr>
        <p:spPr bwMode="auto">
          <a:xfrm>
            <a:off x="5592763" y="6297613"/>
            <a:ext cx="4572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sz="1000" b="1">
                <a:latin typeface="Arial" panose="020B0604020202020204" pitchFamily="34" charset="0"/>
              </a:rPr>
              <a:t>UK health performance: findings of the Global Burden of Disease Study 2010, </a:t>
            </a:r>
            <a:r>
              <a:rPr lang="en-US" altLang="en-US" sz="1000">
                <a:latin typeface="Arial" panose="020B0604020202020204" pitchFamily="34" charset="0"/>
              </a:rPr>
              <a:t>The Lancet, Volume 381, Issue 9871, 2013, 997 - 1020</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1E1F37A0-79DD-4481-B668-0C01A5D72CBF}"/>
              </a:ext>
            </a:extLst>
          </p:cNvPr>
          <p:cNvSpPr>
            <a:spLocks noGrp="1"/>
          </p:cNvSpPr>
          <p:nvPr>
            <p:ph type="title" idx="4294967295"/>
          </p:nvPr>
        </p:nvSpPr>
        <p:spPr>
          <a:xfrm>
            <a:off x="2166938" y="773113"/>
            <a:ext cx="7848600" cy="528637"/>
          </a:xfrm>
        </p:spPr>
        <p:txBody>
          <a:bodyPr>
            <a:normAutofit fontScale="90000"/>
          </a:bodyPr>
          <a:lstStyle/>
          <a:p>
            <a:pPr eaLnBrk="1" hangingPunct="1">
              <a:defRPr/>
            </a:pPr>
            <a:r>
              <a:rPr lang="en-GB" altLang="en-US" sz="3200">
                <a:solidFill>
                  <a:srgbClr val="FF0000"/>
                </a:solidFill>
              </a:rPr>
              <a:t>The SDGs. Achieving better, more equitable, sustainable health and well-being for all at all ages</a:t>
            </a:r>
          </a:p>
        </p:txBody>
      </p:sp>
      <p:graphicFrame>
        <p:nvGraphicFramePr>
          <p:cNvPr id="7" name="Diagram 6">
            <a:extLst>
              <a:ext uri="{FF2B5EF4-FFF2-40B4-BE49-F238E27FC236}">
                <a16:creationId xmlns:a16="http://schemas.microsoft.com/office/drawing/2014/main" id="{3E10A32F-2CE6-4502-91D5-53E1734DB8B3}"/>
              </a:ext>
            </a:extLst>
          </p:cNvPr>
          <p:cNvGraphicFramePr/>
          <p:nvPr/>
        </p:nvGraphicFramePr>
        <p:xfrm>
          <a:off x="2297183" y="2125267"/>
          <a:ext cx="7597637" cy="33991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Content Placeholder 2">
            <a:extLst>
              <a:ext uri="{FF2B5EF4-FFF2-40B4-BE49-F238E27FC236}">
                <a16:creationId xmlns:a16="http://schemas.microsoft.com/office/drawing/2014/main" id="{60558A51-4236-4E42-AC02-06D4D528E6C1}"/>
              </a:ext>
            </a:extLst>
          </p:cNvPr>
          <p:cNvSpPr>
            <a:spLocks noGrp="1"/>
          </p:cNvSpPr>
          <p:nvPr>
            <p:ph idx="4294967295"/>
          </p:nvPr>
        </p:nvSpPr>
        <p:spPr>
          <a:xfrm>
            <a:off x="2189163" y="1700213"/>
            <a:ext cx="7886700" cy="4351337"/>
          </a:xfrm>
        </p:spPr>
        <p:txBody>
          <a:bodyPr/>
          <a:lstStyle/>
          <a:p>
            <a:pPr eaLnBrk="1" hangingPunct="1"/>
            <a:endParaRPr lang="en-GB" altLang="en-US"/>
          </a:p>
          <a:p>
            <a:pPr eaLnBrk="1" hangingPunct="1"/>
            <a:endParaRPr lang="en-GB" altLang="en-US"/>
          </a:p>
          <a:p>
            <a:pPr eaLnBrk="1" hangingPunct="1"/>
            <a:endParaRPr lang="en-GB" altLang="en-US"/>
          </a:p>
        </p:txBody>
      </p:sp>
      <p:sp>
        <p:nvSpPr>
          <p:cNvPr id="45059" name="Title 1">
            <a:extLst>
              <a:ext uri="{FF2B5EF4-FFF2-40B4-BE49-F238E27FC236}">
                <a16:creationId xmlns:a16="http://schemas.microsoft.com/office/drawing/2014/main" id="{3B667FB5-78C6-40A8-B931-3166EB6A92F8}"/>
              </a:ext>
            </a:extLst>
          </p:cNvPr>
          <p:cNvSpPr>
            <a:spLocks noGrp="1"/>
          </p:cNvSpPr>
          <p:nvPr>
            <p:ph type="title" idx="4294967295"/>
          </p:nvPr>
        </p:nvSpPr>
        <p:spPr>
          <a:xfrm>
            <a:off x="3014663" y="134938"/>
            <a:ext cx="6159500" cy="1276350"/>
          </a:xfrm>
        </p:spPr>
        <p:txBody>
          <a:bodyPr/>
          <a:lstStyle/>
          <a:p>
            <a:pPr algn="ctr" eaLnBrk="1" hangingPunct="1">
              <a:lnSpc>
                <a:spcPct val="80000"/>
              </a:lnSpc>
            </a:pPr>
            <a:r>
              <a:rPr lang="en-GB" altLang="en-US" sz="2800">
                <a:solidFill>
                  <a:srgbClr val="FF0000"/>
                </a:solidFill>
                <a:latin typeface="Times New Roman" panose="02020603050405020304" pitchFamily="18" charset="0"/>
                <a:cs typeface="Times New Roman" panose="02020603050405020304" pitchFamily="18" charset="0"/>
              </a:rPr>
              <a:t>The contribution of prevention and treatment related to the decline in global CHD mortality</a:t>
            </a:r>
          </a:p>
        </p:txBody>
      </p:sp>
      <p:sp>
        <p:nvSpPr>
          <p:cNvPr id="45060" name="Rectangle 1">
            <a:extLst>
              <a:ext uri="{FF2B5EF4-FFF2-40B4-BE49-F238E27FC236}">
                <a16:creationId xmlns:a16="http://schemas.microsoft.com/office/drawing/2014/main" id="{BD7D3F95-416D-45ED-87D1-1E4E28E5E56D}"/>
              </a:ext>
            </a:extLst>
          </p:cNvPr>
          <p:cNvSpPr>
            <a:spLocks noChangeArrowheads="1"/>
          </p:cNvSpPr>
          <p:nvPr/>
        </p:nvSpPr>
        <p:spPr bwMode="auto">
          <a:xfrm>
            <a:off x="3287713" y="5980113"/>
            <a:ext cx="6237287"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sz="1100">
                <a:solidFill>
                  <a:srgbClr val="000000"/>
                </a:solidFill>
                <a:latin typeface="Arial" panose="020B0604020202020204" pitchFamily="34" charset="0"/>
                <a:cs typeface="Times New Roman" panose="02020603050405020304" pitchFamily="18" charset="0"/>
              </a:rPr>
              <a:t>Source: NEJM 2007: 2388</a:t>
            </a:r>
            <a:endParaRPr lang="en-US" altLang="en-US" sz="1800">
              <a:solidFill>
                <a:srgbClr val="000000"/>
              </a:solidFill>
              <a:cs typeface="Times New Roman" panose="02020603050405020304" pitchFamily="18" charset="0"/>
            </a:endParaRPr>
          </a:p>
        </p:txBody>
      </p:sp>
      <p:graphicFrame>
        <p:nvGraphicFramePr>
          <p:cNvPr id="7" name="Chart 6">
            <a:extLst>
              <a:ext uri="{FF2B5EF4-FFF2-40B4-BE49-F238E27FC236}">
                <a16:creationId xmlns:a16="http://schemas.microsoft.com/office/drawing/2014/main" id="{80F426E7-6678-4E50-AB27-5BA8178F4018}"/>
              </a:ext>
            </a:extLst>
          </p:cNvPr>
          <p:cNvGraphicFramePr>
            <a:graphicFrameLocks/>
          </p:cNvGraphicFramePr>
          <p:nvPr/>
        </p:nvGraphicFramePr>
        <p:xfrm>
          <a:off x="2423593" y="1340768"/>
          <a:ext cx="5955765" cy="4159920"/>
        </p:xfrm>
        <a:graphic>
          <a:graphicData uri="http://schemas.openxmlformats.org/drawingml/2006/chart">
            <c:chart xmlns:c="http://schemas.openxmlformats.org/drawingml/2006/chart" xmlns:r="http://schemas.openxmlformats.org/officeDocument/2006/relationships" r:id="rId3"/>
          </a:graphicData>
        </a:graphic>
      </p:graphicFrame>
      <p:sp>
        <p:nvSpPr>
          <p:cNvPr id="45062" name="Slide Number Placeholder 7">
            <a:extLst>
              <a:ext uri="{FF2B5EF4-FFF2-40B4-BE49-F238E27FC236}">
                <a16:creationId xmlns:a16="http://schemas.microsoft.com/office/drawing/2014/main" id="{3C176CB9-5758-4EFA-993B-88114264ECBF}"/>
              </a:ext>
            </a:extLst>
          </p:cNvPr>
          <p:cNvSpPr txBox="1">
            <a:spLocks noGrp="1"/>
          </p:cNvSpPr>
          <p:nvPr/>
        </p:nvSpPr>
        <p:spPr bwMode="auto">
          <a:xfrm>
            <a:off x="8610600" y="6356350"/>
            <a:ext cx="27432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r" eaLnBrk="1" hangingPunct="1">
              <a:lnSpc>
                <a:spcPct val="100000"/>
              </a:lnSpc>
              <a:spcBef>
                <a:spcPct val="0"/>
              </a:spcBef>
              <a:buFontTx/>
              <a:buNone/>
            </a:pPr>
            <a:fld id="{C400E926-ABFF-4733-B256-0B827C23EBA1}" type="slidenum">
              <a:rPr lang="en-US" altLang="en-US" sz="1400">
                <a:solidFill>
                  <a:srgbClr val="000000"/>
                </a:solidFill>
                <a:latin typeface="Arial" panose="020B0604020202020204" pitchFamily="34" charset="0"/>
              </a:rPr>
              <a:pPr algn="r" eaLnBrk="1" hangingPunct="1">
                <a:lnSpc>
                  <a:spcPct val="100000"/>
                </a:lnSpc>
                <a:spcBef>
                  <a:spcPct val="0"/>
                </a:spcBef>
                <a:buFontTx/>
                <a:buNone/>
              </a:pPr>
              <a:t>22</a:t>
            </a:fld>
            <a:endParaRPr lang="en-US" altLang="en-US" sz="1400">
              <a:solidFill>
                <a:srgbClr val="000000"/>
              </a:solidFill>
              <a:latin typeface="Arial" panose="020B0604020202020204" pitchFamily="34" charset="0"/>
            </a:endParaRPr>
          </a:p>
        </p:txBody>
      </p:sp>
    </p:spTree>
    <p:extLst>
      <p:ext uri="{BB962C8B-B14F-4D97-AF65-F5344CB8AC3E}">
        <p14:creationId xmlns:p14="http://schemas.microsoft.com/office/powerpoint/2010/main" val="1467872423"/>
      </p:ext>
    </p:extLst>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4803502-0D61-6371-CDA1-60A3BFEADD7F}"/>
              </a:ext>
            </a:extLst>
          </p:cNvPr>
          <p:cNvPicPr>
            <a:picLocks noChangeAspect="1"/>
          </p:cNvPicPr>
          <p:nvPr/>
        </p:nvPicPr>
        <p:blipFill>
          <a:blip r:embed="rId2"/>
          <a:stretch>
            <a:fillRect/>
          </a:stretch>
        </p:blipFill>
        <p:spPr>
          <a:xfrm>
            <a:off x="1514168" y="206594"/>
            <a:ext cx="9045678" cy="6361832"/>
          </a:xfrm>
          <a:prstGeom prst="rect">
            <a:avLst/>
          </a:prstGeom>
        </p:spPr>
      </p:pic>
    </p:spTree>
    <p:extLst>
      <p:ext uri="{BB962C8B-B14F-4D97-AF65-F5344CB8AC3E}">
        <p14:creationId xmlns:p14="http://schemas.microsoft.com/office/powerpoint/2010/main" val="1503133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0C6DBD-BD30-4805-A014-2AF0CE5CF9C0}"/>
              </a:ext>
            </a:extLst>
          </p:cNvPr>
          <p:cNvPicPr>
            <a:picLocks noChangeAspect="1"/>
          </p:cNvPicPr>
          <p:nvPr/>
        </p:nvPicPr>
        <p:blipFill>
          <a:blip r:embed="rId2"/>
          <a:stretch>
            <a:fillRect/>
          </a:stretch>
        </p:blipFill>
        <p:spPr>
          <a:xfrm>
            <a:off x="3280095" y="1177477"/>
            <a:ext cx="6128189" cy="4899937"/>
          </a:xfrm>
          <a:prstGeom prst="rect">
            <a:avLst/>
          </a:prstGeom>
        </p:spPr>
      </p:pic>
      <p:sp>
        <p:nvSpPr>
          <p:cNvPr id="5" name="Title 4">
            <a:extLst>
              <a:ext uri="{FF2B5EF4-FFF2-40B4-BE49-F238E27FC236}">
                <a16:creationId xmlns:a16="http://schemas.microsoft.com/office/drawing/2014/main" id="{7F1A2196-62C8-49ED-8DF8-1DC710CC8809}"/>
              </a:ext>
            </a:extLst>
          </p:cNvPr>
          <p:cNvSpPr>
            <a:spLocks noGrp="1"/>
          </p:cNvSpPr>
          <p:nvPr>
            <p:ph type="title"/>
          </p:nvPr>
        </p:nvSpPr>
        <p:spPr>
          <a:xfrm>
            <a:off x="838200" y="365125"/>
            <a:ext cx="10515600" cy="526973"/>
          </a:xfrm>
        </p:spPr>
        <p:txBody>
          <a:bodyPr>
            <a:noAutofit/>
          </a:bodyPr>
          <a:lstStyle/>
          <a:p>
            <a:pPr algn="ctr"/>
            <a:r>
              <a:rPr lang="en-GB" sz="3600" dirty="0">
                <a:solidFill>
                  <a:srgbClr val="FF0000"/>
                </a:solidFill>
              </a:rPr>
              <a:t>United States Life Expectancy </a:t>
            </a:r>
          </a:p>
        </p:txBody>
      </p:sp>
      <p:sp>
        <p:nvSpPr>
          <p:cNvPr id="6" name="TextBox 5">
            <a:extLst>
              <a:ext uri="{FF2B5EF4-FFF2-40B4-BE49-F238E27FC236}">
                <a16:creationId xmlns:a16="http://schemas.microsoft.com/office/drawing/2014/main" id="{AAB96FED-59DC-49E3-8CCF-93EFF6D216F8}"/>
              </a:ext>
            </a:extLst>
          </p:cNvPr>
          <p:cNvSpPr txBox="1"/>
          <p:nvPr/>
        </p:nvSpPr>
        <p:spPr>
          <a:xfrm>
            <a:off x="1384182" y="6317074"/>
            <a:ext cx="8162489" cy="369332"/>
          </a:xfrm>
          <a:prstGeom prst="rect">
            <a:avLst/>
          </a:prstGeom>
          <a:noFill/>
        </p:spPr>
        <p:txBody>
          <a:bodyPr wrap="square" rtlCol="0">
            <a:spAutoFit/>
          </a:bodyPr>
          <a:lstStyle/>
          <a:p>
            <a:r>
              <a:rPr lang="en-GB" dirty="0"/>
              <a:t>Source: New York Times/US </a:t>
            </a:r>
            <a:r>
              <a:rPr lang="en-GB" dirty="0" err="1"/>
              <a:t>Centers</a:t>
            </a:r>
            <a:r>
              <a:rPr lang="en-GB" dirty="0"/>
              <a:t> for Disease Control. </a:t>
            </a:r>
          </a:p>
        </p:txBody>
      </p:sp>
    </p:spTree>
    <p:extLst>
      <p:ext uri="{BB962C8B-B14F-4D97-AF65-F5344CB8AC3E}">
        <p14:creationId xmlns:p14="http://schemas.microsoft.com/office/powerpoint/2010/main" val="20904002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13EA548B-5CB5-4229-9F0B-33405A2D8E48}"/>
              </a:ext>
            </a:extLst>
          </p:cNvPr>
          <p:cNvSpPr>
            <a:spLocks noGrp="1" noChangeArrowheads="1"/>
          </p:cNvSpPr>
          <p:nvPr>
            <p:ph type="title" idx="4294967295"/>
          </p:nvPr>
        </p:nvSpPr>
        <p:spPr>
          <a:xfrm>
            <a:off x="1524000" y="692151"/>
            <a:ext cx="9144000" cy="650875"/>
          </a:xfrm>
        </p:spPr>
        <p:txBody>
          <a:bodyPr>
            <a:normAutofit fontScale="90000"/>
          </a:bodyPr>
          <a:lstStyle/>
          <a:p>
            <a:pPr eaLnBrk="1" hangingPunct="1"/>
            <a:r>
              <a:rPr lang="en-GB" altLang="en-US" sz="2400">
                <a:solidFill>
                  <a:srgbClr val="FF0000"/>
                </a:solidFill>
              </a:rPr>
              <a:t>All-cause mortality, ages 45–54 for US White non-Hispanics, US Hispanics and 6 comparison countries</a:t>
            </a:r>
          </a:p>
        </p:txBody>
      </p:sp>
      <p:pic>
        <p:nvPicPr>
          <p:cNvPr id="72707" name="Picture 2">
            <a:extLst>
              <a:ext uri="{FF2B5EF4-FFF2-40B4-BE49-F238E27FC236}">
                <a16:creationId xmlns:a16="http://schemas.microsoft.com/office/drawing/2014/main" id="{629C0396-B975-4A7C-993C-6466E18E3A0B}"/>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2208214" y="1463675"/>
            <a:ext cx="4681537" cy="4891088"/>
          </a:xfrm>
          <a:noFill/>
        </p:spPr>
      </p:pic>
      <p:sp>
        <p:nvSpPr>
          <p:cNvPr id="72708" name="TextBox 1">
            <a:extLst>
              <a:ext uri="{FF2B5EF4-FFF2-40B4-BE49-F238E27FC236}">
                <a16:creationId xmlns:a16="http://schemas.microsoft.com/office/drawing/2014/main" id="{7FE5F196-09D3-46FA-A3DD-DE6507BD37E7}"/>
              </a:ext>
            </a:extLst>
          </p:cNvPr>
          <p:cNvSpPr txBox="1">
            <a:spLocks noChangeArrowheads="1"/>
          </p:cNvSpPr>
          <p:nvPr/>
        </p:nvSpPr>
        <p:spPr bwMode="auto">
          <a:xfrm>
            <a:off x="7464425" y="3860801"/>
            <a:ext cx="3024188"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600">
                <a:ea typeface="Microsoft YaHei" panose="020B0503020204020204" pitchFamily="34" charset="-122"/>
              </a:rPr>
              <a:t>US White non-Hispanics (USW),</a:t>
            </a:r>
          </a:p>
          <a:p>
            <a:pPr>
              <a:spcBef>
                <a:spcPct val="0"/>
              </a:spcBef>
              <a:buFontTx/>
              <a:buNone/>
            </a:pPr>
            <a:r>
              <a:rPr lang="en-GB" altLang="en-US" sz="1600">
                <a:ea typeface="Microsoft YaHei" panose="020B0503020204020204" pitchFamily="34" charset="-122"/>
              </a:rPr>
              <a:t>US Hispanics (USH), </a:t>
            </a:r>
          </a:p>
          <a:p>
            <a:pPr>
              <a:spcBef>
                <a:spcPct val="0"/>
              </a:spcBef>
              <a:buFontTx/>
              <a:buNone/>
            </a:pPr>
            <a:r>
              <a:rPr lang="en-GB" altLang="en-US" sz="1600">
                <a:ea typeface="Microsoft YaHei" panose="020B0503020204020204" pitchFamily="34" charset="-122"/>
              </a:rPr>
              <a:t>France (FRA), </a:t>
            </a:r>
          </a:p>
          <a:p>
            <a:pPr>
              <a:spcBef>
                <a:spcPct val="0"/>
              </a:spcBef>
              <a:buFontTx/>
              <a:buNone/>
            </a:pPr>
            <a:r>
              <a:rPr lang="en-GB" altLang="en-US" sz="1600">
                <a:ea typeface="Microsoft YaHei" panose="020B0503020204020204" pitchFamily="34" charset="-122"/>
              </a:rPr>
              <a:t>Germany (GER), </a:t>
            </a:r>
          </a:p>
          <a:p>
            <a:pPr>
              <a:spcBef>
                <a:spcPct val="0"/>
              </a:spcBef>
              <a:buFontTx/>
              <a:buNone/>
            </a:pPr>
            <a:r>
              <a:rPr lang="en-GB" altLang="en-US" sz="1600">
                <a:ea typeface="Microsoft YaHei" panose="020B0503020204020204" pitchFamily="34" charset="-122"/>
              </a:rPr>
              <a:t>United Kingdom (UK), </a:t>
            </a:r>
          </a:p>
          <a:p>
            <a:pPr>
              <a:spcBef>
                <a:spcPct val="0"/>
              </a:spcBef>
              <a:buFontTx/>
              <a:buNone/>
            </a:pPr>
            <a:r>
              <a:rPr lang="en-GB" altLang="en-US" sz="1600">
                <a:ea typeface="Microsoft YaHei" panose="020B0503020204020204" pitchFamily="34" charset="-122"/>
              </a:rPr>
              <a:t>Canada (CAN), </a:t>
            </a:r>
          </a:p>
          <a:p>
            <a:pPr>
              <a:spcBef>
                <a:spcPct val="0"/>
              </a:spcBef>
              <a:buFontTx/>
              <a:buNone/>
            </a:pPr>
            <a:r>
              <a:rPr lang="en-GB" altLang="en-US" sz="1600">
                <a:ea typeface="Microsoft YaHei" panose="020B0503020204020204" pitchFamily="34" charset="-122"/>
              </a:rPr>
              <a:t>Australia (AUS), </a:t>
            </a:r>
          </a:p>
          <a:p>
            <a:pPr>
              <a:spcBef>
                <a:spcPct val="0"/>
              </a:spcBef>
              <a:buFontTx/>
              <a:buNone/>
            </a:pPr>
            <a:r>
              <a:rPr lang="en-GB" altLang="en-US" sz="1600">
                <a:ea typeface="Microsoft YaHei" panose="020B0503020204020204" pitchFamily="34" charset="-122"/>
              </a:rPr>
              <a:t>Sweden (SWE).</a:t>
            </a:r>
          </a:p>
        </p:txBody>
      </p:sp>
      <p:sp>
        <p:nvSpPr>
          <p:cNvPr id="72709" name="TextBox 2">
            <a:extLst>
              <a:ext uri="{FF2B5EF4-FFF2-40B4-BE49-F238E27FC236}">
                <a16:creationId xmlns:a16="http://schemas.microsoft.com/office/drawing/2014/main" id="{9FCBEFD0-2E0E-4AEB-9FEB-EEA3265630A4}"/>
              </a:ext>
            </a:extLst>
          </p:cNvPr>
          <p:cNvSpPr txBox="1">
            <a:spLocks noChangeArrowheads="1"/>
          </p:cNvSpPr>
          <p:nvPr/>
        </p:nvSpPr>
        <p:spPr bwMode="auto">
          <a:xfrm>
            <a:off x="1774825" y="6446838"/>
            <a:ext cx="31496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800">
                <a:ea typeface="Microsoft YaHei" panose="020B0503020204020204" pitchFamily="34" charset="-122"/>
              </a:rPr>
              <a:t>Case &amp; Deaton, PNAS, 2015</a:t>
            </a:r>
          </a:p>
        </p:txBody>
      </p:sp>
    </p:spTree>
    <p:extLst>
      <p:ext uri="{BB962C8B-B14F-4D97-AF65-F5344CB8AC3E}">
        <p14:creationId xmlns:p14="http://schemas.microsoft.com/office/powerpoint/2010/main" val="29505599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5" descr="Map of the richest and poorest countries in the world ">
            <a:extLst>
              <a:ext uri="{FF2B5EF4-FFF2-40B4-BE49-F238E27FC236}">
                <a16:creationId xmlns:a16="http://schemas.microsoft.com/office/drawing/2014/main" id="{0DD2EAD4-6DFC-4A25-B138-909401AF4A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295400"/>
            <a:ext cx="8915400" cy="4219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1971" name="Rectangle 6">
            <a:extLst>
              <a:ext uri="{FF2B5EF4-FFF2-40B4-BE49-F238E27FC236}">
                <a16:creationId xmlns:a16="http://schemas.microsoft.com/office/drawing/2014/main" id="{575472B3-5B6A-458B-B502-C482C54D59C8}"/>
              </a:ext>
            </a:extLst>
          </p:cNvPr>
          <p:cNvSpPr>
            <a:spLocks noGrp="1" noChangeArrowheads="1"/>
          </p:cNvSpPr>
          <p:nvPr>
            <p:ph type="title"/>
          </p:nvPr>
        </p:nvSpPr>
        <p:spPr/>
        <p:txBody>
          <a:bodyPr rtlCol="0">
            <a:normAutofit fontScale="90000"/>
          </a:bodyPr>
          <a:lstStyle/>
          <a:p>
            <a:pPr eaLnBrk="1" fontAlgn="auto" hangingPunct="1">
              <a:spcAft>
                <a:spcPts val="0"/>
              </a:spcAft>
              <a:defRPr/>
            </a:pPr>
            <a:br>
              <a:rPr lang="en-GB" altLang="en-US" sz="2000"/>
            </a:br>
            <a:br>
              <a:rPr lang="en-GB" altLang="en-US" sz="2000"/>
            </a:br>
            <a:br>
              <a:rPr lang="en-GB" altLang="en-US" sz="2000"/>
            </a:br>
            <a:br>
              <a:rPr lang="en-GB" altLang="en-US" sz="2000"/>
            </a:br>
            <a:r>
              <a:rPr lang="en-GB" altLang="en-US" sz="2000">
                <a:solidFill>
                  <a:srgbClr val="FF0000"/>
                </a:solidFill>
              </a:rPr>
              <a:t>Map of the richest and poorest countries in the world - Dark red: highest GDP per capita, Light red: lowest GDP per capita</a:t>
            </a:r>
            <a:br>
              <a:rPr lang="en-GB" altLang="en-US" sz="4000">
                <a:solidFill>
                  <a:srgbClr val="FF0000"/>
                </a:solidFill>
              </a:rPr>
            </a:br>
            <a:br>
              <a:rPr lang="en-GB" altLang="en-US" sz="4000"/>
            </a:br>
            <a:endParaRPr lang="en-GB" altLang="en-US" sz="4000"/>
          </a:p>
        </p:txBody>
      </p:sp>
      <p:sp>
        <p:nvSpPr>
          <p:cNvPr id="47108" name="Text Box 7">
            <a:extLst>
              <a:ext uri="{FF2B5EF4-FFF2-40B4-BE49-F238E27FC236}">
                <a16:creationId xmlns:a16="http://schemas.microsoft.com/office/drawing/2014/main" id="{1239797D-3373-441B-AA91-866B87D9F153}"/>
              </a:ext>
            </a:extLst>
          </p:cNvPr>
          <p:cNvSpPr txBox="1">
            <a:spLocks noChangeArrowheads="1"/>
          </p:cNvSpPr>
          <p:nvPr/>
        </p:nvSpPr>
        <p:spPr bwMode="auto">
          <a:xfrm>
            <a:off x="1981200" y="5791200"/>
            <a:ext cx="80010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50000"/>
              </a:spcBef>
              <a:buFontTx/>
              <a:buNone/>
            </a:pPr>
            <a:r>
              <a:rPr lang="en-GB" altLang="en-US" sz="1800">
                <a:solidFill>
                  <a:srgbClr val="000000"/>
                </a:solidFill>
                <a:latin typeface="Arial" panose="020B0604020202020204" pitchFamily="34" charset="0"/>
              </a:rPr>
              <a:t>Source Global Finance Magazine 2015</a:t>
            </a:r>
          </a:p>
        </p:txBody>
      </p:sp>
    </p:spTree>
    <p:extLst>
      <p:ext uri="{BB962C8B-B14F-4D97-AF65-F5344CB8AC3E}">
        <p14:creationId xmlns:p14="http://schemas.microsoft.com/office/powerpoint/2010/main" val="30206049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AutoShape 2" descr="Image result for global citizenship">
            <a:hlinkClick r:id="rId2"/>
            <a:extLst>
              <a:ext uri="{FF2B5EF4-FFF2-40B4-BE49-F238E27FC236}">
                <a16:creationId xmlns:a16="http://schemas.microsoft.com/office/drawing/2014/main" id="{86D61CE2-9E08-4774-8C05-C786574539C3}"/>
              </a:ext>
            </a:extLst>
          </p:cNvPr>
          <p:cNvSpPr>
            <a:spLocks noChangeAspect="1" noChangeArrowheads="1"/>
          </p:cNvSpPr>
          <p:nvPr/>
        </p:nvSpPr>
        <p:spPr bwMode="auto">
          <a:xfrm>
            <a:off x="1555750" y="-22225"/>
            <a:ext cx="15240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endParaRPr lang="en-US" altLang="en-US" sz="1800">
              <a:latin typeface="Arial" panose="020B0604020202020204" pitchFamily="34" charset="0"/>
            </a:endParaRPr>
          </a:p>
        </p:txBody>
      </p:sp>
      <p:pic>
        <p:nvPicPr>
          <p:cNvPr id="48131" name="Picture 6">
            <a:extLst>
              <a:ext uri="{FF2B5EF4-FFF2-40B4-BE49-F238E27FC236}">
                <a16:creationId xmlns:a16="http://schemas.microsoft.com/office/drawing/2014/main" id="{20AB5DCE-BCEC-450E-A23E-4D6D3B3E69B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19288" y="476250"/>
            <a:ext cx="8569325" cy="5999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523271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a:extLst>
              <a:ext uri="{FF2B5EF4-FFF2-40B4-BE49-F238E27FC236}">
                <a16:creationId xmlns:a16="http://schemas.microsoft.com/office/drawing/2014/main" id="{3176EBB7-E379-40F4-A915-2B2112B427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9800" y="307975"/>
            <a:ext cx="7848600" cy="6303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8819609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Title 1">
            <a:extLst>
              <a:ext uri="{FF2B5EF4-FFF2-40B4-BE49-F238E27FC236}">
                <a16:creationId xmlns:a16="http://schemas.microsoft.com/office/drawing/2014/main" id="{82EA6A9F-F99B-44D5-94F3-8CB671752EB1}"/>
              </a:ext>
            </a:extLst>
          </p:cNvPr>
          <p:cNvSpPr>
            <a:spLocks noGrp="1"/>
          </p:cNvSpPr>
          <p:nvPr>
            <p:ph type="title"/>
          </p:nvPr>
        </p:nvSpPr>
        <p:spPr>
          <a:xfrm>
            <a:off x="2838450" y="457200"/>
            <a:ext cx="6343650" cy="990600"/>
          </a:xfrm>
        </p:spPr>
        <p:txBody>
          <a:bodyPr rtlCol="0">
            <a:normAutofit fontScale="90000"/>
          </a:bodyPr>
          <a:lstStyle/>
          <a:p>
            <a:pPr algn="ctr" eaLnBrk="1" fontAlgn="auto" hangingPunct="1">
              <a:spcAft>
                <a:spcPts val="0"/>
              </a:spcAft>
              <a:defRPr/>
            </a:pPr>
            <a:r>
              <a:rPr lang="en-US" altLang="en-US" sz="2400">
                <a:solidFill>
                  <a:srgbClr val="FF0000"/>
                </a:solidFill>
                <a:latin typeface="Times New Roman" panose="02020603050405020304" pitchFamily="18" charset="0"/>
                <a:cs typeface="Times New Roman" panose="02020603050405020304" pitchFamily="18" charset="0"/>
              </a:rPr>
              <a:t>Inequities are killing people on a </a:t>
            </a:r>
            <a:br>
              <a:rPr lang="en-US" altLang="en-US" sz="2400">
                <a:solidFill>
                  <a:srgbClr val="FF0000"/>
                </a:solidFill>
                <a:latin typeface="Times New Roman" panose="02020603050405020304" pitchFamily="18" charset="0"/>
                <a:cs typeface="Times New Roman" panose="02020603050405020304" pitchFamily="18" charset="0"/>
              </a:rPr>
            </a:br>
            <a:r>
              <a:rPr lang="en-US" altLang="en-US" sz="2400">
                <a:solidFill>
                  <a:srgbClr val="FF0000"/>
                </a:solidFill>
                <a:latin typeface="Times New Roman" panose="02020603050405020304" pitchFamily="18" charset="0"/>
                <a:cs typeface="Times New Roman" panose="02020603050405020304" pitchFamily="18" charset="0"/>
              </a:rPr>
              <a:t>"grand scale" reports WHO's Commission</a:t>
            </a:r>
            <a:br>
              <a:rPr lang="en-US" altLang="en-US" sz="3600">
                <a:solidFill>
                  <a:srgbClr val="FF0000"/>
                </a:solidFill>
                <a:latin typeface="Times New Roman" panose="02020603050405020304" pitchFamily="18" charset="0"/>
                <a:cs typeface="Times New Roman" panose="02020603050405020304" pitchFamily="18" charset="0"/>
              </a:rPr>
            </a:br>
            <a:endParaRPr lang="en-US" altLang="en-US" sz="3600">
              <a:solidFill>
                <a:srgbClr val="FF0000"/>
              </a:solidFill>
              <a:latin typeface="Times New Roman" panose="02020603050405020304" pitchFamily="18" charset="0"/>
              <a:cs typeface="Times New Roman" panose="02020603050405020304" pitchFamily="18" charset="0"/>
            </a:endParaRPr>
          </a:p>
        </p:txBody>
      </p:sp>
      <p:sp>
        <p:nvSpPr>
          <p:cNvPr id="52227" name="Slide Number Placeholder 3">
            <a:extLst>
              <a:ext uri="{FF2B5EF4-FFF2-40B4-BE49-F238E27FC236}">
                <a16:creationId xmlns:a16="http://schemas.microsoft.com/office/drawing/2014/main" id="{2E3BB10C-8F8E-4671-9240-DE73645E9BC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80000"/>
              </a:lnSpc>
              <a:spcBef>
                <a:spcPct val="0"/>
              </a:spcBef>
              <a:buFontTx/>
              <a:buNone/>
            </a:pPr>
            <a:fld id="{0E04DB6B-2F3E-49A6-831D-B6C2D638DA27}" type="slidenum">
              <a:rPr lang="en-US" altLang="en-US" sz="1200" b="1">
                <a:solidFill>
                  <a:srgbClr val="FFFFFF"/>
                </a:solidFill>
                <a:latin typeface="Times New Roman" panose="02020603050405020304" pitchFamily="18" charset="0"/>
                <a:ea typeface="Microsoft YaHei" panose="020B0503020204020204" pitchFamily="34" charset="-122"/>
              </a:rPr>
              <a:pPr>
                <a:lnSpc>
                  <a:spcPct val="80000"/>
                </a:lnSpc>
                <a:spcBef>
                  <a:spcPct val="0"/>
                </a:spcBef>
                <a:buFontTx/>
                <a:buNone/>
              </a:pPr>
              <a:t>29</a:t>
            </a:fld>
            <a:endParaRPr lang="en-US" altLang="en-US" sz="1200" b="1">
              <a:solidFill>
                <a:srgbClr val="FFFFFF"/>
              </a:solidFill>
              <a:latin typeface="Times New Roman" panose="02020603050405020304" pitchFamily="18" charset="0"/>
              <a:ea typeface="Microsoft YaHei" panose="020B0503020204020204" pitchFamily="34" charset="-122"/>
            </a:endParaRPr>
          </a:p>
        </p:txBody>
      </p:sp>
      <p:sp>
        <p:nvSpPr>
          <p:cNvPr id="52228" name="Content Placeholder 4">
            <a:extLst>
              <a:ext uri="{FF2B5EF4-FFF2-40B4-BE49-F238E27FC236}">
                <a16:creationId xmlns:a16="http://schemas.microsoft.com/office/drawing/2014/main" id="{6C05E2C7-E824-4336-B131-7DC6D1F2986B}"/>
              </a:ext>
            </a:extLst>
          </p:cNvPr>
          <p:cNvSpPr>
            <a:spLocks noGrp="1"/>
          </p:cNvSpPr>
          <p:nvPr>
            <p:ph sz="quarter" idx="1"/>
          </p:nvPr>
        </p:nvSpPr>
        <p:spPr>
          <a:xfrm>
            <a:off x="2135188" y="1628775"/>
            <a:ext cx="7897812" cy="4103688"/>
          </a:xfrm>
        </p:spPr>
        <p:txBody>
          <a:bodyPr>
            <a:normAutofit fontScale="92500" lnSpcReduction="10000"/>
          </a:bodyPr>
          <a:lstStyle/>
          <a:p>
            <a:pPr eaLnBrk="1" hangingPunct="1">
              <a:lnSpc>
                <a:spcPct val="80000"/>
              </a:lnSpc>
            </a:pPr>
            <a:r>
              <a:rPr lang="en-US" altLang="en-US" sz="2700" dirty="0"/>
              <a:t>28 August 2008 | GENEVA -- A child born in a Glasgow, Scotland suburb can expect a life 28 years shorter than another living only 13 kilometers away. A girl in Lesotho is likely to live 42 years less than another in Japan. In Sweden, the risk of a woman dying during pregnancy and childbirth is 1 in 17,400; in Afghanistan, the odds are 1 in 8. </a:t>
            </a:r>
          </a:p>
          <a:p>
            <a:pPr eaLnBrk="1" hangingPunct="1">
              <a:lnSpc>
                <a:spcPct val="80000"/>
              </a:lnSpc>
            </a:pPr>
            <a:r>
              <a:rPr lang="en-US" altLang="en-US" sz="2700" dirty="0"/>
              <a:t>Biology does not explain any of this. Instead, the differences between - and within - countries result from “the social environment where people are born, live, grow, work and age”. </a:t>
            </a:r>
          </a:p>
          <a:p>
            <a:pPr eaLnBrk="1" hangingPunct="1">
              <a:lnSpc>
                <a:spcPct val="80000"/>
              </a:lnSpc>
            </a:pPr>
            <a:r>
              <a:rPr lang="en-US" altLang="en-US" sz="2700" dirty="0"/>
              <a:t>Differences influenced by the distribution of “power, money and resources”</a:t>
            </a:r>
          </a:p>
        </p:txBody>
      </p:sp>
      <p:sp>
        <p:nvSpPr>
          <p:cNvPr id="52229" name="Footer Placeholder 5">
            <a:extLst>
              <a:ext uri="{FF2B5EF4-FFF2-40B4-BE49-F238E27FC236}">
                <a16:creationId xmlns:a16="http://schemas.microsoft.com/office/drawing/2014/main" id="{9A2921D7-EF16-4DB4-8CC9-14CED1BA645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fontAlgn="base">
              <a:lnSpc>
                <a:spcPct val="100000"/>
              </a:lnSpc>
              <a:spcBef>
                <a:spcPct val="0"/>
              </a:spcBef>
              <a:spcAft>
                <a:spcPct val="0"/>
              </a:spcAft>
              <a:buFontTx/>
              <a:buNone/>
            </a:pPr>
            <a:r>
              <a:rPr lang="en-US" altLang="en-US" sz="1200" b="1" dirty="0">
                <a:solidFill>
                  <a:srgbClr val="775F55"/>
                </a:solidFill>
                <a:latin typeface="Times New Roman" panose="02020603050405020304" pitchFamily="18" charset="0"/>
                <a:ea typeface="Microsoft YaHei" panose="020B0503020204020204" pitchFamily="34" charset="-122"/>
                <a:cs typeface="Arial" panose="020B0604020202020204" pitchFamily="34" charset="0"/>
              </a:rPr>
              <a:t>J. </a:t>
            </a:r>
            <a:r>
              <a:rPr lang="en-US" altLang="en-US" sz="1200" b="1" dirty="0" err="1">
                <a:solidFill>
                  <a:srgbClr val="775F55"/>
                </a:solidFill>
                <a:latin typeface="Times New Roman" panose="02020603050405020304" pitchFamily="18" charset="0"/>
                <a:ea typeface="Microsoft YaHei" panose="020B0503020204020204" pitchFamily="34" charset="-122"/>
                <a:cs typeface="Arial" panose="020B0604020202020204" pitchFamily="34" charset="0"/>
              </a:rPr>
              <a:t>Macinko</a:t>
            </a:r>
            <a:r>
              <a:rPr lang="en-US" altLang="en-US" sz="1200" b="1" dirty="0">
                <a:solidFill>
                  <a:srgbClr val="775F55"/>
                </a:solidFill>
                <a:latin typeface="Times New Roman" panose="02020603050405020304" pitchFamily="18" charset="0"/>
                <a:ea typeface="Microsoft YaHei" panose="020B0503020204020204" pitchFamily="34" charset="-122"/>
                <a:cs typeface="Arial" panose="020B0604020202020204" pitchFamily="34" charset="0"/>
              </a:rPr>
              <a:t>, and Marmot M</a:t>
            </a:r>
          </a:p>
        </p:txBody>
      </p:sp>
    </p:spTree>
    <p:extLst>
      <p:ext uri="{BB962C8B-B14F-4D97-AF65-F5344CB8AC3E}">
        <p14:creationId xmlns:p14="http://schemas.microsoft.com/office/powerpoint/2010/main" val="21982151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B30C385C-6F44-41E1-BBDF-0F4EFF03C571}"/>
              </a:ext>
            </a:extLst>
          </p:cNvPr>
          <p:cNvSpPr>
            <a:spLocks noGrp="1"/>
          </p:cNvSpPr>
          <p:nvPr>
            <p:ph type="title"/>
          </p:nvPr>
        </p:nvSpPr>
        <p:spPr/>
        <p:txBody>
          <a:bodyPr/>
          <a:lstStyle/>
          <a:p>
            <a:pPr algn="ctr" eaLnBrk="1" hangingPunct="1"/>
            <a:r>
              <a:rPr lang="en-GB" altLang="en-US" sz="3200">
                <a:solidFill>
                  <a:srgbClr val="FF0000"/>
                </a:solidFill>
                <a:latin typeface="Times New Roman" panose="02020603050405020304" pitchFamily="18" charset="0"/>
                <a:cs typeface="Times New Roman" panose="02020603050405020304" pitchFamily="18" charset="0"/>
              </a:rPr>
              <a:t>“Upstream” approaches to health promotion and disease prevention</a:t>
            </a:r>
          </a:p>
        </p:txBody>
      </p:sp>
      <p:sp>
        <p:nvSpPr>
          <p:cNvPr id="54275" name="Content Placeholder 2">
            <a:extLst>
              <a:ext uri="{FF2B5EF4-FFF2-40B4-BE49-F238E27FC236}">
                <a16:creationId xmlns:a16="http://schemas.microsoft.com/office/drawing/2014/main" id="{28339211-DEA7-44FD-8F81-6B34650DC590}"/>
              </a:ext>
            </a:extLst>
          </p:cNvPr>
          <p:cNvSpPr>
            <a:spLocks noGrp="1"/>
          </p:cNvSpPr>
          <p:nvPr>
            <p:ph idx="1"/>
          </p:nvPr>
        </p:nvSpPr>
        <p:spPr>
          <a:xfrm>
            <a:off x="1981200" y="1600200"/>
            <a:ext cx="8229600" cy="4781550"/>
          </a:xfrm>
        </p:spPr>
        <p:txBody>
          <a:bodyPr/>
          <a:lstStyle/>
          <a:p>
            <a:pPr eaLnBrk="1" hangingPunct="1"/>
            <a:r>
              <a:rPr lang="en-GB" altLang="en-US" dirty="0">
                <a:latin typeface="Calibri" panose="020F0502020204030204" pitchFamily="34" charset="0"/>
                <a:cs typeface="Calibri" panose="020F0502020204030204" pitchFamily="34" charset="0"/>
              </a:rPr>
              <a:t>Policy responses to social and economic determinants</a:t>
            </a:r>
          </a:p>
          <a:p>
            <a:pPr eaLnBrk="1" hangingPunct="1"/>
            <a:r>
              <a:rPr lang="en-GB" altLang="en-US" dirty="0">
                <a:latin typeface="Calibri" panose="020F0502020204030204" pitchFamily="34" charset="0"/>
                <a:cs typeface="Calibri" panose="020F0502020204030204" pitchFamily="34" charset="0"/>
              </a:rPr>
              <a:t>Tackling health destructive environments e.g. obesogenic environments </a:t>
            </a:r>
          </a:p>
          <a:p>
            <a:pPr eaLnBrk="1" hangingPunct="1"/>
            <a:r>
              <a:rPr lang="en-GB" altLang="en-US" dirty="0">
                <a:latin typeface="Calibri" panose="020F0502020204030204" pitchFamily="34" charset="0"/>
                <a:cs typeface="Calibri" panose="020F0502020204030204" pitchFamily="34" charset="0"/>
              </a:rPr>
              <a:t>Promoting health literacy </a:t>
            </a:r>
          </a:p>
          <a:p>
            <a:pPr eaLnBrk="1" hangingPunct="1"/>
            <a:r>
              <a:rPr lang="en-GB" altLang="en-US" dirty="0">
                <a:latin typeface="Calibri" panose="020F0502020204030204" pitchFamily="34" charset="0"/>
                <a:cs typeface="Calibri" panose="020F0502020204030204" pitchFamily="34" charset="0"/>
              </a:rPr>
              <a:t>Providing health information and education</a:t>
            </a:r>
          </a:p>
          <a:p>
            <a:pPr eaLnBrk="1" hangingPunct="1"/>
            <a:r>
              <a:rPr lang="en-GB" altLang="en-US" dirty="0">
                <a:latin typeface="Calibri" panose="020F0502020204030204" pitchFamily="34" charset="0"/>
                <a:cs typeface="Calibri" panose="020F0502020204030204" pitchFamily="34" charset="0"/>
              </a:rPr>
              <a:t>Health promotion and empowerment </a:t>
            </a:r>
          </a:p>
          <a:p>
            <a:pPr eaLnBrk="1" hangingPunct="1"/>
            <a:r>
              <a:rPr lang="en-GB" altLang="en-US" dirty="0">
                <a:latin typeface="Calibri" panose="020F0502020204030204" pitchFamily="34" charset="0"/>
                <a:cs typeface="Calibri" panose="020F0502020204030204" pitchFamily="34" charset="0"/>
              </a:rPr>
              <a:t>Making healthy choices easy choices </a:t>
            </a:r>
          </a:p>
          <a:p>
            <a:pPr eaLnBrk="1" hangingPunct="1"/>
            <a:r>
              <a:rPr lang="en-GB" altLang="en-US" dirty="0">
                <a:latin typeface="Calibri" panose="020F0502020204030204" pitchFamily="34" charset="0"/>
                <a:cs typeface="Calibri" panose="020F0502020204030204" pitchFamily="34" charset="0"/>
              </a:rPr>
              <a:t>“Nudge” type policies</a:t>
            </a:r>
          </a:p>
          <a:p>
            <a:pPr eaLnBrk="1" hangingPunct="1"/>
            <a:r>
              <a:rPr lang="en-GB" altLang="en-US" dirty="0">
                <a:latin typeface="Calibri" panose="020F0502020204030204" pitchFamily="34" charset="0"/>
                <a:cs typeface="Calibri" panose="020F0502020204030204" pitchFamily="34" charset="0"/>
              </a:rPr>
              <a:t>Regulation and legislation</a:t>
            </a:r>
          </a:p>
        </p:txBody>
      </p:sp>
    </p:spTree>
    <p:extLst>
      <p:ext uri="{BB962C8B-B14F-4D97-AF65-F5344CB8AC3E}">
        <p14:creationId xmlns:p14="http://schemas.microsoft.com/office/powerpoint/2010/main" val="15310541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WHO: 2003 Framework Convention for Tobacco Control (FCTC)</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The first, and only, global public health treaty that is legally binding</a:t>
            </a:r>
          </a:p>
          <a:p>
            <a:r>
              <a:rPr lang="en-GB" dirty="0"/>
              <a:t>Initially contested by the USA</a:t>
            </a:r>
          </a:p>
          <a:p>
            <a:r>
              <a:rPr lang="en-GB" dirty="0"/>
              <a:t>180 signatories – one of the most widely ratified treaties </a:t>
            </a:r>
            <a:endParaRPr lang="en-GB" dirty="0">
              <a:cs typeface="Calibri"/>
            </a:endParaRPr>
          </a:p>
          <a:p>
            <a:r>
              <a:rPr lang="en-GB" dirty="0"/>
              <a:t>Focuses on </a:t>
            </a:r>
            <a:r>
              <a:rPr lang="en-GB" dirty="0">
                <a:solidFill>
                  <a:srgbClr val="FF0000"/>
                </a:solidFill>
              </a:rPr>
              <a:t>demand reduction </a:t>
            </a:r>
            <a:r>
              <a:rPr lang="en-GB" dirty="0"/>
              <a:t>(price, tax, protection, regulation) and </a:t>
            </a:r>
            <a:r>
              <a:rPr lang="en-GB" dirty="0">
                <a:solidFill>
                  <a:srgbClr val="FF0000"/>
                </a:solidFill>
              </a:rPr>
              <a:t>supply reduction </a:t>
            </a:r>
            <a:r>
              <a:rPr lang="en-GB" dirty="0"/>
              <a:t>(illicit trade, sales, alternatives for tobacco growers)</a:t>
            </a:r>
          </a:p>
        </p:txBody>
      </p:sp>
      <p:pic>
        <p:nvPicPr>
          <p:cNvPr id="4" name="Picture 3">
            <a:extLst>
              <a:ext uri="{FF2B5EF4-FFF2-40B4-BE49-F238E27FC236}">
                <a16:creationId xmlns:a16="http://schemas.microsoft.com/office/drawing/2014/main" id="{D09A82B9-2A7D-EE43-926D-04D917CAFFD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754245" y="5742358"/>
            <a:ext cx="2683510" cy="869209"/>
          </a:xfrm>
          <a:prstGeom prst="rect">
            <a:avLst/>
          </a:prstGeom>
        </p:spPr>
      </p:pic>
    </p:spTree>
    <p:extLst>
      <p:ext uri="{BB962C8B-B14F-4D97-AF65-F5344CB8AC3E}">
        <p14:creationId xmlns:p14="http://schemas.microsoft.com/office/powerpoint/2010/main" val="40343050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MPOWER</a:t>
            </a:r>
          </a:p>
        </p:txBody>
      </p:sp>
      <p:sp>
        <p:nvSpPr>
          <p:cNvPr id="3" name="Content Placeholder 2"/>
          <p:cNvSpPr>
            <a:spLocks noGrp="1"/>
          </p:cNvSpPr>
          <p:nvPr>
            <p:ph idx="1"/>
          </p:nvPr>
        </p:nvSpPr>
        <p:spPr>
          <a:xfrm>
            <a:off x="838200" y="1847850"/>
            <a:ext cx="10515600" cy="4351338"/>
          </a:xfrm>
        </p:spPr>
        <p:txBody>
          <a:bodyPr vert="horz" lIns="91440" tIns="45720" rIns="91440" bIns="45720" rtlCol="0" anchor="t">
            <a:normAutofit/>
          </a:bodyPr>
          <a:lstStyle/>
          <a:p>
            <a:r>
              <a:rPr lang="en-GB" dirty="0"/>
              <a:t>Evidence-based tobacco control measures</a:t>
            </a:r>
          </a:p>
          <a:p>
            <a:r>
              <a:rPr lang="en-GB" dirty="0"/>
              <a:t>FCTC demand reduction:</a:t>
            </a:r>
          </a:p>
          <a:p>
            <a:pPr lvl="1"/>
            <a:r>
              <a:rPr lang="en-GB" b="1" dirty="0">
                <a:solidFill>
                  <a:schemeClr val="accent2"/>
                </a:solidFill>
              </a:rPr>
              <a:t>M</a:t>
            </a:r>
            <a:r>
              <a:rPr lang="en-GB" dirty="0"/>
              <a:t>onitor tobacco use and prevention policies</a:t>
            </a:r>
          </a:p>
          <a:p>
            <a:pPr lvl="1"/>
            <a:r>
              <a:rPr lang="en-GB" b="1" dirty="0">
                <a:solidFill>
                  <a:schemeClr val="accent2"/>
                </a:solidFill>
              </a:rPr>
              <a:t>P</a:t>
            </a:r>
            <a:r>
              <a:rPr lang="en-GB" dirty="0"/>
              <a:t>rotect people from tobacco smoke</a:t>
            </a:r>
          </a:p>
          <a:p>
            <a:pPr lvl="1"/>
            <a:r>
              <a:rPr lang="en-GB" b="1" dirty="0">
                <a:solidFill>
                  <a:schemeClr val="accent2"/>
                </a:solidFill>
              </a:rPr>
              <a:t>O</a:t>
            </a:r>
            <a:r>
              <a:rPr lang="en-GB" dirty="0"/>
              <a:t>ffer help to quit tobacco use</a:t>
            </a:r>
          </a:p>
          <a:p>
            <a:pPr lvl="1"/>
            <a:r>
              <a:rPr lang="en-GB" b="1" dirty="0">
                <a:solidFill>
                  <a:schemeClr val="accent2"/>
                </a:solidFill>
              </a:rPr>
              <a:t>W</a:t>
            </a:r>
            <a:r>
              <a:rPr lang="en-GB" dirty="0"/>
              <a:t>arn people about the dangers of tobacco</a:t>
            </a:r>
          </a:p>
          <a:p>
            <a:pPr lvl="1"/>
            <a:r>
              <a:rPr lang="en-GB" b="1" dirty="0">
                <a:solidFill>
                  <a:schemeClr val="accent2"/>
                </a:solidFill>
              </a:rPr>
              <a:t>E</a:t>
            </a:r>
            <a:r>
              <a:rPr lang="en-GB" dirty="0"/>
              <a:t>nforce bans on tobacco advertising, promotion and sponsorship</a:t>
            </a:r>
          </a:p>
          <a:p>
            <a:pPr lvl="1"/>
            <a:r>
              <a:rPr lang="en-GB" b="1" dirty="0">
                <a:solidFill>
                  <a:schemeClr val="accent2"/>
                </a:solidFill>
              </a:rPr>
              <a:t>R</a:t>
            </a:r>
            <a:r>
              <a:rPr lang="en-GB" dirty="0"/>
              <a:t>aise taxes on tobacco</a:t>
            </a:r>
          </a:p>
        </p:txBody>
      </p:sp>
      <p:sp>
        <p:nvSpPr>
          <p:cNvPr id="4" name="Footer Placeholder 3"/>
          <p:cNvSpPr>
            <a:spLocks noGrp="1"/>
          </p:cNvSpPr>
          <p:nvPr>
            <p:ph type="ftr" sz="quarter" idx="11"/>
          </p:nvPr>
        </p:nvSpPr>
        <p:spPr/>
        <p:txBody>
          <a:bodyPr/>
          <a:lstStyle/>
          <a:p>
            <a:r>
              <a:rPr lang="en-GB"/>
              <a:t>Source: WHO 2008</a:t>
            </a:r>
          </a:p>
        </p:txBody>
      </p:sp>
    </p:spTree>
    <p:extLst>
      <p:ext uri="{BB962C8B-B14F-4D97-AF65-F5344CB8AC3E}">
        <p14:creationId xmlns:p14="http://schemas.microsoft.com/office/powerpoint/2010/main" val="34690467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B8639B6D-1EB5-47E6-A6E1-1E9D0BB7489D}"/>
              </a:ext>
            </a:extLst>
          </p:cNvPr>
          <p:cNvSpPr>
            <a:spLocks noGrp="1"/>
          </p:cNvSpPr>
          <p:nvPr>
            <p:ph type="title" idx="4294967295"/>
          </p:nvPr>
        </p:nvSpPr>
        <p:spPr>
          <a:xfrm>
            <a:off x="838200" y="365125"/>
            <a:ext cx="10515600" cy="701675"/>
          </a:xfrm>
        </p:spPr>
        <p:txBody>
          <a:bodyPr anchor="b"/>
          <a:lstStyle/>
          <a:p>
            <a:pPr eaLnBrk="1" hangingPunct="1"/>
            <a:r>
              <a:rPr lang="en-US" altLang="en-US" dirty="0">
                <a:solidFill>
                  <a:srgbClr val="FF0000"/>
                </a:solidFill>
              </a:rPr>
              <a:t>A “Nudge” </a:t>
            </a:r>
          </a:p>
        </p:txBody>
      </p:sp>
      <p:sp>
        <p:nvSpPr>
          <p:cNvPr id="55299" name="Content Placeholder 2">
            <a:extLst>
              <a:ext uri="{FF2B5EF4-FFF2-40B4-BE49-F238E27FC236}">
                <a16:creationId xmlns:a16="http://schemas.microsoft.com/office/drawing/2014/main" id="{BEC05F0E-6203-4310-AA6F-312D8017ACE0}"/>
              </a:ext>
            </a:extLst>
          </p:cNvPr>
          <p:cNvSpPr>
            <a:spLocks noGrp="1"/>
          </p:cNvSpPr>
          <p:nvPr>
            <p:ph sz="quarter" idx="4294967295"/>
          </p:nvPr>
        </p:nvSpPr>
        <p:spPr>
          <a:xfrm>
            <a:off x="1981200" y="1603375"/>
            <a:ext cx="8202613" cy="4498975"/>
          </a:xfrm>
        </p:spPr>
        <p:txBody>
          <a:bodyPr/>
          <a:lstStyle/>
          <a:p>
            <a:pPr marL="273050" indent="-273050" eaLnBrk="1" hangingPunct="1"/>
            <a:endParaRPr lang="en-US" altLang="en-US"/>
          </a:p>
        </p:txBody>
      </p:sp>
      <p:sp>
        <p:nvSpPr>
          <p:cNvPr id="55300" name="Date Placeholder 3">
            <a:extLst>
              <a:ext uri="{FF2B5EF4-FFF2-40B4-BE49-F238E27FC236}">
                <a16:creationId xmlns:a16="http://schemas.microsoft.com/office/drawing/2014/main" id="{30A54FE4-B264-421A-A435-DAE87456BC2E}"/>
              </a:ext>
            </a:extLst>
          </p:cNvPr>
          <p:cNvSpPr txBox="1">
            <a:spLocks noGrp="1"/>
          </p:cNvSpPr>
          <p:nvPr/>
        </p:nvSpPr>
        <p:spPr bwMode="auto">
          <a:xfrm>
            <a:off x="7315200" y="6405563"/>
            <a:ext cx="3046413"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r" eaLnBrk="1" hangingPunct="1">
              <a:lnSpc>
                <a:spcPct val="100000"/>
              </a:lnSpc>
              <a:spcBef>
                <a:spcPct val="0"/>
              </a:spcBef>
              <a:buFontTx/>
              <a:buNone/>
            </a:pPr>
            <a:fld id="{6008CB5B-2EB8-433C-8C1A-6D14A3E0F186}" type="datetime7">
              <a:rPr lang="en-US" altLang="en-US" sz="1400" b="1">
                <a:solidFill>
                  <a:srgbClr val="FFFFFF"/>
                </a:solidFill>
                <a:latin typeface="Times New Roman" panose="02020603050405020304" pitchFamily="18" charset="0"/>
              </a:rPr>
              <a:pPr algn="r" eaLnBrk="1" hangingPunct="1">
                <a:lnSpc>
                  <a:spcPct val="100000"/>
                </a:lnSpc>
                <a:spcBef>
                  <a:spcPct val="0"/>
                </a:spcBef>
                <a:buFontTx/>
                <a:buNone/>
              </a:pPr>
              <a:t>Apr-24</a:t>
            </a:fld>
            <a:endParaRPr lang="en-US" altLang="en-US" sz="1400" b="1">
              <a:solidFill>
                <a:srgbClr val="FFFFFF"/>
              </a:solidFill>
              <a:latin typeface="Times New Roman" panose="02020603050405020304" pitchFamily="18" charset="0"/>
            </a:endParaRPr>
          </a:p>
        </p:txBody>
      </p:sp>
      <p:sp>
        <p:nvSpPr>
          <p:cNvPr id="55301" name="Slide Number Placeholder 5">
            <a:extLst>
              <a:ext uri="{FF2B5EF4-FFF2-40B4-BE49-F238E27FC236}">
                <a16:creationId xmlns:a16="http://schemas.microsoft.com/office/drawing/2014/main" id="{CF1CE911-444F-436F-BFB4-A852C1865BE9}"/>
              </a:ext>
            </a:extLst>
          </p:cNvPr>
          <p:cNvSpPr txBox="1">
            <a:spLocks noGrp="1"/>
          </p:cNvSpPr>
          <p:nvPr/>
        </p:nvSpPr>
        <p:spPr bwMode="auto">
          <a:xfrm>
            <a:off x="5886450" y="1027113"/>
            <a:ext cx="457200" cy="44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fld id="{AC88FF3D-369D-4E88-A839-C0D031C82625}" type="slidenum">
              <a:rPr lang="en-US" altLang="en-US" sz="1000" b="1">
                <a:solidFill>
                  <a:srgbClr val="7B9899"/>
                </a:solidFill>
                <a:latin typeface="Times New Roman" panose="02020603050405020304" pitchFamily="18" charset="0"/>
              </a:rPr>
              <a:pPr algn="ctr" eaLnBrk="1" hangingPunct="1">
                <a:lnSpc>
                  <a:spcPct val="100000"/>
                </a:lnSpc>
                <a:spcBef>
                  <a:spcPct val="0"/>
                </a:spcBef>
                <a:buFontTx/>
                <a:buNone/>
              </a:pPr>
              <a:t>33</a:t>
            </a:fld>
            <a:endParaRPr lang="en-US" altLang="en-US" sz="1000" b="1">
              <a:solidFill>
                <a:srgbClr val="7B9899"/>
              </a:solidFill>
              <a:latin typeface="Times New Roman" panose="02020603050405020304" pitchFamily="18" charset="0"/>
            </a:endParaRPr>
          </a:p>
        </p:txBody>
      </p:sp>
      <p:pic>
        <p:nvPicPr>
          <p:cNvPr id="55302" name="Picture 2">
            <a:extLst>
              <a:ext uri="{FF2B5EF4-FFF2-40B4-BE49-F238E27FC236}">
                <a16:creationId xmlns:a16="http://schemas.microsoft.com/office/drawing/2014/main" id="{20B49D2B-7883-4DBC-AB0E-D49BB19F68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9800" y="1752600"/>
            <a:ext cx="7772400" cy="403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08310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BF02044C-A4F2-441F-AB3B-381CC48F5D3A}"/>
              </a:ext>
            </a:extLst>
          </p:cNvPr>
          <p:cNvSpPr>
            <a:spLocks noGrp="1"/>
          </p:cNvSpPr>
          <p:nvPr>
            <p:ph type="title" idx="4294967295"/>
          </p:nvPr>
        </p:nvSpPr>
        <p:spPr>
          <a:xfrm>
            <a:off x="1981200" y="274638"/>
            <a:ext cx="8229600" cy="411162"/>
          </a:xfrm>
        </p:spPr>
        <p:txBody>
          <a:bodyPr rtlCol="0" anchor="b">
            <a:normAutofit fontScale="90000"/>
          </a:bodyPr>
          <a:lstStyle/>
          <a:p>
            <a:pPr eaLnBrk="1" fontAlgn="auto" hangingPunct="1">
              <a:spcAft>
                <a:spcPts val="0"/>
              </a:spcAft>
              <a:defRPr/>
            </a:pPr>
            <a:r>
              <a:rPr lang="en-US" altLang="en-US" sz="3200" dirty="0">
                <a:solidFill>
                  <a:srgbClr val="FF0000"/>
                </a:solidFill>
              </a:rPr>
              <a:t>Nudges</a:t>
            </a:r>
            <a:r>
              <a:rPr lang="en-US" altLang="en-US" sz="3200" dirty="0"/>
              <a:t> </a:t>
            </a:r>
          </a:p>
        </p:txBody>
      </p:sp>
      <p:sp>
        <p:nvSpPr>
          <p:cNvPr id="30723" name="Content Placeholder 2">
            <a:extLst>
              <a:ext uri="{FF2B5EF4-FFF2-40B4-BE49-F238E27FC236}">
                <a16:creationId xmlns:a16="http://schemas.microsoft.com/office/drawing/2014/main" id="{BF256A02-0D2E-4093-BD02-F6199E5C2D13}"/>
              </a:ext>
            </a:extLst>
          </p:cNvPr>
          <p:cNvSpPr>
            <a:spLocks noGrp="1"/>
          </p:cNvSpPr>
          <p:nvPr>
            <p:ph sz="quarter" idx="4294967295"/>
          </p:nvPr>
        </p:nvSpPr>
        <p:spPr>
          <a:xfrm>
            <a:off x="1175657" y="1020762"/>
            <a:ext cx="9507894" cy="5002213"/>
          </a:xfrm>
        </p:spPr>
        <p:txBody>
          <a:bodyPr rtlCol="0">
            <a:normAutofit/>
          </a:bodyPr>
          <a:lstStyle/>
          <a:p>
            <a:pPr marL="273050" indent="-273050" eaLnBrk="1" fontAlgn="auto" hangingPunct="1">
              <a:spcAft>
                <a:spcPts val="0"/>
              </a:spcAft>
              <a:defRPr/>
            </a:pPr>
            <a:r>
              <a:rPr lang="en-US" altLang="en-US" sz="2000" dirty="0"/>
              <a:t>Issue of “Homo Economicus” </a:t>
            </a:r>
          </a:p>
          <a:p>
            <a:pPr marL="273050" indent="-273050" eaLnBrk="1" fontAlgn="auto" hangingPunct="1">
              <a:spcAft>
                <a:spcPts val="0"/>
              </a:spcAft>
              <a:defRPr/>
            </a:pPr>
            <a:r>
              <a:rPr lang="en-US" altLang="en-US" sz="2000" dirty="0"/>
              <a:t>Nudge examples include traffic lights systems for food labeling, and fruit and vegetables at eye level in staff restaurants </a:t>
            </a:r>
          </a:p>
          <a:p>
            <a:pPr marL="273050" indent="-273050" eaLnBrk="1" fontAlgn="auto" hangingPunct="1">
              <a:spcAft>
                <a:spcPts val="0"/>
              </a:spcAft>
              <a:defRPr/>
            </a:pPr>
            <a:r>
              <a:rPr lang="en-US" altLang="en-US" sz="2000" dirty="0"/>
              <a:t>Not a strong economic incentive</a:t>
            </a:r>
          </a:p>
          <a:p>
            <a:pPr marL="273050" indent="-273050" eaLnBrk="1" fontAlgn="auto" hangingPunct="1">
              <a:spcAft>
                <a:spcPts val="0"/>
              </a:spcAft>
              <a:defRPr/>
            </a:pPr>
            <a:r>
              <a:rPr lang="en-US" altLang="en-US" sz="2000" dirty="0"/>
              <a:t>Information content not overt</a:t>
            </a:r>
          </a:p>
          <a:p>
            <a:pPr marL="273050" indent="-273050" eaLnBrk="1" fontAlgn="auto" hangingPunct="1">
              <a:spcAft>
                <a:spcPts val="0"/>
              </a:spcAft>
              <a:defRPr/>
            </a:pPr>
            <a:r>
              <a:rPr lang="en-US" altLang="en-US" sz="2000" dirty="0"/>
              <a:t>Informed by behavioral economics</a:t>
            </a:r>
          </a:p>
          <a:p>
            <a:pPr marL="273050" indent="-273050" eaLnBrk="1" fontAlgn="auto" hangingPunct="1">
              <a:spcAft>
                <a:spcPts val="0"/>
              </a:spcAft>
              <a:defRPr/>
            </a:pPr>
            <a:r>
              <a:rPr lang="en-US" altLang="en-US" sz="2000" dirty="0"/>
              <a:t>Are ‘nudges” manipulative, aligned to a neo-liberal notion of individual responsibility? </a:t>
            </a:r>
          </a:p>
          <a:p>
            <a:pPr marL="273050" indent="-273050" eaLnBrk="1" fontAlgn="auto" hangingPunct="1">
              <a:spcAft>
                <a:spcPts val="0"/>
              </a:spcAft>
              <a:defRPr/>
            </a:pPr>
            <a:r>
              <a:rPr lang="en-US" altLang="en-US" sz="2000" dirty="0"/>
              <a:t>Is regulation  more openly democratic? </a:t>
            </a:r>
          </a:p>
          <a:p>
            <a:pPr marL="273050" indent="-273050" eaLnBrk="1" fontAlgn="auto" hangingPunct="1">
              <a:spcAft>
                <a:spcPts val="0"/>
              </a:spcAft>
              <a:defRPr/>
            </a:pPr>
            <a:endParaRPr lang="en-US" altLang="en-US" dirty="0"/>
          </a:p>
          <a:p>
            <a:pPr marL="273050" indent="-273050" eaLnBrk="1" fontAlgn="auto" hangingPunct="1">
              <a:spcAft>
                <a:spcPts val="0"/>
              </a:spcAft>
              <a:defRPr/>
            </a:pPr>
            <a:endParaRPr lang="en-US" altLang="en-US" dirty="0"/>
          </a:p>
          <a:p>
            <a:pPr marL="547688" lvl="1" indent="-273050" eaLnBrk="1" fontAlgn="auto" hangingPunct="1">
              <a:spcAft>
                <a:spcPts val="0"/>
              </a:spcAft>
              <a:defRPr/>
            </a:pPr>
            <a:endParaRPr lang="en-US" altLang="en-US" sz="2600" dirty="0"/>
          </a:p>
        </p:txBody>
      </p:sp>
      <p:sp>
        <p:nvSpPr>
          <p:cNvPr id="56324" name="Date Placeholder 3">
            <a:extLst>
              <a:ext uri="{FF2B5EF4-FFF2-40B4-BE49-F238E27FC236}">
                <a16:creationId xmlns:a16="http://schemas.microsoft.com/office/drawing/2014/main" id="{FA487B48-6464-4B09-838E-0DC41462EC62}"/>
              </a:ext>
            </a:extLst>
          </p:cNvPr>
          <p:cNvSpPr txBox="1">
            <a:spLocks noGrp="1"/>
          </p:cNvSpPr>
          <p:nvPr/>
        </p:nvSpPr>
        <p:spPr bwMode="auto">
          <a:xfrm>
            <a:off x="7315200" y="6405563"/>
            <a:ext cx="3046413"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r" eaLnBrk="1" hangingPunct="1">
              <a:lnSpc>
                <a:spcPct val="100000"/>
              </a:lnSpc>
              <a:spcBef>
                <a:spcPct val="0"/>
              </a:spcBef>
              <a:buFontTx/>
              <a:buNone/>
            </a:pPr>
            <a:fld id="{24ED12EC-432E-4829-A46C-F2391F17069C}" type="datetime7">
              <a:rPr lang="en-US" altLang="en-US" sz="1400" b="1">
                <a:solidFill>
                  <a:srgbClr val="FFFFFF"/>
                </a:solidFill>
                <a:latin typeface="Times New Roman" panose="02020603050405020304" pitchFamily="18" charset="0"/>
              </a:rPr>
              <a:pPr algn="r" eaLnBrk="1" hangingPunct="1">
                <a:lnSpc>
                  <a:spcPct val="100000"/>
                </a:lnSpc>
                <a:spcBef>
                  <a:spcPct val="0"/>
                </a:spcBef>
                <a:buFontTx/>
                <a:buNone/>
              </a:pPr>
              <a:t>Apr-24</a:t>
            </a:fld>
            <a:endParaRPr lang="en-US" altLang="en-US" sz="1400" b="1">
              <a:solidFill>
                <a:srgbClr val="FFFFFF"/>
              </a:solidFill>
              <a:latin typeface="Times New Roman" panose="02020603050405020304" pitchFamily="18" charset="0"/>
            </a:endParaRPr>
          </a:p>
        </p:txBody>
      </p:sp>
      <p:sp>
        <p:nvSpPr>
          <p:cNvPr id="56325" name="Footer Placeholder 4">
            <a:extLst>
              <a:ext uri="{FF2B5EF4-FFF2-40B4-BE49-F238E27FC236}">
                <a16:creationId xmlns:a16="http://schemas.microsoft.com/office/drawing/2014/main" id="{72C7F8F0-0A18-4D9D-B47C-E4CD81920CBE}"/>
              </a:ext>
            </a:extLst>
          </p:cNvPr>
          <p:cNvSpPr txBox="1">
            <a:spLocks noGrp="1"/>
          </p:cNvSpPr>
          <p:nvPr/>
        </p:nvSpPr>
        <p:spPr bwMode="auto">
          <a:xfrm>
            <a:off x="1828800" y="6410325"/>
            <a:ext cx="3581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sz="1200" b="1">
                <a:solidFill>
                  <a:srgbClr val="FFFFFF"/>
                </a:solidFill>
                <a:latin typeface="Times New Roman" panose="02020603050405020304" pitchFamily="18" charset="0"/>
              </a:rPr>
              <a:t>J. Macinko, 2008</a:t>
            </a:r>
          </a:p>
        </p:txBody>
      </p:sp>
      <p:sp>
        <p:nvSpPr>
          <p:cNvPr id="56326" name="Slide Number Placeholder 5">
            <a:extLst>
              <a:ext uri="{FF2B5EF4-FFF2-40B4-BE49-F238E27FC236}">
                <a16:creationId xmlns:a16="http://schemas.microsoft.com/office/drawing/2014/main" id="{756FD7D2-14DB-4585-BF95-216D153133E0}"/>
              </a:ext>
            </a:extLst>
          </p:cNvPr>
          <p:cNvSpPr txBox="1">
            <a:spLocks noGrp="1"/>
          </p:cNvSpPr>
          <p:nvPr/>
        </p:nvSpPr>
        <p:spPr bwMode="auto">
          <a:xfrm>
            <a:off x="5886450" y="609600"/>
            <a:ext cx="51435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fld id="{FA3E3CCE-0B48-42B0-8C57-2B7A7F72F71D}" type="slidenum">
              <a:rPr lang="en-US" altLang="en-US" sz="1000" b="1">
                <a:solidFill>
                  <a:srgbClr val="7B9899"/>
                </a:solidFill>
                <a:latin typeface="Times New Roman" panose="02020603050405020304" pitchFamily="18" charset="0"/>
              </a:rPr>
              <a:pPr algn="ctr" eaLnBrk="1" hangingPunct="1">
                <a:lnSpc>
                  <a:spcPct val="100000"/>
                </a:lnSpc>
                <a:spcBef>
                  <a:spcPct val="0"/>
                </a:spcBef>
                <a:buFontTx/>
                <a:buNone/>
              </a:pPr>
              <a:t>34</a:t>
            </a:fld>
            <a:endParaRPr lang="en-US" altLang="en-US" sz="1000" b="1">
              <a:solidFill>
                <a:srgbClr val="7B9899"/>
              </a:solidFill>
              <a:latin typeface="Times New Roman" panose="02020603050405020304" pitchFamily="18" charset="0"/>
            </a:endParaRPr>
          </a:p>
        </p:txBody>
      </p:sp>
    </p:spTree>
    <p:extLst>
      <p:ext uri="{BB962C8B-B14F-4D97-AF65-F5344CB8AC3E}">
        <p14:creationId xmlns:p14="http://schemas.microsoft.com/office/powerpoint/2010/main" val="37936661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795" name="Title 3">
            <a:extLst>
              <a:ext uri="{FF2B5EF4-FFF2-40B4-BE49-F238E27FC236}">
                <a16:creationId xmlns:a16="http://schemas.microsoft.com/office/drawing/2014/main" id="{AA8E27BF-6D49-4BE9-B80D-E70484470EB7}"/>
              </a:ext>
            </a:extLst>
          </p:cNvPr>
          <p:cNvSpPr>
            <a:spLocks noGrp="1" noChangeArrowheads="1"/>
          </p:cNvSpPr>
          <p:nvPr>
            <p:ph type="title"/>
          </p:nvPr>
        </p:nvSpPr>
        <p:spPr>
          <a:xfrm>
            <a:off x="838200" y="365126"/>
            <a:ext cx="10515600" cy="939892"/>
          </a:xfrm>
        </p:spPr>
        <p:txBody>
          <a:bodyPr/>
          <a:lstStyle/>
          <a:p>
            <a:pPr algn="ctr"/>
            <a:r>
              <a:rPr lang="en-GB" altLang="en-US" sz="3200" dirty="0">
                <a:solidFill>
                  <a:srgbClr val="FF0000"/>
                </a:solidFill>
                <a:latin typeface="Times New Roman" panose="02020603050405020304" pitchFamily="18" charset="0"/>
                <a:cs typeface="Times New Roman" panose="02020603050405020304" pitchFamily="18" charset="0"/>
              </a:rPr>
              <a:t>Cycling in Copenhagen</a:t>
            </a:r>
          </a:p>
        </p:txBody>
      </p:sp>
      <p:pic>
        <p:nvPicPr>
          <p:cNvPr id="6" name="Picture 5">
            <a:extLst>
              <a:ext uri="{FF2B5EF4-FFF2-40B4-BE49-F238E27FC236}">
                <a16:creationId xmlns:a16="http://schemas.microsoft.com/office/drawing/2014/main" id="{0DD9FEAD-E0D7-4C1B-B3D8-597C383A132B}"/>
              </a:ext>
            </a:extLst>
          </p:cNvPr>
          <p:cNvPicPr>
            <a:picLocks noChangeAspect="1"/>
          </p:cNvPicPr>
          <p:nvPr/>
        </p:nvPicPr>
        <p:blipFill>
          <a:blip r:embed="rId2"/>
          <a:stretch>
            <a:fillRect/>
          </a:stretch>
        </p:blipFill>
        <p:spPr>
          <a:xfrm>
            <a:off x="1544715" y="1324817"/>
            <a:ext cx="9064101" cy="5438461"/>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1">
            <a:extLst>
              <a:ext uri="{FF2B5EF4-FFF2-40B4-BE49-F238E27FC236}">
                <a16:creationId xmlns:a16="http://schemas.microsoft.com/office/drawing/2014/main" id="{ADFD2810-F481-403A-8559-72C1E7AC80CB}"/>
              </a:ext>
            </a:extLst>
          </p:cNvPr>
          <p:cNvSpPr>
            <a:spLocks noGrp="1" noChangeArrowheads="1"/>
          </p:cNvSpPr>
          <p:nvPr>
            <p:ph type="title" idx="4294967295"/>
          </p:nvPr>
        </p:nvSpPr>
        <p:spPr>
          <a:xfrm>
            <a:off x="1981200" y="274638"/>
            <a:ext cx="8229600" cy="417512"/>
          </a:xfrm>
        </p:spPr>
        <p:txBody>
          <a:bodyPr rtlCol="0">
            <a:normAutofit fontScale="90000"/>
          </a:bodyPr>
          <a:lstStyle/>
          <a:p>
            <a:pPr algn="ctr" eaLnBrk="1" fontAlgn="auto" hangingPunct="1">
              <a:lnSpc>
                <a:spcPct val="100000"/>
              </a:lnSpc>
              <a:spcAft>
                <a:spcPts val="0"/>
              </a:spcAft>
              <a:tabLst>
                <a:tab pos="723900" algn="l"/>
                <a:tab pos="1447800" algn="l"/>
                <a:tab pos="2171700" algn="l"/>
                <a:tab pos="2895600" algn="l"/>
                <a:tab pos="3619500" algn="l"/>
                <a:tab pos="4343400" algn="l"/>
                <a:tab pos="5067300" algn="l"/>
                <a:tab pos="5791200" algn="l"/>
                <a:tab pos="6515100" algn="l"/>
                <a:tab pos="7239000" algn="l"/>
                <a:tab pos="7962900" algn="l"/>
              </a:tabLst>
              <a:defRPr/>
            </a:pPr>
            <a:r>
              <a:rPr lang="en-US" altLang="en-US" sz="3200">
                <a:solidFill>
                  <a:srgbClr val="FF0000"/>
                </a:solidFill>
                <a:latin typeface="Times New Roman" panose="02020603050405020304" pitchFamily="18" charset="0"/>
              </a:rPr>
              <a:t>Challenges to public health action </a:t>
            </a:r>
          </a:p>
        </p:txBody>
      </p:sp>
      <p:sp>
        <p:nvSpPr>
          <p:cNvPr id="60419" name="Text Box 2">
            <a:extLst>
              <a:ext uri="{FF2B5EF4-FFF2-40B4-BE49-F238E27FC236}">
                <a16:creationId xmlns:a16="http://schemas.microsoft.com/office/drawing/2014/main" id="{B6F0B493-A453-4094-932F-BA1A2774E87D}"/>
              </a:ext>
            </a:extLst>
          </p:cNvPr>
          <p:cNvSpPr txBox="1">
            <a:spLocks noChangeArrowheads="1"/>
          </p:cNvSpPr>
          <p:nvPr/>
        </p:nvSpPr>
        <p:spPr bwMode="auto">
          <a:xfrm>
            <a:off x="1703388" y="765175"/>
            <a:ext cx="8712200" cy="5688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00" tIns="45000" rIns="90000" bIns="45000"/>
          <a:lstStyle>
            <a:lvl1pPr marL="342900" indent="-341313" defTabSz="449263">
              <a:lnSpc>
                <a:spcPct val="90000"/>
              </a:lnSpc>
              <a:spcBef>
                <a:spcPts val="1000"/>
              </a:spcBef>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800">
                <a:solidFill>
                  <a:schemeClr val="tx1"/>
                </a:solidFill>
                <a:latin typeface="Calibri" panose="020F0502020204030204" pitchFamily="34" charset="0"/>
              </a:defRPr>
            </a:lvl1pPr>
            <a:lvl2pPr marL="742950" indent="-285750" defTabSz="449263">
              <a:lnSpc>
                <a:spcPct val="90000"/>
              </a:lnSpc>
              <a:spcBef>
                <a:spcPts val="500"/>
              </a:spcBef>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chemeClr val="tx1"/>
                </a:solidFill>
                <a:latin typeface="Calibri" panose="020F0502020204030204" pitchFamily="34" charset="0"/>
              </a:defRPr>
            </a:lvl2pPr>
            <a:lvl3pPr marL="1143000" indent="-228600" defTabSz="449263">
              <a:lnSpc>
                <a:spcPct val="90000"/>
              </a:lnSpc>
              <a:spcBef>
                <a:spcPts val="500"/>
              </a:spcBef>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000">
                <a:solidFill>
                  <a:schemeClr val="tx1"/>
                </a:solidFill>
                <a:latin typeface="Calibri" panose="020F0502020204030204" pitchFamily="34" charset="0"/>
              </a:defRPr>
            </a:lvl3pPr>
            <a:lvl4pPr marL="1600200" indent="-228600" defTabSz="449263">
              <a:lnSpc>
                <a:spcPct val="90000"/>
              </a:lnSpc>
              <a:spcBef>
                <a:spcPts val="500"/>
              </a:spcBef>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a:solidFill>
                  <a:schemeClr val="tx1"/>
                </a:solidFill>
                <a:latin typeface="Calibri" panose="020F0502020204030204" pitchFamily="34" charset="0"/>
              </a:defRPr>
            </a:lvl4pPr>
            <a:lvl5pPr marL="2057400" indent="-228600" defTabSz="449263">
              <a:lnSpc>
                <a:spcPct val="90000"/>
              </a:lnSpc>
              <a:spcBef>
                <a:spcPts val="500"/>
              </a:spcBef>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a:solidFill>
                  <a:schemeClr val="tx1"/>
                </a:solidFill>
                <a:latin typeface="Calibri" panose="020F0502020204030204" pitchFamily="34" charset="0"/>
              </a:defRPr>
            </a:lvl5pPr>
            <a:lvl6pPr marL="2514600" indent="-228600" defTabSz="449263" eaLnBrk="0" fontAlgn="base" hangingPunct="0">
              <a:lnSpc>
                <a:spcPct val="90000"/>
              </a:lnSpc>
              <a:spcBef>
                <a:spcPts val="500"/>
              </a:spcBef>
              <a:spcAft>
                <a:spcPct val="0"/>
              </a:spcAft>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a:solidFill>
                  <a:schemeClr val="tx1"/>
                </a:solidFill>
                <a:latin typeface="Calibri" panose="020F0502020204030204" pitchFamily="34" charset="0"/>
              </a:defRPr>
            </a:lvl6pPr>
            <a:lvl7pPr marL="2971800" indent="-228600" defTabSz="449263" eaLnBrk="0" fontAlgn="base" hangingPunct="0">
              <a:lnSpc>
                <a:spcPct val="90000"/>
              </a:lnSpc>
              <a:spcBef>
                <a:spcPts val="500"/>
              </a:spcBef>
              <a:spcAft>
                <a:spcPct val="0"/>
              </a:spcAft>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a:solidFill>
                  <a:schemeClr val="tx1"/>
                </a:solidFill>
                <a:latin typeface="Calibri" panose="020F0502020204030204" pitchFamily="34" charset="0"/>
              </a:defRPr>
            </a:lvl7pPr>
            <a:lvl8pPr marL="3429000" indent="-228600" defTabSz="449263" eaLnBrk="0" fontAlgn="base" hangingPunct="0">
              <a:lnSpc>
                <a:spcPct val="90000"/>
              </a:lnSpc>
              <a:spcBef>
                <a:spcPts val="500"/>
              </a:spcBef>
              <a:spcAft>
                <a:spcPct val="0"/>
              </a:spcAft>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a:solidFill>
                  <a:schemeClr val="tx1"/>
                </a:solidFill>
                <a:latin typeface="Calibri" panose="020F0502020204030204" pitchFamily="34" charset="0"/>
              </a:defRPr>
            </a:lvl8pPr>
            <a:lvl9pPr marL="3886200" indent="-228600" defTabSz="449263" eaLnBrk="0" fontAlgn="base" hangingPunct="0">
              <a:lnSpc>
                <a:spcPct val="90000"/>
              </a:lnSpc>
              <a:spcBef>
                <a:spcPts val="500"/>
              </a:spcBef>
              <a:spcAft>
                <a:spcPct val="0"/>
              </a:spcAft>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a:solidFill>
                  <a:schemeClr val="tx1"/>
                </a:solidFill>
                <a:latin typeface="Calibri" panose="020F0502020204030204" pitchFamily="34" charset="0"/>
              </a:defRPr>
            </a:lvl9pPr>
          </a:lstStyle>
          <a:p>
            <a:pPr eaLnBrk="1" hangingPunct="1">
              <a:lnSpc>
                <a:spcPct val="100000"/>
              </a:lnSpc>
              <a:spcBef>
                <a:spcPts val="638"/>
              </a:spcBef>
              <a:buClr>
                <a:srgbClr val="000000"/>
              </a:buClr>
              <a:buSzPct val="45000"/>
              <a:buFont typeface="Symbol" panose="05050102010706020507" pitchFamily="18" charset="2"/>
              <a:buChar char=""/>
            </a:pPr>
            <a:r>
              <a:rPr lang="en-US" altLang="en-US" sz="2400" dirty="0">
                <a:solidFill>
                  <a:srgbClr val="000000"/>
                </a:solidFill>
                <a:latin typeface="Times New Roman" panose="02020603050405020304" pitchFamily="18" charset="0"/>
                <a:ea typeface="Microsoft YaHei" panose="020B0503020204020204" pitchFamily="34" charset="-122"/>
              </a:rPr>
              <a:t>Lack of political commitment to public health</a:t>
            </a:r>
          </a:p>
          <a:p>
            <a:pPr eaLnBrk="1" hangingPunct="1">
              <a:lnSpc>
                <a:spcPct val="100000"/>
              </a:lnSpc>
              <a:spcBef>
                <a:spcPts val="638"/>
              </a:spcBef>
              <a:buClr>
                <a:srgbClr val="000000"/>
              </a:buClr>
              <a:buSzPct val="45000"/>
              <a:buFont typeface="Symbol" panose="05050102010706020507" pitchFamily="18" charset="2"/>
              <a:buChar char=""/>
            </a:pPr>
            <a:r>
              <a:rPr lang="en-US" altLang="en-US" sz="2400" dirty="0">
                <a:solidFill>
                  <a:srgbClr val="000000"/>
                </a:solidFill>
                <a:latin typeface="Times New Roman" panose="02020603050405020304" pitchFamily="18" charset="0"/>
                <a:ea typeface="Microsoft YaHei" panose="020B0503020204020204" pitchFamily="34" charset="-122"/>
              </a:rPr>
              <a:t>Predominance of medical model in policy thinking</a:t>
            </a:r>
          </a:p>
          <a:p>
            <a:pPr eaLnBrk="1" hangingPunct="1">
              <a:lnSpc>
                <a:spcPct val="100000"/>
              </a:lnSpc>
              <a:spcBef>
                <a:spcPts val="638"/>
              </a:spcBef>
              <a:buClr>
                <a:srgbClr val="000000"/>
              </a:buClr>
              <a:buSzPct val="45000"/>
              <a:buFont typeface="Symbol" panose="05050102010706020507" pitchFamily="18" charset="2"/>
              <a:buChar char=""/>
            </a:pPr>
            <a:r>
              <a:rPr lang="en-US" altLang="en-US" sz="2400" dirty="0">
                <a:solidFill>
                  <a:srgbClr val="000000"/>
                </a:solidFill>
                <a:latin typeface="Times New Roman" panose="02020603050405020304" pitchFamily="18" charset="0"/>
                <a:ea typeface="Microsoft YaHei" panose="020B0503020204020204" pitchFamily="34" charset="-122"/>
              </a:rPr>
              <a:t>Political and managerial preoccupation with health care services, as well as strong vested interests</a:t>
            </a:r>
          </a:p>
          <a:p>
            <a:pPr eaLnBrk="1" hangingPunct="1">
              <a:lnSpc>
                <a:spcPct val="100000"/>
              </a:lnSpc>
              <a:spcBef>
                <a:spcPts val="638"/>
              </a:spcBef>
              <a:buClr>
                <a:srgbClr val="000000"/>
              </a:buClr>
              <a:buSzPct val="45000"/>
              <a:buFont typeface="Symbol" panose="05050102010706020507" pitchFamily="18" charset="2"/>
              <a:buChar char=""/>
            </a:pPr>
            <a:r>
              <a:rPr lang="en-US" altLang="en-US" sz="2400" dirty="0">
                <a:solidFill>
                  <a:srgbClr val="000000"/>
                </a:solidFill>
                <a:latin typeface="Times New Roman" panose="02020603050405020304" pitchFamily="18" charset="0"/>
                <a:ea typeface="Microsoft YaHei" panose="020B0503020204020204" pitchFamily="34" charset="-122"/>
              </a:rPr>
              <a:t>Poor multisectoral thinking, and particularly involvement of local government </a:t>
            </a:r>
          </a:p>
          <a:p>
            <a:pPr eaLnBrk="1" hangingPunct="1">
              <a:lnSpc>
                <a:spcPct val="100000"/>
              </a:lnSpc>
              <a:spcBef>
                <a:spcPts val="638"/>
              </a:spcBef>
              <a:buClr>
                <a:srgbClr val="000000"/>
              </a:buClr>
              <a:buSzPct val="45000"/>
              <a:buFont typeface="Symbol" panose="05050102010706020507" pitchFamily="18" charset="2"/>
              <a:buChar char=""/>
            </a:pPr>
            <a:r>
              <a:rPr lang="en-US" altLang="en-US" sz="2400" dirty="0">
                <a:solidFill>
                  <a:srgbClr val="000000"/>
                </a:solidFill>
                <a:latin typeface="Times New Roman" panose="02020603050405020304" pitchFamily="18" charset="0"/>
                <a:ea typeface="Microsoft YaHei" panose="020B0503020204020204" pitchFamily="34" charset="-122"/>
              </a:rPr>
              <a:t>Unwillingness to move policy “upstream” to health promotion and disease prevention</a:t>
            </a:r>
          </a:p>
          <a:p>
            <a:pPr eaLnBrk="1" hangingPunct="1">
              <a:lnSpc>
                <a:spcPct val="100000"/>
              </a:lnSpc>
              <a:spcBef>
                <a:spcPts val="638"/>
              </a:spcBef>
              <a:buClr>
                <a:srgbClr val="000000"/>
              </a:buClr>
              <a:buSzPct val="45000"/>
              <a:buFont typeface="Symbol" panose="05050102010706020507" pitchFamily="18" charset="2"/>
              <a:buChar char=""/>
            </a:pPr>
            <a:r>
              <a:rPr lang="en-US" altLang="en-US" sz="2400" dirty="0">
                <a:solidFill>
                  <a:srgbClr val="000000"/>
                </a:solidFill>
                <a:latin typeface="Times New Roman" panose="02020603050405020304" pitchFamily="18" charset="0"/>
                <a:ea typeface="Microsoft YaHei" panose="020B0503020204020204" pitchFamily="34" charset="-122"/>
              </a:rPr>
              <a:t>Worry that too little evidence underpins public health policies and actions </a:t>
            </a:r>
          </a:p>
          <a:p>
            <a:pPr eaLnBrk="1" hangingPunct="1">
              <a:lnSpc>
                <a:spcPct val="100000"/>
              </a:lnSpc>
              <a:spcBef>
                <a:spcPts val="638"/>
              </a:spcBef>
              <a:buClr>
                <a:srgbClr val="000000"/>
              </a:buClr>
              <a:buSzPct val="45000"/>
              <a:buFont typeface="Symbol" panose="05050102010706020507" pitchFamily="18" charset="2"/>
              <a:buChar char=""/>
            </a:pPr>
            <a:r>
              <a:rPr lang="en-US" altLang="en-US" sz="2400" dirty="0">
                <a:solidFill>
                  <a:srgbClr val="000000"/>
                </a:solidFill>
                <a:latin typeface="Times New Roman" panose="02020603050405020304" pitchFamily="18" charset="0"/>
                <a:ea typeface="Microsoft YaHei" panose="020B0503020204020204" pitchFamily="34" charset="-122"/>
              </a:rPr>
              <a:t>“</a:t>
            </a:r>
            <a:r>
              <a:rPr lang="en-US" altLang="en-US" sz="2400" dirty="0" err="1">
                <a:solidFill>
                  <a:srgbClr val="000000"/>
                </a:solidFill>
                <a:latin typeface="Times New Roman" panose="02020603050405020304" pitchFamily="18" charset="0"/>
                <a:ea typeface="Microsoft YaHei" panose="020B0503020204020204" pitchFamily="34" charset="-122"/>
              </a:rPr>
              <a:t>Decisionless</a:t>
            </a:r>
            <a:r>
              <a:rPr lang="en-US" altLang="en-US" sz="2400" dirty="0">
                <a:solidFill>
                  <a:srgbClr val="000000"/>
                </a:solidFill>
                <a:latin typeface="Times New Roman" panose="02020603050405020304" pitchFamily="18" charset="0"/>
                <a:ea typeface="Microsoft YaHei" panose="020B0503020204020204" pitchFamily="34" charset="-122"/>
              </a:rPr>
              <a:t> decision making” and “symbolic posturing”</a:t>
            </a:r>
          </a:p>
          <a:p>
            <a:pPr>
              <a:lnSpc>
                <a:spcPct val="100000"/>
              </a:lnSpc>
              <a:spcBef>
                <a:spcPts val="638"/>
              </a:spcBef>
              <a:buClr>
                <a:srgbClr val="000000"/>
              </a:buClr>
              <a:buSzPct val="45000"/>
            </a:pPr>
            <a:r>
              <a:rPr lang="en-US" altLang="en-US" sz="2400" dirty="0">
                <a:solidFill>
                  <a:srgbClr val="000000"/>
                </a:solidFill>
                <a:latin typeface="Times New Roman" panose="02020603050405020304" pitchFamily="18" charset="0"/>
                <a:ea typeface="Microsoft YaHei" panose="020B0503020204020204" pitchFamily="34" charset="-122"/>
              </a:rPr>
              <a:t>Too little attention to politics and practicalities of change </a:t>
            </a:r>
          </a:p>
          <a:p>
            <a:pPr eaLnBrk="1" hangingPunct="1">
              <a:lnSpc>
                <a:spcPct val="100000"/>
              </a:lnSpc>
              <a:spcBef>
                <a:spcPts val="638"/>
              </a:spcBef>
              <a:buClr>
                <a:srgbClr val="000000"/>
              </a:buClr>
              <a:buSzPct val="45000"/>
              <a:buFont typeface="Symbol" panose="05050102010706020507" pitchFamily="18" charset="2"/>
              <a:buChar char=""/>
            </a:pPr>
            <a:r>
              <a:rPr lang="en-US" altLang="en-US" sz="2400" dirty="0">
                <a:solidFill>
                  <a:srgbClr val="000000"/>
                </a:solidFill>
                <a:latin typeface="Times New Roman" panose="02020603050405020304" pitchFamily="18" charset="0"/>
                <a:ea typeface="Microsoft YaHei" panose="020B0503020204020204" pitchFamily="34" charset="-122"/>
              </a:rPr>
              <a:t>Unsympathetic political, social, cultural and religious values</a:t>
            </a:r>
          </a:p>
          <a:p>
            <a:pPr eaLnBrk="1" hangingPunct="1">
              <a:lnSpc>
                <a:spcPct val="100000"/>
              </a:lnSpc>
              <a:spcBef>
                <a:spcPts val="638"/>
              </a:spcBef>
              <a:buClr>
                <a:srgbClr val="000000"/>
              </a:buClr>
              <a:buSzPct val="45000"/>
              <a:buFont typeface="Symbol" panose="05050102010706020507" pitchFamily="18" charset="2"/>
              <a:buChar char=""/>
            </a:pPr>
            <a:r>
              <a:rPr lang="en-US" altLang="en-US" sz="2400" dirty="0">
                <a:solidFill>
                  <a:srgbClr val="000000"/>
                </a:solidFill>
                <a:latin typeface="Times New Roman" panose="02020603050405020304" pitchFamily="18" charset="0"/>
                <a:ea typeface="Microsoft YaHei" panose="020B0503020204020204" pitchFamily="34" charset="-122"/>
              </a:rPr>
              <a:t>“Big government and libertarian concerns”  </a:t>
            </a:r>
          </a:p>
          <a:p>
            <a:pPr eaLnBrk="1" hangingPunct="1">
              <a:lnSpc>
                <a:spcPct val="100000"/>
              </a:lnSpc>
              <a:spcBef>
                <a:spcPts val="638"/>
              </a:spcBef>
              <a:buFont typeface="Times New Roman" panose="02020603050405020304" pitchFamily="18" charset="0"/>
              <a:buNone/>
            </a:pPr>
            <a:endParaRPr lang="en-US" altLang="en-US" sz="2400" dirty="0">
              <a:solidFill>
                <a:srgbClr val="000000"/>
              </a:solidFill>
              <a:latin typeface="Times New Roman" panose="02020603050405020304" pitchFamily="18" charset="0"/>
              <a:ea typeface="Microsoft YaHei" panose="020B0503020204020204" pitchFamily="34" charset="-122"/>
            </a:endParaRPr>
          </a:p>
          <a:p>
            <a:pPr eaLnBrk="1" hangingPunct="1">
              <a:lnSpc>
                <a:spcPct val="100000"/>
              </a:lnSpc>
              <a:spcBef>
                <a:spcPts val="638"/>
              </a:spcBef>
              <a:buFont typeface="Times New Roman" panose="02020603050405020304" pitchFamily="18" charset="0"/>
              <a:buNone/>
            </a:pPr>
            <a:endParaRPr lang="en-US" altLang="en-US" sz="2400" dirty="0">
              <a:solidFill>
                <a:srgbClr val="000000"/>
              </a:solidFill>
              <a:latin typeface="Times New Roman" panose="02020603050405020304" pitchFamily="18" charset="0"/>
              <a:ea typeface="Microsoft YaHei" panose="020B0503020204020204" pitchFamily="34" charset="-122"/>
            </a:endParaRPr>
          </a:p>
          <a:p>
            <a:pPr eaLnBrk="1" hangingPunct="1">
              <a:lnSpc>
                <a:spcPct val="100000"/>
              </a:lnSpc>
              <a:spcBef>
                <a:spcPts val="638"/>
              </a:spcBef>
              <a:buFont typeface="Times New Roman" panose="02020603050405020304" pitchFamily="18" charset="0"/>
              <a:buNone/>
            </a:pPr>
            <a:endParaRPr lang="en-US" altLang="en-US" sz="2400" dirty="0">
              <a:solidFill>
                <a:srgbClr val="000000"/>
              </a:solidFill>
              <a:latin typeface="Times New Roman" panose="02020603050405020304" pitchFamily="18" charset="0"/>
              <a:ea typeface="Microsoft YaHei" panose="020B0503020204020204" pitchFamily="34" charset="-122"/>
            </a:endParaRPr>
          </a:p>
          <a:p>
            <a:pPr eaLnBrk="1" hangingPunct="1">
              <a:lnSpc>
                <a:spcPct val="100000"/>
              </a:lnSpc>
              <a:spcBef>
                <a:spcPts val="638"/>
              </a:spcBef>
              <a:buFont typeface="Times New Roman" panose="02020603050405020304" pitchFamily="18" charset="0"/>
              <a:buNone/>
            </a:pPr>
            <a:endParaRPr lang="en-US" altLang="en-US" sz="2400" dirty="0">
              <a:solidFill>
                <a:srgbClr val="000000"/>
              </a:solidFill>
              <a:latin typeface="Times New Roman" panose="02020603050405020304" pitchFamily="18" charset="0"/>
              <a:ea typeface="Microsoft YaHei" panose="020B0503020204020204" pitchFamily="34" charset="-122"/>
            </a:endParaRPr>
          </a:p>
          <a:p>
            <a:pPr eaLnBrk="1" hangingPunct="1">
              <a:lnSpc>
                <a:spcPct val="100000"/>
              </a:lnSpc>
              <a:spcBef>
                <a:spcPts val="638"/>
              </a:spcBef>
              <a:buFont typeface="Times New Roman" panose="02020603050405020304" pitchFamily="18" charset="0"/>
              <a:buNone/>
            </a:pPr>
            <a:endParaRPr lang="en-US" altLang="en-US" sz="2400" dirty="0">
              <a:solidFill>
                <a:srgbClr val="000000"/>
              </a:solidFill>
              <a:latin typeface="Times New Roman" panose="02020603050405020304" pitchFamily="18" charset="0"/>
              <a:ea typeface="Microsoft YaHei" panose="020B0503020204020204" pitchFamily="34" charset="-122"/>
            </a:endParaRPr>
          </a:p>
        </p:txBody>
      </p:sp>
    </p:spTree>
    <p:extLst>
      <p:ext uri="{BB962C8B-B14F-4D97-AF65-F5344CB8AC3E}">
        <p14:creationId xmlns:p14="http://schemas.microsoft.com/office/powerpoint/2010/main" val="38742008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1">
            <a:extLst>
              <a:ext uri="{FF2B5EF4-FFF2-40B4-BE49-F238E27FC236}">
                <a16:creationId xmlns:a16="http://schemas.microsoft.com/office/drawing/2014/main" id="{89D2841A-55D1-433B-9766-86748D4B5C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1950" y="80963"/>
            <a:ext cx="8882063" cy="666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4644292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13_WHO-Europe-powerpoint-template-2010">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otalTime>87</TotalTime>
  <Words>1661</Words>
  <Application>Microsoft Office PowerPoint</Application>
  <PresentationFormat>Widescreen</PresentationFormat>
  <Paragraphs>216</Paragraphs>
  <Slides>37</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37</vt:i4>
      </vt:variant>
    </vt:vector>
  </HeadingPairs>
  <TitlesOfParts>
    <vt:vector size="46" baseType="lpstr">
      <vt:lpstr>Microsoft YaHei</vt:lpstr>
      <vt:lpstr>Arial</vt:lpstr>
      <vt:lpstr>Arial Black</vt:lpstr>
      <vt:lpstr>Calibri</vt:lpstr>
      <vt:lpstr>Calibri Light</vt:lpstr>
      <vt:lpstr>Symbol</vt:lpstr>
      <vt:lpstr>Times New Roman</vt:lpstr>
      <vt:lpstr>Wingdings</vt:lpstr>
      <vt:lpstr>Office Theme</vt:lpstr>
      <vt:lpstr>What is global health </vt:lpstr>
      <vt:lpstr>Learning objectives, to understand:</vt:lpstr>
      <vt:lpstr>What is global health?</vt:lpstr>
      <vt:lpstr>Planetary health </vt:lpstr>
      <vt:lpstr>Definition of planetary health </vt:lpstr>
      <vt:lpstr>Global warming Temperature change </vt:lpstr>
      <vt:lpstr>PowerPoint Presentation</vt:lpstr>
      <vt:lpstr>Iraq 2023</vt:lpstr>
      <vt:lpstr>Iraq 2023</vt:lpstr>
      <vt:lpstr>PowerPoint Presentation</vt:lpstr>
      <vt:lpstr>Health and development </vt:lpstr>
      <vt:lpstr>Meaning of Development</vt:lpstr>
      <vt:lpstr>Institutional elements relevant to development </vt:lpstr>
      <vt:lpstr>“One Health” </vt:lpstr>
      <vt:lpstr>PowerPoint Presentation</vt:lpstr>
      <vt:lpstr>Some key One Health Issues </vt:lpstr>
      <vt:lpstr>Global health today  </vt:lpstr>
      <vt:lpstr>Global health: Some global facts</vt:lpstr>
      <vt:lpstr>DALYs lost for 10 leading causes</vt:lpstr>
      <vt:lpstr>What’s Hurting Us Now?</vt:lpstr>
      <vt:lpstr>The SDGs. Achieving better, more equitable, sustainable health and well-being for all at all ages</vt:lpstr>
      <vt:lpstr>The contribution of prevention and treatment related to the decline in global CHD mortality</vt:lpstr>
      <vt:lpstr>PowerPoint Presentation</vt:lpstr>
      <vt:lpstr>United States Life Expectancy </vt:lpstr>
      <vt:lpstr>All-cause mortality, ages 45–54 for US White non-Hispanics, US Hispanics and 6 comparison countries</vt:lpstr>
      <vt:lpstr>    Map of the richest and poorest countries in the world - Dark red: highest GDP per capita, Light red: lowest GDP per capita  </vt:lpstr>
      <vt:lpstr>PowerPoint Presentation</vt:lpstr>
      <vt:lpstr>PowerPoint Presentation</vt:lpstr>
      <vt:lpstr>Inequities are killing people on a  "grand scale" reports WHO's Commission </vt:lpstr>
      <vt:lpstr>“Upstream” approaches to health promotion and disease prevention</vt:lpstr>
      <vt:lpstr>WHO: 2003 Framework Convention for Tobacco Control (FCTC)</vt:lpstr>
      <vt:lpstr>WHO: MPOWER</vt:lpstr>
      <vt:lpstr>A “Nudge” </vt:lpstr>
      <vt:lpstr>Nudges </vt:lpstr>
      <vt:lpstr>Cycling in Copenhagen</vt:lpstr>
      <vt:lpstr>Challenges to public health action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global health</dc:title>
  <dc:creator>Richard Alderslade</dc:creator>
  <cp:lastModifiedBy>Richard Alderslade</cp:lastModifiedBy>
  <cp:revision>18</cp:revision>
  <dcterms:created xsi:type="dcterms:W3CDTF">2020-09-02T12:54:43Z</dcterms:created>
  <dcterms:modified xsi:type="dcterms:W3CDTF">2024-04-28T08:18:11Z</dcterms:modified>
</cp:coreProperties>
</file>