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Lato" panose="02000000000000000000" pitchFamily="2" charset="0"/>
      <p:regular r:id="rId15"/>
      <p:bold r:id="rId16"/>
      <p:italic r:id="rId17"/>
      <p:boldItalic r:id="rId18"/>
    </p:embeddedFont>
    <p:embeddedFont>
      <p:font typeface="Playfair Display" pitchFamily="2"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21" d="100"/>
          <a:sy n="121" d="100"/>
        </p:scale>
        <p:origin x="-346" y="-5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4.fntdata"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font" Target="fonts/font7.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3.fntdata"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font" Target="fonts/font2.fntdata" /><Relationship Id="rId20" Type="http://schemas.openxmlformats.org/officeDocument/2006/relationships/font" Target="fonts/font6.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font" Target="fonts/font1.fntdata"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font" Target="fonts/font5.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 Id="rId22" Type="http://schemas.openxmlformats.org/officeDocument/2006/relationships/font" Target="fonts/font8.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13199094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ritannica.com/topic/British-American-Tobacco-PLC" TargetMode="External" /><Relationship Id="rId2" Type="http://schemas.openxmlformats.org/officeDocument/2006/relationships/slide" Target="../slides/slide9.xml" /><Relationship Id="rId1" Type="http://schemas.openxmlformats.org/officeDocument/2006/relationships/notesMaster" Target="../notesMasters/notesMaster1.xml" /><Relationship Id="rId4" Type="http://schemas.openxmlformats.org/officeDocument/2006/relationships/hyperlink" Target="https://www.england.nhs.uk/wp-content/uploads/2021/11/B0659_The-future-of-NHS-human-resources-and-organisational-development-report_22112021.pdf" TargetMode="Externa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22ea103aa9b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22ea103aa9b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2ea103aa9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22ea103aa9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HRM practice is one of the primary practices in both private and public sectors. Liu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(2023), mentioned that globalisation in organisations has made them go for green human resource management practices. The study is focused on the practice of specific HR practices for improving the operational performance of NHS and British American Tobacco. Three articles related to HR practices have also been discussed in the study for analysing the impact of HR practices in the UK's private and public sectors. These practices have enabled the study to work on the issues of practising efficient HR management practices and mitigating those in an efficient manner with proper recommendations.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22ea103aa9b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22ea103aa9b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first article by Kutieshat and Farmanesh (2022), have discovered the Impact of new human resource management practices on innovation performance during the covid-19 crisis. As per the view of the authors, the occurrence of the global pandemic Covid-19 has impacted the employee retention of many organisations. The authors have opined that the application of proper HRM practices significantly increases the positive relationship between managers and employees (Kutieshat and Farmanesh, 2022). On the other hand, the NHS as a public sector in the UK practices supporting the frontline staff and delivering the care that patients need. As per the report, the human resource manager of the company is linked to making the whole process disciplined (Healthcareers.nhs.uk, 2023). These justify the appropriate practices of performance management as an HRM practice in the organisation which have left a positive impact on the organisation and made this the leading healthcare organisation in the UK.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22ea103aa9b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22ea103aa9b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second article by Malik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(2020), has focused on the application of HRM practices to understand and apply green human resource management (GHRM) practices in organisations. As per the view of the authors, the sustainability of an organisation can be achieved by organisations for increasing profitability. The study has mentioned that HRM practices and the social responsibility of an organisation are linked to each other and can help an organisation practise sustainable CSR approaches (Malik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2020). It is evident from the report that the HRM practises at British American Tobacco (BAT) have made the organisation an accelerated place of transformation. This has helped the company drive itself toward stability and growth.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HRM practices such as recruitment and selection, performance management, and learning and development have helped the company to hire the most potent people in the workplace. For example, BAT has been practising certain aspects of HRM that include diversity, openness and responsiveness of employers and managers, and certain responsibilities (Bat.com, 2023). The specific responsibilities of the company include “dignity at work”, “restructuring”, and “diversity”. These practices have helped BAT to increase its acceptability and profitability across the globe.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2ea103aa9b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2ea103aa9b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 the third article by Ercantan and Eyupoglu (2021), the application of effective human resource practices can be helpful in increasing employee engagement of employees. The authors have opined that environmental challenges have become one of the major challenges that companies across the globe have been facing. According to the authors, this is one of the major concerns that have made companies practise HRM as the new dimension of human resource management practices (Ercantan and Eyupoglu, 2021). Tthevautgurs have mentioned that certain practices can be helpful for companies to implement GHRM. These include recruitment and selection (RS), training and development (TD), performance management (PM), and compensation management (CM). It is assumed that these practices can be helpful for companies to increase their CSR approach and achieve more acceptance to a broader audience.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HRM practices such as high-quality performance management have helped the NHS  to set out a vision of supporting the health and care system to provide them with the required care. Staff, leaders, and employees are the most efficient members of the organisation which has helped the company to increase its acceptability (England.nhs.uk, 2023). It is evident from the report that the employees of the organisation work together to increase the operational performance of the company. NHS has been practising the proper maintenance of the attendance management process, handling formal grievance and disciplinary processes and appeals, and designing and delivering training and development programmes.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2ea103aa9b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2ea103aa9b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Identified HR strategies</a:t>
            </a:r>
            <a:endParaRPr sz="1200" b="1" i="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identified HR strategies include the incorporation of diversity and equality in the workplace along with practising performance management by recruiting the most potent employees. Moreover, the practices include treating every employee equally, compensation management, training every employee equally, and practising regular communication.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i="1">
                <a:solidFill>
                  <a:schemeClr val="dk1"/>
                </a:solidFill>
                <a:latin typeface="Times New Roman"/>
                <a:ea typeface="Times New Roman"/>
                <a:cs typeface="Times New Roman"/>
                <a:sym typeface="Times New Roman"/>
              </a:rPr>
              <a:t>Impact of the Identified HR Strategies on the overall performance of the NHS and BAT</a:t>
            </a:r>
            <a:endParaRPr sz="1200" b="1" i="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The application of the resource-based view model can be considered effective for improving the overall performance of organisations. According to Hameed et al. (2021), the application of the resource-based view is capable of predicting the GHRM and green entrepreneurship determinants which may enable the companies to practise sustainability in an efficient manner. On the contrary, Ramon-Jeronimo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(2019), have mentioned that the resources and capabilities of an organisation can be used more effectively by using the resource-based view model. For example, the NHS has been using its human resources for improving its operational performance. The organisation has enabled workforce development by applying effective leadership, staff deveIt is assumed that the identified strategies have helped the NHS to gain high operational performance. These strategies have helped the organisation to develop performance management of the organisation (Healthcareers.nhs.uk, 2023). In contrast, the organisation has shown poor decision-making regarding proper patient care. As evident from the report, the NHS has shown the worst performance related to patient care. The report has shown that a total of 71% of patients in the A&amp;E unit have been discharged, admitted, and transferred within four hours which is a record low (Theguardian.com, 2020). It can be assumed that the application of a resource-based view may help the organisation to use its human resources in an effective manner. The application of a resource-based view can also be helpful for analysing the current issues in HRM and IHRM to increase the operational performance of organisations. It can be advised for the NHS to increase its leadership approach by hiring the most potent leaders to maintain a competitive advantage. For example, the use of this model can enable an organisation to increase its primary and secondary sources of resources. On the other hand, BAT has faced the issue of poor financial performance of BAT. As evident from the report, the ROE of the company has declined to approximately 43% (Finance.yahoo.com, 2023). In contradiction, the company has been practising high-performance management as an HRM practice for increasing employee retention. For example, mutual responsibilities such as environmental responsibilities, creating a constructive place in the community, and providing business information security have been practised in BAT  for a long time. It can be assumed that the application of the resource-based view can be helpful for the company to utilise its human resources to practise sustainable approaches.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22ea103aa9b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22ea103aa9b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functional departments of the private sector include strategy, marketing, finance, human resources, technology and equipment, and operations. On the contrary, the public sector includes departments such as finance and accounting, customer service, human resources, and marketing. For example, the human resource department of the NHS is highly effective in maintaining relationships with patients. It is evident from the report that the maintenance of effective employee relations which include the participation of local communities has also been practised by the organisation (Healthcareers.nhs.uk, 2023). It is assumed that the practices have helped the NHS to work for better HRM practices for further improvement of the organisation.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cultural aspect of a private sector such as BAT includes private ownership and control, private finance, multinational work culture of employees and large multinational corporations. For example, BAT is also practising certain HRM practices that refer to better performance management. These include preventing bullying and harassment in the workplace and providing respect to every employee (Bat.com, 2023). It can be expected that the organisation can be successful in practising better HRM within the organisation. On the other hand, the regulatory practice of the public sector includes the </a:t>
            </a:r>
            <a:r>
              <a:rPr lang="en-GB" sz="1200">
                <a:solidFill>
                  <a:schemeClr val="dk1"/>
                </a:solidFill>
                <a:highlight>
                  <a:srgbClr val="FFFFFF"/>
                </a:highlight>
                <a:latin typeface="Times New Roman"/>
                <a:ea typeface="Times New Roman"/>
                <a:cs typeface="Times New Roman"/>
                <a:sym typeface="Times New Roman"/>
              </a:rPr>
              <a:t>formalised, mandatory, whole-of-government policy. On the contrary, private sectors do not completely rely on maintaining government policies. For example, the NHS is highly dependent on maintaining government policies (Healthcareers.nhs.uk, 2023). It is assumed that the application of government regulatory approaches has helped the company to increase its operations and performance. </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The positional side of the NHS refers to working for people who need proper care. For example, the company has been working on creating a major plan to recover urgent and emergency care services. The frontline capacity of the company includes approximately 100 specialist mental health vehicles and 5000 satiable hospital beds backed by a £1 billion dedicated fund (England.nhs.uk, 2023). On the contrary, BAT has been working to create a sustainable approach to building a better tomorrow. The vision of the company includes creating diverse, responsible and empowered employees with efficient work culture (Bat.com, 2023). It is assumed that these practices might help the company to increase the performance of its operations. </a:t>
            </a:r>
            <a:endParaRPr sz="1200">
              <a:solidFill>
                <a:schemeClr val="dk1"/>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g22ea103aa9b_0_2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9" name="Google Shape;119;g22ea103aa9b_0_2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British American Tobacco was formed in 1902 and has agreed to trade across the domestic country which is reorganised under the new holding company. The company has expanded rapidly and has exponentially increased during the period of World War 1.  The multi-category consumer goods business by reducing the health impact with the target represents a 34 % increase with an average with the rating consensus has been observed (</a:t>
            </a:r>
            <a:r>
              <a:rPr lang="en-GB" sz="120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Britannica.com, 2023</a:t>
            </a:r>
            <a:r>
              <a:rPr lang="en-GB" sz="1200">
                <a:solidFill>
                  <a:schemeClr val="dk1"/>
                </a:solidFill>
                <a:latin typeface="Times New Roman"/>
                <a:ea typeface="Times New Roman"/>
                <a:cs typeface="Times New Roman"/>
                <a:sym typeface="Times New Roman"/>
              </a:rPr>
              <a:t>). Science and innovation have been observed as key strategies towards the development and impacting the health business leading to scientific research programmes. The organisations focused on the aspect of an inclusive work environment with a diverse workforce for purposeful work within the organisation (Bat.com, 2023).  A sharpened focus on innovation for improved execution and operational excellence has been observed. The progressive agile organisation with a collaborative and cooperative culture has been noticed for suitable delivery within the organisation.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NHS was created in 1948, to provide universal access to healthcare services with regulations and transfer of functions of Health Education England. The HR within the organisation are responsible for medical staffing with resourcing and employees' well-being and occupational health have been observed (</a:t>
            </a:r>
            <a:r>
              <a:rPr lang="en-GB" sz="120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England.nhs.uk, 2023</a:t>
            </a:r>
            <a:r>
              <a:rPr lang="en-GB" sz="1200">
                <a:solidFill>
                  <a:schemeClr val="dk1"/>
                </a:solidFill>
                <a:latin typeface="Times New Roman"/>
                <a:ea typeface="Times New Roman"/>
                <a:cs typeface="Times New Roman"/>
                <a:sym typeface="Times New Roman"/>
              </a:rPr>
              <a:t>). The organisation is one of the most publicly funded healthcare services in the world. The organisation has communicated with the employees about the equality and diversity on which it has focused on.  Introducing new employment policies which are closely related to unions which are directly interviewed by the trust in which the organisation has focused on.  Working with trade unions and systems and organisations to standardise the process is identified for performance management within the organisation.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g22ea103aa9b_0_3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 name="Google Shape;127;g22ea103aa9b_0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22ea103aa9b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22ea103aa9b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NHS can try to include certain aspects of maintaining a healthy relationship with employees. For example, the staff of the company can try to commentate with its employees on a regular basis. As per the view ofKozioł-Nadolna</a:t>
            </a:r>
            <a:r>
              <a:rPr lang="en-GB" sz="1200" i="1">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(2020), the most effective characteristics of a  leader include communication skills, and setting goals. It can be assumed that regular communication may help the NHS to understand the views of the employees better and work accordingly. This may also help in increasing the possibility of effective patient care. On the contrary, BAT can try to become socially responsible by practising the approach of reducing the carbon footprint. According to Hristov and Chirico (2019), the use of suitable value creation can be helpful for an organisation to improve its strategic performance. BAT can try to improve its sustainability approaches by enhancing the CSR approaches.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2ea103aa9b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2ea103aa9b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 name="Google Shape;12;p2"/>
          <p:cNvCxnSpPr/>
          <p:nvPr/>
        </p:nvCxnSpPr>
        <p:spPr>
          <a:xfrm>
            <a:off x="733219" y="2235351"/>
            <a:ext cx="385200" cy="0"/>
          </a:xfrm>
          <a:prstGeom prst="straightConnector1">
            <a:avLst/>
          </a:prstGeom>
          <a:noFill/>
          <a:ln w="28575" cap="flat" cmpd="sng">
            <a:solidFill>
              <a:schemeClr val="dk1"/>
            </a:solidFill>
            <a:prstDash val="solid"/>
            <a:round/>
            <a:headEnd type="none" w="sm" len="sm"/>
            <a:tailEnd type="none" w="sm" len="sm"/>
          </a:ln>
        </p:spPr>
      </p:cxnSp>
      <p:sp>
        <p:nvSpPr>
          <p:cNvPr id="13" name="Google Shape;13;p2"/>
          <p:cNvSpPr txBox="1">
            <a:spLocks noGrp="1"/>
          </p:cNvSpPr>
          <p:nvPr>
            <p:ph type="ctrTitle"/>
          </p:nvPr>
        </p:nvSpPr>
        <p:spPr>
          <a:xfrm>
            <a:off x="630600" y="136800"/>
            <a:ext cx="7893000" cy="1853700"/>
          </a:xfrm>
          <a:prstGeom prst="rect">
            <a:avLst/>
          </a:prstGeom>
        </p:spPr>
        <p:txBody>
          <a:bodyPr spcFirstLastPara="1" wrap="square" lIns="91425" tIns="91425" rIns="91425" bIns="91425" anchor="b" anchorCtr="0">
            <a:normAutofit/>
          </a:bodyPr>
          <a:lstStyle>
            <a:lvl1pPr lvl="0">
              <a:spcBef>
                <a:spcPts val="100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4" name="Google Shape;14;p2"/>
          <p:cNvSpPr txBox="1">
            <a:spLocks noGrp="1"/>
          </p:cNvSpPr>
          <p:nvPr>
            <p:ph type="subTitle" idx="1"/>
          </p:nvPr>
        </p:nvSpPr>
        <p:spPr>
          <a:xfrm>
            <a:off x="630600" y="3228375"/>
            <a:ext cx="7893000" cy="1274100"/>
          </a:xfrm>
          <a:prstGeom prst="rect">
            <a:avLst/>
          </a:prstGeom>
        </p:spPr>
        <p:txBody>
          <a:bodyPr spcFirstLastPara="1" wrap="square" lIns="91425" tIns="91425" rIns="91425" bIns="91425" anchor="b" anchorCtr="0">
            <a:normAutofit/>
          </a:bodyPr>
          <a:lstStyle>
            <a:lvl1pPr lvl="0">
              <a:lnSpc>
                <a:spcPct val="100000"/>
              </a:lnSpc>
              <a:spcBef>
                <a:spcPts val="1000"/>
              </a:spcBef>
              <a:spcAft>
                <a:spcPts val="0"/>
              </a:spcAft>
              <a:buClr>
                <a:schemeClr val="accent6"/>
              </a:buClr>
              <a:buSzPts val="2400"/>
              <a:buNone/>
              <a:defRPr sz="2400">
                <a:solidFill>
                  <a:schemeClr val="accent6"/>
                </a:solidFill>
              </a:defRPr>
            </a:lvl1pPr>
            <a:lvl2pPr lvl="1">
              <a:lnSpc>
                <a:spcPct val="100000"/>
              </a:lnSpc>
              <a:spcBef>
                <a:spcPts val="0"/>
              </a:spcBef>
              <a:spcAft>
                <a:spcPts val="0"/>
              </a:spcAft>
              <a:buClr>
                <a:schemeClr val="accent6"/>
              </a:buClr>
              <a:buSzPts val="2400"/>
              <a:buNone/>
              <a:defRPr sz="2400">
                <a:solidFill>
                  <a:schemeClr val="accent6"/>
                </a:solidFill>
              </a:defRPr>
            </a:lvl2pPr>
            <a:lvl3pPr lvl="2">
              <a:lnSpc>
                <a:spcPct val="100000"/>
              </a:lnSpc>
              <a:spcBef>
                <a:spcPts val="0"/>
              </a:spcBef>
              <a:spcAft>
                <a:spcPts val="0"/>
              </a:spcAft>
              <a:buClr>
                <a:schemeClr val="accent6"/>
              </a:buClr>
              <a:buSzPts val="2400"/>
              <a:buNone/>
              <a:defRPr sz="2400">
                <a:solidFill>
                  <a:schemeClr val="accent6"/>
                </a:solidFill>
              </a:defRPr>
            </a:lvl3pPr>
            <a:lvl4pPr lvl="3">
              <a:lnSpc>
                <a:spcPct val="100000"/>
              </a:lnSpc>
              <a:spcBef>
                <a:spcPts val="0"/>
              </a:spcBef>
              <a:spcAft>
                <a:spcPts val="0"/>
              </a:spcAft>
              <a:buClr>
                <a:schemeClr val="accent6"/>
              </a:buClr>
              <a:buSzPts val="2400"/>
              <a:buNone/>
              <a:defRPr sz="2400">
                <a:solidFill>
                  <a:schemeClr val="accent6"/>
                </a:solidFill>
              </a:defRPr>
            </a:lvl4pPr>
            <a:lvl5pPr lvl="4">
              <a:lnSpc>
                <a:spcPct val="100000"/>
              </a:lnSpc>
              <a:spcBef>
                <a:spcPts val="0"/>
              </a:spcBef>
              <a:spcAft>
                <a:spcPts val="0"/>
              </a:spcAft>
              <a:buClr>
                <a:schemeClr val="accent6"/>
              </a:buClr>
              <a:buSzPts val="2400"/>
              <a:buNone/>
              <a:defRPr sz="2400">
                <a:solidFill>
                  <a:schemeClr val="accent6"/>
                </a:solidFill>
              </a:defRPr>
            </a:lvl5pPr>
            <a:lvl6pPr lvl="5">
              <a:lnSpc>
                <a:spcPct val="100000"/>
              </a:lnSpc>
              <a:spcBef>
                <a:spcPts val="0"/>
              </a:spcBef>
              <a:spcAft>
                <a:spcPts val="0"/>
              </a:spcAft>
              <a:buClr>
                <a:schemeClr val="accent6"/>
              </a:buClr>
              <a:buSzPts val="2400"/>
              <a:buNone/>
              <a:defRPr sz="2400">
                <a:solidFill>
                  <a:schemeClr val="accent6"/>
                </a:solidFill>
              </a:defRPr>
            </a:lvl6pPr>
            <a:lvl7pPr lvl="6">
              <a:lnSpc>
                <a:spcPct val="100000"/>
              </a:lnSpc>
              <a:spcBef>
                <a:spcPts val="0"/>
              </a:spcBef>
              <a:spcAft>
                <a:spcPts val="0"/>
              </a:spcAft>
              <a:buClr>
                <a:schemeClr val="accent6"/>
              </a:buClr>
              <a:buSzPts val="2400"/>
              <a:buNone/>
              <a:defRPr sz="2400">
                <a:solidFill>
                  <a:schemeClr val="accent6"/>
                </a:solidFill>
              </a:defRPr>
            </a:lvl7pPr>
            <a:lvl8pPr lvl="7">
              <a:lnSpc>
                <a:spcPct val="100000"/>
              </a:lnSpc>
              <a:spcBef>
                <a:spcPts val="0"/>
              </a:spcBef>
              <a:spcAft>
                <a:spcPts val="0"/>
              </a:spcAft>
              <a:buClr>
                <a:schemeClr val="accent6"/>
              </a:buClr>
              <a:buSzPts val="2400"/>
              <a:buNone/>
              <a:defRPr sz="2400">
                <a:solidFill>
                  <a:schemeClr val="accent6"/>
                </a:solidFill>
              </a:defRPr>
            </a:lvl8pPr>
            <a:lvl9pPr lvl="8">
              <a:lnSpc>
                <a:spcPct val="100000"/>
              </a:lnSpc>
              <a:spcBef>
                <a:spcPts val="0"/>
              </a:spcBef>
              <a:spcAft>
                <a:spcPts val="0"/>
              </a:spcAft>
              <a:buClr>
                <a:schemeClr val="accent6"/>
              </a:buClr>
              <a:buSzPts val="2400"/>
              <a:buNone/>
              <a:defRPr sz="2400">
                <a:solidFill>
                  <a:schemeClr val="accent6"/>
                </a:solidFill>
              </a:defRPr>
            </a:lvl9pPr>
          </a:lstStyle>
          <a:p>
            <a:endParaRPr/>
          </a:p>
        </p:txBody>
      </p:sp>
      <p:sp>
        <p:nvSpPr>
          <p:cNvPr id="15" name="Google Shape;15;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sp>
        <p:nvSpPr>
          <p:cNvPr id="17" name="Google Shape;17;p3"/>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txBox="1">
            <a:spLocks noGrp="1"/>
          </p:cNvSpPr>
          <p:nvPr>
            <p:ph type="title"/>
          </p:nvPr>
        </p:nvSpPr>
        <p:spPr>
          <a:xfrm>
            <a:off x="509550" y="1921350"/>
            <a:ext cx="8124900" cy="1300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0" name="Google Shape;2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sp>
        <p:nvSpPr>
          <p:cNvPr id="22" name="Google Shape;22;p4"/>
          <p:cNvSpPr/>
          <p:nvPr/>
        </p:nvSpPr>
        <p:spPr>
          <a:xfrm>
            <a:off x="-125" y="5045700"/>
            <a:ext cx="9144000" cy="97800"/>
          </a:xfrm>
          <a:prstGeom prst="rect">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3" name="Google Shape;23;p4"/>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4" name="Google Shape;24;p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5" name="Google Shape;25;p4"/>
          <p:cNvSpPr txBox="1">
            <a:spLocks noGrp="1"/>
          </p:cNvSpPr>
          <p:nvPr>
            <p:ph type="body" idx="1"/>
          </p:nvPr>
        </p:nvSpPr>
        <p:spPr>
          <a:xfrm>
            <a:off x="311700" y="1417800"/>
            <a:ext cx="8520600" cy="3150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6" name="Google Shape;26;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7"/>
        <p:cNvGrpSpPr/>
        <p:nvPr/>
      </p:nvGrpSpPr>
      <p:grpSpPr>
        <a:xfrm>
          <a:off x="0" y="0"/>
          <a:ext cx="0" cy="0"/>
          <a:chOff x="0" y="0"/>
          <a:chExt cx="0" cy="0"/>
        </a:xfrm>
      </p:grpSpPr>
      <p:cxnSp>
        <p:nvCxnSpPr>
          <p:cNvPr id="28" name="Google Shape;28;p5"/>
          <p:cNvCxnSpPr/>
          <p:nvPr/>
        </p:nvCxnSpPr>
        <p:spPr>
          <a:xfrm>
            <a:off x="419425" y="1154195"/>
            <a:ext cx="385200" cy="0"/>
          </a:xfrm>
          <a:prstGeom prst="straightConnector1">
            <a:avLst/>
          </a:prstGeom>
          <a:noFill/>
          <a:ln w="28575" cap="flat" cmpd="sng">
            <a:solidFill>
              <a:schemeClr val="dk1"/>
            </a:solidFill>
            <a:prstDash val="solid"/>
            <a:round/>
            <a:headEnd type="none" w="sm" len="sm"/>
            <a:tailEnd type="none" w="sm" len="sm"/>
          </a:ln>
        </p:spPr>
      </p:cxnSp>
      <p:sp>
        <p:nvSpPr>
          <p:cNvPr id="29" name="Google Shape;29;p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0" name="Google Shape;30;p5"/>
          <p:cNvSpPr txBox="1">
            <a:spLocks noGrp="1"/>
          </p:cNvSpPr>
          <p:nvPr>
            <p:ph type="body" idx="1"/>
          </p:nvPr>
        </p:nvSpPr>
        <p:spPr>
          <a:xfrm>
            <a:off x="3117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5"/>
          <p:cNvSpPr txBox="1">
            <a:spLocks noGrp="1"/>
          </p:cNvSpPr>
          <p:nvPr>
            <p:ph type="body" idx="2"/>
          </p:nvPr>
        </p:nvSpPr>
        <p:spPr>
          <a:xfrm>
            <a:off x="4832400" y="1417950"/>
            <a:ext cx="3999900" cy="3150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cxnSp>
        <p:nvCxnSpPr>
          <p:cNvPr id="37" name="Google Shape;37;p7"/>
          <p:cNvCxnSpPr/>
          <p:nvPr/>
        </p:nvCxnSpPr>
        <p:spPr>
          <a:xfrm>
            <a:off x="411044" y="1417772"/>
            <a:ext cx="385200" cy="0"/>
          </a:xfrm>
          <a:prstGeom prst="straightConnector1">
            <a:avLst/>
          </a:prstGeom>
          <a:noFill/>
          <a:ln w="28575" cap="flat" cmpd="sng">
            <a:solidFill>
              <a:schemeClr val="dk1"/>
            </a:solidFill>
            <a:prstDash val="solid"/>
            <a:round/>
            <a:headEnd type="none" w="sm" len="sm"/>
            <a:tailEnd type="none" w="sm" len="sm"/>
          </a:ln>
        </p:spPr>
      </p:cxnSp>
      <p:sp>
        <p:nvSpPr>
          <p:cNvPr id="38" name="Google Shape;38;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9" name="Google Shape;39;p7"/>
          <p:cNvSpPr txBox="1">
            <a:spLocks noGrp="1"/>
          </p:cNvSpPr>
          <p:nvPr>
            <p:ph type="body" idx="1"/>
          </p:nvPr>
        </p:nvSpPr>
        <p:spPr>
          <a:xfrm>
            <a:off x="311700" y="1640350"/>
            <a:ext cx="2808000" cy="29289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8"/>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45" name="Google Shape;45;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6"/>
        <p:cNvGrpSpPr/>
        <p:nvPr/>
      </p:nvGrpSpPr>
      <p:grpSpPr>
        <a:xfrm>
          <a:off x="0" y="0"/>
          <a:ext cx="0" cy="0"/>
          <a:chOff x="0" y="0"/>
          <a:chExt cx="0" cy="0"/>
        </a:xfrm>
      </p:grpSpPr>
      <p:sp>
        <p:nvSpPr>
          <p:cNvPr id="47" name="Google Shape;47;p9"/>
          <p:cNvSpPr/>
          <p:nvPr/>
        </p:nvSpPr>
        <p:spPr>
          <a:xfrm>
            <a:off x="4572000" y="-10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8" name="Google Shape;48;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9" name="Google Shape;49;p9"/>
          <p:cNvSpPr txBox="1">
            <a:spLocks noGrp="1"/>
          </p:cNvSpPr>
          <p:nvPr>
            <p:ph type="title"/>
          </p:nvPr>
        </p:nvSpPr>
        <p:spPr>
          <a:xfrm>
            <a:off x="265500" y="1084625"/>
            <a:ext cx="4045200" cy="17070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50" name="Google Shape;50;p9"/>
          <p:cNvSpPr txBox="1">
            <a:spLocks noGrp="1"/>
          </p:cNvSpPr>
          <p:nvPr>
            <p:ph type="subTitle" idx="1"/>
          </p:nvPr>
        </p:nvSpPr>
        <p:spPr>
          <a:xfrm>
            <a:off x="265500" y="2845200"/>
            <a:ext cx="4045200" cy="14217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accent6"/>
              </a:buClr>
              <a:buSzPts val="2100"/>
              <a:buNone/>
              <a:defRPr sz="2100">
                <a:solidFill>
                  <a:schemeClr val="accent6"/>
                </a:solidFill>
              </a:defRPr>
            </a:lvl1pPr>
            <a:lvl2pPr lvl="1" algn="ctr">
              <a:lnSpc>
                <a:spcPct val="100000"/>
              </a:lnSpc>
              <a:spcBef>
                <a:spcPts val="0"/>
              </a:spcBef>
              <a:spcAft>
                <a:spcPts val="0"/>
              </a:spcAft>
              <a:buClr>
                <a:schemeClr val="accent6"/>
              </a:buClr>
              <a:buSzPts val="2100"/>
              <a:buNone/>
              <a:defRPr sz="2100">
                <a:solidFill>
                  <a:schemeClr val="accent6"/>
                </a:solidFill>
              </a:defRPr>
            </a:lvl2pPr>
            <a:lvl3pPr lvl="2" algn="ctr">
              <a:lnSpc>
                <a:spcPct val="100000"/>
              </a:lnSpc>
              <a:spcBef>
                <a:spcPts val="0"/>
              </a:spcBef>
              <a:spcAft>
                <a:spcPts val="0"/>
              </a:spcAft>
              <a:buClr>
                <a:schemeClr val="accent6"/>
              </a:buClr>
              <a:buSzPts val="2100"/>
              <a:buNone/>
              <a:defRPr sz="2100">
                <a:solidFill>
                  <a:schemeClr val="accent6"/>
                </a:solidFill>
              </a:defRPr>
            </a:lvl3pPr>
            <a:lvl4pPr lvl="3" algn="ctr">
              <a:lnSpc>
                <a:spcPct val="100000"/>
              </a:lnSpc>
              <a:spcBef>
                <a:spcPts val="0"/>
              </a:spcBef>
              <a:spcAft>
                <a:spcPts val="0"/>
              </a:spcAft>
              <a:buClr>
                <a:schemeClr val="accent6"/>
              </a:buClr>
              <a:buSzPts val="2100"/>
              <a:buNone/>
              <a:defRPr sz="2100">
                <a:solidFill>
                  <a:schemeClr val="accent6"/>
                </a:solidFill>
              </a:defRPr>
            </a:lvl4pPr>
            <a:lvl5pPr lvl="4" algn="ctr">
              <a:lnSpc>
                <a:spcPct val="100000"/>
              </a:lnSpc>
              <a:spcBef>
                <a:spcPts val="0"/>
              </a:spcBef>
              <a:spcAft>
                <a:spcPts val="0"/>
              </a:spcAft>
              <a:buClr>
                <a:schemeClr val="accent6"/>
              </a:buClr>
              <a:buSzPts val="2100"/>
              <a:buNone/>
              <a:defRPr sz="2100">
                <a:solidFill>
                  <a:schemeClr val="accent6"/>
                </a:solidFill>
              </a:defRPr>
            </a:lvl5pPr>
            <a:lvl6pPr lvl="5" algn="ctr">
              <a:lnSpc>
                <a:spcPct val="100000"/>
              </a:lnSpc>
              <a:spcBef>
                <a:spcPts val="0"/>
              </a:spcBef>
              <a:spcAft>
                <a:spcPts val="0"/>
              </a:spcAft>
              <a:buClr>
                <a:schemeClr val="accent6"/>
              </a:buClr>
              <a:buSzPts val="2100"/>
              <a:buNone/>
              <a:defRPr sz="2100">
                <a:solidFill>
                  <a:schemeClr val="accent6"/>
                </a:solidFill>
              </a:defRPr>
            </a:lvl6pPr>
            <a:lvl7pPr lvl="6" algn="ctr">
              <a:lnSpc>
                <a:spcPct val="100000"/>
              </a:lnSpc>
              <a:spcBef>
                <a:spcPts val="0"/>
              </a:spcBef>
              <a:spcAft>
                <a:spcPts val="0"/>
              </a:spcAft>
              <a:buClr>
                <a:schemeClr val="accent6"/>
              </a:buClr>
              <a:buSzPts val="2100"/>
              <a:buNone/>
              <a:defRPr sz="2100">
                <a:solidFill>
                  <a:schemeClr val="accent6"/>
                </a:solidFill>
              </a:defRPr>
            </a:lvl7pPr>
            <a:lvl8pPr lvl="7" algn="ctr">
              <a:lnSpc>
                <a:spcPct val="100000"/>
              </a:lnSpc>
              <a:spcBef>
                <a:spcPts val="0"/>
              </a:spcBef>
              <a:spcAft>
                <a:spcPts val="0"/>
              </a:spcAft>
              <a:buClr>
                <a:schemeClr val="accent6"/>
              </a:buClr>
              <a:buSzPts val="2100"/>
              <a:buNone/>
              <a:defRPr sz="2100">
                <a:solidFill>
                  <a:schemeClr val="accent6"/>
                </a:solidFill>
              </a:defRPr>
            </a:lvl8pPr>
            <a:lvl9pPr lvl="8" algn="ctr">
              <a:lnSpc>
                <a:spcPct val="100000"/>
              </a:lnSpc>
              <a:spcBef>
                <a:spcPts val="0"/>
              </a:spcBef>
              <a:spcAft>
                <a:spcPts val="0"/>
              </a:spcAft>
              <a:buClr>
                <a:schemeClr val="accent6"/>
              </a:buClr>
              <a:buSzPts val="2100"/>
              <a:buNone/>
              <a:defRPr sz="2100">
                <a:solidFill>
                  <a:schemeClr val="accent6"/>
                </a:solidFill>
              </a:defRPr>
            </a:lvl9pPr>
          </a:lstStyle>
          <a:p>
            <a:endParaRPr/>
          </a:p>
        </p:txBody>
      </p:sp>
      <p:sp>
        <p:nvSpPr>
          <p:cNvPr id="51" name="Google Shape;51;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52" name="Google Shape;52;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3"/>
        <p:cNvGrpSpPr/>
        <p:nvPr/>
      </p:nvGrpSpPr>
      <p:grpSpPr>
        <a:xfrm>
          <a:off x="0" y="0"/>
          <a:ext cx="0" cy="0"/>
          <a:chOff x="0" y="0"/>
          <a:chExt cx="0" cy="0"/>
        </a:xfrm>
      </p:grpSpPr>
      <p:sp>
        <p:nvSpPr>
          <p:cNvPr id="54" name="Google Shape;54;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55" name="Google Shape;55;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6"/>
        <p:cNvGrpSpPr/>
        <p:nvPr/>
      </p:nvGrpSpPr>
      <p:grpSpPr>
        <a:xfrm>
          <a:off x="0" y="0"/>
          <a:ext cx="0" cy="0"/>
          <a:chOff x="0" y="0"/>
          <a:chExt cx="0" cy="0"/>
        </a:xfrm>
      </p:grpSpPr>
      <p:sp>
        <p:nvSpPr>
          <p:cNvPr id="57" name="Google Shape;57;p11"/>
          <p:cNvSpPr/>
          <p:nvPr/>
        </p:nvSpPr>
        <p:spPr>
          <a:xfrm>
            <a:off x="586721" y="0"/>
            <a:ext cx="7970700" cy="666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11"/>
          <p:cNvSpPr/>
          <p:nvPr/>
        </p:nvSpPr>
        <p:spPr>
          <a:xfrm>
            <a:off x="586721" y="5076900"/>
            <a:ext cx="7970700" cy="66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1"/>
          <p:cNvSpPr txBox="1">
            <a:spLocks noGrp="1"/>
          </p:cNvSpPr>
          <p:nvPr>
            <p:ph type="title" hasCustomPrompt="1"/>
          </p:nvPr>
        </p:nvSpPr>
        <p:spPr>
          <a:xfrm>
            <a:off x="586725" y="1353788"/>
            <a:ext cx="79707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6"/>
              </a:buClr>
              <a:buSzPts val="10800"/>
              <a:buNone/>
              <a:defRPr sz="10800">
                <a:solidFill>
                  <a:schemeClr val="accent6"/>
                </a:solidFill>
              </a:defRPr>
            </a:lvl1pPr>
            <a:lvl2pPr lvl="1" algn="ctr">
              <a:spcBef>
                <a:spcPts val="0"/>
              </a:spcBef>
              <a:spcAft>
                <a:spcPts val="0"/>
              </a:spcAft>
              <a:buClr>
                <a:schemeClr val="accent6"/>
              </a:buClr>
              <a:buSzPts val="10800"/>
              <a:buNone/>
              <a:defRPr sz="10800">
                <a:solidFill>
                  <a:schemeClr val="accent6"/>
                </a:solidFill>
              </a:defRPr>
            </a:lvl2pPr>
            <a:lvl3pPr lvl="2" algn="ctr">
              <a:spcBef>
                <a:spcPts val="0"/>
              </a:spcBef>
              <a:spcAft>
                <a:spcPts val="0"/>
              </a:spcAft>
              <a:buClr>
                <a:schemeClr val="accent6"/>
              </a:buClr>
              <a:buSzPts val="10800"/>
              <a:buNone/>
              <a:defRPr sz="10800">
                <a:solidFill>
                  <a:schemeClr val="accent6"/>
                </a:solidFill>
              </a:defRPr>
            </a:lvl3pPr>
            <a:lvl4pPr lvl="3" algn="ctr">
              <a:spcBef>
                <a:spcPts val="0"/>
              </a:spcBef>
              <a:spcAft>
                <a:spcPts val="0"/>
              </a:spcAft>
              <a:buClr>
                <a:schemeClr val="accent6"/>
              </a:buClr>
              <a:buSzPts val="10800"/>
              <a:buNone/>
              <a:defRPr sz="10800">
                <a:solidFill>
                  <a:schemeClr val="accent6"/>
                </a:solidFill>
              </a:defRPr>
            </a:lvl4pPr>
            <a:lvl5pPr lvl="4" algn="ctr">
              <a:spcBef>
                <a:spcPts val="0"/>
              </a:spcBef>
              <a:spcAft>
                <a:spcPts val="0"/>
              </a:spcAft>
              <a:buClr>
                <a:schemeClr val="accent6"/>
              </a:buClr>
              <a:buSzPts val="10800"/>
              <a:buNone/>
              <a:defRPr sz="10800">
                <a:solidFill>
                  <a:schemeClr val="accent6"/>
                </a:solidFill>
              </a:defRPr>
            </a:lvl5pPr>
            <a:lvl6pPr lvl="5" algn="ctr">
              <a:spcBef>
                <a:spcPts val="0"/>
              </a:spcBef>
              <a:spcAft>
                <a:spcPts val="0"/>
              </a:spcAft>
              <a:buClr>
                <a:schemeClr val="accent6"/>
              </a:buClr>
              <a:buSzPts val="10800"/>
              <a:buNone/>
              <a:defRPr sz="10800">
                <a:solidFill>
                  <a:schemeClr val="accent6"/>
                </a:solidFill>
              </a:defRPr>
            </a:lvl6pPr>
            <a:lvl7pPr lvl="6" algn="ctr">
              <a:spcBef>
                <a:spcPts val="0"/>
              </a:spcBef>
              <a:spcAft>
                <a:spcPts val="0"/>
              </a:spcAft>
              <a:buClr>
                <a:schemeClr val="accent6"/>
              </a:buClr>
              <a:buSzPts val="10800"/>
              <a:buNone/>
              <a:defRPr sz="10800">
                <a:solidFill>
                  <a:schemeClr val="accent6"/>
                </a:solidFill>
              </a:defRPr>
            </a:lvl7pPr>
            <a:lvl8pPr lvl="7" algn="ctr">
              <a:spcBef>
                <a:spcPts val="0"/>
              </a:spcBef>
              <a:spcAft>
                <a:spcPts val="0"/>
              </a:spcAft>
              <a:buClr>
                <a:schemeClr val="accent6"/>
              </a:buClr>
              <a:buSzPts val="10800"/>
              <a:buNone/>
              <a:defRPr sz="10800">
                <a:solidFill>
                  <a:schemeClr val="accent6"/>
                </a:solidFill>
              </a:defRPr>
            </a:lvl8pPr>
            <a:lvl9pPr lvl="8" algn="ctr">
              <a:spcBef>
                <a:spcPts val="0"/>
              </a:spcBef>
              <a:spcAft>
                <a:spcPts val="0"/>
              </a:spcAft>
              <a:buClr>
                <a:schemeClr val="accent6"/>
              </a:buClr>
              <a:buSzPts val="10800"/>
              <a:buNone/>
              <a:defRPr sz="10800">
                <a:solidFill>
                  <a:schemeClr val="accent6"/>
                </a:solidFill>
              </a:defRPr>
            </a:lvl9pPr>
          </a:lstStyle>
          <a:p>
            <a:r>
              <a:t>xx%</a:t>
            </a:r>
          </a:p>
        </p:txBody>
      </p:sp>
      <p:sp>
        <p:nvSpPr>
          <p:cNvPr id="60" name="Google Shape;60;p11"/>
          <p:cNvSpPr txBox="1">
            <a:spLocks noGrp="1"/>
          </p:cNvSpPr>
          <p:nvPr>
            <p:ph type="body" idx="1"/>
          </p:nvPr>
        </p:nvSpPr>
        <p:spPr>
          <a:xfrm>
            <a:off x="586725" y="2968388"/>
            <a:ext cx="79707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1" name="Google Shape;61;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blue-go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72725"/>
            <a:ext cx="8520600" cy="645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sz="3200" b="1">
                <a:solidFill>
                  <a:schemeClr val="dk1"/>
                </a:solidFill>
                <a:latin typeface="Playfair Display"/>
                <a:ea typeface="Playfair Display"/>
                <a:cs typeface="Playfair Display"/>
                <a:sym typeface="Playfair Display"/>
              </a:defRPr>
            </a:lvl9pPr>
          </a:lstStyle>
          <a:p>
            <a:endParaRPr/>
          </a:p>
        </p:txBody>
      </p:sp>
      <p:sp>
        <p:nvSpPr>
          <p:cNvPr id="7" name="Google Shape;7;p1"/>
          <p:cNvSpPr txBox="1">
            <a:spLocks noGrp="1"/>
          </p:cNvSpPr>
          <p:nvPr>
            <p:ph type="body" idx="1"/>
          </p:nvPr>
        </p:nvSpPr>
        <p:spPr>
          <a:xfrm>
            <a:off x="311700" y="1417800"/>
            <a:ext cx="8520600" cy="3150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marL="914400" lvl="1"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2pPr>
            <a:lvl3pPr marL="1371600" lvl="2"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3pPr>
            <a:lvl4pPr marL="1828800" lvl="3"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4pPr>
            <a:lvl5pPr marL="2286000" lvl="4"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5pPr>
            <a:lvl6pPr marL="2743200" lvl="5"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6pPr>
            <a:lvl7pPr marL="3200400" lvl="6"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7pPr>
            <a:lvl8pPr marL="3657600" lvl="7"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8pPr>
            <a:lvl9pPr marL="4114800" lvl="8" indent="-317500">
              <a:lnSpc>
                <a:spcPct val="115000"/>
              </a:lnSpc>
              <a:spcBef>
                <a:spcPts val="0"/>
              </a:spcBef>
              <a:spcAft>
                <a:spcPts val="0"/>
              </a:spcAft>
              <a:buClr>
                <a:schemeClr val="dk1"/>
              </a:buClr>
              <a:buSzPts val="1400"/>
              <a:buFont typeface="Lato"/>
              <a:buChar char="■"/>
              <a:defRPr>
                <a:solidFill>
                  <a:schemeClr val="dk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Lato"/>
                <a:ea typeface="Lato"/>
                <a:cs typeface="Lato"/>
                <a:sym typeface="Lato"/>
              </a:defRPr>
            </a:lvl1pPr>
            <a:lvl2pPr lvl="1" algn="r">
              <a:buNone/>
              <a:defRPr sz="1000">
                <a:solidFill>
                  <a:schemeClr val="dk1"/>
                </a:solidFill>
                <a:latin typeface="Lato"/>
                <a:ea typeface="Lato"/>
                <a:cs typeface="Lato"/>
                <a:sym typeface="Lato"/>
              </a:defRPr>
            </a:lvl2pPr>
            <a:lvl3pPr lvl="2" algn="r">
              <a:buNone/>
              <a:defRPr sz="1000">
                <a:solidFill>
                  <a:schemeClr val="dk1"/>
                </a:solidFill>
                <a:latin typeface="Lato"/>
                <a:ea typeface="Lato"/>
                <a:cs typeface="Lato"/>
                <a:sym typeface="Lato"/>
              </a:defRPr>
            </a:lvl3pPr>
            <a:lvl4pPr lvl="3" algn="r">
              <a:buNone/>
              <a:defRPr sz="1000">
                <a:solidFill>
                  <a:schemeClr val="dk1"/>
                </a:solidFill>
                <a:latin typeface="Lato"/>
                <a:ea typeface="Lato"/>
                <a:cs typeface="Lato"/>
                <a:sym typeface="Lato"/>
              </a:defRPr>
            </a:lvl4pPr>
            <a:lvl5pPr lvl="4" algn="r">
              <a:buNone/>
              <a:defRPr sz="1000">
                <a:solidFill>
                  <a:schemeClr val="dk1"/>
                </a:solidFill>
                <a:latin typeface="Lato"/>
                <a:ea typeface="Lato"/>
                <a:cs typeface="Lato"/>
                <a:sym typeface="Lato"/>
              </a:defRPr>
            </a:lvl5pPr>
            <a:lvl6pPr lvl="5" algn="r">
              <a:buNone/>
              <a:defRPr sz="1000">
                <a:solidFill>
                  <a:schemeClr val="dk1"/>
                </a:solidFill>
                <a:latin typeface="Lato"/>
                <a:ea typeface="Lato"/>
                <a:cs typeface="Lato"/>
                <a:sym typeface="Lato"/>
              </a:defRPr>
            </a:lvl6pPr>
            <a:lvl7pPr lvl="6" algn="r">
              <a:buNone/>
              <a:defRPr sz="1000">
                <a:solidFill>
                  <a:schemeClr val="dk1"/>
                </a:solidFill>
                <a:latin typeface="Lato"/>
                <a:ea typeface="Lato"/>
                <a:cs typeface="Lato"/>
                <a:sym typeface="Lato"/>
              </a:defRPr>
            </a:lvl7pPr>
            <a:lvl8pPr lvl="7" algn="r">
              <a:buNone/>
              <a:defRPr sz="1000">
                <a:solidFill>
                  <a:schemeClr val="dk1"/>
                </a:solidFill>
                <a:latin typeface="Lato"/>
                <a:ea typeface="Lato"/>
                <a:cs typeface="Lato"/>
                <a:sym typeface="Lato"/>
              </a:defRPr>
            </a:lvl8pPr>
            <a:lvl9pPr lvl="8" algn="r">
              <a:buNone/>
              <a:defRPr sz="1000">
                <a:solidFill>
                  <a:schemeClr val="dk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9.xml" /><Relationship Id="rId1" Type="http://schemas.openxmlformats.org/officeDocument/2006/relationships/slideLayout" Target="../slideLayouts/slideLayout3.xml" /><Relationship Id="rId4" Type="http://schemas.openxmlformats.org/officeDocument/2006/relationships/image" Target="../media/image8.png"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1.xml" /><Relationship Id="rId1" Type="http://schemas.openxmlformats.org/officeDocument/2006/relationships/slideLayout" Target="../slideLayouts/slideLayout3.xml" /><Relationship Id="rId4" Type="http://schemas.openxmlformats.org/officeDocument/2006/relationships/image" Target="../media/image11.png" /></Relationships>
</file>

<file path=ppt/slides/_rels/slide12.xml.rels><?xml version="1.0" encoding="UTF-8" standalone="yes"?>
<Relationships xmlns="http://schemas.openxmlformats.org/package/2006/relationships"><Relationship Id="rId3" Type="http://schemas.openxmlformats.org/officeDocument/2006/relationships/hyperlink" Target="https://www.britannica.com/topic/British-American-Tobacco-PLC" TargetMode="External" /><Relationship Id="rId2" Type="http://schemas.openxmlformats.org/officeDocument/2006/relationships/notesSlide" Target="../notesSlides/notesSlide12.xml" /><Relationship Id="rId1" Type="http://schemas.openxmlformats.org/officeDocument/2006/relationships/slideLayout" Target="../slideLayouts/slideLayout3.xml" /><Relationship Id="rId4" Type="http://schemas.openxmlformats.org/officeDocument/2006/relationships/hyperlink" Target="https://www.england.nhs.uk/wp-content/uploads/2021/11/B0659_The-future-of-NHS-human-resources-and-organisational-development-report_22112021.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3"/>
          <p:cNvSpPr txBox="1">
            <a:spLocks noGrp="1"/>
          </p:cNvSpPr>
          <p:nvPr>
            <p:ph type="ctrTitle"/>
          </p:nvPr>
        </p:nvSpPr>
        <p:spPr>
          <a:xfrm>
            <a:off x="533225" y="2830161"/>
            <a:ext cx="7893000" cy="1682168"/>
          </a:xfrm>
          <a:prstGeom prst="rect">
            <a:avLst/>
          </a:prstGeom>
        </p:spPr>
        <p:txBody>
          <a:bodyPr spcFirstLastPara="1" wrap="square" lIns="91425" tIns="91425" rIns="91425" bIns="91425" anchor="b" anchorCtr="0">
            <a:normAutofit fontScale="90000"/>
          </a:bodyPr>
          <a:lstStyle/>
          <a:p>
            <a:pPr lvl="0" algn="ctr">
              <a:lnSpc>
                <a:spcPct val="150000"/>
              </a:lnSpc>
              <a:buSzPts val="1100"/>
            </a:pPr>
            <a:r>
              <a:rPr lang="en-GB" sz="2800" b="1" dirty="0">
                <a:latin typeface="Times New Roman"/>
                <a:ea typeface="Times New Roman"/>
                <a:cs typeface="Times New Roman"/>
                <a:sym typeface="Times New Roman"/>
              </a:rPr>
              <a:t>HUMAN RESOURCE MANAGEMENT</a:t>
            </a:r>
            <a:br>
              <a:rPr lang="en-GB" sz="2800" b="1" dirty="0">
                <a:latin typeface="Times New Roman"/>
                <a:ea typeface="Times New Roman"/>
                <a:cs typeface="Times New Roman"/>
                <a:sym typeface="Times New Roman"/>
              </a:rPr>
            </a:br>
            <a:br>
              <a:rPr lang="en-GB" sz="2800" dirty="0">
                <a:latin typeface="Times New Roman"/>
                <a:ea typeface="Times New Roman"/>
                <a:cs typeface="Times New Roman"/>
                <a:sym typeface="Times New Roman"/>
              </a:rPr>
            </a:br>
            <a:r>
              <a:rPr lang="en-US" sz="1200" dirty="0">
                <a:latin typeface="Times New Roman"/>
                <a:ea typeface="Times New Roman"/>
                <a:cs typeface="Times New Roman"/>
                <a:sym typeface="Times New Roman"/>
              </a:rPr>
              <a:t>Course name Master of Business Administration in General Management</a:t>
            </a:r>
            <a:br>
              <a:rPr lang="en-US" sz="1200" dirty="0">
                <a:latin typeface="Times New Roman"/>
                <a:ea typeface="Times New Roman"/>
                <a:cs typeface="Times New Roman"/>
                <a:sym typeface="Times New Roman"/>
              </a:rPr>
            </a:br>
            <a:r>
              <a:rPr lang="en-US" sz="1200" dirty="0">
                <a:latin typeface="Times New Roman"/>
                <a:ea typeface="Times New Roman"/>
                <a:cs typeface="Times New Roman"/>
                <a:sym typeface="Times New Roman"/>
              </a:rPr>
              <a:t>Module Title Human Resources Management</a:t>
            </a:r>
            <a:br>
              <a:rPr lang="en-US" sz="1200" dirty="0">
                <a:latin typeface="Times New Roman"/>
                <a:ea typeface="Times New Roman"/>
                <a:cs typeface="Times New Roman"/>
                <a:sym typeface="Times New Roman"/>
              </a:rPr>
            </a:br>
            <a:r>
              <a:rPr lang="en-US" sz="1200" dirty="0">
                <a:latin typeface="Times New Roman"/>
                <a:ea typeface="Times New Roman"/>
                <a:cs typeface="Times New Roman"/>
                <a:sym typeface="Times New Roman"/>
              </a:rPr>
              <a:t>Module Code LCMB7000</a:t>
            </a:r>
            <a:br>
              <a:rPr lang="en-US" sz="1200" dirty="0">
                <a:latin typeface="Times New Roman"/>
                <a:ea typeface="Times New Roman"/>
                <a:cs typeface="Times New Roman"/>
                <a:sym typeface="Times New Roman"/>
              </a:rPr>
            </a:br>
            <a:r>
              <a:rPr lang="en-US" sz="1200" dirty="0">
                <a:latin typeface="Times New Roman"/>
                <a:ea typeface="Times New Roman"/>
                <a:cs typeface="Times New Roman"/>
                <a:sym typeface="Times New Roman"/>
              </a:rPr>
              <a:t>Student I'd 2211283</a:t>
            </a:r>
            <a:br>
              <a:rPr lang="en-US" sz="1200" dirty="0">
                <a:latin typeface="Times New Roman"/>
                <a:ea typeface="Times New Roman"/>
                <a:cs typeface="Times New Roman"/>
                <a:sym typeface="Times New Roman"/>
              </a:rPr>
            </a:br>
            <a:r>
              <a:rPr lang="en-US" sz="1200" dirty="0">
                <a:latin typeface="Times New Roman"/>
                <a:ea typeface="Times New Roman"/>
                <a:cs typeface="Times New Roman"/>
                <a:sym typeface="Times New Roman"/>
              </a:rPr>
              <a:t>Student Name </a:t>
            </a:r>
            <a:r>
              <a:rPr lang="en-US" sz="1200" dirty="0" err="1">
                <a:latin typeface="Times New Roman"/>
                <a:ea typeface="Times New Roman"/>
                <a:cs typeface="Times New Roman"/>
                <a:sym typeface="Times New Roman"/>
              </a:rPr>
              <a:t>Rashmi</a:t>
            </a:r>
            <a:r>
              <a:rPr lang="en-US" sz="1200" dirty="0">
                <a:latin typeface="Times New Roman"/>
                <a:ea typeface="Times New Roman"/>
                <a:cs typeface="Times New Roman"/>
                <a:sym typeface="Times New Roman"/>
              </a:rPr>
              <a:t> </a:t>
            </a:r>
            <a:r>
              <a:rPr lang="en-US" sz="1200" dirty="0" err="1">
                <a:latin typeface="Times New Roman"/>
                <a:ea typeface="Times New Roman"/>
                <a:cs typeface="Times New Roman"/>
                <a:sym typeface="Times New Roman"/>
              </a:rPr>
              <a:t>Thakor</a:t>
            </a:r>
            <a:r>
              <a:rPr lang="en-GB" sz="1200" b="1" dirty="0">
                <a:latin typeface="Times New Roman"/>
                <a:ea typeface="Times New Roman"/>
                <a:cs typeface="Times New Roman"/>
                <a:sym typeface="Times New Roman"/>
              </a:rPr>
              <a:t> </a:t>
            </a:r>
            <a:endParaRPr sz="1200"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Font typeface="Arial"/>
              <a:buNone/>
            </a:pPr>
            <a:r>
              <a:rPr lang="en-GB" sz="1700" b="1" dirty="0">
                <a:latin typeface="Times New Roman"/>
                <a:ea typeface="Times New Roman"/>
                <a:cs typeface="Times New Roman"/>
                <a:sym typeface="Times New Roman"/>
              </a:rPr>
              <a:t>Content of PPT</a:t>
            </a:r>
            <a:endParaRPr sz="3300"/>
          </a:p>
        </p:txBody>
      </p:sp>
      <p:sp>
        <p:nvSpPr>
          <p:cNvPr id="74" name="Google Shape;74;p14"/>
          <p:cNvSpPr txBox="1">
            <a:spLocks noGrp="1"/>
          </p:cNvSpPr>
          <p:nvPr>
            <p:ph type="body" idx="1"/>
          </p:nvPr>
        </p:nvSpPr>
        <p:spPr>
          <a:xfrm>
            <a:off x="1310183" y="955345"/>
            <a:ext cx="6992990" cy="3700738"/>
          </a:xfrm>
          <a:prstGeom prst="rect">
            <a:avLst/>
          </a:prstGeom>
        </p:spPr>
        <p:txBody>
          <a:bodyPr spcFirstLastPara="1" wrap="square" lIns="91425" tIns="91425" rIns="91425" bIns="91425" anchor="t" anchorCtr="0">
            <a:normAutofit fontScale="70000" lnSpcReduction="20000"/>
          </a:bodyPr>
          <a:lstStyle/>
          <a:p>
            <a:pPr marL="0" lvl="0" indent="0" algn="l" rtl="0">
              <a:spcBef>
                <a:spcPts val="0"/>
              </a:spcBef>
              <a:spcAft>
                <a:spcPts val="0"/>
              </a:spcAft>
              <a:buNone/>
            </a:pPr>
            <a:r>
              <a:rPr lang="en-GB" dirty="0">
                <a:latin typeface="Times New Roman"/>
                <a:ea typeface="Times New Roman"/>
                <a:cs typeface="Times New Roman"/>
                <a:sym typeface="Times New Roman"/>
              </a:rPr>
              <a:t>Introduction………………………………………………………………………………..Slide 3</a:t>
            </a:r>
            <a:endParaRPr>
              <a:latin typeface="Times New Roman"/>
              <a:ea typeface="Times New Roman"/>
              <a:cs typeface="Times New Roman"/>
              <a:sym typeface="Times New Roman"/>
            </a:endParaRPr>
          </a:p>
          <a:p>
            <a:pPr marL="0" lvl="0" indent="0" algn="l" rtl="0">
              <a:spcBef>
                <a:spcPts val="1200"/>
              </a:spcBef>
              <a:spcAft>
                <a:spcPts val="0"/>
              </a:spcAft>
              <a:buNone/>
            </a:pPr>
            <a:r>
              <a:rPr lang="en-GB" dirty="0">
                <a:latin typeface="Times New Roman"/>
                <a:ea typeface="Times New Roman"/>
                <a:cs typeface="Times New Roman"/>
                <a:sym typeface="Times New Roman"/>
              </a:rPr>
              <a:t>Summarising three articles explaining the impact of human resource management in supporting the overall strategy of the chosen organisations………………………………………………………………………………Slide 4 to 6</a:t>
            </a:r>
            <a:endParaRPr>
              <a:latin typeface="Times New Roman"/>
              <a:ea typeface="Times New Roman"/>
              <a:cs typeface="Times New Roman"/>
              <a:sym typeface="Times New Roman"/>
            </a:endParaRPr>
          </a:p>
          <a:p>
            <a:pPr marL="0" lvl="0" indent="0" algn="l" rtl="0">
              <a:spcBef>
                <a:spcPts val="1200"/>
              </a:spcBef>
              <a:spcAft>
                <a:spcPts val="0"/>
              </a:spcAft>
              <a:buNone/>
            </a:pPr>
            <a:r>
              <a:rPr lang="en-GB" dirty="0">
                <a:latin typeface="Times New Roman"/>
                <a:ea typeface="Times New Roman"/>
                <a:cs typeface="Times New Roman"/>
                <a:sym typeface="Times New Roman"/>
              </a:rPr>
              <a:t>Critically discussing the impact of the identified HR strategies on the overall strategy of the organisations using relevant model……………………………………………………………………………………...Slide 7</a:t>
            </a:r>
            <a:endParaRPr>
              <a:latin typeface="Times New Roman"/>
              <a:ea typeface="Times New Roman"/>
              <a:cs typeface="Times New Roman"/>
              <a:sym typeface="Times New Roman"/>
            </a:endParaRPr>
          </a:p>
          <a:p>
            <a:pPr marL="0" lvl="0" indent="0" algn="l" rtl="0">
              <a:spcBef>
                <a:spcPts val="1200"/>
              </a:spcBef>
              <a:spcAft>
                <a:spcPts val="0"/>
              </a:spcAft>
              <a:buNone/>
            </a:pPr>
            <a:r>
              <a:rPr lang="en-GB" dirty="0">
                <a:latin typeface="Times New Roman"/>
                <a:ea typeface="Times New Roman"/>
                <a:cs typeface="Times New Roman"/>
                <a:sym typeface="Times New Roman"/>
              </a:rPr>
              <a:t>Functional, cultural, regulatory, and positional ………………………………………….Slide 8</a:t>
            </a:r>
            <a:endParaRPr>
              <a:latin typeface="Times New Roman"/>
              <a:ea typeface="Times New Roman"/>
              <a:cs typeface="Times New Roman"/>
              <a:sym typeface="Times New Roman"/>
            </a:endParaRPr>
          </a:p>
          <a:p>
            <a:pPr marL="0" lvl="0" indent="0" algn="l" rtl="0">
              <a:spcBef>
                <a:spcPts val="1200"/>
              </a:spcBef>
              <a:spcAft>
                <a:spcPts val="0"/>
              </a:spcAft>
              <a:buNone/>
            </a:pPr>
            <a:r>
              <a:rPr lang="en-GB" dirty="0">
                <a:latin typeface="Times New Roman"/>
                <a:ea typeface="Times New Roman"/>
                <a:cs typeface="Times New Roman"/>
                <a:sym typeface="Times New Roman"/>
              </a:rPr>
              <a:t>Identifying a private sector and a public sector organisation …………………………...Slide 9</a:t>
            </a:r>
            <a:endParaRPr>
              <a:latin typeface="Times New Roman"/>
              <a:ea typeface="Times New Roman"/>
              <a:cs typeface="Times New Roman"/>
              <a:sym typeface="Times New Roman"/>
            </a:endParaRPr>
          </a:p>
          <a:p>
            <a:pPr marL="0" lvl="0" indent="0" algn="l" rtl="0">
              <a:spcBef>
                <a:spcPts val="1200"/>
              </a:spcBef>
              <a:spcAft>
                <a:spcPts val="0"/>
              </a:spcAft>
              <a:buNone/>
            </a:pPr>
            <a:r>
              <a:rPr lang="en-GB" dirty="0">
                <a:latin typeface="Times New Roman"/>
                <a:ea typeface="Times New Roman"/>
                <a:cs typeface="Times New Roman"/>
                <a:sym typeface="Times New Roman"/>
              </a:rPr>
              <a:t>Conclusion……………………………………………………………………………….Slide 10</a:t>
            </a:r>
            <a:endParaRPr>
              <a:latin typeface="Times New Roman"/>
              <a:ea typeface="Times New Roman"/>
              <a:cs typeface="Times New Roman"/>
              <a:sym typeface="Times New Roman"/>
            </a:endParaRPr>
          </a:p>
          <a:p>
            <a:pPr marL="0" lvl="0" indent="0" algn="l" rtl="0">
              <a:spcBef>
                <a:spcPts val="1200"/>
              </a:spcBef>
              <a:spcAft>
                <a:spcPts val="0"/>
              </a:spcAft>
              <a:buNone/>
            </a:pPr>
            <a:r>
              <a:rPr lang="en-GB" dirty="0">
                <a:latin typeface="Times New Roman"/>
                <a:ea typeface="Times New Roman"/>
                <a:cs typeface="Times New Roman"/>
                <a:sym typeface="Times New Roman"/>
              </a:rPr>
              <a:t>Recommendation………………………………………………………………………...Slide 11</a:t>
            </a:r>
            <a:endParaRPr>
              <a:latin typeface="Times New Roman"/>
              <a:ea typeface="Times New Roman"/>
              <a:cs typeface="Times New Roman"/>
              <a:sym typeface="Times New Roman"/>
            </a:endParaRPr>
          </a:p>
          <a:p>
            <a:pPr marL="0" lvl="0" indent="0" algn="l" rtl="0">
              <a:spcBef>
                <a:spcPts val="1200"/>
              </a:spcBef>
              <a:spcAft>
                <a:spcPts val="1200"/>
              </a:spcAft>
              <a:buNone/>
            </a:pPr>
            <a:r>
              <a:rPr lang="en-GB" dirty="0">
                <a:latin typeface="Times New Roman"/>
                <a:ea typeface="Times New Roman"/>
                <a:cs typeface="Times New Roman"/>
                <a:sym typeface="Times New Roman"/>
              </a:rPr>
              <a:t>Reference list……………………………………………………………………………..Slide 12</a:t>
            </a:r>
            <a:endParaRPr>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5"/>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Clr>
                <a:schemeClr val="dk1"/>
              </a:buClr>
              <a:buSzPts val="1100"/>
              <a:buFont typeface="Arial"/>
              <a:buNone/>
            </a:pPr>
            <a:r>
              <a:rPr lang="en-GB" sz="2500" b="1" dirty="0">
                <a:latin typeface="Times New Roman"/>
                <a:ea typeface="Times New Roman"/>
                <a:cs typeface="Times New Roman"/>
                <a:sym typeface="Times New Roman"/>
              </a:rPr>
              <a:t>Introduction</a:t>
            </a:r>
            <a:endParaRPr sz="4100">
              <a:latin typeface="Times New Roman"/>
              <a:ea typeface="Times New Roman"/>
              <a:cs typeface="Times New Roman"/>
              <a:sym typeface="Times New Roman"/>
            </a:endParaRPr>
          </a:p>
        </p:txBody>
      </p:sp>
      <p:sp>
        <p:nvSpPr>
          <p:cNvPr id="80" name="Google Shape;80;p15"/>
          <p:cNvSpPr txBox="1">
            <a:spLocks noGrp="1"/>
          </p:cNvSpPr>
          <p:nvPr>
            <p:ph type="body" idx="1"/>
          </p:nvPr>
        </p:nvSpPr>
        <p:spPr>
          <a:xfrm>
            <a:off x="4994600" y="1017725"/>
            <a:ext cx="3961200" cy="2276400"/>
          </a:xfrm>
          <a:prstGeom prst="rect">
            <a:avLst/>
          </a:prstGeom>
        </p:spPr>
        <p:txBody>
          <a:bodyPr spcFirstLastPara="1" wrap="square" lIns="91425" tIns="91425" rIns="91425" bIns="91425" anchor="t" anchorCtr="0">
            <a:noAutofit/>
          </a:bodyPr>
          <a:lstStyle/>
          <a:p>
            <a:pPr marL="457200" lvl="0" indent="-330200" algn="just" rtl="0">
              <a:lnSpc>
                <a:spcPct val="14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HRM practices can be considered one of the primary practices in the private and public sectors</a:t>
            </a:r>
            <a:endParaRPr sz="1600">
              <a:solidFill>
                <a:schemeClr val="dk1"/>
              </a:solidFill>
              <a:latin typeface="Times New Roman"/>
              <a:ea typeface="Times New Roman"/>
              <a:cs typeface="Times New Roman"/>
              <a:sym typeface="Times New Roman"/>
            </a:endParaRPr>
          </a:p>
          <a:p>
            <a:pPr marL="457200" lvl="0" indent="-330200" algn="just" rtl="0">
              <a:lnSpc>
                <a:spcPct val="14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Specific recommendations have also been discussed in the study for mitigating the issues of practising effective HRM</a:t>
            </a:r>
            <a:endParaRPr sz="1600">
              <a:solidFill>
                <a:schemeClr val="dk1"/>
              </a:solidFill>
              <a:latin typeface="Times New Roman"/>
              <a:ea typeface="Times New Roman"/>
              <a:cs typeface="Times New Roman"/>
              <a:sym typeface="Times New Roman"/>
            </a:endParaRPr>
          </a:p>
          <a:p>
            <a:pPr marL="457200" lvl="0" indent="-330200" algn="just" rtl="0">
              <a:lnSpc>
                <a:spcPct val="14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Three articles have been summarised in the study for understanding the impact of HRM on organisations</a:t>
            </a:r>
            <a:endParaRPr sz="1600">
              <a:solidFill>
                <a:schemeClr val="dk1"/>
              </a:solidFill>
              <a:latin typeface="Times New Roman"/>
              <a:ea typeface="Times New Roman"/>
              <a:cs typeface="Times New Roman"/>
              <a:sym typeface="Times New Roman"/>
            </a:endParaRPr>
          </a:p>
          <a:p>
            <a:pPr marL="0" lvl="0" indent="0" algn="just" rtl="0">
              <a:lnSpc>
                <a:spcPct val="140000"/>
              </a:lnSpc>
              <a:spcBef>
                <a:spcPts val="0"/>
              </a:spcBef>
              <a:spcAft>
                <a:spcPts val="1200"/>
              </a:spcAft>
              <a:buNone/>
            </a:pPr>
            <a:endParaRPr sz="1600">
              <a:latin typeface="Times New Roman"/>
              <a:ea typeface="Times New Roman"/>
              <a:cs typeface="Times New Roman"/>
              <a:sym typeface="Times New Roman"/>
            </a:endParaRPr>
          </a:p>
        </p:txBody>
      </p:sp>
      <p:pic>
        <p:nvPicPr>
          <p:cNvPr id="81" name="Google Shape;81;p15"/>
          <p:cNvPicPr preferRelativeResize="0"/>
          <p:nvPr/>
        </p:nvPicPr>
        <p:blipFill>
          <a:blip r:embed="rId3">
            <a:alphaModFix/>
          </a:blip>
          <a:stretch>
            <a:fillRect/>
          </a:stretch>
        </p:blipFill>
        <p:spPr>
          <a:xfrm>
            <a:off x="510930" y="1281885"/>
            <a:ext cx="3961200" cy="3381723"/>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6"/>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990"/>
              <a:buFont typeface="Arial"/>
              <a:buNone/>
            </a:pPr>
            <a:r>
              <a:rPr lang="en-GB" sz="2180" b="1">
                <a:latin typeface="Times New Roman"/>
                <a:ea typeface="Times New Roman"/>
                <a:cs typeface="Times New Roman"/>
                <a:sym typeface="Times New Roman"/>
              </a:rPr>
              <a:t>Summarising three articles explaining the impact of HRM in supporting the overall strategy of the chosen organisations</a:t>
            </a:r>
            <a:r>
              <a:rPr lang="en-GB" sz="1879" b="1">
                <a:latin typeface="Times New Roman"/>
                <a:ea typeface="Times New Roman"/>
                <a:cs typeface="Times New Roman"/>
                <a:sym typeface="Times New Roman"/>
              </a:rPr>
              <a:t> </a:t>
            </a:r>
            <a:endParaRPr sz="1879" b="1">
              <a:latin typeface="Times New Roman"/>
              <a:ea typeface="Times New Roman"/>
              <a:cs typeface="Times New Roman"/>
              <a:sym typeface="Times New Roman"/>
            </a:endParaRPr>
          </a:p>
          <a:p>
            <a:pPr marL="0" lvl="0" indent="0" algn="l" rtl="0">
              <a:spcBef>
                <a:spcPts val="0"/>
              </a:spcBef>
              <a:spcAft>
                <a:spcPts val="0"/>
              </a:spcAft>
              <a:buSzPts val="990"/>
              <a:buNone/>
            </a:pPr>
            <a:endParaRPr sz="3480"/>
          </a:p>
        </p:txBody>
      </p:sp>
      <p:sp>
        <p:nvSpPr>
          <p:cNvPr id="87" name="Google Shape;87;p16"/>
          <p:cNvSpPr txBox="1">
            <a:spLocks noGrp="1"/>
          </p:cNvSpPr>
          <p:nvPr>
            <p:ph type="body" idx="1"/>
          </p:nvPr>
        </p:nvSpPr>
        <p:spPr>
          <a:xfrm>
            <a:off x="311700" y="1455363"/>
            <a:ext cx="4081800" cy="26715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500" b="1">
                <a:solidFill>
                  <a:schemeClr val="dk1"/>
                </a:solidFill>
                <a:latin typeface="Times New Roman"/>
                <a:ea typeface="Times New Roman"/>
                <a:cs typeface="Times New Roman"/>
                <a:sym typeface="Times New Roman"/>
              </a:rPr>
              <a:t>Summarising the first article</a:t>
            </a:r>
            <a:endParaRPr sz="1500" b="1">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The innovative performance of employees can be possible through proper HRM practices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A positive relationship between employees and the manager can happen through the effective practice of HRM</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Proper HRM management has made NHS a leading healthcare organisation in the  UK</a:t>
            </a:r>
            <a:endParaRPr sz="15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1200"/>
              </a:spcAft>
              <a:buNone/>
            </a:pPr>
            <a:endParaRPr sz="2100">
              <a:latin typeface="Times New Roman"/>
              <a:ea typeface="Times New Roman"/>
              <a:cs typeface="Times New Roman"/>
              <a:sym typeface="Times New Roman"/>
            </a:endParaRPr>
          </a:p>
        </p:txBody>
      </p:sp>
      <p:pic>
        <p:nvPicPr>
          <p:cNvPr id="88" name="Google Shape;88;p16"/>
          <p:cNvPicPr preferRelativeResize="0"/>
          <p:nvPr/>
        </p:nvPicPr>
        <p:blipFill>
          <a:blip r:embed="rId3">
            <a:alphaModFix/>
          </a:blip>
          <a:stretch>
            <a:fillRect/>
          </a:stretch>
        </p:blipFill>
        <p:spPr>
          <a:xfrm>
            <a:off x="4521750" y="1652650"/>
            <a:ext cx="4445699" cy="324196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7"/>
          <p:cNvSpPr txBox="1">
            <a:spLocks noGrp="1"/>
          </p:cNvSpPr>
          <p:nvPr>
            <p:ph type="title"/>
          </p:nvPr>
        </p:nvSpPr>
        <p:spPr>
          <a:xfrm>
            <a:off x="311700" y="360675"/>
            <a:ext cx="8520600" cy="6450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990"/>
              <a:buFont typeface="Arial"/>
              <a:buNone/>
            </a:pPr>
            <a:r>
              <a:rPr lang="en-GB" sz="2080" b="1">
                <a:latin typeface="Times New Roman"/>
                <a:ea typeface="Times New Roman"/>
                <a:cs typeface="Times New Roman"/>
                <a:sym typeface="Times New Roman"/>
              </a:rPr>
              <a:t>Summarising three articles explaining the impact of HRM in supporting the overall strategy of the chosen organisations </a:t>
            </a:r>
            <a:endParaRPr sz="2080" b="1">
              <a:latin typeface="Times New Roman"/>
              <a:ea typeface="Times New Roman"/>
              <a:cs typeface="Times New Roman"/>
              <a:sym typeface="Times New Roman"/>
            </a:endParaRPr>
          </a:p>
          <a:p>
            <a:pPr marL="0" lvl="0" indent="0" algn="l" rtl="0">
              <a:spcBef>
                <a:spcPts val="0"/>
              </a:spcBef>
              <a:spcAft>
                <a:spcPts val="0"/>
              </a:spcAft>
              <a:buSzPts val="990"/>
              <a:buNone/>
            </a:pPr>
            <a:endParaRPr sz="3320"/>
          </a:p>
        </p:txBody>
      </p:sp>
      <p:sp>
        <p:nvSpPr>
          <p:cNvPr id="94" name="Google Shape;94;p17"/>
          <p:cNvSpPr txBox="1">
            <a:spLocks noGrp="1"/>
          </p:cNvSpPr>
          <p:nvPr>
            <p:ph type="body" idx="1"/>
          </p:nvPr>
        </p:nvSpPr>
        <p:spPr>
          <a:xfrm>
            <a:off x="311700" y="1317675"/>
            <a:ext cx="4260300" cy="2760000"/>
          </a:xfrm>
          <a:prstGeom prst="rect">
            <a:avLst/>
          </a:prstGeom>
        </p:spPr>
        <p:txBody>
          <a:bodyPr spcFirstLastPara="1" wrap="square" lIns="91425" tIns="91425" rIns="91425" bIns="91425" anchor="t" anchorCtr="0">
            <a:noAutofit/>
          </a:bodyPr>
          <a:lstStyle/>
          <a:p>
            <a:pPr marL="0" lvl="0" indent="0" algn="just" rtl="0">
              <a:lnSpc>
                <a:spcPct val="140000"/>
              </a:lnSpc>
              <a:spcBef>
                <a:spcPts val="0"/>
              </a:spcBef>
              <a:spcAft>
                <a:spcPts val="0"/>
              </a:spcAft>
              <a:buClr>
                <a:schemeClr val="dk1"/>
              </a:buClr>
              <a:buSzPts val="1100"/>
              <a:buFont typeface="Arial"/>
              <a:buNone/>
            </a:pPr>
            <a:r>
              <a:rPr lang="en-GB" sz="1600" b="1">
                <a:solidFill>
                  <a:schemeClr val="dk1"/>
                </a:solidFill>
                <a:latin typeface="Times New Roman"/>
                <a:ea typeface="Times New Roman"/>
                <a:cs typeface="Times New Roman"/>
                <a:sym typeface="Times New Roman"/>
              </a:rPr>
              <a:t>Summarising the second article</a:t>
            </a:r>
            <a:endParaRPr sz="1600" b="1">
              <a:solidFill>
                <a:schemeClr val="dk1"/>
              </a:solidFill>
              <a:latin typeface="Times New Roman"/>
              <a:ea typeface="Times New Roman"/>
              <a:cs typeface="Times New Roman"/>
              <a:sym typeface="Times New Roman"/>
            </a:endParaRPr>
          </a:p>
          <a:p>
            <a:pPr marL="457200" lvl="0" indent="-330200" algn="just" rtl="0">
              <a:lnSpc>
                <a:spcPct val="14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The practice of sustainability can be helpful in increasing profitability</a:t>
            </a:r>
            <a:endParaRPr sz="1600">
              <a:solidFill>
                <a:schemeClr val="dk1"/>
              </a:solidFill>
              <a:latin typeface="Times New Roman"/>
              <a:ea typeface="Times New Roman"/>
              <a:cs typeface="Times New Roman"/>
              <a:sym typeface="Times New Roman"/>
            </a:endParaRPr>
          </a:p>
          <a:p>
            <a:pPr marL="457200" lvl="0" indent="-330200" algn="just" rtl="0">
              <a:lnSpc>
                <a:spcPct val="14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CSR approaches of an organisation can be increased by practising GHRM</a:t>
            </a:r>
            <a:endParaRPr sz="1600">
              <a:solidFill>
                <a:schemeClr val="dk1"/>
              </a:solidFill>
              <a:latin typeface="Times New Roman"/>
              <a:ea typeface="Times New Roman"/>
              <a:cs typeface="Times New Roman"/>
              <a:sym typeface="Times New Roman"/>
            </a:endParaRPr>
          </a:p>
          <a:p>
            <a:pPr marL="457200" lvl="0" indent="-330200" algn="just" rtl="0">
              <a:lnSpc>
                <a:spcPct val="14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Diversity, openness and responsiveness of employers and managers, and certain responsibilities are the HRM practices at BAT</a:t>
            </a:r>
            <a:endParaRPr sz="1600">
              <a:solidFill>
                <a:schemeClr val="dk1"/>
              </a:solidFill>
              <a:latin typeface="Times New Roman"/>
              <a:ea typeface="Times New Roman"/>
              <a:cs typeface="Times New Roman"/>
              <a:sym typeface="Times New Roman"/>
            </a:endParaRPr>
          </a:p>
          <a:p>
            <a:pPr marL="0" lvl="0" indent="0" algn="just" rtl="0">
              <a:lnSpc>
                <a:spcPct val="140000"/>
              </a:lnSpc>
              <a:spcBef>
                <a:spcPts val="0"/>
              </a:spcBef>
              <a:spcAft>
                <a:spcPts val="1200"/>
              </a:spcAft>
              <a:buNone/>
            </a:pPr>
            <a:endParaRPr sz="2200"/>
          </a:p>
        </p:txBody>
      </p:sp>
      <p:pic>
        <p:nvPicPr>
          <p:cNvPr id="95" name="Google Shape;95;p17"/>
          <p:cNvPicPr preferRelativeResize="0"/>
          <p:nvPr/>
        </p:nvPicPr>
        <p:blipFill>
          <a:blip r:embed="rId3">
            <a:alphaModFix/>
          </a:blip>
          <a:stretch>
            <a:fillRect/>
          </a:stretch>
        </p:blipFill>
        <p:spPr>
          <a:xfrm>
            <a:off x="4735375" y="1317675"/>
            <a:ext cx="4267200" cy="305508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8"/>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990"/>
              <a:buFont typeface="Arial"/>
              <a:buNone/>
            </a:pPr>
            <a:r>
              <a:rPr lang="en-GB" sz="2080">
                <a:latin typeface="Times New Roman"/>
                <a:ea typeface="Times New Roman"/>
                <a:cs typeface="Times New Roman"/>
                <a:sym typeface="Times New Roman"/>
              </a:rPr>
              <a:t>Summarising three articles explaining the impact of HRM in supporting the overall strategy of the chosen organisations </a:t>
            </a:r>
            <a:endParaRPr sz="2080">
              <a:latin typeface="Times New Roman"/>
              <a:ea typeface="Times New Roman"/>
              <a:cs typeface="Times New Roman"/>
              <a:sym typeface="Times New Roman"/>
            </a:endParaRPr>
          </a:p>
          <a:p>
            <a:pPr marL="0" lvl="0" indent="0" algn="l" rtl="0">
              <a:spcBef>
                <a:spcPts val="0"/>
              </a:spcBef>
              <a:spcAft>
                <a:spcPts val="0"/>
              </a:spcAft>
              <a:buClr>
                <a:schemeClr val="dk1"/>
              </a:buClr>
              <a:buSzPts val="990"/>
              <a:buFont typeface="Arial"/>
              <a:buNone/>
            </a:pPr>
            <a:endParaRPr sz="3320">
              <a:latin typeface="Times New Roman"/>
              <a:ea typeface="Times New Roman"/>
              <a:cs typeface="Times New Roman"/>
              <a:sym typeface="Times New Roman"/>
            </a:endParaRPr>
          </a:p>
          <a:p>
            <a:pPr marL="0" lvl="0" indent="0" algn="l" rtl="0">
              <a:spcBef>
                <a:spcPts val="0"/>
              </a:spcBef>
              <a:spcAft>
                <a:spcPts val="0"/>
              </a:spcAft>
              <a:buSzPts val="990"/>
              <a:buNone/>
            </a:pPr>
            <a:endParaRPr sz="3120">
              <a:latin typeface="Times New Roman"/>
              <a:ea typeface="Times New Roman"/>
              <a:cs typeface="Times New Roman"/>
              <a:sym typeface="Times New Roman"/>
            </a:endParaRPr>
          </a:p>
        </p:txBody>
      </p:sp>
      <p:sp>
        <p:nvSpPr>
          <p:cNvPr id="101" name="Google Shape;101;p18"/>
          <p:cNvSpPr txBox="1">
            <a:spLocks noGrp="1"/>
          </p:cNvSpPr>
          <p:nvPr>
            <p:ph type="body" idx="1"/>
          </p:nvPr>
        </p:nvSpPr>
        <p:spPr>
          <a:xfrm>
            <a:off x="311700" y="1457925"/>
            <a:ext cx="4178400" cy="26043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500" b="1">
                <a:solidFill>
                  <a:schemeClr val="dk1"/>
                </a:solidFill>
                <a:latin typeface="Times New Roman"/>
                <a:ea typeface="Times New Roman"/>
                <a:cs typeface="Times New Roman"/>
                <a:sym typeface="Times New Roman"/>
              </a:rPr>
              <a:t>Summarising the third article</a:t>
            </a:r>
            <a:endParaRPr sz="1500" b="1">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The engagement rate of employees can be increased by the practice of proper human resource practices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GHRM can be considered one of the main HRM practices for working toward the environmental issues</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a:solidFill>
                  <a:schemeClr val="dk1"/>
                </a:solidFill>
                <a:latin typeface="Times New Roman"/>
                <a:ea typeface="Times New Roman"/>
                <a:cs typeface="Times New Roman"/>
                <a:sym typeface="Times New Roman"/>
              </a:rPr>
              <a:t>The proper HRM practices have enabled NHS to practise togetherness among employees</a:t>
            </a:r>
            <a:endParaRPr sz="1500">
              <a:latin typeface="Times New Roman"/>
              <a:ea typeface="Times New Roman"/>
              <a:cs typeface="Times New Roman"/>
              <a:sym typeface="Times New Roman"/>
            </a:endParaRPr>
          </a:p>
        </p:txBody>
      </p:sp>
      <p:pic>
        <p:nvPicPr>
          <p:cNvPr id="102" name="Google Shape;102;p18"/>
          <p:cNvPicPr preferRelativeResize="0"/>
          <p:nvPr/>
        </p:nvPicPr>
        <p:blipFill>
          <a:blip r:embed="rId3">
            <a:alphaModFix/>
          </a:blip>
          <a:stretch>
            <a:fillRect/>
          </a:stretch>
        </p:blipFill>
        <p:spPr>
          <a:xfrm>
            <a:off x="4642500" y="1457925"/>
            <a:ext cx="4349099" cy="31964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19"/>
          <p:cNvSpPr txBox="1">
            <a:spLocks noGrp="1"/>
          </p:cNvSpPr>
          <p:nvPr>
            <p:ph type="title"/>
          </p:nvPr>
        </p:nvSpPr>
        <p:spPr>
          <a:xfrm>
            <a:off x="311700" y="401175"/>
            <a:ext cx="85206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990"/>
              <a:buFont typeface="Arial"/>
              <a:buNone/>
            </a:pPr>
            <a:r>
              <a:rPr lang="en-GB" sz="1979" b="1">
                <a:latin typeface="Times New Roman"/>
                <a:ea typeface="Times New Roman"/>
                <a:cs typeface="Times New Roman"/>
                <a:sym typeface="Times New Roman"/>
              </a:rPr>
              <a:t>Critically analysing the impact of the identified HR strategies on the overall strategy of the organisations using the resource-based view model</a:t>
            </a:r>
            <a:endParaRPr sz="3420"/>
          </a:p>
        </p:txBody>
      </p:sp>
      <p:sp>
        <p:nvSpPr>
          <p:cNvPr id="108" name="Google Shape;108;p19"/>
          <p:cNvSpPr txBox="1">
            <a:spLocks noGrp="1"/>
          </p:cNvSpPr>
          <p:nvPr>
            <p:ph type="body" idx="1"/>
          </p:nvPr>
        </p:nvSpPr>
        <p:spPr>
          <a:xfrm>
            <a:off x="311700" y="1472175"/>
            <a:ext cx="4260300" cy="2653800"/>
          </a:xfrm>
          <a:prstGeom prst="rect">
            <a:avLst/>
          </a:prstGeom>
        </p:spPr>
        <p:txBody>
          <a:bodyPr spcFirstLastPara="1" wrap="square" lIns="91425" tIns="91425" rIns="91425" bIns="91425" anchor="t" anchorCtr="0">
            <a:noAutofit/>
          </a:bodyPr>
          <a:lstStyle/>
          <a:p>
            <a:pPr marL="457200" lvl="0" indent="-336550" algn="just" rtl="0">
              <a:lnSpc>
                <a:spcPct val="14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Effective leadership, staff development, and workforce planning are some of the resources for organisations</a:t>
            </a:r>
            <a:endParaRPr sz="1700">
              <a:solidFill>
                <a:schemeClr val="dk1"/>
              </a:solidFill>
              <a:latin typeface="Times New Roman"/>
              <a:ea typeface="Times New Roman"/>
              <a:cs typeface="Times New Roman"/>
              <a:sym typeface="Times New Roman"/>
            </a:endParaRPr>
          </a:p>
          <a:p>
            <a:pPr marL="457200" lvl="0" indent="-336550" algn="just" rtl="0">
              <a:lnSpc>
                <a:spcPct val="14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Operational performance for an organisation can be enhanced by using the resource-based view</a:t>
            </a:r>
            <a:endParaRPr sz="1700">
              <a:solidFill>
                <a:schemeClr val="dk1"/>
              </a:solidFill>
              <a:latin typeface="Times New Roman"/>
              <a:ea typeface="Times New Roman"/>
              <a:cs typeface="Times New Roman"/>
              <a:sym typeface="Times New Roman"/>
            </a:endParaRPr>
          </a:p>
          <a:p>
            <a:pPr marL="457200" lvl="0" indent="-336550" algn="just" rtl="0">
              <a:lnSpc>
                <a:spcPct val="140000"/>
              </a:lnSpc>
              <a:spcBef>
                <a:spcPts val="0"/>
              </a:spcBef>
              <a:spcAft>
                <a:spcPts val="0"/>
              </a:spcAft>
              <a:buClr>
                <a:schemeClr val="dk1"/>
              </a:buClr>
              <a:buSzPts val="1700"/>
              <a:buFont typeface="Times New Roman"/>
              <a:buChar char="●"/>
            </a:pPr>
            <a:r>
              <a:rPr lang="en-GB" sz="1700">
                <a:solidFill>
                  <a:schemeClr val="dk1"/>
                </a:solidFill>
                <a:latin typeface="Times New Roman"/>
                <a:ea typeface="Times New Roman"/>
                <a:cs typeface="Times New Roman"/>
                <a:sym typeface="Times New Roman"/>
              </a:rPr>
              <a:t>Tangible and intangible assets can be increased by the application of the model</a:t>
            </a:r>
            <a:endParaRPr sz="1700">
              <a:solidFill>
                <a:schemeClr val="dk1"/>
              </a:solidFill>
              <a:latin typeface="Times New Roman"/>
              <a:ea typeface="Times New Roman"/>
              <a:cs typeface="Times New Roman"/>
              <a:sym typeface="Times New Roman"/>
            </a:endParaRPr>
          </a:p>
          <a:p>
            <a:pPr marL="0" lvl="0" indent="0" algn="l" rtl="0">
              <a:lnSpc>
                <a:spcPct val="105000"/>
              </a:lnSpc>
              <a:spcBef>
                <a:spcPts val="0"/>
              </a:spcBef>
              <a:spcAft>
                <a:spcPts val="1200"/>
              </a:spcAft>
              <a:buNone/>
            </a:pPr>
            <a:endParaRPr sz="2100"/>
          </a:p>
        </p:txBody>
      </p:sp>
      <p:pic>
        <p:nvPicPr>
          <p:cNvPr id="109" name="Google Shape;109;p19"/>
          <p:cNvPicPr preferRelativeResize="0"/>
          <p:nvPr/>
        </p:nvPicPr>
        <p:blipFill>
          <a:blip r:embed="rId3">
            <a:alphaModFix/>
          </a:blip>
          <a:stretch>
            <a:fillRect/>
          </a:stretch>
        </p:blipFill>
        <p:spPr>
          <a:xfrm>
            <a:off x="5272625" y="1472175"/>
            <a:ext cx="2950500" cy="29505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0"/>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990"/>
              <a:buFont typeface="Arial"/>
              <a:buNone/>
            </a:pPr>
            <a:r>
              <a:rPr lang="en-GB" sz="2180" b="1">
                <a:latin typeface="Times New Roman"/>
                <a:ea typeface="Times New Roman"/>
                <a:cs typeface="Times New Roman"/>
                <a:sym typeface="Times New Roman"/>
              </a:rPr>
              <a:t>Functional, cultural, regulatory, and positional aspects of the company</a:t>
            </a:r>
            <a:endParaRPr sz="2180" b="1">
              <a:latin typeface="Times New Roman"/>
              <a:ea typeface="Times New Roman"/>
              <a:cs typeface="Times New Roman"/>
              <a:sym typeface="Times New Roman"/>
            </a:endParaRPr>
          </a:p>
          <a:p>
            <a:pPr marL="0" lvl="0" indent="0" algn="l" rtl="0">
              <a:spcBef>
                <a:spcPts val="0"/>
              </a:spcBef>
              <a:spcAft>
                <a:spcPts val="0"/>
              </a:spcAft>
              <a:buSzPts val="990"/>
              <a:buNone/>
            </a:pPr>
            <a:endParaRPr sz="3480"/>
          </a:p>
        </p:txBody>
      </p:sp>
      <p:sp>
        <p:nvSpPr>
          <p:cNvPr id="115" name="Google Shape;115;p20"/>
          <p:cNvSpPr txBox="1">
            <a:spLocks noGrp="1"/>
          </p:cNvSpPr>
          <p:nvPr>
            <p:ph type="body" idx="1"/>
          </p:nvPr>
        </p:nvSpPr>
        <p:spPr>
          <a:xfrm>
            <a:off x="4572000" y="1180438"/>
            <a:ext cx="4260300" cy="2925600"/>
          </a:xfrm>
          <a:prstGeom prst="rect">
            <a:avLst/>
          </a:prstGeom>
        </p:spPr>
        <p:txBody>
          <a:bodyPr spcFirstLastPara="1" wrap="square" lIns="91425" tIns="91425" rIns="91425" bIns="91425" anchor="t" anchorCtr="0">
            <a:noAutofit/>
          </a:bodyPr>
          <a:lstStyle/>
          <a:p>
            <a:pPr marL="457200" lvl="0" indent="-330200" algn="just" rtl="0">
              <a:lnSpc>
                <a:spcPct val="14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Functional departments of the public sector include</a:t>
            </a:r>
            <a:r>
              <a:rPr lang="en-GB" sz="1600" b="1">
                <a:solidFill>
                  <a:schemeClr val="dk1"/>
                </a:solidFill>
                <a:latin typeface="Times New Roman"/>
                <a:ea typeface="Times New Roman"/>
                <a:cs typeface="Times New Roman"/>
                <a:sym typeface="Times New Roman"/>
              </a:rPr>
              <a:t> </a:t>
            </a:r>
            <a:r>
              <a:rPr lang="en-GB" sz="1600">
                <a:solidFill>
                  <a:schemeClr val="dk1"/>
                </a:solidFill>
                <a:latin typeface="Times New Roman"/>
                <a:ea typeface="Times New Roman"/>
                <a:cs typeface="Times New Roman"/>
                <a:sym typeface="Times New Roman"/>
              </a:rPr>
              <a:t>strategy, marketing, and human resource </a:t>
            </a:r>
            <a:endParaRPr sz="1600">
              <a:solidFill>
                <a:schemeClr val="dk1"/>
              </a:solidFill>
              <a:latin typeface="Times New Roman"/>
              <a:ea typeface="Times New Roman"/>
              <a:cs typeface="Times New Roman"/>
              <a:sym typeface="Times New Roman"/>
            </a:endParaRPr>
          </a:p>
          <a:p>
            <a:pPr marL="457200" lvl="0" indent="-330200" algn="just" rtl="0">
              <a:lnSpc>
                <a:spcPct val="14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The cultural sector of the private sector includes private ownership and control</a:t>
            </a:r>
            <a:endParaRPr sz="1600">
              <a:solidFill>
                <a:schemeClr val="dk1"/>
              </a:solidFill>
              <a:latin typeface="Times New Roman"/>
              <a:ea typeface="Times New Roman"/>
              <a:cs typeface="Times New Roman"/>
              <a:sym typeface="Times New Roman"/>
            </a:endParaRPr>
          </a:p>
          <a:p>
            <a:pPr marL="457200" lvl="0" indent="-330200" algn="just" rtl="0">
              <a:lnSpc>
                <a:spcPct val="14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The regulatory purpose of the public sector includes maintaining the government policies</a:t>
            </a:r>
            <a:endParaRPr sz="1600">
              <a:solidFill>
                <a:schemeClr val="dk1"/>
              </a:solidFill>
              <a:latin typeface="Times New Roman"/>
              <a:ea typeface="Times New Roman"/>
              <a:cs typeface="Times New Roman"/>
              <a:sym typeface="Times New Roman"/>
            </a:endParaRPr>
          </a:p>
          <a:p>
            <a:pPr marL="457200" lvl="0" indent="-330200" algn="just" rtl="0">
              <a:lnSpc>
                <a:spcPct val="140000"/>
              </a:lnSpc>
              <a:spcBef>
                <a:spcPts val="0"/>
              </a:spcBef>
              <a:spcAft>
                <a:spcPts val="0"/>
              </a:spcAft>
              <a:buClr>
                <a:schemeClr val="dk1"/>
              </a:buClr>
              <a:buSzPts val="1600"/>
              <a:buFont typeface="Times New Roman"/>
              <a:buChar char="●"/>
            </a:pPr>
            <a:r>
              <a:rPr lang="en-GB" sz="1600">
                <a:solidFill>
                  <a:schemeClr val="dk1"/>
                </a:solidFill>
                <a:latin typeface="Times New Roman"/>
                <a:ea typeface="Times New Roman"/>
                <a:cs typeface="Times New Roman"/>
                <a:sym typeface="Times New Roman"/>
              </a:rPr>
              <a:t>The positional aspect of BAT includes the use of creating a highly active workplace performance</a:t>
            </a:r>
            <a:endParaRPr sz="1600">
              <a:solidFill>
                <a:schemeClr val="dk1"/>
              </a:solidFill>
              <a:latin typeface="Times New Roman"/>
              <a:ea typeface="Times New Roman"/>
              <a:cs typeface="Times New Roman"/>
              <a:sym typeface="Times New Roman"/>
            </a:endParaRPr>
          </a:p>
          <a:p>
            <a:pPr marL="0" lvl="0" indent="0" algn="just" rtl="0">
              <a:lnSpc>
                <a:spcPct val="140000"/>
              </a:lnSpc>
              <a:spcBef>
                <a:spcPts val="0"/>
              </a:spcBef>
              <a:spcAft>
                <a:spcPts val="1200"/>
              </a:spcAft>
              <a:buNone/>
            </a:pPr>
            <a:endParaRPr sz="2200"/>
          </a:p>
        </p:txBody>
      </p:sp>
      <p:pic>
        <p:nvPicPr>
          <p:cNvPr id="116" name="Google Shape;116;p20"/>
          <p:cNvPicPr preferRelativeResize="0"/>
          <p:nvPr/>
        </p:nvPicPr>
        <p:blipFill rotWithShape="1">
          <a:blip r:embed="rId3">
            <a:alphaModFix/>
          </a:blip>
          <a:srcRect/>
          <a:stretch/>
        </p:blipFill>
        <p:spPr>
          <a:xfrm>
            <a:off x="311700" y="1886325"/>
            <a:ext cx="3952875" cy="2219725"/>
          </a:xfrm>
          <a:prstGeom prst="rect">
            <a:avLst/>
          </a:prstGeom>
          <a:noFill/>
          <a:ln w="12700" cap="flat" cmpd="sng">
            <a:solidFill>
              <a:srgbClr val="000000"/>
            </a:solidFill>
            <a:prstDash val="solid"/>
            <a:miter lim="8000"/>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1"/>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990"/>
              <a:buNone/>
            </a:pPr>
            <a:r>
              <a:rPr lang="en-GB" sz="2180">
                <a:latin typeface="Times New Roman"/>
                <a:ea typeface="Times New Roman"/>
                <a:cs typeface="Times New Roman"/>
                <a:sym typeface="Times New Roman"/>
              </a:rPr>
              <a:t>Identifying a private sector and a public sector organisation </a:t>
            </a:r>
            <a:endParaRPr sz="2180">
              <a:latin typeface="Times New Roman"/>
              <a:ea typeface="Times New Roman"/>
              <a:cs typeface="Times New Roman"/>
              <a:sym typeface="Times New Roman"/>
            </a:endParaRPr>
          </a:p>
          <a:p>
            <a:pPr marL="0" lvl="0" indent="0" algn="l" rtl="0">
              <a:spcBef>
                <a:spcPts val="0"/>
              </a:spcBef>
              <a:spcAft>
                <a:spcPts val="0"/>
              </a:spcAft>
              <a:buSzPts val="990"/>
              <a:buNone/>
            </a:pPr>
            <a:endParaRPr sz="3580"/>
          </a:p>
        </p:txBody>
      </p:sp>
      <p:sp>
        <p:nvSpPr>
          <p:cNvPr id="122" name="Google Shape;122;p21"/>
          <p:cNvSpPr txBox="1"/>
          <p:nvPr/>
        </p:nvSpPr>
        <p:spPr>
          <a:xfrm>
            <a:off x="274320" y="1310640"/>
            <a:ext cx="5206080" cy="3785621"/>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sz="1300" b="1" dirty="0">
                <a:solidFill>
                  <a:schemeClr val="dk1"/>
                </a:solidFill>
                <a:latin typeface="Times New Roman"/>
                <a:ea typeface="Times New Roman"/>
                <a:cs typeface="Times New Roman"/>
                <a:sym typeface="Times New Roman"/>
              </a:rPr>
              <a:t>British American Tobacco: Private Organisation</a:t>
            </a:r>
            <a:endParaRPr sz="1300" b="1">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dirty="0">
                <a:solidFill>
                  <a:schemeClr val="dk1"/>
                </a:solidFill>
                <a:latin typeface="Times New Roman"/>
                <a:ea typeface="Times New Roman"/>
                <a:cs typeface="Times New Roman"/>
                <a:sym typeface="Times New Roman"/>
              </a:rPr>
              <a:t>British American Tobacco is the leading multi-category consumer goods business </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dirty="0">
                <a:solidFill>
                  <a:schemeClr val="dk1"/>
                </a:solidFill>
                <a:latin typeface="Times New Roman"/>
                <a:ea typeface="Times New Roman"/>
                <a:cs typeface="Times New Roman"/>
                <a:sym typeface="Times New Roman"/>
              </a:rPr>
              <a:t>Market-leading brands with a successful strategy  “ build a better tomorrow”</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dirty="0">
                <a:solidFill>
                  <a:schemeClr val="dk1"/>
                </a:solidFill>
                <a:latin typeface="Times New Roman"/>
                <a:ea typeface="Times New Roman"/>
                <a:cs typeface="Times New Roman"/>
                <a:sym typeface="Times New Roman"/>
              </a:rPr>
              <a:t>Supportive culture and commitment with a successful strategy </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dirty="0">
                <a:solidFill>
                  <a:schemeClr val="dk1"/>
                </a:solidFill>
                <a:latin typeface="Times New Roman"/>
                <a:ea typeface="Times New Roman"/>
                <a:cs typeface="Times New Roman"/>
                <a:sym typeface="Times New Roman"/>
              </a:rPr>
              <a:t>Meeting the evolving varied needs of the customers </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dirty="0">
                <a:solidFill>
                  <a:schemeClr val="dk1"/>
                </a:solidFill>
                <a:latin typeface="Times New Roman"/>
                <a:ea typeface="Times New Roman"/>
                <a:cs typeface="Times New Roman"/>
                <a:sym typeface="Times New Roman"/>
              </a:rPr>
              <a:t>Mostly serves its own domestic market </a:t>
            </a:r>
            <a:endParaRPr sz="13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300" b="1" dirty="0">
                <a:solidFill>
                  <a:schemeClr val="dk1"/>
                </a:solidFill>
                <a:latin typeface="Times New Roman"/>
                <a:ea typeface="Times New Roman"/>
                <a:cs typeface="Times New Roman"/>
                <a:sym typeface="Times New Roman"/>
              </a:rPr>
              <a:t>National Healthcare Service (NHS): Public Organisation</a:t>
            </a:r>
            <a:endParaRPr sz="1300" b="1">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dirty="0">
                <a:solidFill>
                  <a:schemeClr val="dk1"/>
                </a:solidFill>
                <a:latin typeface="Times New Roman"/>
                <a:ea typeface="Times New Roman"/>
                <a:cs typeface="Times New Roman"/>
                <a:sym typeface="Times New Roman"/>
              </a:rPr>
              <a:t>Providing healthcare services based on the International Identity </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dirty="0">
                <a:solidFill>
                  <a:schemeClr val="dk1"/>
                </a:solidFill>
                <a:latin typeface="Times New Roman"/>
                <a:ea typeface="Times New Roman"/>
                <a:cs typeface="Times New Roman"/>
                <a:sym typeface="Times New Roman"/>
              </a:rPr>
              <a:t>Regulations to transfer the functions of Health Education, England</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GB" sz="1300" dirty="0">
                <a:solidFill>
                  <a:schemeClr val="dk1"/>
                </a:solidFill>
                <a:latin typeface="Times New Roman"/>
                <a:ea typeface="Times New Roman"/>
                <a:cs typeface="Times New Roman"/>
                <a:sym typeface="Times New Roman"/>
              </a:rPr>
              <a:t>Respected around the world for giving standard care to the patient's </a:t>
            </a:r>
            <a:endParaRPr sz="1300">
              <a:solidFill>
                <a:schemeClr val="dk1"/>
              </a:solidFill>
              <a:latin typeface="Times New Roman"/>
              <a:ea typeface="Times New Roman"/>
              <a:cs typeface="Times New Roman"/>
              <a:sym typeface="Times New Roman"/>
            </a:endParaRPr>
          </a:p>
        </p:txBody>
      </p:sp>
      <p:pic>
        <p:nvPicPr>
          <p:cNvPr id="123" name="Google Shape;123;p21"/>
          <p:cNvPicPr preferRelativeResize="0"/>
          <p:nvPr/>
        </p:nvPicPr>
        <p:blipFill>
          <a:blip r:embed="rId3">
            <a:alphaModFix/>
          </a:blip>
          <a:stretch>
            <a:fillRect/>
          </a:stretch>
        </p:blipFill>
        <p:spPr>
          <a:xfrm>
            <a:off x="5480400" y="3397000"/>
            <a:ext cx="3162300" cy="1447800"/>
          </a:xfrm>
          <a:prstGeom prst="rect">
            <a:avLst/>
          </a:prstGeom>
          <a:noFill/>
          <a:ln>
            <a:noFill/>
          </a:ln>
        </p:spPr>
      </p:pic>
      <p:pic>
        <p:nvPicPr>
          <p:cNvPr id="124" name="Google Shape;124;p21"/>
          <p:cNvPicPr preferRelativeResize="0"/>
          <p:nvPr/>
        </p:nvPicPr>
        <p:blipFill>
          <a:blip r:embed="rId4">
            <a:alphaModFix/>
          </a:blip>
          <a:stretch>
            <a:fillRect/>
          </a:stretch>
        </p:blipFill>
        <p:spPr>
          <a:xfrm>
            <a:off x="6497132" y="1661950"/>
            <a:ext cx="1964593" cy="11179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22"/>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GB" sz="2280" dirty="0">
                <a:latin typeface="Times New Roman"/>
                <a:ea typeface="Times New Roman"/>
                <a:cs typeface="Times New Roman"/>
                <a:sym typeface="Times New Roman"/>
              </a:rPr>
              <a:t>Conclusion </a:t>
            </a:r>
            <a:endParaRPr sz="2280">
              <a:latin typeface="Times New Roman"/>
              <a:ea typeface="Times New Roman"/>
              <a:cs typeface="Times New Roman"/>
              <a:sym typeface="Times New Roman"/>
            </a:endParaRPr>
          </a:p>
          <a:p>
            <a:pPr marL="0" lvl="0" indent="0" algn="l" rtl="0">
              <a:spcBef>
                <a:spcPts val="0"/>
              </a:spcBef>
              <a:spcAft>
                <a:spcPts val="0"/>
              </a:spcAft>
              <a:buSzPts val="990"/>
              <a:buNone/>
            </a:pPr>
            <a:endParaRPr sz="4080"/>
          </a:p>
        </p:txBody>
      </p:sp>
      <p:sp>
        <p:nvSpPr>
          <p:cNvPr id="130" name="Google Shape;130;p22"/>
          <p:cNvSpPr txBox="1"/>
          <p:nvPr/>
        </p:nvSpPr>
        <p:spPr>
          <a:xfrm>
            <a:off x="257901" y="1456147"/>
            <a:ext cx="4729500" cy="3016800"/>
          </a:xfrm>
          <a:prstGeom prst="rect">
            <a:avLst/>
          </a:prstGeom>
          <a:noFill/>
          <a:ln>
            <a:noFill/>
          </a:ln>
        </p:spPr>
        <p:txBody>
          <a:bodyPr spcFirstLastPara="1" wrap="square" lIns="91425" tIns="91425" rIns="91425" bIns="91425" anchor="t" anchorCtr="0">
            <a:spAutoFit/>
          </a:bodyPr>
          <a:lstStyle/>
          <a:p>
            <a:pPr marL="457200" lvl="0" indent="-330200" algn="just" rtl="0">
              <a:lnSpc>
                <a:spcPct val="150000"/>
              </a:lnSpc>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BAT focuses on “dignity at work”, “restructuring”, and “diversity”</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NHS supports the frontline staff and delivers care that patients </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NHS have maintained the procedures against provisional and informal offers </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Professional resignation and quality of check is associated with the HR policy</a:t>
            </a:r>
            <a:endParaRPr sz="1600">
              <a:solidFill>
                <a:schemeClr val="dk1"/>
              </a:solidFill>
              <a:latin typeface="Times New Roman"/>
              <a:ea typeface="Times New Roman"/>
              <a:cs typeface="Times New Roman"/>
              <a:sym typeface="Times New Roman"/>
            </a:endParaRPr>
          </a:p>
        </p:txBody>
      </p:sp>
      <p:pic>
        <p:nvPicPr>
          <p:cNvPr id="131" name="Google Shape;131;p22"/>
          <p:cNvPicPr preferRelativeResize="0"/>
          <p:nvPr/>
        </p:nvPicPr>
        <p:blipFill>
          <a:blip r:embed="rId3">
            <a:alphaModFix/>
          </a:blip>
          <a:stretch>
            <a:fillRect/>
          </a:stretch>
        </p:blipFill>
        <p:spPr>
          <a:xfrm>
            <a:off x="5355000" y="2772425"/>
            <a:ext cx="3028950" cy="15144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3"/>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Font typeface="Arial"/>
              <a:buNone/>
            </a:pPr>
            <a:r>
              <a:rPr lang="en-GB" sz="1800" b="1">
                <a:latin typeface="Times New Roman"/>
                <a:ea typeface="Times New Roman"/>
                <a:cs typeface="Times New Roman"/>
                <a:sym typeface="Times New Roman"/>
              </a:rPr>
              <a:t>Recommendation</a:t>
            </a:r>
            <a:endParaRPr sz="3400"/>
          </a:p>
        </p:txBody>
      </p:sp>
      <p:sp>
        <p:nvSpPr>
          <p:cNvPr id="137" name="Google Shape;137;p23"/>
          <p:cNvSpPr txBox="1">
            <a:spLocks noGrp="1"/>
          </p:cNvSpPr>
          <p:nvPr>
            <p:ph type="body" idx="1"/>
          </p:nvPr>
        </p:nvSpPr>
        <p:spPr>
          <a:xfrm>
            <a:off x="476200" y="1249975"/>
            <a:ext cx="3397200" cy="16842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NHS can try to communicate with employees on a regular basis</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BAT can try to reduce its carbon footprint to increase sustainable approaches</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38" name="Google Shape;138;p23"/>
          <p:cNvPicPr preferRelativeResize="0"/>
          <p:nvPr/>
        </p:nvPicPr>
        <p:blipFill>
          <a:blip r:embed="rId3">
            <a:alphaModFix/>
          </a:blip>
          <a:stretch>
            <a:fillRect/>
          </a:stretch>
        </p:blipFill>
        <p:spPr>
          <a:xfrm>
            <a:off x="1174900" y="3166425"/>
            <a:ext cx="3466300" cy="1782175"/>
          </a:xfrm>
          <a:prstGeom prst="rect">
            <a:avLst/>
          </a:prstGeom>
          <a:noFill/>
          <a:ln>
            <a:noFill/>
          </a:ln>
        </p:spPr>
      </p:pic>
      <p:pic>
        <p:nvPicPr>
          <p:cNvPr id="139" name="Google Shape;139;p23"/>
          <p:cNvPicPr preferRelativeResize="0"/>
          <p:nvPr/>
        </p:nvPicPr>
        <p:blipFill>
          <a:blip r:embed="rId4">
            <a:alphaModFix/>
          </a:blip>
          <a:stretch>
            <a:fillRect/>
          </a:stretch>
        </p:blipFill>
        <p:spPr>
          <a:xfrm>
            <a:off x="5255375" y="1170125"/>
            <a:ext cx="3736225" cy="26785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4"/>
          <p:cNvSpPr txBox="1">
            <a:spLocks noGrp="1"/>
          </p:cNvSpPr>
          <p:nvPr>
            <p:ph type="title"/>
          </p:nvPr>
        </p:nvSpPr>
        <p:spPr>
          <a:xfrm>
            <a:off x="311700" y="372725"/>
            <a:ext cx="8520600" cy="645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3080" dirty="0"/>
              <a:t>Reference</a:t>
            </a:r>
            <a:endParaRPr sz="3080"/>
          </a:p>
        </p:txBody>
      </p:sp>
      <p:sp>
        <p:nvSpPr>
          <p:cNvPr id="145" name="Google Shape;145;p24"/>
          <p:cNvSpPr txBox="1">
            <a:spLocks noGrp="1"/>
          </p:cNvSpPr>
          <p:nvPr>
            <p:ph type="body" idx="1"/>
          </p:nvPr>
        </p:nvSpPr>
        <p:spPr>
          <a:xfrm>
            <a:off x="422787" y="1219201"/>
            <a:ext cx="8173539" cy="3451122"/>
          </a:xfrm>
          <a:prstGeom prst="rect">
            <a:avLst/>
          </a:prstGeom>
        </p:spPr>
        <p:txBody>
          <a:bodyPr spcFirstLastPara="1" wrap="square" lIns="91425" tIns="91425" rIns="91425" bIns="91425" anchor="t" anchorCtr="0">
            <a:normAutofit fontScale="55000" lnSpcReduction="20000"/>
          </a:bodyPr>
          <a:lstStyle/>
          <a:p>
            <a:r>
              <a:rPr lang="en-GB" sz="1200" dirty="0"/>
              <a:t>Bat.com, (2023). </a:t>
            </a:r>
            <a:r>
              <a:rPr lang="en-GB" sz="1200" i="1" dirty="0"/>
              <a:t>“Employment Principles</a:t>
            </a:r>
            <a:r>
              <a:rPr lang="en-GB" sz="1200" dirty="0"/>
              <a:t> “. Available at: https://www.bat.com/group/sites/uk__9d9kcy.nsf/vwPagesWebLive/DO9EAMHQ/$FILE/medMD9G7LVW.pdf?openelement, [Accessed on: 28th June, 2023]</a:t>
            </a:r>
            <a:endParaRPr lang="en-US" sz="1200" dirty="0"/>
          </a:p>
          <a:p>
            <a:r>
              <a:rPr lang="en-GB" sz="1200" dirty="0"/>
              <a:t>Bat.com, (2023). </a:t>
            </a:r>
            <a:r>
              <a:rPr lang="en-GB" sz="1200" i="1" dirty="0"/>
              <a:t>“News </a:t>
            </a:r>
            <a:r>
              <a:rPr lang="en-GB" sz="1200" i="1" dirty="0" err="1"/>
              <a:t>Release”</a:t>
            </a:r>
            <a:r>
              <a:rPr lang="en-GB" sz="1200" dirty="0" err="1"/>
              <a:t>.Available</a:t>
            </a:r>
            <a:r>
              <a:rPr lang="en-GB" sz="1200" dirty="0"/>
              <a:t> at: https://www.bat.com/group/sites/UK__9D9KCY.nsf/vwPagesWebLive/DOCSWQ7Q,  [Accessed on: 22nd June, 2023]</a:t>
            </a:r>
            <a:endParaRPr lang="en-US" sz="1200" dirty="0"/>
          </a:p>
          <a:p>
            <a:r>
              <a:rPr lang="en-GB" sz="1200" dirty="0"/>
              <a:t>Bat.com, (2023). “</a:t>
            </a:r>
            <a:r>
              <a:rPr lang="en-GB" sz="1200" i="1" dirty="0"/>
              <a:t>Our ethos</a:t>
            </a:r>
            <a:r>
              <a:rPr lang="en-GB" sz="1200" dirty="0"/>
              <a:t>”;. Available at: https://www.bat.com/guidingprinciples#, [Accessed on: 28th June, 2023]</a:t>
            </a:r>
            <a:endParaRPr lang="en-US" sz="1200" dirty="0"/>
          </a:p>
          <a:p>
            <a:r>
              <a:rPr lang="en-GB" sz="1200" u="sng" dirty="0">
                <a:hlinkClick r:id="rId3"/>
              </a:rPr>
              <a:t>Britannica.com, (2023). </a:t>
            </a:r>
            <a:r>
              <a:rPr lang="en-GB" sz="1200" i="1" u="sng" dirty="0">
                <a:hlinkClick r:id="rId3"/>
              </a:rPr>
              <a:t>“British American Tobacco PLC”</a:t>
            </a:r>
            <a:r>
              <a:rPr lang="en-GB" sz="1200" u="sng" dirty="0">
                <a:hlinkClick r:id="rId3"/>
              </a:rPr>
              <a:t>. Available at: https://www.britannica.com/topic/British-American-Tobacco-PLC</a:t>
            </a:r>
            <a:r>
              <a:rPr lang="en-GB" sz="1200" dirty="0"/>
              <a:t>, [Accessed on: 22nd June, 2023]</a:t>
            </a:r>
            <a:endParaRPr lang="en-US" sz="1200" dirty="0"/>
          </a:p>
          <a:p>
            <a:r>
              <a:rPr lang="en-GB" sz="1200" dirty="0"/>
              <a:t>England.nhs.uk, (2023).</a:t>
            </a:r>
            <a:r>
              <a:rPr lang="en-GB" sz="1200" i="1" dirty="0"/>
              <a:t> “The future of NHS human resources and organisational development"</a:t>
            </a:r>
            <a:r>
              <a:rPr lang="en-GB" sz="1200" dirty="0"/>
              <a:t>. Available at: </a:t>
            </a:r>
            <a:endParaRPr lang="en-US" sz="1200" dirty="0"/>
          </a:p>
          <a:p>
            <a:r>
              <a:rPr lang="en-GB" sz="1200" u="sng" dirty="0">
                <a:hlinkClick r:id="rId4"/>
              </a:rPr>
              <a:t>England.nhs.uk, (2023).</a:t>
            </a:r>
            <a:r>
              <a:rPr lang="en-GB" sz="1200" i="1" u="sng" dirty="0">
                <a:hlinkClick r:id="rId4"/>
              </a:rPr>
              <a:t> “The People Plan, the People Promise and the future of NHS human resources and organisational development”</a:t>
            </a:r>
            <a:r>
              <a:rPr lang="en-GB" sz="1200" u="sng" dirty="0">
                <a:hlinkClick r:id="rId4"/>
              </a:rPr>
              <a:t>. Available at: https://www.england.nhs.uk/wp-content/uploads/2021/11/B0659_The-future-of-NHS-human-resources-and-organisational-development-report_22112021.pdf</a:t>
            </a:r>
            <a:r>
              <a:rPr lang="en-GB" sz="1200" dirty="0"/>
              <a:t>, [Accessed on: 22nd June, 2023]</a:t>
            </a:r>
            <a:endParaRPr lang="en-US" sz="1200" dirty="0"/>
          </a:p>
          <a:p>
            <a:r>
              <a:rPr lang="en-GB" sz="1200" dirty="0"/>
              <a:t>England.nhs.uk, (2023). “</a:t>
            </a:r>
            <a:r>
              <a:rPr lang="en-GB" sz="1200" i="1" dirty="0"/>
              <a:t>We lead the NHS in England to deliver high quality services for all</a:t>
            </a:r>
            <a:r>
              <a:rPr lang="en-GB" sz="1200" dirty="0"/>
              <a:t>”. Available at: https://www.england.nhs.uk/, [Accessed on: 28th June, 2023]</a:t>
            </a:r>
            <a:endParaRPr lang="en-US" sz="1200" dirty="0"/>
          </a:p>
          <a:p>
            <a:r>
              <a:rPr lang="en-GB" sz="1200" dirty="0" err="1"/>
              <a:t>Ercantan</a:t>
            </a:r>
            <a:r>
              <a:rPr lang="en-GB" sz="1200" dirty="0"/>
              <a:t>, O. and </a:t>
            </a:r>
            <a:r>
              <a:rPr lang="en-GB" sz="1200" dirty="0" err="1"/>
              <a:t>Eyupoglu</a:t>
            </a:r>
            <a:r>
              <a:rPr lang="en-GB" sz="1200" dirty="0"/>
              <a:t>, S., (2022). How do green human resource management practices encourage employees to engage in green behavior? Perceptions of university students as prospective employees. </a:t>
            </a:r>
            <a:r>
              <a:rPr lang="en-GB" sz="1200" i="1" dirty="0"/>
              <a:t>Sustainability</a:t>
            </a:r>
            <a:r>
              <a:rPr lang="en-GB" sz="1200" dirty="0"/>
              <a:t>, </a:t>
            </a:r>
            <a:r>
              <a:rPr lang="en-GB" sz="1200" i="1" dirty="0"/>
              <a:t>14</a:t>
            </a:r>
            <a:r>
              <a:rPr lang="en-GB" sz="1200" dirty="0"/>
              <a:t>(3), p.1718.</a:t>
            </a:r>
            <a:endParaRPr lang="en-US" sz="1200" dirty="0"/>
          </a:p>
          <a:p>
            <a:r>
              <a:rPr lang="en-GB" sz="1200" dirty="0"/>
              <a:t>Finance.yahoo.com, (2023). “</a:t>
            </a:r>
            <a:r>
              <a:rPr lang="en-GB" sz="1200" i="1" dirty="0"/>
              <a:t>Is British American Tobacco </a:t>
            </a:r>
            <a:r>
              <a:rPr lang="en-GB" sz="1200" i="1" dirty="0" err="1"/>
              <a:t>p.l.c.'s</a:t>
            </a:r>
            <a:r>
              <a:rPr lang="en-GB" sz="1200" i="1" dirty="0"/>
              <a:t> (LON:BATS) Recent Performance Underpinned By Weak Financials?”</a:t>
            </a:r>
            <a:r>
              <a:rPr lang="en-GB" sz="1200" dirty="0"/>
              <a:t>. Available at: https://finance.yahoo.com/news/british-american-tobacco-p-l-080141183.html,  [Accessed on: 28th June, 2023]</a:t>
            </a:r>
            <a:endParaRPr lang="en-US" sz="1200" dirty="0"/>
          </a:p>
          <a:p>
            <a:r>
              <a:rPr lang="en-GB" sz="1200" dirty="0" err="1"/>
              <a:t>Hameed</a:t>
            </a:r>
            <a:r>
              <a:rPr lang="en-GB" sz="1200" dirty="0"/>
              <a:t>, I., Zaman, U., </a:t>
            </a:r>
            <a:r>
              <a:rPr lang="en-GB" sz="1200" dirty="0" err="1"/>
              <a:t>Waris</a:t>
            </a:r>
            <a:r>
              <a:rPr lang="en-GB" sz="1200" dirty="0"/>
              <a:t>, I. and </a:t>
            </a:r>
            <a:r>
              <a:rPr lang="en-GB" sz="1200" dirty="0" err="1"/>
              <a:t>Shafique</a:t>
            </a:r>
            <a:r>
              <a:rPr lang="en-GB" sz="1200" dirty="0"/>
              <a:t>, O., (2021). A serial-mediation model to link entrepreneurship education and green entrepreneurial behavior: application of resource-based view and flow theory. </a:t>
            </a:r>
            <a:r>
              <a:rPr lang="en-GB" sz="1200" i="1" dirty="0"/>
              <a:t>International journal of environmental research and public health</a:t>
            </a:r>
            <a:r>
              <a:rPr lang="en-GB" sz="1200" dirty="0"/>
              <a:t>, </a:t>
            </a:r>
            <a:r>
              <a:rPr lang="en-GB" sz="1200" i="1" dirty="0"/>
              <a:t>18</a:t>
            </a:r>
            <a:r>
              <a:rPr lang="en-GB" sz="1200" dirty="0"/>
              <a:t>(2), p.550.</a:t>
            </a:r>
            <a:endParaRPr lang="en-US" sz="1200" dirty="0"/>
          </a:p>
          <a:p>
            <a:r>
              <a:rPr lang="en-GB" sz="1200" dirty="0"/>
              <a:t>Healthcareers.nhs.uk, (2023). </a:t>
            </a:r>
            <a:r>
              <a:rPr lang="en-GB" sz="1200" i="1" dirty="0"/>
              <a:t>“Human resources (HR) manager”.</a:t>
            </a:r>
            <a:r>
              <a:rPr lang="en-GB" sz="1200" dirty="0"/>
              <a:t> Available at: https://www.healthcareers.nhs.uk/explore-roles/management/roles-management/human-resources-hr-manager, [Accessed on: 28th June, 2023]</a:t>
            </a:r>
            <a:endParaRPr lang="en-US" sz="1200" dirty="0"/>
          </a:p>
          <a:p>
            <a:r>
              <a:rPr lang="en-GB" sz="1200" dirty="0" err="1"/>
              <a:t>Hristov</a:t>
            </a:r>
            <a:r>
              <a:rPr lang="en-GB" sz="1200" dirty="0"/>
              <a:t>, I. and Chirico, A., (2019). The role of sustainability key performance indicators (KPIs) in implementing sustainable strategies. </a:t>
            </a:r>
            <a:r>
              <a:rPr lang="en-GB" sz="1200" i="1" dirty="0"/>
              <a:t>Sustainability</a:t>
            </a:r>
            <a:r>
              <a:rPr lang="en-GB" sz="1200" dirty="0"/>
              <a:t>, </a:t>
            </a:r>
            <a:r>
              <a:rPr lang="en-GB" sz="1200" i="1" dirty="0"/>
              <a:t>11</a:t>
            </a:r>
            <a:r>
              <a:rPr lang="en-GB" sz="1200" dirty="0"/>
              <a:t>(20), p.5742.</a:t>
            </a:r>
            <a:endParaRPr lang="en-US" sz="1200" dirty="0"/>
          </a:p>
          <a:p>
            <a:r>
              <a:rPr lang="en-GB" sz="1200" dirty="0"/>
              <a:t>https://www.england.nhs.uk/wp-content/uploads/2021/11/B0659_The-future-of-NHS-human-resources-and-organisational-development-report_22112021.pdf, [Accessed on: 28th June, 2023]</a:t>
            </a:r>
            <a:endParaRPr lang="en-US" sz="1200" dirty="0"/>
          </a:p>
          <a:p>
            <a:r>
              <a:rPr lang="en-GB" sz="1200" dirty="0" err="1"/>
              <a:t>Kozioł-Nadolna</a:t>
            </a:r>
            <a:r>
              <a:rPr lang="en-GB" sz="1200" dirty="0"/>
              <a:t>, K., (2020). The role of a leader in stimulating innovation in an organization. </a:t>
            </a:r>
            <a:r>
              <a:rPr lang="en-GB" sz="1200" i="1" dirty="0"/>
              <a:t>Administrative Sciences</a:t>
            </a:r>
            <a:r>
              <a:rPr lang="en-GB" sz="1200" dirty="0"/>
              <a:t>, </a:t>
            </a:r>
            <a:r>
              <a:rPr lang="en-GB" sz="1200" i="1" dirty="0"/>
              <a:t>10</a:t>
            </a:r>
            <a:r>
              <a:rPr lang="en-GB" sz="1200" dirty="0"/>
              <a:t>(3), p.59.</a:t>
            </a:r>
            <a:endParaRPr lang="en-US" sz="1200" dirty="0"/>
          </a:p>
          <a:p>
            <a:r>
              <a:rPr lang="en-GB" sz="1200" dirty="0" err="1"/>
              <a:t>Kutieshat</a:t>
            </a:r>
            <a:r>
              <a:rPr lang="en-GB" sz="1200" dirty="0"/>
              <a:t>, R. and </a:t>
            </a:r>
            <a:r>
              <a:rPr lang="en-GB" sz="1200" dirty="0" err="1"/>
              <a:t>Farmanesh</a:t>
            </a:r>
            <a:r>
              <a:rPr lang="en-GB" sz="1200" dirty="0"/>
              <a:t>, P., (2022). The impact of new human resource management practices on innovation performance during the COVID 19 crisis: a new perception on enhancing the educational sector. </a:t>
            </a:r>
            <a:r>
              <a:rPr lang="en-GB" sz="1200" i="1" dirty="0"/>
              <a:t>Sustainability</a:t>
            </a:r>
            <a:r>
              <a:rPr lang="en-GB" sz="1200" dirty="0"/>
              <a:t>, </a:t>
            </a:r>
            <a:r>
              <a:rPr lang="en-GB" sz="1200" i="1" dirty="0"/>
              <a:t>14</a:t>
            </a:r>
            <a:r>
              <a:rPr lang="en-GB" sz="1200" dirty="0"/>
              <a:t>(5), p.2872.</a:t>
            </a:r>
            <a:endParaRPr lang="en-US" sz="1200" dirty="0"/>
          </a:p>
          <a:p>
            <a:r>
              <a:rPr lang="en-GB" sz="1200" dirty="0"/>
              <a:t>Liu, R., Yue, Z., </a:t>
            </a:r>
            <a:r>
              <a:rPr lang="en-GB" sz="1200" dirty="0" err="1"/>
              <a:t>Ijaz</a:t>
            </a:r>
            <a:r>
              <a:rPr lang="en-GB" sz="1200" dirty="0"/>
              <a:t>, A., </a:t>
            </a:r>
            <a:r>
              <a:rPr lang="en-GB" sz="1200" dirty="0" err="1"/>
              <a:t>Lutfi</a:t>
            </a:r>
            <a:r>
              <a:rPr lang="en-GB" sz="1200" dirty="0"/>
              <a:t>, A. and Mao, J., (2023). Sustainable Business Performance: Examining the Role of Green HRM Practices, Green Innovation and Responsible Leadership through the Lens of Pro-Environmental Behavior. </a:t>
            </a:r>
            <a:r>
              <a:rPr lang="en-GB" sz="1200" i="1" dirty="0"/>
              <a:t>Sustainability</a:t>
            </a:r>
            <a:r>
              <a:rPr lang="en-GB" sz="1200" dirty="0"/>
              <a:t>, </a:t>
            </a:r>
            <a:r>
              <a:rPr lang="en-GB" sz="1200" i="1" dirty="0"/>
              <a:t>15</a:t>
            </a:r>
            <a:r>
              <a:rPr lang="en-GB" sz="1200" dirty="0"/>
              <a:t>(9), p.7317.</a:t>
            </a:r>
            <a:endParaRPr lang="en-US" sz="1200" dirty="0"/>
          </a:p>
          <a:p>
            <a:r>
              <a:rPr lang="en-GB" sz="1200" dirty="0"/>
              <a:t>Malik, S.Y., Cao, Y., </a:t>
            </a:r>
            <a:r>
              <a:rPr lang="en-GB" sz="1200" dirty="0" err="1"/>
              <a:t>Mughal</a:t>
            </a:r>
            <a:r>
              <a:rPr lang="en-GB" sz="1200" dirty="0"/>
              <a:t>, Y.H., </a:t>
            </a:r>
            <a:r>
              <a:rPr lang="en-GB" sz="1200" dirty="0" err="1"/>
              <a:t>Kundi</a:t>
            </a:r>
            <a:r>
              <a:rPr lang="en-GB" sz="1200" dirty="0"/>
              <a:t>, G.M., </a:t>
            </a:r>
            <a:r>
              <a:rPr lang="en-GB" sz="1200" dirty="0" err="1"/>
              <a:t>Mughal</a:t>
            </a:r>
            <a:r>
              <a:rPr lang="en-GB" sz="1200" dirty="0"/>
              <a:t>, M.H. and </a:t>
            </a:r>
            <a:r>
              <a:rPr lang="en-GB" sz="1200" dirty="0" err="1"/>
              <a:t>Ramayah</a:t>
            </a:r>
            <a:r>
              <a:rPr lang="en-GB" sz="1200" dirty="0"/>
              <a:t>, T., (2020). Pathways towards sustainability in organizations: Empirical evidence on the role of green human resource management practices and green intellectual capital. </a:t>
            </a:r>
            <a:r>
              <a:rPr lang="en-GB" sz="1200" i="1" dirty="0"/>
              <a:t>Sustainability</a:t>
            </a:r>
            <a:r>
              <a:rPr lang="en-GB" sz="1200" dirty="0"/>
              <a:t>, </a:t>
            </a:r>
            <a:r>
              <a:rPr lang="en-GB" sz="1200" i="1" dirty="0"/>
              <a:t>12</a:t>
            </a:r>
            <a:r>
              <a:rPr lang="en-GB" sz="1200" dirty="0"/>
              <a:t>(8), p.3228.</a:t>
            </a:r>
            <a:endParaRPr lang="en-US" sz="1200" dirty="0"/>
          </a:p>
          <a:p>
            <a:r>
              <a:rPr lang="en-GB" sz="1200" dirty="0"/>
              <a:t>Ramon-</a:t>
            </a:r>
            <a:r>
              <a:rPr lang="en-GB" sz="1200" dirty="0" err="1"/>
              <a:t>Jeronimo</a:t>
            </a:r>
            <a:r>
              <a:rPr lang="en-GB" sz="1200" dirty="0"/>
              <a:t>, J.M., </a:t>
            </a:r>
            <a:r>
              <a:rPr lang="en-GB" sz="1200" dirty="0" err="1"/>
              <a:t>Florez</a:t>
            </a:r>
            <a:r>
              <a:rPr lang="en-GB" sz="1200" dirty="0"/>
              <a:t>-Lopez, R. and </a:t>
            </a:r>
            <a:r>
              <a:rPr lang="en-GB" sz="1200" dirty="0" err="1"/>
              <a:t>Araujo</a:t>
            </a:r>
            <a:r>
              <a:rPr lang="en-GB" sz="1200" dirty="0"/>
              <a:t>-Pinzon, P., (2019). Resource-based view and SMEs performance exporting through foreign intermediaries: The mediating effect of management controls. </a:t>
            </a:r>
            <a:r>
              <a:rPr lang="en-GB" sz="1200" i="1" dirty="0"/>
              <a:t>Sustainability</a:t>
            </a:r>
            <a:r>
              <a:rPr lang="en-GB" sz="1200" dirty="0"/>
              <a:t>, </a:t>
            </a:r>
            <a:r>
              <a:rPr lang="en-GB" sz="1200" i="1" dirty="0"/>
              <a:t>11</a:t>
            </a:r>
            <a:r>
              <a:rPr lang="en-GB" sz="1200" dirty="0"/>
              <a:t>(12), p.3241.</a:t>
            </a:r>
            <a:endParaRPr lang="en-US" sz="1200" dirty="0"/>
          </a:p>
          <a:p>
            <a:r>
              <a:rPr lang="en-GB" sz="1200" dirty="0"/>
              <a:t>Theguardian.com, (2020). </a:t>
            </a:r>
            <a:r>
              <a:rPr lang="en-GB" sz="1200" i="1" dirty="0"/>
              <a:t>“NHS England 'on its knees' as performance figures hit new </a:t>
            </a:r>
            <a:r>
              <a:rPr lang="en-GB" sz="1200" i="1" dirty="0" err="1"/>
              <a:t>lows”</a:t>
            </a:r>
            <a:r>
              <a:rPr lang="en-GB" sz="1200" dirty="0" err="1"/>
              <a:t>.available</a:t>
            </a:r>
            <a:r>
              <a:rPr lang="en-GB" sz="1200" dirty="0"/>
              <a:t> at: https://www.theguardian.com/society/2019/dec/13/nhs-england-on-its-knees-as-performance-figures-hit-new-lows, [Accessed on: 28th June, 2023]</a:t>
            </a:r>
            <a:endParaRPr lang="en-US" sz="1200" dirty="0"/>
          </a:p>
          <a:p>
            <a:pPr marL="0" lvl="0" indent="0" algn="l" rtl="0">
              <a:lnSpc>
                <a:spcPct val="150000"/>
              </a:lnSpc>
              <a:spcBef>
                <a:spcPts val="0"/>
              </a:spcBef>
              <a:spcAft>
                <a:spcPts val="0"/>
              </a:spcAft>
              <a:buClr>
                <a:schemeClr val="dk1"/>
              </a:buClr>
              <a:buSzPct val="91666"/>
              <a:buFont typeface="Arial"/>
              <a:buNone/>
            </a:pPr>
            <a:endParaRPr sz="1200" b="1">
              <a:latin typeface="Times New Roman"/>
              <a:ea typeface="Times New Roman"/>
              <a:cs typeface="Times New Roman"/>
              <a:sym typeface="Times New Roman"/>
            </a:endParaRPr>
          </a:p>
          <a:p>
            <a:pPr marL="0" lvl="0" indent="0" algn="l" rtl="0">
              <a:spcBef>
                <a:spcPts val="0"/>
              </a:spcBef>
              <a:spcAft>
                <a:spcPts val="1200"/>
              </a:spcAft>
              <a:buNone/>
            </a:pPr>
            <a:endParaRPr/>
          </a:p>
        </p:txBody>
      </p:sp>
    </p:spTree>
  </p:cSld>
  <p:clrMapOvr>
    <a:masterClrMapping/>
  </p:clrMapOvr>
</p:sld>
</file>

<file path=ppt/theme/theme1.xml><?xml version="1.0" encoding="utf-8"?>
<a:theme xmlns:a="http://schemas.openxmlformats.org/drawingml/2006/main" name="Blue &amp; Gold">
  <a:themeElements>
    <a:clrScheme name="Blue &amp; Gold">
      <a:dk1>
        <a:srgbClr val="FFFFFF"/>
      </a:dk1>
      <a:lt1>
        <a:srgbClr val="01AFD1"/>
      </a:lt1>
      <a:dk2>
        <a:srgbClr val="1E2D31"/>
      </a:dk2>
      <a:lt2>
        <a:srgbClr val="BFC7CA"/>
      </a:lt2>
      <a:accent1>
        <a:srgbClr val="006F85"/>
      </a:accent1>
      <a:accent2>
        <a:srgbClr val="AF4345"/>
      </a:accent2>
      <a:accent3>
        <a:srgbClr val="47D06A"/>
      </a:accent3>
      <a:accent4>
        <a:srgbClr val="F58F8F"/>
      </a:accent4>
      <a:accent5>
        <a:srgbClr val="F6CD4C"/>
      </a:accent5>
      <a:accent6>
        <a:srgbClr val="F8E71C"/>
      </a:accent6>
      <a:hlink>
        <a:srgbClr val="F6CD4C"/>
      </a:hlink>
      <a:folHlink>
        <a:srgbClr val="F6CD4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2804</Words>
  <Application>Microsoft Office PowerPoint</Application>
  <PresentationFormat>On-screen Show (16:9)</PresentationFormat>
  <Paragraphs>93</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Blue &amp; Gold</vt:lpstr>
      <vt:lpstr>HUMAN RESOURCE MANAGEMENT  Course name Master of Business Administration in General Management Module Title Human Resources Management Module Code LCMB7000 Student I'd 2211283 Student Name Rashmi Thakor </vt:lpstr>
      <vt:lpstr>Content of PPT</vt:lpstr>
      <vt:lpstr>Introduction</vt:lpstr>
      <vt:lpstr>Summarising three articles explaining the impact of HRM in supporting the overall strategy of the chosen organisations  </vt:lpstr>
      <vt:lpstr>Summarising three articles explaining the impact of HRM in supporting the overall strategy of the chosen organisations  </vt:lpstr>
      <vt:lpstr>Summarising three articles explaining the impact of HRM in supporting the overall strategy of the chosen organisations   </vt:lpstr>
      <vt:lpstr>Critically analysing the impact of the identified HR strategies on the overall strategy of the organisations using the resource-based view model</vt:lpstr>
      <vt:lpstr>Functional, cultural, regulatory, and positional aspects of the company </vt:lpstr>
      <vt:lpstr>Identifying a private sector and a public sector organisation  </vt:lpstr>
      <vt:lpstr>Conclusion  </vt:lpstr>
      <vt:lpstr>Recommendation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cp:lastModifiedBy>Rashmi Thakor</cp:lastModifiedBy>
  <cp:revision>9</cp:revision>
  <dcterms:modified xsi:type="dcterms:W3CDTF">2023-07-07T15:39:23Z</dcterms:modified>
</cp:coreProperties>
</file>