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sldIdLst>
    <p:sldId id="256" r:id="rId2"/>
    <p:sldId id="257" r:id="rId3"/>
    <p:sldId id="258" r:id="rId4"/>
    <p:sldId id="259" r:id="rId5"/>
    <p:sldId id="260" r:id="rId6"/>
    <p:sldId id="261" r:id="rId7"/>
    <p:sldId id="264" r:id="rId8"/>
    <p:sldId id="263" r:id="rId9"/>
    <p:sldId id="265"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CC7354FE-F3AD-49F4-B3C1-E0DD49BCBEAE}">
          <p14:sldIdLst>
            <p14:sldId id="256"/>
            <p14:sldId id="257"/>
            <p14:sldId id="258"/>
            <p14:sldId id="259"/>
            <p14:sldId id="260"/>
            <p14:sldId id="261"/>
            <p14:sldId id="264"/>
            <p14:sldId id="263"/>
            <p14:sldId id="265"/>
            <p14:sldId id="26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7" d="100"/>
          <a:sy n="107"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2/27/2022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dirty="0"/>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1215430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6530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6596328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96532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9254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80717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47375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6616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5321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86172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2/27/2022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06600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2/27/2022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267241848"/>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4" r:id="rId6"/>
    <p:sldLayoutId id="2147483689" r:id="rId7"/>
    <p:sldLayoutId id="2147483685" r:id="rId8"/>
    <p:sldLayoutId id="2147483686" r:id="rId9"/>
    <p:sldLayoutId id="2147483687" r:id="rId10"/>
    <p:sldLayoutId id="2147483688"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researchgate.net/profile/Ralf_Klamma/publication/216554338_Watching_the_%20Blogosphere_Knowledge_Sharing_in_the_Web_20/links/0912f50bcae2dad11a000000/Watching-theBlogosphere-Knowledge-Sharing-in-the-Web-20.pdf" TargetMode="External"/><Relationship Id="rId2" Type="http://schemas.openxmlformats.org/officeDocument/2006/relationships/hyperlink" Target="https://www.bing.com/images/search?view=detailV2&amp;ccid=2syveH3q&amp;id=3386C04E87A252F5A6F5C6CBBE47D109B93051A4&amp;thid=OIP.2syveH3qGLM-F0JFZ7RkUQAAAA&amp;mediaurl=https%3A%2F%2Fi.pinimg.com%2F474x%2Fc9%2Fcd%2F0f%2Fc9cd0f07f558698be951b2110db366ad.jpg&amp;cdnurl=https%3A%2F%2Fth.bing.com%2Fth%2Fid%2FR.daccaf787dea18b33e17424567b46451%3Frik%3DpFEwuQnRR77Lxg%26pid%3DImgRaw%26r%3D0&amp;exph=311&amp;expw=474&amp;q=ethical+considerations+image&amp;simid=608021550903731451&amp;form=IRPRST&amp;ck=1F06D2D46D3F12BD8FEA72239A138852&amp;selectedindex=0&amp;ajaxhist=0&amp;ajaxserp=0&amp;vt=0&amp;sim=11&amp;pivotparams=insightsToken%3Dccid_Ya2ztUyx*cp_8C774CDB1C969296D1F69DD6C9A3CE74*mid_EDBE2285059C0F091AB7D1F630F0DA7C1C125489*simid_607994161892446327*thid_OIP.Ya2ztUyxWe5ePXyZ17YblAHaFQ&amp;iss=VSI&amp;ajaxhist=0&amp;ajaxserp=0" TargetMode="External"/><Relationship Id="rId1" Type="http://schemas.openxmlformats.org/officeDocument/2006/relationships/slideLayout" Target="../slideLayouts/slideLayout7.xml"/><Relationship Id="rId5" Type="http://schemas.openxmlformats.org/officeDocument/2006/relationships/hyperlink" Target="https://www.slideshare.net/PearsonLearningSolutions/pearson-socialmediasurvey2010" TargetMode="External"/><Relationship Id="rId4" Type="http://schemas.openxmlformats.org/officeDocument/2006/relationships/hyperlink" Target="https://assets.publishing.service.gov.uk/government/uploads/system/uploads/attachment_data/file/497222/ethics_participants_tech_tcm6-5784.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2640E19-8F9A-4769-AE97-96B0D2AAB579}"/>
              </a:ext>
            </a:extLst>
          </p:cNvPr>
          <p:cNvSpPr>
            <a:spLocks noGrp="1"/>
          </p:cNvSpPr>
          <p:nvPr>
            <p:ph type="title"/>
          </p:nvPr>
        </p:nvSpPr>
        <p:spPr/>
        <p:txBody>
          <a:bodyPr>
            <a:normAutofit fontScale="90000"/>
          </a:bodyPr>
          <a:lstStyle/>
          <a:p>
            <a:r>
              <a:rPr lang="en-GB" sz="3100" u="sng" dirty="0">
                <a:latin typeface="Arial" panose="020B0604020202020204" pitchFamily="34" charset="0"/>
                <a:cs typeface="Arial" panose="020B0604020202020204" pitchFamily="34" charset="0"/>
              </a:rPr>
              <a:t>Digital Skills and Research Methods: BMSW4003</a:t>
            </a: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u="sng" dirty="0">
                <a:latin typeface="Arial" panose="020B0604020202020204" pitchFamily="34" charset="0"/>
                <a:cs typeface="Arial" panose="020B0604020202020204" pitchFamily="34" charset="0"/>
              </a:rPr>
              <a:t>Research proposal: </a:t>
            </a:r>
            <a:r>
              <a:rPr lang="en-GB" sz="2800" i="1" u="sng" dirty="0">
                <a:latin typeface="Arial" panose="020B0604020202020204" pitchFamily="34" charset="0"/>
                <a:cs typeface="Arial" panose="020B0604020202020204" pitchFamily="34" charset="0"/>
              </a:rPr>
              <a:t>How do we use technology to collaborate at UWTSD? </a:t>
            </a:r>
          </a:p>
        </p:txBody>
      </p:sp>
      <p:sp>
        <p:nvSpPr>
          <p:cNvPr id="14" name="Content Placeholder 13">
            <a:extLst>
              <a:ext uri="{FF2B5EF4-FFF2-40B4-BE49-F238E27FC236}">
                <a16:creationId xmlns:a16="http://schemas.microsoft.com/office/drawing/2014/main" id="{CA8C196C-7D1F-48D4-AA24-1B34FB4D24BC}"/>
              </a:ext>
            </a:extLst>
          </p:cNvPr>
          <p:cNvSpPr>
            <a:spLocks noGrp="1"/>
          </p:cNvSpPr>
          <p:nvPr>
            <p:ph idx="1"/>
          </p:nvPr>
        </p:nvSpPr>
        <p:spPr>
          <a:xfrm>
            <a:off x="1587711" y="4915895"/>
            <a:ext cx="9486690" cy="1486743"/>
          </a:xfrm>
        </p:spPr>
        <p:txBody>
          <a:bodyPr/>
          <a:lstStyle/>
          <a:p>
            <a:pPr marL="0" indent="0">
              <a:buNone/>
            </a:pPr>
            <a:r>
              <a:rPr lang="en-GB" dirty="0">
                <a:latin typeface="Arial" panose="020B0604020202020204" pitchFamily="34" charset="0"/>
                <a:cs typeface="Arial" panose="020B0604020202020204" pitchFamily="34" charset="0"/>
              </a:rPr>
              <a:t>Presentation Date: </a:t>
            </a:r>
          </a:p>
          <a:p>
            <a:pPr marL="0" indent="0">
              <a:buNone/>
            </a:pPr>
            <a:r>
              <a:rPr lang="en-GB" dirty="0">
                <a:latin typeface="Arial" panose="020B0604020202020204" pitchFamily="34" charset="0"/>
                <a:cs typeface="Arial" panose="020B0604020202020204" pitchFamily="34" charset="0"/>
              </a:rPr>
              <a:t>Presentation Time:</a:t>
            </a:r>
          </a:p>
          <a:p>
            <a:pPr marL="0" indent="0">
              <a:buNone/>
            </a:pPr>
            <a:r>
              <a:rPr lang="en-GB" dirty="0">
                <a:latin typeface="Arial" panose="020B0604020202020204" pitchFamily="34" charset="0"/>
                <a:cs typeface="Arial" panose="020B0604020202020204" pitchFamily="34" charset="0"/>
              </a:rPr>
              <a:t>Lecturer: </a:t>
            </a:r>
            <a:r>
              <a:rPr lang="en-GB" b="0" i="0" dirty="0" err="1">
                <a:solidFill>
                  <a:srgbClr val="FFFFFF"/>
                </a:solidFill>
                <a:effectLst/>
                <a:latin typeface="Arial" panose="020B0604020202020204" pitchFamily="34" charset="0"/>
                <a:cs typeface="Arial" panose="020B0604020202020204" pitchFamily="34" charset="0"/>
              </a:rPr>
              <a:t>Seyed</a:t>
            </a:r>
            <a:r>
              <a:rPr lang="en-GB" b="0" i="0" dirty="0">
                <a:solidFill>
                  <a:srgbClr val="FFFFFF"/>
                </a:solidFill>
                <a:effectLst/>
                <a:latin typeface="Arial" panose="020B0604020202020204" pitchFamily="34" charset="0"/>
                <a:cs typeface="Arial" panose="020B0604020202020204" pitchFamily="34" charset="0"/>
              </a:rPr>
              <a:t> </a:t>
            </a:r>
            <a:r>
              <a:rPr lang="en-GB" b="0" i="0" dirty="0" err="1">
                <a:solidFill>
                  <a:srgbClr val="FFFFFF"/>
                </a:solidFill>
                <a:effectLst/>
                <a:latin typeface="Arial" panose="020B0604020202020204" pitchFamily="34" charset="0"/>
                <a:cs typeface="Arial" panose="020B0604020202020204" pitchFamily="34" charset="0"/>
              </a:rPr>
              <a:t>Nasirpourosgoei</a:t>
            </a:r>
            <a:endParaRPr lang="en-GB" dirty="0">
              <a:latin typeface="Arial" panose="020B0604020202020204" pitchFamily="34" charset="0"/>
              <a:cs typeface="Arial" panose="020B0604020202020204" pitchFamily="34" charset="0"/>
            </a:endParaRPr>
          </a:p>
        </p:txBody>
      </p:sp>
      <p:graphicFrame>
        <p:nvGraphicFramePr>
          <p:cNvPr id="16" name="Table 23">
            <a:extLst>
              <a:ext uri="{FF2B5EF4-FFF2-40B4-BE49-F238E27FC236}">
                <a16:creationId xmlns:a16="http://schemas.microsoft.com/office/drawing/2014/main" id="{C25BB77F-C9B9-4344-845C-351119F5352F}"/>
              </a:ext>
            </a:extLst>
          </p:cNvPr>
          <p:cNvGraphicFramePr>
            <a:graphicFrameLocks noGrp="1"/>
          </p:cNvGraphicFramePr>
          <p:nvPr>
            <p:extLst>
              <p:ext uri="{D42A27DB-BD31-4B8C-83A1-F6EECF244321}">
                <p14:modId xmlns:p14="http://schemas.microsoft.com/office/powerpoint/2010/main" val="765092597"/>
              </p:ext>
            </p:extLst>
          </p:nvPr>
        </p:nvGraphicFramePr>
        <p:xfrm>
          <a:off x="1902604" y="2501660"/>
          <a:ext cx="6585788" cy="1918356"/>
        </p:xfrm>
        <a:graphic>
          <a:graphicData uri="http://schemas.openxmlformats.org/drawingml/2006/table">
            <a:tbl>
              <a:tblPr firstRow="1" bandRow="1">
                <a:tableStyleId>{5C22544A-7EE6-4342-B048-85BDC9FD1C3A}</a:tableStyleId>
              </a:tblPr>
              <a:tblGrid>
                <a:gridCol w="2307087">
                  <a:extLst>
                    <a:ext uri="{9D8B030D-6E8A-4147-A177-3AD203B41FA5}">
                      <a16:colId xmlns:a16="http://schemas.microsoft.com/office/drawing/2014/main" val="550288783"/>
                    </a:ext>
                  </a:extLst>
                </a:gridCol>
                <a:gridCol w="2113471">
                  <a:extLst>
                    <a:ext uri="{9D8B030D-6E8A-4147-A177-3AD203B41FA5}">
                      <a16:colId xmlns:a16="http://schemas.microsoft.com/office/drawing/2014/main" val="318776805"/>
                    </a:ext>
                  </a:extLst>
                </a:gridCol>
                <a:gridCol w="2165230">
                  <a:extLst>
                    <a:ext uri="{9D8B030D-6E8A-4147-A177-3AD203B41FA5}">
                      <a16:colId xmlns:a16="http://schemas.microsoft.com/office/drawing/2014/main" val="3778291693"/>
                    </a:ext>
                  </a:extLst>
                </a:gridCol>
              </a:tblGrid>
              <a:tr h="479589">
                <a:tc>
                  <a:txBody>
                    <a:bodyPr/>
                    <a:lstStyle/>
                    <a:p>
                      <a:r>
                        <a:rPr lang="en-GB" dirty="0"/>
                        <a:t>Presenting Order:</a:t>
                      </a:r>
                    </a:p>
                  </a:txBody>
                  <a:tcPr>
                    <a:solidFill>
                      <a:schemeClr val="bg1"/>
                    </a:solidFill>
                  </a:tcPr>
                </a:tc>
                <a:tc>
                  <a:txBody>
                    <a:bodyPr/>
                    <a:lstStyle/>
                    <a:p>
                      <a:r>
                        <a:rPr lang="en-GB" sz="1800" b="1" kern="1200" dirty="0">
                          <a:solidFill>
                            <a:schemeClr val="lt1"/>
                          </a:solidFill>
                          <a:latin typeface="Arial" panose="020B0604020202020204" pitchFamily="34" charset="0"/>
                          <a:ea typeface="+mn-ea"/>
                          <a:cs typeface="Arial" panose="020B0604020202020204" pitchFamily="34" charset="0"/>
                        </a:rPr>
                        <a:t>Name:</a:t>
                      </a:r>
                    </a:p>
                  </a:txBody>
                  <a:tcPr>
                    <a:solidFill>
                      <a:schemeClr val="bg1"/>
                    </a:solidFill>
                  </a:tcPr>
                </a:tc>
                <a:tc>
                  <a:txBody>
                    <a:bodyPr/>
                    <a:lstStyle/>
                    <a:p>
                      <a:r>
                        <a:rPr lang="en-GB" dirty="0"/>
                        <a:t>Student ID:</a:t>
                      </a:r>
                    </a:p>
                  </a:txBody>
                  <a:tcPr>
                    <a:solidFill>
                      <a:schemeClr val="bg1"/>
                    </a:solidFill>
                  </a:tcPr>
                </a:tc>
                <a:extLst>
                  <a:ext uri="{0D108BD9-81ED-4DB2-BD59-A6C34878D82A}">
                    <a16:rowId xmlns:a16="http://schemas.microsoft.com/office/drawing/2014/main" val="1176094914"/>
                  </a:ext>
                </a:extLst>
              </a:tr>
              <a:tr h="479589">
                <a:tc>
                  <a:txBody>
                    <a:bodyPr/>
                    <a:lstStyle/>
                    <a:p>
                      <a:r>
                        <a:rPr lang="en-GB" sz="2000" b="1" dirty="0">
                          <a:solidFill>
                            <a:schemeClr val="tx1"/>
                          </a:solidFill>
                          <a:latin typeface="Arial" panose="020B0604020202020204" pitchFamily="34" charset="0"/>
                          <a:cs typeface="Arial" panose="020B0604020202020204" pitchFamily="34" charset="0"/>
                        </a:rPr>
                        <a:t>1</a:t>
                      </a:r>
                      <a:r>
                        <a:rPr lang="en-GB" sz="2000" b="1" baseline="30000" dirty="0">
                          <a:solidFill>
                            <a:schemeClr val="tx1"/>
                          </a:solidFill>
                          <a:latin typeface="Arial" panose="020B0604020202020204" pitchFamily="34" charset="0"/>
                          <a:cs typeface="Arial" panose="020B0604020202020204" pitchFamily="34" charset="0"/>
                        </a:rPr>
                        <a:t>st</a:t>
                      </a:r>
                      <a:r>
                        <a:rPr lang="en-GB" sz="2000" b="1" dirty="0">
                          <a:solidFill>
                            <a:schemeClr val="tx1"/>
                          </a:solidFill>
                          <a:latin typeface="Arial" panose="020B0604020202020204" pitchFamily="34" charset="0"/>
                          <a:cs typeface="Arial" panose="020B0604020202020204" pitchFamily="34" charset="0"/>
                        </a:rPr>
                        <a:t> Presenter</a:t>
                      </a:r>
                    </a:p>
                  </a:txBody>
                  <a:tcPr>
                    <a:solidFill>
                      <a:schemeClr val="bg1"/>
                    </a:solidFill>
                  </a:tcPr>
                </a:tc>
                <a:tc>
                  <a:txBody>
                    <a:bodyPr/>
                    <a:lstStyle/>
                    <a:p>
                      <a:r>
                        <a:rPr lang="en-GB" sz="2000" b="1" i="1" kern="1200" dirty="0">
                          <a:solidFill>
                            <a:schemeClr val="tx1"/>
                          </a:solidFill>
                          <a:effectLst/>
                          <a:latin typeface="Arial" panose="020B0604020202020204" pitchFamily="34" charset="0"/>
                          <a:ea typeface="+mn-ea"/>
                          <a:cs typeface="Arial" panose="020B0604020202020204" pitchFamily="34" charset="0"/>
                        </a:rPr>
                        <a:t>Dominik Cicak</a:t>
                      </a:r>
                      <a:endParaRPr lang="en-GB" sz="2000" b="1" i="1" dirty="0">
                        <a:solidFill>
                          <a:schemeClr val="tx1"/>
                        </a:solidFill>
                        <a:latin typeface="Arial" panose="020B0604020202020204" pitchFamily="34" charset="0"/>
                        <a:cs typeface="Arial" panose="020B0604020202020204" pitchFamily="34" charset="0"/>
                      </a:endParaRPr>
                    </a:p>
                  </a:txBody>
                  <a:tcPr>
                    <a:solidFill>
                      <a:schemeClr val="bg1"/>
                    </a:solidFill>
                  </a:tcPr>
                </a:tc>
                <a:tc>
                  <a:txBody>
                    <a:bodyPr/>
                    <a:lstStyle/>
                    <a:p>
                      <a:r>
                        <a:rPr lang="en-GB" sz="2000" b="1" dirty="0">
                          <a:solidFill>
                            <a:schemeClr val="tx1"/>
                          </a:solidFill>
                          <a:latin typeface="Arial" panose="020B0604020202020204" pitchFamily="34" charset="0"/>
                          <a:cs typeface="Arial" panose="020B0604020202020204" pitchFamily="34" charset="0"/>
                        </a:rPr>
                        <a:t>2123178</a:t>
                      </a:r>
                    </a:p>
                  </a:txBody>
                  <a:tcPr>
                    <a:solidFill>
                      <a:schemeClr val="bg1"/>
                    </a:solidFill>
                  </a:tcPr>
                </a:tc>
                <a:extLst>
                  <a:ext uri="{0D108BD9-81ED-4DB2-BD59-A6C34878D82A}">
                    <a16:rowId xmlns:a16="http://schemas.microsoft.com/office/drawing/2014/main" val="415604766"/>
                  </a:ext>
                </a:extLst>
              </a:tr>
              <a:tr h="479589">
                <a:tc>
                  <a:txBody>
                    <a:bodyPr/>
                    <a:lstStyle/>
                    <a:p>
                      <a:r>
                        <a:rPr lang="en-GB" sz="2000" b="1" dirty="0">
                          <a:solidFill>
                            <a:schemeClr val="tx1"/>
                          </a:solidFill>
                          <a:latin typeface="Arial" panose="020B0604020202020204" pitchFamily="34" charset="0"/>
                          <a:cs typeface="Arial" panose="020B0604020202020204" pitchFamily="34" charset="0"/>
                        </a:rPr>
                        <a:t>2</a:t>
                      </a:r>
                      <a:r>
                        <a:rPr lang="en-GB" sz="2000" b="1" baseline="30000" dirty="0">
                          <a:solidFill>
                            <a:schemeClr val="tx1"/>
                          </a:solidFill>
                          <a:latin typeface="Arial" panose="020B0604020202020204" pitchFamily="34" charset="0"/>
                          <a:cs typeface="Arial" panose="020B0604020202020204" pitchFamily="34" charset="0"/>
                        </a:rPr>
                        <a:t>nd</a:t>
                      </a:r>
                      <a:r>
                        <a:rPr lang="en-GB" sz="2000" b="1" dirty="0">
                          <a:solidFill>
                            <a:schemeClr val="tx1"/>
                          </a:solidFill>
                          <a:latin typeface="Arial" panose="020B0604020202020204" pitchFamily="34" charset="0"/>
                          <a:cs typeface="Arial" panose="020B0604020202020204" pitchFamily="34" charset="0"/>
                        </a:rPr>
                        <a:t> Presenter</a:t>
                      </a:r>
                    </a:p>
                  </a:txBody>
                  <a:tcPr>
                    <a:solidFill>
                      <a:schemeClr val="bg1"/>
                    </a:solidFill>
                  </a:tcPr>
                </a:tc>
                <a:tc>
                  <a:txBody>
                    <a:bodyPr/>
                    <a:lstStyle/>
                    <a:p>
                      <a:r>
                        <a:rPr lang="en-GB" sz="2000" b="1" i="1" dirty="0" err="1">
                          <a:solidFill>
                            <a:schemeClr val="tx1"/>
                          </a:solidFill>
                          <a:latin typeface="Arial" panose="020B0604020202020204" pitchFamily="34" charset="0"/>
                          <a:cs typeface="Arial" panose="020B0604020202020204" pitchFamily="34" charset="0"/>
                        </a:rPr>
                        <a:t>Shuma</a:t>
                      </a:r>
                      <a:r>
                        <a:rPr lang="en-GB" sz="2000" b="1" i="1" dirty="0">
                          <a:solidFill>
                            <a:schemeClr val="tx1"/>
                          </a:solidFill>
                          <a:latin typeface="Arial" panose="020B0604020202020204" pitchFamily="34" charset="0"/>
                          <a:cs typeface="Arial" panose="020B0604020202020204" pitchFamily="34" charset="0"/>
                        </a:rPr>
                        <a:t> Islam</a:t>
                      </a:r>
                    </a:p>
                  </a:txBody>
                  <a:tcPr>
                    <a:solidFill>
                      <a:schemeClr val="bg1"/>
                    </a:solidFill>
                  </a:tcPr>
                </a:tc>
                <a:tc>
                  <a:txBody>
                    <a:bodyPr/>
                    <a:lstStyle/>
                    <a:p>
                      <a:r>
                        <a:rPr lang="en-GB" sz="2000" b="1" dirty="0">
                          <a:solidFill>
                            <a:schemeClr val="tx1"/>
                          </a:solidFill>
                          <a:latin typeface="Arial" panose="020B0604020202020204" pitchFamily="34" charset="0"/>
                          <a:cs typeface="Arial" panose="020B0604020202020204" pitchFamily="34" charset="0"/>
                        </a:rPr>
                        <a:t>1913056</a:t>
                      </a:r>
                    </a:p>
                  </a:txBody>
                  <a:tcPr>
                    <a:solidFill>
                      <a:schemeClr val="bg1"/>
                    </a:solidFill>
                  </a:tcPr>
                </a:tc>
                <a:extLst>
                  <a:ext uri="{0D108BD9-81ED-4DB2-BD59-A6C34878D82A}">
                    <a16:rowId xmlns:a16="http://schemas.microsoft.com/office/drawing/2014/main" val="334295288"/>
                  </a:ext>
                </a:extLst>
              </a:tr>
              <a:tr h="479589">
                <a:tc>
                  <a:txBody>
                    <a:bodyPr/>
                    <a:lstStyle/>
                    <a:p>
                      <a:r>
                        <a:rPr lang="en-GB" sz="2000" b="1" dirty="0">
                          <a:solidFill>
                            <a:schemeClr val="tx1"/>
                          </a:solidFill>
                          <a:latin typeface="Arial" panose="020B0604020202020204" pitchFamily="34" charset="0"/>
                          <a:cs typeface="Arial" panose="020B0604020202020204" pitchFamily="34" charset="0"/>
                        </a:rPr>
                        <a:t>3</a:t>
                      </a:r>
                      <a:r>
                        <a:rPr lang="en-GB" sz="2000" b="1" baseline="30000" dirty="0">
                          <a:solidFill>
                            <a:schemeClr val="tx1"/>
                          </a:solidFill>
                          <a:latin typeface="Arial" panose="020B0604020202020204" pitchFamily="34" charset="0"/>
                          <a:cs typeface="Arial" panose="020B0604020202020204" pitchFamily="34" charset="0"/>
                        </a:rPr>
                        <a:t>rd</a:t>
                      </a:r>
                      <a:r>
                        <a:rPr lang="en-GB" sz="2000" b="1" dirty="0">
                          <a:solidFill>
                            <a:schemeClr val="tx1"/>
                          </a:solidFill>
                          <a:latin typeface="Arial" panose="020B0604020202020204" pitchFamily="34" charset="0"/>
                          <a:cs typeface="Arial" panose="020B0604020202020204" pitchFamily="34" charset="0"/>
                        </a:rPr>
                        <a:t> Presenter</a:t>
                      </a:r>
                    </a:p>
                  </a:txBody>
                  <a:tcPr>
                    <a:solidFill>
                      <a:schemeClr val="bg1"/>
                    </a:solidFill>
                  </a:tcPr>
                </a:tc>
                <a:tc>
                  <a:txBody>
                    <a:bodyPr/>
                    <a:lstStyle/>
                    <a:p>
                      <a:r>
                        <a:rPr lang="en-GB" sz="2000" b="1" i="1" dirty="0">
                          <a:solidFill>
                            <a:schemeClr val="tx1"/>
                          </a:solidFill>
                          <a:latin typeface="Arial" panose="020B0604020202020204" pitchFamily="34" charset="0"/>
                          <a:cs typeface="Arial" panose="020B0604020202020204" pitchFamily="34" charset="0"/>
                        </a:rPr>
                        <a:t>Stefana Tise </a:t>
                      </a:r>
                    </a:p>
                  </a:txBody>
                  <a:tcPr>
                    <a:solidFill>
                      <a:schemeClr val="bg1"/>
                    </a:solidFill>
                  </a:tcPr>
                </a:tc>
                <a:tc>
                  <a:txBody>
                    <a:bodyPr/>
                    <a:lstStyle/>
                    <a:p>
                      <a:r>
                        <a:rPr lang="en-GB" sz="2000" b="1" dirty="0">
                          <a:solidFill>
                            <a:schemeClr val="tx1"/>
                          </a:solidFill>
                          <a:latin typeface="Arial" panose="020B0604020202020204" pitchFamily="34" charset="0"/>
                          <a:cs typeface="Arial" panose="020B0604020202020204" pitchFamily="34" charset="0"/>
                        </a:rPr>
                        <a:t>2010412</a:t>
                      </a:r>
                    </a:p>
                  </a:txBody>
                  <a:tcPr>
                    <a:solidFill>
                      <a:schemeClr val="bg1"/>
                    </a:solidFill>
                  </a:tcPr>
                </a:tc>
                <a:extLst>
                  <a:ext uri="{0D108BD9-81ED-4DB2-BD59-A6C34878D82A}">
                    <a16:rowId xmlns:a16="http://schemas.microsoft.com/office/drawing/2014/main" val="235282191"/>
                  </a:ext>
                </a:extLst>
              </a:tr>
            </a:tbl>
          </a:graphicData>
        </a:graphic>
      </p:graphicFrame>
    </p:spTree>
    <p:extLst>
      <p:ext uri="{BB962C8B-B14F-4D97-AF65-F5344CB8AC3E}">
        <p14:creationId xmlns:p14="http://schemas.microsoft.com/office/powerpoint/2010/main" val="3495008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tching empty phone">
            <a:extLst>
              <a:ext uri="{FF2B5EF4-FFF2-40B4-BE49-F238E27FC236}">
                <a16:creationId xmlns:a16="http://schemas.microsoft.com/office/drawing/2014/main" id="{6F276CA1-5E01-4ADB-BD27-7AC5AED752BA}"/>
              </a:ext>
            </a:extLst>
          </p:cNvPr>
          <p:cNvPicPr>
            <a:picLocks noChangeAspect="1"/>
          </p:cNvPicPr>
          <p:nvPr/>
        </p:nvPicPr>
        <p:blipFill rotWithShape="1">
          <a:blip r:embed="rId2"/>
          <a:srcRect l="45270" r="14110" b="-1"/>
          <a:stretch/>
        </p:blipFill>
        <p:spPr>
          <a:xfrm>
            <a:off x="20" y="10"/>
            <a:ext cx="4173348" cy="6857990"/>
          </a:xfrm>
          <a:custGeom>
            <a:avLst/>
            <a:gdLst/>
            <a:ahLst/>
            <a:cxnLst/>
            <a:rect l="l" t="t" r="r" b="b"/>
            <a:pathLst>
              <a:path w="4173368" h="6858000">
                <a:moveTo>
                  <a:pt x="0" y="0"/>
                </a:moveTo>
                <a:lnTo>
                  <a:pt x="3603641" y="0"/>
                </a:lnTo>
                <a:lnTo>
                  <a:pt x="3603641" y="565149"/>
                </a:lnTo>
                <a:lnTo>
                  <a:pt x="4173368" y="565149"/>
                </a:lnTo>
                <a:lnTo>
                  <a:pt x="4173368" y="6858000"/>
                </a:lnTo>
                <a:lnTo>
                  <a:pt x="0" y="6858000"/>
                </a:lnTo>
                <a:close/>
              </a:path>
            </a:pathLst>
          </a:custGeom>
        </p:spPr>
      </p:pic>
      <p:sp>
        <p:nvSpPr>
          <p:cNvPr id="11" name="Rectangle 10">
            <a:extLst>
              <a:ext uri="{FF2B5EF4-FFF2-40B4-BE49-F238E27FC236}">
                <a16:creationId xmlns:a16="http://schemas.microsoft.com/office/drawing/2014/main" id="{D8C68F39-5E8A-844C-A8FD-394F253C1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9512"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583CEB-AC2B-2640-94F6-5958E6BC5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9512"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D1BA9-B943-4986-9691-06DD66BD5946}"/>
              </a:ext>
            </a:extLst>
          </p:cNvPr>
          <p:cNvSpPr>
            <a:spLocks noGrp="1"/>
          </p:cNvSpPr>
          <p:nvPr>
            <p:ph type="title"/>
          </p:nvPr>
        </p:nvSpPr>
        <p:spPr>
          <a:xfrm>
            <a:off x="4635040" y="455362"/>
            <a:ext cx="6991800" cy="1550419"/>
          </a:xfrm>
        </p:spPr>
        <p:txBody>
          <a:bodyPr>
            <a:normAutofit/>
          </a:bodyPr>
          <a:lstStyle/>
          <a:p>
            <a:r>
              <a:rPr lang="en-GB" b="1" i="0" u="sng" dirty="0">
                <a:effectLst/>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C3C71E5-1DF5-4A8C-A19C-07BDC3115FD2}"/>
              </a:ext>
            </a:extLst>
          </p:cNvPr>
          <p:cNvSpPr>
            <a:spLocks noGrp="1"/>
          </p:cNvSpPr>
          <p:nvPr>
            <p:ph idx="1"/>
          </p:nvPr>
        </p:nvSpPr>
        <p:spPr>
          <a:xfrm>
            <a:off x="4635040" y="2160016"/>
            <a:ext cx="6991800" cy="3926152"/>
          </a:xfrm>
        </p:spPr>
        <p:txBody>
          <a:bodyPr>
            <a:normAutofit/>
          </a:bodyPr>
          <a:lstStyle/>
          <a:p>
            <a:pPr marL="0" indent="0">
              <a:lnSpc>
                <a:spcPct val="100000"/>
              </a:lnSpc>
              <a:buNone/>
            </a:pPr>
            <a:r>
              <a:rPr lang="en-US" sz="2000" b="0" i="0" u="none" strike="noStrike" dirty="0">
                <a:effectLst/>
                <a:latin typeface="Arial" panose="020B0604020202020204" pitchFamily="34" charset="0"/>
                <a:cs typeface="Arial" panose="020B0604020202020204" pitchFamily="34" charset="0"/>
              </a:rPr>
              <a:t>Social media and social software are tools that improve our ability to share, collaborate, and take collective action with one another (Shirky, 2018).People can use a variety of platforms and tools to create messages and communicate their interests, opinions, and ideas. Through this PowerPoint Presentation we will be  focusing on the question, ``Are staff and students confident in using technology to collaborate?``. While my focus is on finding any existing relevant research relating to this topic, my colleague </a:t>
            </a:r>
            <a:r>
              <a:rPr lang="en-US" sz="2000" b="0" i="0" u="none" strike="noStrike" dirty="0" err="1">
                <a:effectLst/>
                <a:latin typeface="Arial" panose="020B0604020202020204" pitchFamily="34" charset="0"/>
                <a:cs typeface="Arial" panose="020B0604020202020204" pitchFamily="34" charset="0"/>
              </a:rPr>
              <a:t>Shuma</a:t>
            </a:r>
            <a:r>
              <a:rPr lang="en-US" sz="2000" b="0" i="0" u="none" strike="noStrike" dirty="0">
                <a:effectLst/>
                <a:latin typeface="Arial" panose="020B0604020202020204" pitchFamily="34" charset="0"/>
                <a:cs typeface="Arial" panose="020B0604020202020204" pitchFamily="34" charset="0"/>
              </a:rPr>
              <a:t> will take you through ethical consideration and research timeline and our colleague Stef will be looking to introduce the research method and hypothesis.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68412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9E18B-0AFB-4284-8485-9C86AE6A579C}"/>
              </a:ext>
            </a:extLst>
          </p:cNvPr>
          <p:cNvSpPr>
            <a:spLocks noGrp="1"/>
          </p:cNvSpPr>
          <p:nvPr>
            <p:ph type="title"/>
          </p:nvPr>
        </p:nvSpPr>
        <p:spPr/>
        <p:txBody>
          <a:bodyPr>
            <a:normAutofit/>
          </a:bodyPr>
          <a:lstStyle/>
          <a:p>
            <a:r>
              <a:rPr lang="en-GB" b="0" i="0" u="sng" dirty="0">
                <a:solidFill>
                  <a:srgbClr val="FFFFFF"/>
                </a:solidFill>
                <a:effectLst/>
                <a:latin typeface="Arial" panose="020B0604020202020204" pitchFamily="34" charset="0"/>
                <a:cs typeface="Arial" panose="020B0604020202020204" pitchFamily="34" charset="0"/>
              </a:rPr>
              <a:t>Is there any Relevant research ?</a:t>
            </a:r>
            <a:br>
              <a:rPr lang="en-GB" b="0" i="0" dirty="0">
                <a:solidFill>
                  <a:srgbClr val="FFFFFF"/>
                </a:solidFill>
                <a:effectLst/>
                <a:latin typeface="Arial" panose="020B0604020202020204" pitchFamily="34" charset="0"/>
                <a:cs typeface="Arial" panose="020B0604020202020204" pitchFamily="34" charset="0"/>
              </a:rPr>
            </a:br>
            <a:r>
              <a:rPr lang="en-GB" sz="2000" b="0" i="0" u="none" strike="noStrike" dirty="0">
                <a:solidFill>
                  <a:srgbClr val="FFFFFF"/>
                </a:solidFill>
                <a:effectLst/>
                <a:latin typeface="Arial" panose="020B0604020202020204" pitchFamily="34" charset="0"/>
                <a:cs typeface="Arial" panose="020B0604020202020204" pitchFamily="34" charset="0"/>
              </a:rPr>
              <a:t>YES, there are existing studies that have been proven</a:t>
            </a:r>
            <a:endParaRPr lang="en-GB" sz="2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909A71E-6D46-4FC8-B6A4-3C922C130B3D}"/>
              </a:ext>
            </a:extLst>
          </p:cNvPr>
          <p:cNvSpPr>
            <a:spLocks noGrp="1"/>
          </p:cNvSpPr>
          <p:nvPr>
            <p:ph sz="half" idx="1"/>
          </p:nvPr>
        </p:nvSpPr>
        <p:spPr/>
        <p:txBody>
          <a:bodyPr>
            <a:normAutofit fontScale="92500" lnSpcReduction="10000"/>
          </a:bodyPr>
          <a:lstStyle/>
          <a:p>
            <a:r>
              <a:rPr lang="en-GB" b="0" i="0" u="none" strike="noStrike" dirty="0">
                <a:solidFill>
                  <a:srgbClr val="FFFFFF"/>
                </a:solidFill>
                <a:effectLst/>
                <a:latin typeface="Arial" panose="020B0604020202020204" pitchFamily="34" charset="0"/>
                <a:cs typeface="Arial" panose="020B0604020202020204" pitchFamily="34" charset="0"/>
              </a:rPr>
              <a:t>Pearson social media service (2010) conducted a variety of studies on how students and staff utilise social media to cooperate. Faculty for social media concentrated on study into how social media may be useful tool for collaborative learning and which types of social media are favoured or used more for professional or personal purpose.</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53B0420-8DDD-4EA3-A866-B661DB27DA01}"/>
              </a:ext>
            </a:extLst>
          </p:cNvPr>
          <p:cNvSpPr>
            <a:spLocks noGrp="1"/>
          </p:cNvSpPr>
          <p:nvPr>
            <p:ph sz="half" idx="2"/>
          </p:nvPr>
        </p:nvSpPr>
        <p:spPr/>
        <p:txBody>
          <a:bodyPr>
            <a:normAutofit fontScale="92500" lnSpcReduction="10000"/>
          </a:bodyPr>
          <a:lstStyle/>
          <a:p>
            <a:r>
              <a:rPr lang="en-GB" b="0" i="0" u="none" strike="noStrike" dirty="0">
                <a:solidFill>
                  <a:srgbClr val="FFFFFF"/>
                </a:solidFill>
                <a:effectLst/>
                <a:latin typeface="Arial" panose="020B0604020202020204" pitchFamily="34" charset="0"/>
              </a:rPr>
              <a:t>Many other researchers, including Moran et al. (2011), have provided substantial evidence for the increased use of social media for scholar communication purposes. This study primarily focused on how students and faculty use social media for scholarly communication.</a:t>
            </a:r>
            <a:endParaRPr lang="en-GB" dirty="0"/>
          </a:p>
        </p:txBody>
      </p:sp>
    </p:spTree>
    <p:extLst>
      <p:ext uri="{BB962C8B-B14F-4D97-AF65-F5344CB8AC3E}">
        <p14:creationId xmlns:p14="http://schemas.microsoft.com/office/powerpoint/2010/main" val="2725984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 name="Rectangle 24">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27" name="Rectangle 26">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6B0F1BB-9CE3-5A44-AF39-56D96BA1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2" y="4101177"/>
            <a:ext cx="1373567" cy="2756824"/>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1" name="Rectangle 30">
            <a:extLst>
              <a:ext uri="{FF2B5EF4-FFF2-40B4-BE49-F238E27FC236}">
                <a16:creationId xmlns:a16="http://schemas.microsoft.com/office/drawing/2014/main" id="{0C381460-CB75-6044-A945-30251B1AE2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88543" y="5476671"/>
            <a:ext cx="2770698" cy="138132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7B3AAF7-DA01-4E11-9912-78F39C2BAC68}"/>
              </a:ext>
            </a:extLst>
          </p:cNvPr>
          <p:cNvSpPr>
            <a:spLocks noGrp="1"/>
          </p:cNvSpPr>
          <p:nvPr>
            <p:ph type="title"/>
          </p:nvPr>
        </p:nvSpPr>
        <p:spPr>
          <a:xfrm>
            <a:off x="5104822" y="406401"/>
            <a:ext cx="6115110" cy="706407"/>
          </a:xfrm>
        </p:spPr>
        <p:txBody>
          <a:bodyPr vert="horz" lIns="91440" tIns="45720" rIns="91440" bIns="45720" rtlCol="0" anchor="t">
            <a:normAutofit fontScale="90000"/>
          </a:bodyPr>
          <a:lstStyle/>
          <a:p>
            <a:r>
              <a:rPr lang="en-US" sz="3300" i="0" u="sng" dirty="0">
                <a:effectLst/>
              </a:rPr>
              <a:t>ETHICAL</a:t>
            </a:r>
            <a:r>
              <a:rPr lang="en-US" sz="3300" i="0" u="none" strike="noStrike" dirty="0">
                <a:effectLst/>
              </a:rPr>
              <a:t> </a:t>
            </a:r>
            <a:r>
              <a:rPr lang="en-US" sz="3300" i="0" u="sng" dirty="0">
                <a:effectLst/>
              </a:rPr>
              <a:t>CONSIDERATIONS</a:t>
            </a:r>
            <a:br>
              <a:rPr lang="en-US" sz="3300" i="0" u="sng" dirty="0">
                <a:effectLst/>
              </a:rPr>
            </a:br>
            <a:endParaRPr lang="en-US" sz="3300" dirty="0"/>
          </a:p>
        </p:txBody>
      </p:sp>
      <p:pic>
        <p:nvPicPr>
          <p:cNvPr id="7" name="Graphic 6" descr="Scales of Justice">
            <a:extLst>
              <a:ext uri="{FF2B5EF4-FFF2-40B4-BE49-F238E27FC236}">
                <a16:creationId xmlns:a16="http://schemas.microsoft.com/office/drawing/2014/main" id="{8BCA25FA-417B-4DB6-A958-CAB8FA6773F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388542" y="895990"/>
            <a:ext cx="2780018" cy="2780018"/>
          </a:xfrm>
          <a:prstGeom prst="rect">
            <a:avLst/>
          </a:prstGeom>
        </p:spPr>
      </p:pic>
      <p:sp>
        <p:nvSpPr>
          <p:cNvPr id="17" name="TextBox 16">
            <a:extLst>
              <a:ext uri="{FF2B5EF4-FFF2-40B4-BE49-F238E27FC236}">
                <a16:creationId xmlns:a16="http://schemas.microsoft.com/office/drawing/2014/main" id="{5DF9DD98-2B5A-45DF-9195-9058F0C4108C}"/>
              </a:ext>
            </a:extLst>
          </p:cNvPr>
          <p:cNvSpPr txBox="1"/>
          <p:nvPr/>
        </p:nvSpPr>
        <p:spPr>
          <a:xfrm>
            <a:off x="5187351" y="1375492"/>
            <a:ext cx="6096000" cy="3139321"/>
          </a:xfrm>
          <a:prstGeom prst="rect">
            <a:avLst/>
          </a:prstGeom>
          <a:noFill/>
        </p:spPr>
        <p:txBody>
          <a:bodyPr wrap="square">
            <a:spAutoFit/>
          </a:bodyPr>
          <a:lstStyle/>
          <a:p>
            <a:pPr algn="l" rtl="0" fontAlgn="base"/>
            <a:r>
              <a:rPr lang="en-GB" b="1" i="1" u="sng" dirty="0">
                <a:solidFill>
                  <a:srgbClr val="FFFFFF"/>
                </a:solidFill>
                <a:effectLst/>
                <a:latin typeface="Calibri" panose="020F0502020204030204" pitchFamily="34" charset="0"/>
              </a:rPr>
              <a:t>TO CONSIDER THROUGHOUT RESEARCH METHODS</a:t>
            </a:r>
            <a:r>
              <a:rPr lang="en-GB" b="0" i="0" dirty="0">
                <a:solidFill>
                  <a:srgbClr val="FFFFFF"/>
                </a:solidFill>
                <a:effectLst/>
                <a:latin typeface="Calibri" panose="020F0502020204030204" pitchFamily="34" charset="0"/>
              </a:rPr>
              <a:t>​</a:t>
            </a:r>
            <a:endParaRPr lang="en-GB" b="0" i="0" dirty="0">
              <a:solidFill>
                <a:srgbClr val="FFFFFF"/>
              </a:solidFill>
              <a:effectLst/>
              <a:latin typeface="Segoe UI" panose="020B0502040204020203" pitchFamily="34" charset="0"/>
            </a:endParaRPr>
          </a:p>
          <a:p>
            <a:pPr algn="l" rtl="0" fontAlgn="base"/>
            <a:r>
              <a:rPr lang="en-GB" b="1" i="1" u="none" strike="noStrike" dirty="0">
                <a:solidFill>
                  <a:srgbClr val="FFFFFF"/>
                </a:solidFill>
                <a:effectLst/>
                <a:latin typeface="Calibri" panose="020F0502020204030204" pitchFamily="34" charset="0"/>
              </a:rPr>
              <a:t>   </a:t>
            </a:r>
            <a:r>
              <a:rPr lang="en-US" b="0" i="0" dirty="0">
                <a:solidFill>
                  <a:srgbClr val="FFFFFF"/>
                </a:solidFill>
                <a:effectLst/>
                <a:latin typeface="Calibri" panose="020F0502020204030204" pitchFamily="34" charset="0"/>
              </a:rPr>
              <a:t>​</a:t>
            </a:r>
            <a:endParaRPr lang="en-US" b="0" i="0" dirty="0">
              <a:solidFill>
                <a:srgbClr val="FFFFFF"/>
              </a:solidFill>
              <a:effectLst/>
              <a:latin typeface="Segoe UI" panose="020B0502040204020203" pitchFamily="34" charset="0"/>
            </a:endParaRPr>
          </a:p>
          <a:p>
            <a:pPr algn="l" rtl="0" fontAlgn="base"/>
            <a:r>
              <a:rPr lang="en-GB" b="1" i="1" u="sng" dirty="0">
                <a:solidFill>
                  <a:srgbClr val="FFFFFF"/>
                </a:solidFill>
                <a:effectLst/>
                <a:latin typeface="Calibri" panose="020F0502020204030204" pitchFamily="34" charset="0"/>
              </a:rPr>
              <a:t>WHAT IS ETHICAL CONSIDERATION?</a:t>
            </a:r>
            <a:r>
              <a:rPr lang="en-US" b="0" i="0" dirty="0">
                <a:solidFill>
                  <a:srgbClr val="FFFFFF"/>
                </a:solidFill>
                <a:effectLst/>
                <a:latin typeface="Calibri" panose="020F0502020204030204" pitchFamily="34" charset="0"/>
              </a:rPr>
              <a:t>​</a:t>
            </a:r>
            <a:endParaRPr lang="en-US" b="0" i="0" dirty="0">
              <a:solidFill>
                <a:srgbClr val="FFFFFF"/>
              </a:solidFill>
              <a:effectLst/>
              <a:latin typeface="Segoe UI" panose="020B0502040204020203"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Principles and Values while conducting studies/research </a:t>
            </a:r>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Ethical challenges are broadly faced by researchers of studies to improve the academic/workplace efficiency.</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Identifying/Evaluating effective analysis which then translates into knowledge  at a later stage.</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Existing guidelines ensuring there's prevention of unethical practice.</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endParaRPr lang="en-GB" b="0" i="0" dirty="0">
              <a:solidFill>
                <a:srgbClr val="FFFFFF"/>
              </a:solidFill>
              <a:effectLst/>
              <a:latin typeface="Arial" panose="020B0604020202020204" pitchFamily="34" charset="0"/>
            </a:endParaRPr>
          </a:p>
        </p:txBody>
      </p:sp>
      <p:sp>
        <p:nvSpPr>
          <p:cNvPr id="19" name="TextBox 18">
            <a:extLst>
              <a:ext uri="{FF2B5EF4-FFF2-40B4-BE49-F238E27FC236}">
                <a16:creationId xmlns:a16="http://schemas.microsoft.com/office/drawing/2014/main" id="{DB9A508C-C229-436C-8207-3FC14FB3B97C}"/>
              </a:ext>
            </a:extLst>
          </p:cNvPr>
          <p:cNvSpPr txBox="1"/>
          <p:nvPr/>
        </p:nvSpPr>
        <p:spPr>
          <a:xfrm>
            <a:off x="5188789" y="4204918"/>
            <a:ext cx="6094562" cy="2031325"/>
          </a:xfrm>
          <a:prstGeom prst="rect">
            <a:avLst/>
          </a:prstGeom>
          <a:noFill/>
        </p:spPr>
        <p:txBody>
          <a:bodyPr wrap="square">
            <a:spAutoFit/>
          </a:bodyPr>
          <a:lstStyle/>
          <a:p>
            <a:pPr algn="l" rtl="0" fontAlgn="base">
              <a:buFont typeface="Arial" panose="020B0604020202020204" pitchFamily="34" charset="0"/>
              <a:buChar char="•"/>
            </a:pPr>
            <a:endParaRPr lang="en-GB" b="0" i="0" dirty="0">
              <a:solidFill>
                <a:srgbClr val="FFFFFF"/>
              </a:solidFill>
              <a:effectLst/>
              <a:latin typeface="Arial" panose="020B0604020202020204" pitchFamily="34" charset="0"/>
            </a:endParaRPr>
          </a:p>
          <a:p>
            <a:pPr algn="l" rtl="0" fontAlgn="base"/>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r>
              <a:rPr lang="en-GB" b="1" i="1" u="sng" dirty="0">
                <a:solidFill>
                  <a:srgbClr val="FFFFFF"/>
                </a:solidFill>
                <a:effectLst/>
                <a:latin typeface="Calibri" panose="020F0502020204030204" pitchFamily="34" charset="0"/>
              </a:rPr>
              <a:t>WHY &amp; IMPORTANCE OF ETHICAL CONSIDERATION?</a:t>
            </a:r>
            <a:r>
              <a:rPr lang="en-GB" b="1" i="1" u="none" strike="noStrike" dirty="0">
                <a:solidFill>
                  <a:srgbClr val="FFFFFF"/>
                </a:solidFill>
                <a:effectLst/>
                <a:latin typeface="Calibri" panose="020F0502020204030204" pitchFamily="34" charset="0"/>
              </a:rPr>
              <a:t>  </a:t>
            </a:r>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Prevent any potential harm to the research and participants </a:t>
            </a:r>
            <a:r>
              <a:rPr lang="en-GB" b="0" i="0" dirty="0">
                <a:solidFill>
                  <a:srgbClr val="FFFFFF"/>
                </a:solidFill>
                <a:effectLst/>
                <a:latin typeface="Calibri" panose="020F0502020204030204" pitchFamily="34" charset="0"/>
              </a:rPr>
              <a:t>​</a:t>
            </a:r>
            <a:endParaRPr lang="en-GB"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To avoid misrepresentations </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Minimize errors </a:t>
            </a:r>
            <a:r>
              <a:rPr lang="en-US" b="0" i="0" dirty="0">
                <a:solidFill>
                  <a:srgbClr val="FFFFFF"/>
                </a:solidFill>
                <a:effectLst/>
                <a:latin typeface="Calibri" panose="020F0502020204030204" pitchFamily="34" charset="0"/>
              </a:rPr>
              <a:t>​</a:t>
            </a:r>
            <a:endParaRPr lang="en-US"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b="1" i="0" u="none" strike="noStrike" dirty="0">
                <a:solidFill>
                  <a:srgbClr val="FFFFFF"/>
                </a:solidFill>
                <a:effectLst/>
                <a:latin typeface="Calibri" panose="020F0502020204030204" pitchFamily="34" charset="0"/>
              </a:rPr>
              <a:t>Fairness &amp; accuracy of the data applied/stored </a:t>
            </a:r>
            <a:endParaRPr lang="en-US" b="0" i="0" dirty="0">
              <a:solidFill>
                <a:srgbClr val="FFFFFF"/>
              </a:solidFill>
              <a:effectLst/>
              <a:latin typeface="Arial" panose="020B0604020202020204" pitchFamily="34" charset="0"/>
            </a:endParaRPr>
          </a:p>
        </p:txBody>
      </p:sp>
    </p:spTree>
    <p:extLst>
      <p:ext uri="{BB962C8B-B14F-4D97-AF65-F5344CB8AC3E}">
        <p14:creationId xmlns:p14="http://schemas.microsoft.com/office/powerpoint/2010/main" val="35731848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 name="Rectangle 102">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5" name="Rectangle 104">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07" name="Rectangle 106">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2" name="Picture 32" descr="Different types of clocks">
            <a:extLst>
              <a:ext uri="{FF2B5EF4-FFF2-40B4-BE49-F238E27FC236}">
                <a16:creationId xmlns:a16="http://schemas.microsoft.com/office/drawing/2014/main" id="{C69176A9-8F50-4C14-B12A-696D9C7108AE}"/>
              </a:ext>
            </a:extLst>
          </p:cNvPr>
          <p:cNvPicPr>
            <a:picLocks noChangeAspect="1"/>
          </p:cNvPicPr>
          <p:nvPr/>
        </p:nvPicPr>
        <p:blipFill rotWithShape="1">
          <a:blip r:embed="rId2">
            <a:extLst>
              <a:ext uri="{28A0092B-C50C-407E-A947-70E740481C1C}">
                <a14:useLocalDpi xmlns:a14="http://schemas.microsoft.com/office/drawing/2010/main" val="0"/>
              </a:ext>
            </a:extLst>
          </a:blip>
          <a:srcRect l="14151" r="24690"/>
          <a:stretch/>
        </p:blipFill>
        <p:spPr>
          <a:xfrm>
            <a:off x="-1" y="10"/>
            <a:ext cx="7456513" cy="6857990"/>
          </a:xfrm>
          <a:prstGeom prst="rect">
            <a:avLst/>
          </a:prstGeom>
        </p:spPr>
      </p:pic>
      <p:sp>
        <p:nvSpPr>
          <p:cNvPr id="109" name="Rectangle 108">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11" name="Rectangle 110">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7AF3A422-3DFD-4564-B4BA-AF98B2500AE4}"/>
              </a:ext>
            </a:extLst>
          </p:cNvPr>
          <p:cNvSpPr>
            <a:spLocks noGrp="1"/>
          </p:cNvSpPr>
          <p:nvPr>
            <p:ph type="title"/>
          </p:nvPr>
        </p:nvSpPr>
        <p:spPr>
          <a:xfrm>
            <a:off x="8018633" y="1247140"/>
            <a:ext cx="3608208" cy="3450844"/>
          </a:xfrm>
        </p:spPr>
        <p:txBody>
          <a:bodyPr vert="horz" lIns="91440" tIns="45720" rIns="91440" bIns="45720" rtlCol="0" anchor="t">
            <a:normAutofit/>
          </a:bodyPr>
          <a:lstStyle/>
          <a:p>
            <a:pPr fontAlgn="base">
              <a:lnSpc>
                <a:spcPct val="90000"/>
              </a:lnSpc>
            </a:pPr>
            <a:r>
              <a:rPr lang="en-US" sz="1900" u="sng" dirty="0">
                <a:highlight>
                  <a:srgbClr val="000000"/>
                </a:highlight>
              </a:rPr>
              <a:t>Research timeline:</a:t>
            </a:r>
            <a:br>
              <a:rPr lang="en-US" sz="1900" u="sng" dirty="0"/>
            </a:br>
            <a:r>
              <a:rPr lang="en-US" sz="1900" dirty="0"/>
              <a:t>​</a:t>
            </a:r>
            <a:br>
              <a:rPr lang="en-US" sz="1900" dirty="0"/>
            </a:br>
            <a:r>
              <a:rPr lang="en-US" sz="1900" dirty="0">
                <a:highlight>
                  <a:srgbClr val="000000"/>
                </a:highlight>
              </a:rPr>
              <a:t>Research timelines are developed to plan schedules for the required tasks and determine the time required to accomplish goals with given deadlines. The following is an example of what a timeline may consist of: </a:t>
            </a:r>
            <a:br>
              <a:rPr lang="en-US" sz="1900" dirty="0"/>
            </a:br>
            <a:endParaRPr lang="en-US" sz="1900" u="sng" dirty="0"/>
          </a:p>
        </p:txBody>
      </p:sp>
    </p:spTree>
    <p:extLst>
      <p:ext uri="{BB962C8B-B14F-4D97-AF65-F5344CB8AC3E}">
        <p14:creationId xmlns:p14="http://schemas.microsoft.com/office/powerpoint/2010/main" val="2673751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BB34935-DFAF-4624-93B6-219D3A048706}"/>
              </a:ext>
            </a:extLst>
          </p:cNvPr>
          <p:cNvSpPr txBox="1"/>
          <p:nvPr/>
        </p:nvSpPr>
        <p:spPr>
          <a:xfrm>
            <a:off x="1762665" y="477564"/>
            <a:ext cx="6096000" cy="400110"/>
          </a:xfrm>
          <a:prstGeom prst="rect">
            <a:avLst/>
          </a:prstGeom>
          <a:noFill/>
        </p:spPr>
        <p:txBody>
          <a:bodyPr wrap="square">
            <a:spAutoFit/>
          </a:bodyPr>
          <a:lstStyle/>
          <a:p>
            <a:r>
              <a:rPr lang="en-GB" sz="2000" b="1" i="0" u="sng" dirty="0">
                <a:solidFill>
                  <a:srgbClr val="2E75B6"/>
                </a:solidFill>
                <a:effectLst/>
                <a:latin typeface="Arial" panose="020B0604020202020204" pitchFamily="34" charset="0"/>
                <a:cs typeface="Arial" panose="020B0604020202020204" pitchFamily="34" charset="0"/>
              </a:rPr>
              <a:t>PROJECT TIMELINE</a:t>
            </a:r>
            <a:endParaRPr lang="en-GB" sz="20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97F14E7-7EB7-41AE-8B81-A4883761DF1B}"/>
              </a:ext>
            </a:extLst>
          </p:cNvPr>
          <p:cNvSpPr txBox="1"/>
          <p:nvPr/>
        </p:nvSpPr>
        <p:spPr>
          <a:xfrm>
            <a:off x="2528475" y="1241136"/>
            <a:ext cx="2121163" cy="369332"/>
          </a:xfrm>
          <a:prstGeom prst="rect">
            <a:avLst/>
          </a:prstGeom>
          <a:noFill/>
        </p:spPr>
        <p:txBody>
          <a:bodyPr wrap="square">
            <a:spAutoFit/>
          </a:bodyPr>
          <a:lstStyle/>
          <a:p>
            <a:r>
              <a:rPr lang="en-GB" b="1" i="0" u="sng" dirty="0">
                <a:solidFill>
                  <a:schemeClr val="accent3">
                    <a:lumMod val="75000"/>
                  </a:schemeClr>
                </a:solidFill>
                <a:effectLst/>
                <a:latin typeface="Arial" panose="020B0604020202020204" pitchFamily="34" charset="0"/>
                <a:cs typeface="Arial" panose="020B0604020202020204" pitchFamily="34" charset="0"/>
              </a:rPr>
              <a:t>TASKS/ GOALS:</a:t>
            </a:r>
            <a:endParaRPr lang="en-GB" b="1" u="sng" dirty="0">
              <a:solidFill>
                <a:schemeClr val="accent3">
                  <a:lumMod val="7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3C7BB10F-59E9-4104-BD2E-5F96A5AB5947}"/>
              </a:ext>
            </a:extLst>
          </p:cNvPr>
          <p:cNvSpPr txBox="1"/>
          <p:nvPr/>
        </p:nvSpPr>
        <p:spPr>
          <a:xfrm>
            <a:off x="6096000" y="1231376"/>
            <a:ext cx="3411209" cy="369332"/>
          </a:xfrm>
          <a:prstGeom prst="rect">
            <a:avLst/>
          </a:prstGeom>
          <a:noFill/>
        </p:spPr>
        <p:txBody>
          <a:bodyPr wrap="square">
            <a:spAutoFit/>
          </a:bodyPr>
          <a:lstStyle/>
          <a:p>
            <a:r>
              <a:rPr lang="en-GB" b="0" i="0" dirty="0">
                <a:solidFill>
                  <a:srgbClr val="FFFFFF"/>
                </a:solidFill>
                <a:effectLst/>
                <a:latin typeface="Calibri" panose="020F0502020204030204" pitchFamily="34" charset="0"/>
              </a:rPr>
              <a:t> </a:t>
            </a:r>
            <a:r>
              <a:rPr lang="en-GB" b="1" u="sng" dirty="0">
                <a:solidFill>
                  <a:schemeClr val="accent4">
                    <a:lumMod val="75000"/>
                  </a:schemeClr>
                </a:solidFill>
                <a:effectLst/>
                <a:latin typeface="Arial" panose="020B0604020202020204" pitchFamily="34" charset="0"/>
                <a:cs typeface="Arial" panose="020B0604020202020204" pitchFamily="34" charset="0"/>
              </a:rPr>
              <a:t>COMMENTS</a:t>
            </a:r>
            <a:r>
              <a:rPr lang="en-GB" b="1" u="sng" dirty="0">
                <a:solidFill>
                  <a:schemeClr val="accent4">
                    <a:lumMod val="75000"/>
                  </a:schemeClr>
                </a:solidFill>
                <a:latin typeface="Arial" panose="020B0604020202020204" pitchFamily="34" charset="0"/>
                <a:cs typeface="Arial" panose="020B0604020202020204" pitchFamily="34" charset="0"/>
              </a:rPr>
              <a:t>:</a:t>
            </a:r>
          </a:p>
        </p:txBody>
      </p:sp>
      <p:sp>
        <p:nvSpPr>
          <p:cNvPr id="13" name="TextBox 12">
            <a:extLst>
              <a:ext uri="{FF2B5EF4-FFF2-40B4-BE49-F238E27FC236}">
                <a16:creationId xmlns:a16="http://schemas.microsoft.com/office/drawing/2014/main" id="{96CF502B-5071-4AE1-8D3F-2421D7EEE169}"/>
              </a:ext>
            </a:extLst>
          </p:cNvPr>
          <p:cNvSpPr txBox="1"/>
          <p:nvPr/>
        </p:nvSpPr>
        <p:spPr>
          <a:xfrm>
            <a:off x="1370463" y="2178949"/>
            <a:ext cx="142982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APRIL 2022</a:t>
            </a:r>
            <a:endParaRPr lang="en-GB" sz="14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68F50A77-55AF-4955-8C09-FF92591F7024}"/>
              </a:ext>
            </a:extLst>
          </p:cNvPr>
          <p:cNvSpPr txBox="1"/>
          <p:nvPr/>
        </p:nvSpPr>
        <p:spPr>
          <a:xfrm>
            <a:off x="3576727" y="2177001"/>
            <a:ext cx="2645614" cy="307777"/>
          </a:xfrm>
          <a:prstGeom prst="rect">
            <a:avLst/>
          </a:prstGeom>
          <a:noFill/>
        </p:spPr>
        <p:txBody>
          <a:bodyPr wrap="square">
            <a:spAutoFit/>
          </a:bodyPr>
          <a:lstStyle/>
          <a:p>
            <a:r>
              <a:rPr lang="en-GB" sz="1400" i="0" u="none" strike="noStrike" dirty="0">
                <a:solidFill>
                  <a:srgbClr val="FFFFFF"/>
                </a:solidFill>
                <a:effectLst/>
                <a:latin typeface="Calibri" panose="020F0502020204030204" pitchFamily="34" charset="0"/>
              </a:rPr>
              <a:t>WRITE UP PROPOSED RESEARCH </a:t>
            </a:r>
            <a:endParaRPr lang="en-GB" sz="1400" dirty="0"/>
          </a:p>
        </p:txBody>
      </p:sp>
      <p:sp>
        <p:nvSpPr>
          <p:cNvPr id="17" name="TextBox 16">
            <a:extLst>
              <a:ext uri="{FF2B5EF4-FFF2-40B4-BE49-F238E27FC236}">
                <a16:creationId xmlns:a16="http://schemas.microsoft.com/office/drawing/2014/main" id="{CC519B7E-1C53-4FE2-99E9-FA8EE4527611}"/>
              </a:ext>
            </a:extLst>
          </p:cNvPr>
          <p:cNvSpPr txBox="1"/>
          <p:nvPr/>
        </p:nvSpPr>
        <p:spPr>
          <a:xfrm>
            <a:off x="7520002" y="2160161"/>
            <a:ext cx="4468483"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Research content complete and written up</a:t>
            </a:r>
            <a:endParaRPr lang="en-GB" sz="14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9AFBE8B1-3778-4750-8D6F-71BB6C0893E2}"/>
              </a:ext>
            </a:extLst>
          </p:cNvPr>
          <p:cNvSpPr txBox="1"/>
          <p:nvPr/>
        </p:nvSpPr>
        <p:spPr>
          <a:xfrm>
            <a:off x="1467569" y="2846353"/>
            <a:ext cx="142982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MAY 2022</a:t>
            </a:r>
            <a:endParaRPr lang="en-GB" sz="1400"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1555D564-9197-40FF-917A-07B51B870958}"/>
              </a:ext>
            </a:extLst>
          </p:cNvPr>
          <p:cNvSpPr txBox="1"/>
          <p:nvPr/>
        </p:nvSpPr>
        <p:spPr>
          <a:xfrm>
            <a:off x="1492369" y="3647664"/>
            <a:ext cx="157000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JUNE 2022</a:t>
            </a:r>
            <a:endParaRPr lang="en-GB" sz="1400"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1B17CB74-8874-4295-8036-299FE50CA18B}"/>
              </a:ext>
            </a:extLst>
          </p:cNvPr>
          <p:cNvSpPr txBox="1"/>
          <p:nvPr/>
        </p:nvSpPr>
        <p:spPr>
          <a:xfrm>
            <a:off x="1467569" y="4448253"/>
            <a:ext cx="1429828" cy="307777"/>
          </a:xfrm>
          <a:prstGeom prst="rect">
            <a:avLst/>
          </a:prstGeom>
          <a:noFill/>
        </p:spPr>
        <p:txBody>
          <a:bodyPr wrap="square">
            <a:spAutoFit/>
          </a:bodyPr>
          <a:lstStyle/>
          <a:p>
            <a:r>
              <a:rPr lang="en-GB" sz="1400" i="0" dirty="0">
                <a:solidFill>
                  <a:srgbClr val="FFFFFF"/>
                </a:solidFill>
                <a:effectLst/>
                <a:latin typeface="Arial" panose="020B0604020202020204" pitchFamily="34" charset="0"/>
                <a:cs typeface="Arial" panose="020B0604020202020204" pitchFamily="34" charset="0"/>
              </a:rPr>
              <a:t>JULY 2022</a:t>
            </a:r>
            <a:endParaRPr lang="en-GB" sz="14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117CBAE5-1EAE-41C4-BD22-2A365F853D12}"/>
              </a:ext>
            </a:extLst>
          </p:cNvPr>
          <p:cNvSpPr txBox="1"/>
          <p:nvPr/>
        </p:nvSpPr>
        <p:spPr>
          <a:xfrm>
            <a:off x="1467569" y="5248842"/>
            <a:ext cx="1572164" cy="307777"/>
          </a:xfrm>
          <a:prstGeom prst="rect">
            <a:avLst/>
          </a:prstGeom>
          <a:noFill/>
        </p:spPr>
        <p:txBody>
          <a:bodyPr wrap="square">
            <a:spAutoFit/>
          </a:bodyPr>
          <a:lstStyle/>
          <a:p>
            <a:r>
              <a:rPr lang="en-GB" sz="1400" b="0" i="0" dirty="0">
                <a:solidFill>
                  <a:srgbClr val="FFFFFF"/>
                </a:solidFill>
                <a:effectLst/>
                <a:latin typeface="Arial" panose="020B0604020202020204" pitchFamily="34" charset="0"/>
                <a:cs typeface="Arial" panose="020B0604020202020204" pitchFamily="34" charset="0"/>
              </a:rPr>
              <a:t>AUGUST 2022</a:t>
            </a:r>
            <a:endParaRPr lang="en-GB" sz="1400" dirty="0">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89586603-724E-4B1A-9815-1A6AB000A9EA}"/>
              </a:ext>
            </a:extLst>
          </p:cNvPr>
          <p:cNvSpPr txBox="1"/>
          <p:nvPr/>
        </p:nvSpPr>
        <p:spPr>
          <a:xfrm>
            <a:off x="1467569" y="5974024"/>
            <a:ext cx="1733389"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SEPTEMBER 2022</a:t>
            </a:r>
            <a:endParaRPr lang="en-GB" sz="1400" dirty="0">
              <a:latin typeface="Arial" panose="020B0604020202020204" pitchFamily="34" charset="0"/>
              <a:cs typeface="Arial" panose="020B0604020202020204" pitchFamily="34" charset="0"/>
            </a:endParaRPr>
          </a:p>
        </p:txBody>
      </p:sp>
      <p:sp>
        <p:nvSpPr>
          <p:cNvPr id="28" name="Arrow: Right 27">
            <a:extLst>
              <a:ext uri="{FF2B5EF4-FFF2-40B4-BE49-F238E27FC236}">
                <a16:creationId xmlns:a16="http://schemas.microsoft.com/office/drawing/2014/main" id="{5A1DD1AB-8A0E-4DBD-8427-6282CD7C3150}"/>
              </a:ext>
            </a:extLst>
          </p:cNvPr>
          <p:cNvSpPr/>
          <p:nvPr/>
        </p:nvSpPr>
        <p:spPr>
          <a:xfrm>
            <a:off x="3186847" y="2246073"/>
            <a:ext cx="306005" cy="284605"/>
          </a:xfrm>
          <a:prstGeom prst="rightArrow">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ln w="0"/>
              <a:solidFill>
                <a:schemeClr val="accent1"/>
              </a:solidFill>
              <a:effectLst>
                <a:outerShdw blurRad="38100" dist="25400" dir="5400000" algn="ctr" rotWithShape="0">
                  <a:srgbClr val="6E747A">
                    <a:alpha val="43000"/>
                  </a:srgbClr>
                </a:outerShdw>
              </a:effectLst>
            </a:endParaRPr>
          </a:p>
        </p:txBody>
      </p:sp>
      <p:sp>
        <p:nvSpPr>
          <p:cNvPr id="29" name="Arrow: Right 28">
            <a:extLst>
              <a:ext uri="{FF2B5EF4-FFF2-40B4-BE49-F238E27FC236}">
                <a16:creationId xmlns:a16="http://schemas.microsoft.com/office/drawing/2014/main" id="{D980DC32-93F9-4075-9DD9-3441C6429B3A}"/>
              </a:ext>
            </a:extLst>
          </p:cNvPr>
          <p:cNvSpPr/>
          <p:nvPr/>
        </p:nvSpPr>
        <p:spPr>
          <a:xfrm>
            <a:off x="6921649" y="5248842"/>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31" name="TextBox 30">
            <a:extLst>
              <a:ext uri="{FF2B5EF4-FFF2-40B4-BE49-F238E27FC236}">
                <a16:creationId xmlns:a16="http://schemas.microsoft.com/office/drawing/2014/main" id="{1FB87C69-0E6E-44CA-B17F-19D2A4DA2B34}"/>
              </a:ext>
            </a:extLst>
          </p:cNvPr>
          <p:cNvSpPr txBox="1"/>
          <p:nvPr/>
        </p:nvSpPr>
        <p:spPr>
          <a:xfrm>
            <a:off x="3576727" y="2807930"/>
            <a:ext cx="2758296" cy="307777"/>
          </a:xfrm>
          <a:prstGeom prst="rect">
            <a:avLst/>
          </a:prstGeom>
          <a:noFill/>
        </p:spPr>
        <p:txBody>
          <a:bodyPr wrap="square">
            <a:spAutoFit/>
          </a:bodyPr>
          <a:lstStyle/>
          <a:p>
            <a:r>
              <a:rPr lang="en-GB" sz="1400" b="0" i="0" dirty="0">
                <a:solidFill>
                  <a:srgbClr val="FFFFFF"/>
                </a:solidFill>
                <a:effectLst/>
                <a:latin typeface="Arial" panose="020B0604020202020204" pitchFamily="34" charset="0"/>
                <a:cs typeface="Arial" panose="020B0604020202020204" pitchFamily="34" charset="0"/>
              </a:rPr>
              <a:t>Methods of data collection</a:t>
            </a:r>
            <a:endParaRPr lang="en-GB" sz="1400" dirty="0">
              <a:latin typeface="Arial" panose="020B0604020202020204" pitchFamily="34" charset="0"/>
              <a:cs typeface="Arial" panose="020B0604020202020204" pitchFamily="34" charset="0"/>
            </a:endParaRPr>
          </a:p>
        </p:txBody>
      </p:sp>
      <p:sp>
        <p:nvSpPr>
          <p:cNvPr id="33" name="TextBox 32">
            <a:extLst>
              <a:ext uri="{FF2B5EF4-FFF2-40B4-BE49-F238E27FC236}">
                <a16:creationId xmlns:a16="http://schemas.microsoft.com/office/drawing/2014/main" id="{1D213033-14CE-4EC2-8137-A2FDA2149AAA}"/>
              </a:ext>
            </a:extLst>
          </p:cNvPr>
          <p:cNvSpPr txBox="1"/>
          <p:nvPr/>
        </p:nvSpPr>
        <p:spPr>
          <a:xfrm>
            <a:off x="7520002" y="2802648"/>
            <a:ext cx="3626869" cy="307777"/>
          </a:xfrm>
          <a:prstGeom prst="rect">
            <a:avLst/>
          </a:prstGeom>
          <a:noFill/>
        </p:spPr>
        <p:txBody>
          <a:bodyPr wrap="square">
            <a:spAutoFit/>
          </a:bodyPr>
          <a:lstStyle/>
          <a:p>
            <a:r>
              <a:rPr lang="en-GB" sz="1400" b="0" i="0" dirty="0">
                <a:solidFill>
                  <a:srgbClr val="FFFFFF"/>
                </a:solidFill>
                <a:effectLst/>
                <a:latin typeface="Arial" panose="020B0604020202020204" pitchFamily="34" charset="0"/>
                <a:cs typeface="Arial" panose="020B0604020202020204" pitchFamily="34" charset="0"/>
              </a:rPr>
              <a:t>Variables of methods </a:t>
            </a:r>
            <a:endParaRPr lang="en-GB" sz="1400" dirty="0">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5383591E-1EA7-4A81-861E-F048DEF512DC}"/>
              </a:ext>
            </a:extLst>
          </p:cNvPr>
          <p:cNvSpPr txBox="1"/>
          <p:nvPr/>
        </p:nvSpPr>
        <p:spPr>
          <a:xfrm>
            <a:off x="3608537" y="3628354"/>
            <a:ext cx="2913572"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Collect Participants Information </a:t>
            </a:r>
            <a:endParaRPr lang="en-GB" sz="1400" dirty="0">
              <a:latin typeface="Arial" panose="020B0604020202020204" pitchFamily="34" charset="0"/>
              <a:cs typeface="Arial" panose="020B0604020202020204" pitchFamily="34" charset="0"/>
            </a:endParaRPr>
          </a:p>
        </p:txBody>
      </p:sp>
      <p:sp>
        <p:nvSpPr>
          <p:cNvPr id="37" name="TextBox 36">
            <a:extLst>
              <a:ext uri="{FF2B5EF4-FFF2-40B4-BE49-F238E27FC236}">
                <a16:creationId xmlns:a16="http://schemas.microsoft.com/office/drawing/2014/main" id="{90A2781B-E208-42BB-A560-3AF4429A8D8E}"/>
              </a:ext>
            </a:extLst>
          </p:cNvPr>
          <p:cNvSpPr txBox="1"/>
          <p:nvPr/>
        </p:nvSpPr>
        <p:spPr>
          <a:xfrm>
            <a:off x="7520002" y="3628353"/>
            <a:ext cx="3288821"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Consent forms, participants ID/details </a:t>
            </a:r>
            <a:endParaRPr lang="en-GB" sz="14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D356C08F-5834-4A45-8380-60753633B524}"/>
              </a:ext>
            </a:extLst>
          </p:cNvPr>
          <p:cNvSpPr txBox="1"/>
          <p:nvPr/>
        </p:nvSpPr>
        <p:spPr>
          <a:xfrm>
            <a:off x="3576727" y="4448778"/>
            <a:ext cx="3405277"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Prioritize and select ideas</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108FE34E-19AF-4B32-B131-672FC9719593}"/>
              </a:ext>
            </a:extLst>
          </p:cNvPr>
          <p:cNvSpPr txBox="1"/>
          <p:nvPr/>
        </p:nvSpPr>
        <p:spPr>
          <a:xfrm>
            <a:off x="7520002" y="4448253"/>
            <a:ext cx="3722568"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Brainstorm and allocate tasks</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3" name="TextBox 42">
            <a:extLst>
              <a:ext uri="{FF2B5EF4-FFF2-40B4-BE49-F238E27FC236}">
                <a16:creationId xmlns:a16="http://schemas.microsoft.com/office/drawing/2014/main" id="{22E86BFF-661D-45D7-B762-6CBF58F51B80}"/>
              </a:ext>
            </a:extLst>
          </p:cNvPr>
          <p:cNvSpPr txBox="1"/>
          <p:nvPr/>
        </p:nvSpPr>
        <p:spPr>
          <a:xfrm>
            <a:off x="3576727" y="5987377"/>
            <a:ext cx="1979761"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Presenting project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5" name="TextBox 44">
            <a:extLst>
              <a:ext uri="{FF2B5EF4-FFF2-40B4-BE49-F238E27FC236}">
                <a16:creationId xmlns:a16="http://schemas.microsoft.com/office/drawing/2014/main" id="{A34C60F5-2659-41A2-A34D-EB74877FDD9F}"/>
              </a:ext>
            </a:extLst>
          </p:cNvPr>
          <p:cNvSpPr txBox="1"/>
          <p:nvPr/>
        </p:nvSpPr>
        <p:spPr>
          <a:xfrm>
            <a:off x="7520002" y="5257650"/>
            <a:ext cx="3411209"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A clear plan of Approach/ methods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3FDEE15B-11B0-49C8-80DE-C8BEA3B10F59}"/>
              </a:ext>
            </a:extLst>
          </p:cNvPr>
          <p:cNvSpPr txBox="1"/>
          <p:nvPr/>
        </p:nvSpPr>
        <p:spPr>
          <a:xfrm>
            <a:off x="3608537" y="5269202"/>
            <a:ext cx="3573725"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Refine final project ideas/ proposals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49" name="TextBox 48">
            <a:extLst>
              <a:ext uri="{FF2B5EF4-FFF2-40B4-BE49-F238E27FC236}">
                <a16:creationId xmlns:a16="http://schemas.microsoft.com/office/drawing/2014/main" id="{5B7FCA9A-033B-4068-A930-6E12B9534223}"/>
              </a:ext>
            </a:extLst>
          </p:cNvPr>
          <p:cNvSpPr txBox="1"/>
          <p:nvPr/>
        </p:nvSpPr>
        <p:spPr>
          <a:xfrm>
            <a:off x="7520002" y="6018652"/>
            <a:ext cx="4625915" cy="307777"/>
          </a:xfrm>
          <a:prstGeom prst="rect">
            <a:avLst/>
          </a:prstGeom>
          <a:noFill/>
        </p:spPr>
        <p:txBody>
          <a:bodyPr wrap="square">
            <a:spAutoFit/>
          </a:bodyPr>
          <a:lstStyle/>
          <a:p>
            <a:r>
              <a:rPr lang="en-GB" sz="1400" b="0" i="0" u="none" strike="noStrike" dirty="0">
                <a:solidFill>
                  <a:srgbClr val="FFFFFF"/>
                </a:solidFill>
                <a:effectLst/>
                <a:latin typeface="Arial" panose="020B0604020202020204" pitchFamily="34" charset="0"/>
                <a:cs typeface="Arial" panose="020B0604020202020204" pitchFamily="34" charset="0"/>
              </a:rPr>
              <a:t>Meeting with peers for budget/funding etc and approval </a:t>
            </a:r>
            <a:r>
              <a:rPr lang="en-GB" sz="1400" b="0" i="0" dirty="0">
                <a:solidFill>
                  <a:srgbClr val="000000"/>
                </a:solidFill>
                <a:effectLst/>
                <a:latin typeface="Arial" panose="020B0604020202020204" pitchFamily="34" charset="0"/>
                <a:cs typeface="Arial" panose="020B0604020202020204" pitchFamily="34" charset="0"/>
              </a:rPr>
              <a:t>​</a:t>
            </a:r>
            <a:endParaRPr lang="en-GB" sz="1400" dirty="0">
              <a:latin typeface="Arial" panose="020B0604020202020204" pitchFamily="34" charset="0"/>
              <a:cs typeface="Arial" panose="020B0604020202020204" pitchFamily="34" charset="0"/>
            </a:endParaRPr>
          </a:p>
        </p:txBody>
      </p:sp>
      <p:sp>
        <p:nvSpPr>
          <p:cNvPr id="50" name="Arrow: Right 49">
            <a:extLst>
              <a:ext uri="{FF2B5EF4-FFF2-40B4-BE49-F238E27FC236}">
                <a16:creationId xmlns:a16="http://schemas.microsoft.com/office/drawing/2014/main" id="{0771317E-27B0-4741-A65E-2CF9A1E61EB3}"/>
              </a:ext>
            </a:extLst>
          </p:cNvPr>
          <p:cNvSpPr/>
          <p:nvPr/>
        </p:nvSpPr>
        <p:spPr>
          <a:xfrm>
            <a:off x="3200958" y="5268443"/>
            <a:ext cx="315096"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1" name="Arrow: Right 50">
            <a:extLst>
              <a:ext uri="{FF2B5EF4-FFF2-40B4-BE49-F238E27FC236}">
                <a16:creationId xmlns:a16="http://schemas.microsoft.com/office/drawing/2014/main" id="{7C48B16E-347C-4AA5-984C-C1E4A5357B9B}"/>
              </a:ext>
            </a:extLst>
          </p:cNvPr>
          <p:cNvSpPr/>
          <p:nvPr/>
        </p:nvSpPr>
        <p:spPr>
          <a:xfrm>
            <a:off x="3187392" y="3690700"/>
            <a:ext cx="296129"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2" name="Arrow: Right 51">
            <a:extLst>
              <a:ext uri="{FF2B5EF4-FFF2-40B4-BE49-F238E27FC236}">
                <a16:creationId xmlns:a16="http://schemas.microsoft.com/office/drawing/2014/main" id="{65CEA129-AD25-45F7-8059-2B1A1421B1BF}"/>
              </a:ext>
            </a:extLst>
          </p:cNvPr>
          <p:cNvSpPr/>
          <p:nvPr/>
        </p:nvSpPr>
        <p:spPr>
          <a:xfrm>
            <a:off x="3200958" y="4460379"/>
            <a:ext cx="296129"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3" name="Arrow: Right 52">
            <a:extLst>
              <a:ext uri="{FF2B5EF4-FFF2-40B4-BE49-F238E27FC236}">
                <a16:creationId xmlns:a16="http://schemas.microsoft.com/office/drawing/2014/main" id="{4274F37B-F37D-49D6-B025-BF375DD52FB2}"/>
              </a:ext>
            </a:extLst>
          </p:cNvPr>
          <p:cNvSpPr/>
          <p:nvPr/>
        </p:nvSpPr>
        <p:spPr>
          <a:xfrm>
            <a:off x="3167161" y="2882636"/>
            <a:ext cx="316360" cy="284574"/>
          </a:xfrm>
          <a:prstGeom prst="rightArrow">
            <a:avLst/>
          </a:prstGeom>
          <a:no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4" name="Arrow: Right 53">
            <a:extLst>
              <a:ext uri="{FF2B5EF4-FFF2-40B4-BE49-F238E27FC236}">
                <a16:creationId xmlns:a16="http://schemas.microsoft.com/office/drawing/2014/main" id="{7E3C1850-7FBE-4C90-BDF1-2ADB9D7BAC2C}"/>
              </a:ext>
            </a:extLst>
          </p:cNvPr>
          <p:cNvSpPr/>
          <p:nvPr/>
        </p:nvSpPr>
        <p:spPr>
          <a:xfrm>
            <a:off x="3186847" y="5999040"/>
            <a:ext cx="306005" cy="284605"/>
          </a:xfrm>
          <a:prstGeom prst="rightArrow">
            <a:avLst/>
          </a:prstGeom>
          <a:no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dirty="0">
              <a:ln w="0"/>
              <a:solidFill>
                <a:schemeClr val="accent1"/>
              </a:solidFill>
              <a:effectLst>
                <a:outerShdw blurRad="38100" dist="25400" dir="5400000" algn="ctr" rotWithShape="0">
                  <a:srgbClr val="6E747A">
                    <a:alpha val="43000"/>
                  </a:srgbClr>
                </a:outerShdw>
              </a:effectLst>
            </a:endParaRPr>
          </a:p>
        </p:txBody>
      </p:sp>
      <p:sp>
        <p:nvSpPr>
          <p:cNvPr id="55" name="Arrow: Right 54">
            <a:extLst>
              <a:ext uri="{FF2B5EF4-FFF2-40B4-BE49-F238E27FC236}">
                <a16:creationId xmlns:a16="http://schemas.microsoft.com/office/drawing/2014/main" id="{113DE3E4-4B1A-4771-917D-1D52D834C6C7}"/>
              </a:ext>
            </a:extLst>
          </p:cNvPr>
          <p:cNvSpPr/>
          <p:nvPr/>
        </p:nvSpPr>
        <p:spPr>
          <a:xfrm>
            <a:off x="6934752" y="2196092"/>
            <a:ext cx="521225" cy="284605"/>
          </a:xfrm>
          <a:prstGeom prst="rightArrow">
            <a:avLst/>
          </a:prstGeom>
          <a:noFill/>
          <a:ln>
            <a:solidFill>
              <a:schemeClr val="accent4">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6" name="Arrow: Right 55">
            <a:extLst>
              <a:ext uri="{FF2B5EF4-FFF2-40B4-BE49-F238E27FC236}">
                <a16:creationId xmlns:a16="http://schemas.microsoft.com/office/drawing/2014/main" id="{ACEA0650-D93D-4928-A5B0-0813DADDACD5}"/>
              </a:ext>
            </a:extLst>
          </p:cNvPr>
          <p:cNvSpPr/>
          <p:nvPr/>
        </p:nvSpPr>
        <p:spPr>
          <a:xfrm>
            <a:off x="6921647" y="6031775"/>
            <a:ext cx="521225" cy="284605"/>
          </a:xfrm>
          <a:prstGeom prst="rightArrow">
            <a:avLst/>
          </a:prstGeom>
          <a:noFill/>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7" name="Arrow: Right 56">
            <a:extLst>
              <a:ext uri="{FF2B5EF4-FFF2-40B4-BE49-F238E27FC236}">
                <a16:creationId xmlns:a16="http://schemas.microsoft.com/office/drawing/2014/main" id="{3EB2A9A2-A800-466C-A3F9-5A770ACD931F}"/>
              </a:ext>
            </a:extLst>
          </p:cNvPr>
          <p:cNvSpPr/>
          <p:nvPr/>
        </p:nvSpPr>
        <p:spPr>
          <a:xfrm>
            <a:off x="6921648" y="2830499"/>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8" name="Arrow: Right 57">
            <a:extLst>
              <a:ext uri="{FF2B5EF4-FFF2-40B4-BE49-F238E27FC236}">
                <a16:creationId xmlns:a16="http://schemas.microsoft.com/office/drawing/2014/main" id="{C323FA4B-D890-486D-B2BA-5B3BFDB44972}"/>
              </a:ext>
            </a:extLst>
          </p:cNvPr>
          <p:cNvSpPr/>
          <p:nvPr/>
        </p:nvSpPr>
        <p:spPr>
          <a:xfrm>
            <a:off x="6934752" y="3671465"/>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
        <p:nvSpPr>
          <p:cNvPr id="59" name="Arrow: Right 58">
            <a:extLst>
              <a:ext uri="{FF2B5EF4-FFF2-40B4-BE49-F238E27FC236}">
                <a16:creationId xmlns:a16="http://schemas.microsoft.com/office/drawing/2014/main" id="{E9A47329-14CA-4446-946A-EDE494190E38}"/>
              </a:ext>
            </a:extLst>
          </p:cNvPr>
          <p:cNvSpPr/>
          <p:nvPr/>
        </p:nvSpPr>
        <p:spPr>
          <a:xfrm>
            <a:off x="6934752" y="4448175"/>
            <a:ext cx="521225" cy="284605"/>
          </a:xfrm>
          <a:prstGeom prst="rightArrow">
            <a:avLst/>
          </a:prstGeom>
          <a:noFill/>
          <a:ln>
            <a:solidFill>
              <a:schemeClr val="accent3">
                <a:lumMod val="75000"/>
              </a:schemeClr>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390510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0FECE-8827-4B9B-B7B6-856B63F2166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Proposed Method:</a:t>
            </a:r>
          </a:p>
        </p:txBody>
      </p:sp>
      <p:sp>
        <p:nvSpPr>
          <p:cNvPr id="3" name="Content Placeholder 2">
            <a:extLst>
              <a:ext uri="{FF2B5EF4-FFF2-40B4-BE49-F238E27FC236}">
                <a16:creationId xmlns:a16="http://schemas.microsoft.com/office/drawing/2014/main" id="{84821245-EC15-40A7-98AF-B6A3E447BE4D}"/>
              </a:ext>
            </a:extLst>
          </p:cNvPr>
          <p:cNvSpPr>
            <a:spLocks noGrp="1"/>
          </p:cNvSpPr>
          <p:nvPr>
            <p:ph idx="1"/>
          </p:nvPr>
        </p:nvSpPr>
        <p:spPr/>
        <p:txBody>
          <a:bodyPr/>
          <a:lstStyle/>
          <a:p>
            <a:r>
              <a:rPr lang="en-GB" dirty="0"/>
              <a:t>A sociologist by the name </a:t>
            </a:r>
            <a:r>
              <a:rPr lang="en-GB" dirty="0" err="1"/>
              <a:t>Dr.</a:t>
            </a:r>
            <a:r>
              <a:rPr lang="en-GB" dirty="0"/>
              <a:t> </a:t>
            </a:r>
            <a:r>
              <a:rPr lang="en-GB" dirty="0" err="1"/>
              <a:t>Rensis</a:t>
            </a:r>
            <a:r>
              <a:rPr lang="en-GB" dirty="0"/>
              <a:t> Likert is the developer of the Linkert scale questions, which was published in his original report entitled ‘ A technique for Measurements of Attitudes’ , published in the Archive of Psychology in 1932. His purpose was to create a "scientific" approach of evaluating psychological opinions ( </a:t>
            </a:r>
            <a:r>
              <a:rPr lang="en-GB" dirty="0" err="1"/>
              <a:t>Uebersax</a:t>
            </a:r>
            <a:r>
              <a:rPr lang="en-GB" dirty="0"/>
              <a:t>, 2006) </a:t>
            </a:r>
          </a:p>
          <a:p>
            <a:r>
              <a:rPr lang="en-GB" dirty="0"/>
              <a:t>The reason I have chose this questions is so that we can not only see if staff or students use technology t communicate but also trough which means and how comfortable they are using technology to collaborate. </a:t>
            </a:r>
          </a:p>
        </p:txBody>
      </p:sp>
    </p:spTree>
    <p:extLst>
      <p:ext uri="{BB962C8B-B14F-4D97-AF65-F5344CB8AC3E}">
        <p14:creationId xmlns:p14="http://schemas.microsoft.com/office/powerpoint/2010/main" val="516811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11FA5495-4F43-4467-B437-DC8DE2470510}"/>
              </a:ext>
            </a:extLst>
          </p:cNvPr>
          <p:cNvGraphicFramePr>
            <a:graphicFrameLocks noGrp="1"/>
          </p:cNvGraphicFramePr>
          <p:nvPr>
            <p:extLst>
              <p:ext uri="{D42A27DB-BD31-4B8C-83A1-F6EECF244321}">
                <p14:modId xmlns:p14="http://schemas.microsoft.com/office/powerpoint/2010/main" val="61140250"/>
              </p:ext>
            </p:extLst>
          </p:nvPr>
        </p:nvGraphicFramePr>
        <p:xfrm>
          <a:off x="1308847" y="1006535"/>
          <a:ext cx="10551458" cy="4381253"/>
        </p:xfrm>
        <a:graphic>
          <a:graphicData uri="http://schemas.openxmlformats.org/drawingml/2006/table">
            <a:tbl>
              <a:tblPr firstRow="1" bandRow="1">
                <a:tableStyleId>{5C22544A-7EE6-4342-B048-85BDC9FD1C3A}</a:tableStyleId>
              </a:tblPr>
              <a:tblGrid>
                <a:gridCol w="3404950">
                  <a:extLst>
                    <a:ext uri="{9D8B030D-6E8A-4147-A177-3AD203B41FA5}">
                      <a16:colId xmlns:a16="http://schemas.microsoft.com/office/drawing/2014/main" val="1512292213"/>
                    </a:ext>
                  </a:extLst>
                </a:gridCol>
                <a:gridCol w="1545567">
                  <a:extLst>
                    <a:ext uri="{9D8B030D-6E8A-4147-A177-3AD203B41FA5}">
                      <a16:colId xmlns:a16="http://schemas.microsoft.com/office/drawing/2014/main" val="2756141500"/>
                    </a:ext>
                  </a:extLst>
                </a:gridCol>
                <a:gridCol w="1433661">
                  <a:extLst>
                    <a:ext uri="{9D8B030D-6E8A-4147-A177-3AD203B41FA5}">
                      <a16:colId xmlns:a16="http://schemas.microsoft.com/office/drawing/2014/main" val="2592012114"/>
                    </a:ext>
                  </a:extLst>
                </a:gridCol>
                <a:gridCol w="1480475">
                  <a:extLst>
                    <a:ext uri="{9D8B030D-6E8A-4147-A177-3AD203B41FA5}">
                      <a16:colId xmlns:a16="http://schemas.microsoft.com/office/drawing/2014/main" val="3614017189"/>
                    </a:ext>
                  </a:extLst>
                </a:gridCol>
                <a:gridCol w="1252260">
                  <a:extLst>
                    <a:ext uri="{9D8B030D-6E8A-4147-A177-3AD203B41FA5}">
                      <a16:colId xmlns:a16="http://schemas.microsoft.com/office/drawing/2014/main" val="3686507499"/>
                    </a:ext>
                  </a:extLst>
                </a:gridCol>
                <a:gridCol w="1434545">
                  <a:extLst>
                    <a:ext uri="{9D8B030D-6E8A-4147-A177-3AD203B41FA5}">
                      <a16:colId xmlns:a16="http://schemas.microsoft.com/office/drawing/2014/main" val="1125923078"/>
                    </a:ext>
                  </a:extLst>
                </a:gridCol>
              </a:tblGrid>
              <a:tr h="1341759">
                <a:tc>
                  <a:txBody>
                    <a:bodyPr/>
                    <a:lstStyle/>
                    <a:p>
                      <a:r>
                        <a:rPr lang="en-GB" dirty="0"/>
                        <a:t>Questions:</a:t>
                      </a:r>
                    </a:p>
                  </a:txBody>
                  <a:tcPr>
                    <a:noFill/>
                  </a:tcPr>
                </a:tc>
                <a:tc>
                  <a:txBody>
                    <a:bodyPr/>
                    <a:lstStyle/>
                    <a:p>
                      <a:r>
                        <a:rPr lang="en-GB" sz="1400" b="1" u="none" dirty="0">
                          <a:latin typeface="Arial" panose="020B0604020202020204" pitchFamily="34" charset="0"/>
                          <a:cs typeface="Arial" panose="020B0604020202020204" pitchFamily="34" charset="0"/>
                        </a:rPr>
                        <a:t>Strongly disagree</a:t>
                      </a:r>
                    </a:p>
                  </a:txBody>
                  <a:tcPr>
                    <a:noFill/>
                  </a:tcPr>
                </a:tc>
                <a:tc>
                  <a:txBody>
                    <a:bodyPr/>
                    <a:lstStyle/>
                    <a:p>
                      <a:r>
                        <a:rPr lang="en-GB" sz="1400" i="0" dirty="0">
                          <a:latin typeface="Arial" panose="020B0604020202020204" pitchFamily="34" charset="0"/>
                          <a:cs typeface="Arial" panose="020B0604020202020204" pitchFamily="34" charset="0"/>
                        </a:rPr>
                        <a:t>Disagree</a:t>
                      </a:r>
                    </a:p>
                  </a:txBody>
                  <a:tcPr>
                    <a:noFill/>
                  </a:tcPr>
                </a:tc>
                <a:tc>
                  <a:txBody>
                    <a:bodyPr/>
                    <a:lstStyle/>
                    <a:p>
                      <a:r>
                        <a:rPr lang="en-GB" sz="1400" i="0" dirty="0">
                          <a:latin typeface="Arial" panose="020B0604020202020204" pitchFamily="34" charset="0"/>
                          <a:cs typeface="Arial" panose="020B0604020202020204" pitchFamily="34" charset="0"/>
                        </a:rPr>
                        <a:t>Don’t know</a:t>
                      </a:r>
                    </a:p>
                  </a:txBody>
                  <a:tcPr>
                    <a:noFill/>
                  </a:tcPr>
                </a:tc>
                <a:tc>
                  <a:txBody>
                    <a:bodyPr/>
                    <a:lstStyle/>
                    <a:p>
                      <a:r>
                        <a:rPr lang="en-GB" sz="1400" i="0" dirty="0">
                          <a:latin typeface="Arial" panose="020B0604020202020204" pitchFamily="34" charset="0"/>
                          <a:cs typeface="Arial" panose="020B0604020202020204" pitchFamily="34" charset="0"/>
                        </a:rPr>
                        <a:t>Agree</a:t>
                      </a:r>
                    </a:p>
                  </a:txBody>
                  <a:tcPr>
                    <a:noFill/>
                  </a:tcPr>
                </a:tc>
                <a:tc>
                  <a:txBody>
                    <a:bodyPr/>
                    <a:lstStyle/>
                    <a:p>
                      <a:r>
                        <a:rPr lang="en-GB" sz="1400" i="0" dirty="0">
                          <a:latin typeface="Arial" panose="020B0604020202020204" pitchFamily="34" charset="0"/>
                          <a:cs typeface="Arial" panose="020B0604020202020204" pitchFamily="34" charset="0"/>
                        </a:rPr>
                        <a:t>Strongly Agree</a:t>
                      </a:r>
                    </a:p>
                  </a:txBody>
                  <a:tcPr>
                    <a:noFill/>
                  </a:tcPr>
                </a:tc>
                <a:extLst>
                  <a:ext uri="{0D108BD9-81ED-4DB2-BD59-A6C34878D82A}">
                    <a16:rowId xmlns:a16="http://schemas.microsoft.com/office/drawing/2014/main" val="3875134100"/>
                  </a:ext>
                </a:extLst>
              </a:tr>
              <a:tr h="95825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I am confident in using technology to collaborate:</a:t>
                      </a:r>
                    </a:p>
                  </a:txBody>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extLst>
                  <a:ext uri="{0D108BD9-81ED-4DB2-BD59-A6C34878D82A}">
                    <a16:rowId xmlns:a16="http://schemas.microsoft.com/office/drawing/2014/main" val="2905671700"/>
                  </a:ext>
                </a:extLst>
              </a:tr>
              <a:tr h="1005617">
                <a:tc>
                  <a:txBody>
                    <a:bodyPr/>
                    <a:lstStyle/>
                    <a:p>
                      <a:r>
                        <a:rPr lang="en-GB" sz="1600" dirty="0">
                          <a:latin typeface="Arial" panose="020B0604020202020204" pitchFamily="34" charset="0"/>
                          <a:cs typeface="Arial" panose="020B0604020202020204" pitchFamily="34" charset="0"/>
                        </a:rPr>
                        <a:t>I am confident in using technology to research:</a:t>
                      </a:r>
                    </a:p>
                  </a:txBody>
                  <a:tcPr/>
                </a:tc>
                <a:tc>
                  <a:txBody>
                    <a:bodyPr/>
                    <a:lstStyle/>
                    <a:p>
                      <a:endParaRPr lang="en-GB"/>
                    </a:p>
                  </a:txBody>
                  <a:tcPr>
                    <a:noFill/>
                  </a:tcPr>
                </a:tc>
                <a:tc>
                  <a:txBody>
                    <a:bodyPr/>
                    <a:lstStyle/>
                    <a:p>
                      <a:endParaRPr lang="en-GB"/>
                    </a:p>
                  </a:txBody>
                  <a:tcPr>
                    <a:noFill/>
                  </a:tcPr>
                </a:tc>
                <a:tc>
                  <a:txBody>
                    <a:bodyPr/>
                    <a:lstStyle/>
                    <a:p>
                      <a:endParaRPr lang="en-GB"/>
                    </a:p>
                  </a:txBody>
                  <a:tcPr>
                    <a:noFill/>
                  </a:tcPr>
                </a:tc>
                <a:tc>
                  <a:txBody>
                    <a:bodyPr/>
                    <a:lstStyle/>
                    <a:p>
                      <a:endParaRPr lang="en-GB" dirty="0"/>
                    </a:p>
                  </a:txBody>
                  <a:tcPr>
                    <a:noFill/>
                  </a:tcPr>
                </a:tc>
                <a:tc>
                  <a:txBody>
                    <a:bodyPr/>
                    <a:lstStyle/>
                    <a:p>
                      <a:endParaRPr lang="en-GB" dirty="0"/>
                    </a:p>
                  </a:txBody>
                  <a:tcPr>
                    <a:noFill/>
                  </a:tcPr>
                </a:tc>
                <a:extLst>
                  <a:ext uri="{0D108BD9-81ED-4DB2-BD59-A6C34878D82A}">
                    <a16:rowId xmlns:a16="http://schemas.microsoft.com/office/drawing/2014/main" val="3344139728"/>
                  </a:ext>
                </a:extLst>
              </a:tr>
              <a:tr h="107562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latin typeface="Arial" panose="020B0604020202020204" pitchFamily="34" charset="0"/>
                          <a:cs typeface="Arial" panose="020B0604020202020204" pitchFamily="34" charset="0"/>
                        </a:rPr>
                        <a:t>I use technology to collaborate daily with staff and student:</a:t>
                      </a:r>
                    </a:p>
                  </a:txBody>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tc>
                  <a:txBody>
                    <a:bodyPr/>
                    <a:lstStyle/>
                    <a:p>
                      <a:endParaRPr lang="en-GB" dirty="0"/>
                    </a:p>
                  </a:txBody>
                  <a:tcPr>
                    <a:noFill/>
                  </a:tcPr>
                </a:tc>
                <a:extLst>
                  <a:ext uri="{0D108BD9-81ED-4DB2-BD59-A6C34878D82A}">
                    <a16:rowId xmlns:a16="http://schemas.microsoft.com/office/drawing/2014/main" val="2696146841"/>
                  </a:ext>
                </a:extLst>
              </a:tr>
            </a:tbl>
          </a:graphicData>
        </a:graphic>
      </p:graphicFrame>
      <p:sp>
        <p:nvSpPr>
          <p:cNvPr id="8" name="TextBox 7">
            <a:extLst>
              <a:ext uri="{FF2B5EF4-FFF2-40B4-BE49-F238E27FC236}">
                <a16:creationId xmlns:a16="http://schemas.microsoft.com/office/drawing/2014/main" id="{9510274D-9334-420C-A4F2-04BE333B4226}"/>
              </a:ext>
            </a:extLst>
          </p:cNvPr>
          <p:cNvSpPr txBox="1"/>
          <p:nvPr/>
        </p:nvSpPr>
        <p:spPr>
          <a:xfrm>
            <a:off x="1308847" y="5656729"/>
            <a:ext cx="10381130" cy="646331"/>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With the fast development of Web 2.0 apps, knowledge- communication- and sharing has moved beyond face-to-face exchanges, to social media contexts such as blogs, Bulletin Board System (BBS), Wikipedia, Facebook, and Twitter (Kling and McKim 2000; Kling et al. 2003; Hsu et al. 2007; </a:t>
            </a:r>
            <a:r>
              <a:rPr lang="en-GB" sz="1200" dirty="0" err="1">
                <a:latin typeface="Arial" panose="020B0604020202020204" pitchFamily="34" charset="0"/>
                <a:cs typeface="Arial" panose="020B0604020202020204" pitchFamily="34" charset="0"/>
              </a:rPr>
              <a:t>Hoisl</a:t>
            </a:r>
            <a:r>
              <a:rPr lang="en-GB" sz="1200" dirty="0">
                <a:latin typeface="Arial" panose="020B0604020202020204" pitchFamily="34" charset="0"/>
                <a:cs typeface="Arial" panose="020B0604020202020204" pitchFamily="34" charset="0"/>
              </a:rPr>
              <a:t> et al. 2007; </a:t>
            </a:r>
            <a:r>
              <a:rPr lang="en-GB" sz="1200" dirty="0" err="1">
                <a:latin typeface="Arial" panose="020B0604020202020204" pitchFamily="34" charset="0"/>
                <a:cs typeface="Arial" panose="020B0604020202020204" pitchFamily="34" charset="0"/>
              </a:rPr>
              <a:t>Klamma</a:t>
            </a:r>
            <a:r>
              <a:rPr lang="en-GB" sz="1200" dirty="0">
                <a:latin typeface="Arial" panose="020B0604020202020204" pitchFamily="34" charset="0"/>
                <a:cs typeface="Arial" panose="020B0604020202020204" pitchFamily="34" charset="0"/>
              </a:rPr>
              <a:t> et al. 2007). </a:t>
            </a:r>
          </a:p>
        </p:txBody>
      </p:sp>
    </p:spTree>
    <p:extLst>
      <p:ext uri="{BB962C8B-B14F-4D97-AF65-F5344CB8AC3E}">
        <p14:creationId xmlns:p14="http://schemas.microsoft.com/office/powerpoint/2010/main" val="1603788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31F12-91E5-4B7A-A013-3C78390BE09A}"/>
              </a:ext>
            </a:extLst>
          </p:cNvPr>
          <p:cNvSpPr>
            <a:spLocks noGrp="1"/>
          </p:cNvSpPr>
          <p:nvPr>
            <p:ph type="ctrTitle"/>
          </p:nvPr>
        </p:nvSpPr>
        <p:spPr>
          <a:xfrm>
            <a:off x="3221150" y="1247140"/>
            <a:ext cx="7891760" cy="3907566"/>
          </a:xfrm>
        </p:spPr>
        <p:txBody>
          <a:bodyPr>
            <a:normAutofit fontScale="90000"/>
          </a:bodyPr>
          <a:lstStyle/>
          <a:p>
            <a:r>
              <a:rPr lang="en-GB" dirty="0">
                <a:latin typeface="Arial" panose="020B0604020202020204" pitchFamily="34" charset="0"/>
                <a:cs typeface="Arial" panose="020B0604020202020204" pitchFamily="34" charset="0"/>
              </a:rPr>
              <a:t>Hypothesis:</a:t>
            </a:r>
            <a:br>
              <a:rPr lang="en-GB" dirty="0">
                <a:latin typeface="Arial" panose="020B0604020202020204" pitchFamily="34" charset="0"/>
                <a:cs typeface="Arial" panose="020B0604020202020204" pitchFamily="34" charset="0"/>
              </a:rPr>
            </a:br>
            <a:br>
              <a:rPr lang="en-GB" b="0" dirty="0">
                <a:latin typeface="Arial" panose="020B0604020202020204" pitchFamily="34" charset="0"/>
                <a:cs typeface="Arial" panose="020B0604020202020204" pitchFamily="34" charset="0"/>
              </a:rPr>
            </a:br>
            <a:r>
              <a:rPr lang="en-GB" sz="2200" b="0" dirty="0">
                <a:solidFill>
                  <a:srgbClr val="FFFFFF"/>
                </a:solidFill>
                <a:latin typeface="Arial" panose="020B0604020202020204" pitchFamily="34" charset="0"/>
                <a:cs typeface="Arial" panose="020B0604020202020204" pitchFamily="34" charset="0"/>
              </a:rPr>
              <a:t>F</a:t>
            </a:r>
            <a:r>
              <a:rPr kumimoji="0" lang="en-GB" sz="2200" b="0" i="0" u="none" strike="noStrike" kern="1200" cap="none" spc="0" normalizeH="0" baseline="0" noProof="0" dirty="0">
                <a:ln>
                  <a:noFill/>
                </a:ln>
                <a:solidFill>
                  <a:srgbClr val="FFFFFF"/>
                </a:solidFill>
                <a:effectLst/>
                <a:uLnTx/>
                <a:uFillTx/>
                <a:latin typeface="Arial" panose="020B0604020202020204" pitchFamily="34" charset="0"/>
                <a:ea typeface="+mj-ea"/>
                <a:cs typeface="Arial" panose="020B0604020202020204" pitchFamily="34" charset="0"/>
              </a:rPr>
              <a:t>rom this study I believe that we will find out accurately how staff and students collaborate, highlighting which apps they are most comfortable using and how we can overcome possible communication or it skills barriers. In doing so we become more efficient, with minimalised costs and increase in productivity.</a:t>
            </a:r>
            <a:br>
              <a:rPr lang="en-GB" b="0"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CD758BA-7470-4894-B306-34324FFB0F70}"/>
              </a:ext>
            </a:extLst>
          </p:cNvPr>
          <p:cNvSpPr>
            <a:spLocks noGrp="1"/>
          </p:cNvSpPr>
          <p:nvPr>
            <p:ph type="subTitle" idx="1"/>
          </p:nvPr>
        </p:nvSpPr>
        <p:spPr>
          <a:xfrm>
            <a:off x="3221150" y="4912659"/>
            <a:ext cx="7891760" cy="1147482"/>
          </a:xfrm>
        </p:spPr>
        <p:txBody>
          <a:bodyPr>
            <a:noAutofit/>
          </a:bodyPr>
          <a:lstStyle/>
          <a:p>
            <a:r>
              <a:rPr lang="en-GB" sz="1800" dirty="0">
                <a:latin typeface="Arial" panose="020B0604020202020204" pitchFamily="34" charset="0"/>
                <a:cs typeface="Arial" panose="020B0604020202020204" pitchFamily="34" charset="0"/>
              </a:rPr>
              <a:t>Even without data I am confident to say that staff and students use data to collaborate. The reasoning behind this is that from before even being accepted to university we collaborate trough technology. </a:t>
            </a:r>
          </a:p>
        </p:txBody>
      </p:sp>
    </p:spTree>
    <p:extLst>
      <p:ext uri="{BB962C8B-B14F-4D97-AF65-F5344CB8AC3E}">
        <p14:creationId xmlns:p14="http://schemas.microsoft.com/office/powerpoint/2010/main" val="2837286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D03A0B2-4A2F-D846-A5E6-FB7CB9A031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 name="Rectangle 11">
            <a:extLst>
              <a:ext uri="{FF2B5EF4-FFF2-40B4-BE49-F238E27FC236}">
                <a16:creationId xmlns:a16="http://schemas.microsoft.com/office/drawing/2014/main" id="{7F573F1D-73A7-FB41-BCAD-FC9AA7DEF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useBgFill="1">
        <p:nvSpPr>
          <p:cNvPr id="14" name="Rectangle 13">
            <a:extLst>
              <a:ext uri="{FF2B5EF4-FFF2-40B4-BE49-F238E27FC236}">
                <a16:creationId xmlns:a16="http://schemas.microsoft.com/office/drawing/2014/main" id="{0247FD0E-C93A-490E-9994-C79DC8977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D77B2DF-AF44-4996-BBFD-5DF9162BE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58144"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F6BECB9-A7FC-400F-8502-97A13BB87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6850" y="1"/>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02A903E-BE0C-4C7A-A14E-A72BA826CE51}"/>
              </a:ext>
            </a:extLst>
          </p:cNvPr>
          <p:cNvSpPr txBox="1"/>
          <p:nvPr/>
        </p:nvSpPr>
        <p:spPr>
          <a:xfrm>
            <a:off x="148617" y="341558"/>
            <a:ext cx="9512395" cy="447189"/>
          </a:xfrm>
          <a:prstGeom prst="rect">
            <a:avLst/>
          </a:prstGeom>
        </p:spPr>
        <p:txBody>
          <a:bodyPr vert="horz" lIns="91440" tIns="45720" rIns="91440" bIns="45720" rtlCol="0" anchor="t">
            <a:normAutofit fontScale="92500" lnSpcReduction="20000"/>
          </a:bodyPr>
          <a:lstStyle/>
          <a:p>
            <a:pPr>
              <a:spcBef>
                <a:spcPct val="0"/>
              </a:spcBef>
              <a:spcAft>
                <a:spcPts val="600"/>
              </a:spcAft>
            </a:pPr>
            <a:r>
              <a:rPr lang="en-US" sz="3000" b="1" i="0" dirty="0">
                <a:effectLst/>
                <a:latin typeface="Arial" panose="020B0604020202020204" pitchFamily="34" charset="0"/>
                <a:ea typeface="+mj-ea"/>
                <a:cs typeface="Arial" panose="020B0604020202020204" pitchFamily="34" charset="0"/>
              </a:rPr>
              <a:t>REFRENCES: </a:t>
            </a:r>
            <a:endParaRPr lang="en-US" sz="3000" b="1" dirty="0">
              <a:latin typeface="Arial" panose="020B0604020202020204" pitchFamily="34" charset="0"/>
              <a:ea typeface="+mj-ea"/>
              <a:cs typeface="Arial" panose="020B0604020202020204" pitchFamily="34" charset="0"/>
            </a:endParaRPr>
          </a:p>
        </p:txBody>
      </p:sp>
      <p:sp>
        <p:nvSpPr>
          <p:cNvPr id="13" name="TextBox 12">
            <a:extLst>
              <a:ext uri="{FF2B5EF4-FFF2-40B4-BE49-F238E27FC236}">
                <a16:creationId xmlns:a16="http://schemas.microsoft.com/office/drawing/2014/main" id="{C95CA451-6B13-4141-95C1-23F1EF3B4F1E}"/>
              </a:ext>
            </a:extLst>
          </p:cNvPr>
          <p:cNvSpPr txBox="1"/>
          <p:nvPr/>
        </p:nvSpPr>
        <p:spPr>
          <a:xfrm>
            <a:off x="184600" y="341558"/>
            <a:ext cx="8549595" cy="6776655"/>
          </a:xfrm>
          <a:prstGeom prst="rect">
            <a:avLst/>
          </a:prstGeom>
          <a:noFill/>
        </p:spPr>
        <p:txBody>
          <a:bodyPr wrap="square">
            <a:spAutoFit/>
          </a:bodyPr>
          <a:lstStyle/>
          <a:p>
            <a:pPr algn="l" rtl="0" fontAlgn="base">
              <a:buFont typeface="Arial" panose="020B0604020202020204" pitchFamily="34" charset="0"/>
              <a:buChar char="•"/>
            </a:pPr>
            <a:r>
              <a:rPr lang="en-GB" sz="1400" dirty="0">
                <a:latin typeface="Arial" panose="020B0604020202020204" pitchFamily="34" charset="0"/>
                <a:cs typeface="Arial" panose="020B0604020202020204" pitchFamily="34" charset="0"/>
              </a:rPr>
              <a:t> </a:t>
            </a:r>
            <a:endParaRPr lang="en-GB"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sz="1400" b="0" i="0" u="none" strike="noStrike" dirty="0">
                <a:solidFill>
                  <a:srgbClr val="FFFFFF"/>
                </a:solidFill>
                <a:effectLst/>
                <a:latin typeface="Calibri" panose="020F0502020204030204" pitchFamily="34" charset="0"/>
              </a:rPr>
              <a:t>Dawson, C. (2009)</a:t>
            </a:r>
            <a:r>
              <a:rPr lang="en-GB" sz="1400" b="0" i="1" u="none" strike="noStrike" dirty="0">
                <a:solidFill>
                  <a:srgbClr val="FFFFFF"/>
                </a:solidFill>
                <a:effectLst/>
                <a:latin typeface="Calibri" panose="020F0502020204030204" pitchFamily="34" charset="0"/>
              </a:rPr>
              <a:t> Introduction to research methods: a practical guide for anyone undertaking a research project. </a:t>
            </a:r>
            <a:r>
              <a:rPr lang="en-GB" sz="1400" b="0" i="0" u="none" strike="noStrike" dirty="0">
                <a:solidFill>
                  <a:srgbClr val="FFFFFF"/>
                </a:solidFill>
                <a:effectLst/>
                <a:latin typeface="Calibri" panose="020F0502020204030204" pitchFamily="34" charset="0"/>
              </a:rPr>
              <a:t>9th </a:t>
            </a:r>
            <a:r>
              <a:rPr lang="en-GB" sz="1400" b="0" i="0" u="none" strike="noStrike" dirty="0" err="1">
                <a:solidFill>
                  <a:srgbClr val="FFFFFF"/>
                </a:solidFill>
                <a:effectLst/>
                <a:latin typeface="Calibri" panose="020F0502020204030204" pitchFamily="34" charset="0"/>
              </a:rPr>
              <a:t>edn</a:t>
            </a:r>
            <a:r>
              <a:rPr lang="en-GB" sz="1400" b="0" i="1" u="none" strike="noStrike" dirty="0">
                <a:solidFill>
                  <a:srgbClr val="FFFFFF"/>
                </a:solidFill>
                <a:effectLst/>
                <a:latin typeface="Calibri" panose="020F0502020204030204" pitchFamily="34" charset="0"/>
              </a:rPr>
              <a:t>. </a:t>
            </a:r>
            <a:r>
              <a:rPr lang="en-GB" sz="1400" b="0" i="0" u="none" strike="noStrike" dirty="0">
                <a:solidFill>
                  <a:srgbClr val="FFFFFF"/>
                </a:solidFill>
                <a:effectLst/>
                <a:latin typeface="Calibri" panose="020F0502020204030204" pitchFamily="34" charset="0"/>
              </a:rPr>
              <a:t>Devon: How To Content.</a:t>
            </a: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sz="1400" b="0" i="0" u="sng" strike="noStrike" dirty="0">
                <a:solidFill>
                  <a:srgbClr val="0563C1"/>
                </a:solidFill>
                <a:effectLst/>
                <a:latin typeface="Calibri" panose="020F0502020204030204" pitchFamily="34" charset="0"/>
                <a:hlinkClick r:id="rId2"/>
              </a:rPr>
              <a:t>Ethical considerations image - Bing images</a:t>
            </a:r>
            <a:r>
              <a:rPr lang="en-GB" sz="1400" b="0" i="0" dirty="0">
                <a:solidFill>
                  <a:srgbClr val="FFFFFF"/>
                </a:solidFill>
                <a:effectLst/>
                <a:latin typeface="Calibri" panose="020F0502020204030204" pitchFamily="34" charset="0"/>
              </a:rPr>
              <a:t>​</a:t>
            </a:r>
          </a:p>
          <a:p>
            <a:pPr algn="l" rtl="0" fontAlgn="base">
              <a:buFont typeface="Arial" panose="020B0604020202020204" pitchFamily="34" charset="0"/>
              <a:buChar char="•"/>
            </a:pPr>
            <a:endParaRPr lang="en-GB" sz="1400" dirty="0">
              <a:solidFill>
                <a:srgbClr val="FFFFFF"/>
              </a:solidFill>
              <a:latin typeface="Calibri" panose="020F0502020204030204" pitchFamily="34" charset="0"/>
            </a:endParaRPr>
          </a:p>
          <a:p>
            <a:pPr algn="l" rtl="0" fontAlgn="base"/>
            <a:r>
              <a:rPr lang="en-GB" sz="1400" b="0" i="0" dirty="0">
                <a:solidFill>
                  <a:srgbClr val="FFFFFF"/>
                </a:solidFill>
                <a:effectLst/>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Klamma</a:t>
            </a:r>
            <a:r>
              <a:rPr lang="en-GB" sz="1400" dirty="0">
                <a:latin typeface="Arial" panose="020B0604020202020204" pitchFamily="34" charset="0"/>
                <a:cs typeface="Arial" panose="020B0604020202020204" pitchFamily="34" charset="0"/>
              </a:rPr>
              <a:t>, R., Cao, Y., &amp; </a:t>
            </a:r>
            <a:r>
              <a:rPr lang="en-GB" sz="1400" dirty="0" err="1">
                <a:latin typeface="Arial" panose="020B0604020202020204" pitchFamily="34" charset="0"/>
                <a:cs typeface="Arial" panose="020B0604020202020204" pitchFamily="34" charset="0"/>
              </a:rPr>
              <a:t>Spaniol</a:t>
            </a:r>
            <a:r>
              <a:rPr lang="en-GB" sz="1400" dirty="0">
                <a:latin typeface="Arial" panose="020B0604020202020204" pitchFamily="34" charset="0"/>
                <a:cs typeface="Arial" panose="020B0604020202020204" pitchFamily="34" charset="0"/>
              </a:rPr>
              <a:t>, M. (2007). Watching the blogosphere: Knowledge sharing in the Web 2.0</a:t>
            </a:r>
            <a:r>
              <a:rPr lang="en-GB" sz="1400" i="1" dirty="0">
                <a:latin typeface="Arial" panose="020B0604020202020204" pitchFamily="34" charset="0"/>
                <a:cs typeface="Arial" panose="020B0604020202020204" pitchFamily="34" charset="0"/>
              </a:rPr>
              <a:t>. In International Conference on Weblogs and Social Media (ICWSM) 2007 </a:t>
            </a:r>
            <a:r>
              <a:rPr lang="en-GB" sz="1400" dirty="0">
                <a:latin typeface="Arial" panose="020B0604020202020204" pitchFamily="34" charset="0"/>
                <a:cs typeface="Arial" panose="020B0604020202020204" pitchFamily="34" charset="0"/>
              </a:rPr>
              <a:t>Boulder, Colorado, USA. </a:t>
            </a:r>
            <a:r>
              <a:rPr lang="en-GB" sz="1400" dirty="0">
                <a:latin typeface="Arial" panose="020B0604020202020204" pitchFamily="34" charset="0"/>
                <a:cs typeface="Arial" panose="020B0604020202020204" pitchFamily="34" charset="0"/>
                <a:hlinkClick r:id="rId3"/>
              </a:rPr>
              <a:t>https://www.researchgate.net/profile/Ralf_Klamma/publication/216554338_Watching_the_ Blogosphere_Knowledge_Sharing_in_the_Web_20/links/0912f50bcae2dad11a000000/Watching-theBlogosphere-Knowledge-Sharing-in-the-Web-20.pdf</a:t>
            </a:r>
            <a:r>
              <a:rPr lang="en-GB" sz="1400" dirty="0">
                <a:latin typeface="Arial" panose="020B0604020202020204" pitchFamily="34" charset="0"/>
                <a:cs typeface="Arial" panose="020B0604020202020204" pitchFamily="34" charset="0"/>
              </a:rPr>
              <a:t>.</a:t>
            </a:r>
          </a:p>
          <a:p>
            <a:pPr algn="l" rtl="0" fontAlgn="base"/>
            <a:endParaRPr lang="en-GB" sz="1400" dirty="0">
              <a:latin typeface="Arial" panose="020B0604020202020204" pitchFamily="34" charset="0"/>
              <a:cs typeface="Arial" panose="020B0604020202020204" pitchFamily="34" charset="0"/>
            </a:endParaRPr>
          </a:p>
          <a:p>
            <a:pPr algn="l" rtl="0" fontAlgn="base"/>
            <a:r>
              <a:rPr lang="en-GB" sz="1400" dirty="0"/>
              <a:t>Kling, R., &amp; McKim, G. (2000). Not just a matter of time: Field differences and the shaping of electronic media in supporting scientific communication. </a:t>
            </a:r>
            <a:r>
              <a:rPr lang="en-GB" sz="1400" i="1" dirty="0"/>
              <a:t>Journal of the American Society for Information Science,</a:t>
            </a:r>
            <a:r>
              <a:rPr lang="en-GB" sz="1400" dirty="0"/>
              <a:t> 51(14), 1306–1320. </a:t>
            </a:r>
          </a:p>
          <a:p>
            <a:pPr algn="l" rtl="0" fontAlgn="base"/>
            <a:endParaRPr lang="en-GB" sz="1400" dirty="0"/>
          </a:p>
          <a:p>
            <a:pPr algn="l" rtl="0" fontAlgn="base"/>
            <a:r>
              <a:rPr lang="en-GB" sz="1400" dirty="0"/>
              <a:t>Kling, R., McKim, G., &amp; King, A. (2003). A bit more to it: Scholarly communication forums as sociotechnical interaction networks. </a:t>
            </a:r>
            <a:r>
              <a:rPr lang="en-GB" sz="1400" i="1" dirty="0"/>
              <a:t>Journal of the American Society for Information Science and Technology</a:t>
            </a:r>
            <a:r>
              <a:rPr lang="en-GB" sz="1400" dirty="0"/>
              <a:t>, 54(1), 47–67</a:t>
            </a:r>
            <a:endParaRPr lang="en-GB" sz="1400" dirty="0">
              <a:latin typeface="Arial" panose="020B0604020202020204" pitchFamily="34" charset="0"/>
              <a:cs typeface="Arial" panose="020B0604020202020204" pitchFamily="34" charset="0"/>
            </a:endParaRPr>
          </a:p>
          <a:p>
            <a:pPr algn="l" rtl="0" fontAlgn="base"/>
            <a:endParaRPr lang="en-GB" sz="1400" b="0" i="0" dirty="0">
              <a:solidFill>
                <a:srgbClr val="FFFFFF"/>
              </a:solidFill>
              <a:effectLst/>
              <a:latin typeface="Arial" panose="020B0604020202020204" pitchFamily="34" charset="0"/>
              <a:cs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FFFFFF"/>
                </a:solidFill>
                <a:effectLst/>
                <a:latin typeface="Calibri" panose="020F0502020204030204" pitchFamily="34" charset="0"/>
              </a:rPr>
              <a:t>Moran, M., Seaman, J. &amp; </a:t>
            </a:r>
            <a:r>
              <a:rPr lang="en-US" sz="1400" b="0" i="0" u="none" strike="noStrike" dirty="0" err="1">
                <a:solidFill>
                  <a:srgbClr val="FFFFFF"/>
                </a:solidFill>
                <a:effectLst/>
                <a:latin typeface="Calibri" panose="020F0502020204030204" pitchFamily="34" charset="0"/>
              </a:rPr>
              <a:t>Tinti</a:t>
            </a:r>
            <a:r>
              <a:rPr lang="en-US" sz="1400" b="0" i="0" u="none" strike="noStrike" dirty="0">
                <a:solidFill>
                  <a:srgbClr val="FFFFFF"/>
                </a:solidFill>
                <a:effectLst/>
                <a:latin typeface="Calibri" panose="020F0502020204030204" pitchFamily="34" charset="0"/>
              </a:rPr>
              <a:t>-Kane, H., 2018. </a:t>
            </a:r>
            <a:r>
              <a:rPr lang="en-US" sz="1400" b="0" i="0" u="none" strike="noStrike" dirty="0" err="1">
                <a:solidFill>
                  <a:srgbClr val="FFFFFF"/>
                </a:solidFill>
                <a:effectLst/>
                <a:latin typeface="Calibri" panose="020F0502020204030204" pitchFamily="34" charset="0"/>
              </a:rPr>
              <a:t>Scientometrics</a:t>
            </a:r>
            <a:r>
              <a:rPr lang="en-US" sz="1400" b="0" i="0" u="none" strike="noStrike" dirty="0">
                <a:solidFill>
                  <a:srgbClr val="FFFFFF"/>
                </a:solidFill>
                <a:effectLst/>
                <a:latin typeface="Calibri" panose="020F0502020204030204" pitchFamily="34" charset="0"/>
              </a:rPr>
              <a:t>. </a:t>
            </a:r>
            <a:r>
              <a:rPr lang="en-US" sz="1400" b="0" i="1" u="none" strike="noStrike" dirty="0">
                <a:solidFill>
                  <a:srgbClr val="FFFFFF"/>
                </a:solidFill>
                <a:effectLst/>
                <a:latin typeface="Calibri" panose="020F0502020204030204" pitchFamily="34" charset="0"/>
              </a:rPr>
              <a:t>a case study of Biomedical Science on Baidu </a:t>
            </a:r>
            <a:r>
              <a:rPr lang="en-US" sz="1400" b="0" i="1" u="none" strike="noStrike" dirty="0" err="1">
                <a:solidFill>
                  <a:srgbClr val="FFFFFF"/>
                </a:solidFill>
                <a:effectLst/>
                <a:latin typeface="Calibri" panose="020F0502020204030204" pitchFamily="34" charset="0"/>
              </a:rPr>
              <a:t>Baike</a:t>
            </a:r>
            <a:r>
              <a:rPr lang="en-US" sz="1400" b="0" i="1" u="none" strike="noStrike" dirty="0">
                <a:solidFill>
                  <a:srgbClr val="FFFFFF"/>
                </a:solidFill>
                <a:effectLst/>
                <a:latin typeface="Calibri" panose="020F0502020204030204" pitchFamily="34" charset="0"/>
              </a:rPr>
              <a:t>, </a:t>
            </a:r>
            <a:r>
              <a:rPr lang="en-US" sz="1400" b="0" i="0" u="none" strike="noStrike" dirty="0">
                <a:solidFill>
                  <a:srgbClr val="FFFFFF"/>
                </a:solidFill>
                <a:effectLst/>
                <a:latin typeface="Calibri" panose="020F0502020204030204" pitchFamily="34" charset="0"/>
              </a:rPr>
              <a:t>116(3), pp. 1750:1749-1770. </a:t>
            </a:r>
            <a:r>
              <a:rPr lang="en-GB" sz="1400" b="0" i="0" dirty="0">
                <a:solidFill>
                  <a:srgbClr val="FFFFFF"/>
                </a:solidFill>
                <a:effectLst/>
                <a:latin typeface="Calibri" panose="020F0502020204030204" pitchFamily="34" charset="0"/>
              </a:rPr>
              <a:t>​</a:t>
            </a:r>
            <a:endParaRPr lang="en-GB"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GB" sz="1400" b="0" i="0" u="sng" strike="noStrike" dirty="0">
                <a:solidFill>
                  <a:srgbClr val="0563C1"/>
                </a:solidFill>
                <a:effectLst/>
                <a:latin typeface="Calibri" panose="020F0502020204030204" pitchFamily="34" charset="0"/>
                <a:hlinkClick r:id="rId4"/>
              </a:rPr>
              <a:t>PU143 - Technical </a:t>
            </a:r>
            <a:r>
              <a:rPr lang="en-GB" sz="1400" b="0" i="0" u="sng" strike="noStrike" dirty="0" err="1">
                <a:solidFill>
                  <a:srgbClr val="0563C1"/>
                </a:solidFill>
                <a:effectLst/>
                <a:latin typeface="Calibri" panose="020F0502020204030204" pitchFamily="34" charset="0"/>
                <a:hlinkClick r:id="rId4"/>
              </a:rPr>
              <a:t>Report.indd</a:t>
            </a:r>
            <a:r>
              <a:rPr lang="en-GB" sz="1400" b="0" i="0" u="sng" strike="noStrike" dirty="0">
                <a:solidFill>
                  <a:srgbClr val="0563C1"/>
                </a:solidFill>
                <a:effectLst/>
                <a:latin typeface="Calibri" panose="020F0502020204030204" pitchFamily="34" charset="0"/>
                <a:hlinkClick r:id="rId4"/>
              </a:rPr>
              <a:t> (publishing.service.gov.uk)</a:t>
            </a: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FFFFFF"/>
                </a:solidFill>
                <a:effectLst/>
                <a:latin typeface="Calibri" panose="020F0502020204030204" pitchFamily="34" charset="0"/>
              </a:rPr>
              <a:t>Shirky, C., 2018. </a:t>
            </a:r>
            <a:r>
              <a:rPr lang="en-US" sz="1400" b="0" i="0" u="none" strike="noStrike" dirty="0" err="1">
                <a:solidFill>
                  <a:srgbClr val="FFFFFF"/>
                </a:solidFill>
                <a:effectLst/>
                <a:latin typeface="Calibri" panose="020F0502020204030204" pitchFamily="34" charset="0"/>
              </a:rPr>
              <a:t>Scientometrics</a:t>
            </a:r>
            <a:r>
              <a:rPr lang="en-US" sz="1400" b="0" i="0" u="none" strike="noStrike" dirty="0">
                <a:solidFill>
                  <a:srgbClr val="FFFFFF"/>
                </a:solidFill>
                <a:effectLst/>
                <a:latin typeface="Calibri" panose="020F0502020204030204" pitchFamily="34" charset="0"/>
              </a:rPr>
              <a:t>. </a:t>
            </a:r>
            <a:r>
              <a:rPr lang="en-US" sz="1400" b="0" i="1" u="none" strike="noStrike" dirty="0">
                <a:solidFill>
                  <a:srgbClr val="FFFFFF"/>
                </a:solidFill>
                <a:effectLst/>
                <a:latin typeface="Calibri" panose="020F0502020204030204" pitchFamily="34" charset="0"/>
              </a:rPr>
              <a:t>a case study of Biomedical Science on Baidu </a:t>
            </a:r>
            <a:r>
              <a:rPr lang="en-US" sz="1400" b="0" i="1" u="none" strike="noStrike" dirty="0" err="1">
                <a:solidFill>
                  <a:srgbClr val="FFFFFF"/>
                </a:solidFill>
                <a:effectLst/>
                <a:latin typeface="Calibri" panose="020F0502020204030204" pitchFamily="34" charset="0"/>
              </a:rPr>
              <a:t>Baike</a:t>
            </a:r>
            <a:r>
              <a:rPr lang="en-US" sz="1400" b="0" i="1" u="none" strike="noStrike" dirty="0">
                <a:solidFill>
                  <a:srgbClr val="FFFFFF"/>
                </a:solidFill>
                <a:effectLst/>
                <a:latin typeface="Calibri" panose="020F0502020204030204" pitchFamily="34" charset="0"/>
              </a:rPr>
              <a:t> , </a:t>
            </a:r>
            <a:r>
              <a:rPr lang="en-US" sz="1400" b="0" i="0" u="none" strike="noStrike" dirty="0">
                <a:solidFill>
                  <a:srgbClr val="FFFFFF"/>
                </a:solidFill>
                <a:effectLst/>
                <a:latin typeface="Calibri" panose="020F0502020204030204" pitchFamily="34" charset="0"/>
              </a:rPr>
              <a:t>116(3), pp. 1750:1749-1770. </a:t>
            </a:r>
            <a:r>
              <a:rPr lang="en-US" sz="1400" b="0" i="0" dirty="0">
                <a:solidFill>
                  <a:srgbClr val="FFFFFF"/>
                </a:solidFill>
                <a:effectLst/>
                <a:latin typeface="Calibri" panose="020F0502020204030204" pitchFamily="34" charset="0"/>
              </a:rPr>
              <a:t>​</a:t>
            </a:r>
            <a:endParaRPr lang="en-US" sz="1400" b="0" i="0" dirty="0">
              <a:solidFill>
                <a:srgbClr val="FFFFFF"/>
              </a:solidFill>
              <a:effectLst/>
              <a:latin typeface="Arial" panose="020B0604020202020204" pitchFamily="34" charset="0"/>
            </a:endParaRPr>
          </a:p>
          <a:p>
            <a:pPr algn="l" rtl="0" fontAlgn="base">
              <a:buFont typeface="Arial" panose="020B0604020202020204" pitchFamily="34" charset="0"/>
              <a:buChar char="•"/>
            </a:pPr>
            <a:r>
              <a:rPr lang="en-US" sz="1400" b="0" i="0" u="none" strike="noStrike" dirty="0">
                <a:solidFill>
                  <a:srgbClr val="FFFFFF"/>
                </a:solidFill>
                <a:effectLst/>
                <a:latin typeface="Calibri" panose="020F0502020204030204" pitchFamily="34" charset="0"/>
              </a:rPr>
              <a:t>Tinti-Kane,H.,Seaman,J.&amp;</a:t>
            </a:r>
            <a:r>
              <a:rPr lang="en-US" sz="1400" b="0" i="0" u="none" strike="noStrike" dirty="0" err="1">
                <a:solidFill>
                  <a:srgbClr val="FFFFFF"/>
                </a:solidFill>
                <a:effectLst/>
                <a:latin typeface="Calibri" panose="020F0502020204030204" pitchFamily="34" charset="0"/>
              </a:rPr>
              <a:t>Levy,J</a:t>
            </a:r>
            <a:r>
              <a:rPr lang="en-US" sz="1400" b="0" i="0" u="none" strike="noStrike" dirty="0">
                <a:solidFill>
                  <a:srgbClr val="FFFFFF"/>
                </a:solidFill>
                <a:effectLst/>
                <a:latin typeface="Calibri" panose="020F0502020204030204" pitchFamily="34" charset="0"/>
              </a:rPr>
              <a:t>.,(2010). </a:t>
            </a:r>
            <a:r>
              <a:rPr lang="en-US" sz="1400" b="0" i="1" u="none" strike="noStrike" dirty="0">
                <a:solidFill>
                  <a:srgbClr val="FFFFFF"/>
                </a:solidFill>
                <a:effectLst/>
                <a:latin typeface="Calibri" panose="020F0502020204030204" pitchFamily="34" charset="0"/>
              </a:rPr>
              <a:t>Social Media in Higher Education: THE SURVEY. </a:t>
            </a:r>
            <a:r>
              <a:rPr lang="en-US" sz="1400" b="0" i="0" u="none" strike="noStrike" dirty="0">
                <a:solidFill>
                  <a:srgbClr val="FFFFFF"/>
                </a:solidFill>
                <a:effectLst/>
                <a:latin typeface="Calibri" panose="020F0502020204030204" pitchFamily="34" charset="0"/>
              </a:rPr>
              <a:t>North America, </a:t>
            </a:r>
            <a:r>
              <a:rPr lang="en-US" sz="1400" b="0" i="0" u="sng" strike="noStrike" dirty="0">
                <a:solidFill>
                  <a:srgbClr val="0563C1"/>
                </a:solidFill>
                <a:effectLst/>
                <a:latin typeface="Calibri" panose="020F0502020204030204" pitchFamily="34" charset="0"/>
                <a:hlinkClick r:id="rId5"/>
              </a:rPr>
              <a:t>https://www.slideshare.net/PearsonLearningSolutions/pearson-socialmediasurvey2010</a:t>
            </a:r>
            <a:r>
              <a:rPr lang="en-US" sz="1400" b="0" i="0" u="none" strike="noStrike" dirty="0">
                <a:solidFill>
                  <a:srgbClr val="FFFFFF"/>
                </a:solidFill>
                <a:effectLst/>
                <a:latin typeface="Calibri" panose="020F0502020204030204" pitchFamily="34" charset="0"/>
              </a:rPr>
              <a:t>. </a:t>
            </a:r>
            <a:endParaRPr lang="en-GB" sz="1400" b="0" i="0" dirty="0">
              <a:solidFill>
                <a:srgbClr val="FFFFFF"/>
              </a:solidFill>
              <a:effectLst/>
              <a:latin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err="1">
                <a:latin typeface="Arial" panose="020B0604020202020204" pitchFamily="34" charset="0"/>
                <a:cs typeface="Arial" panose="020B0604020202020204" pitchFamily="34" charset="0"/>
              </a:rPr>
              <a:t>Uebersax</a:t>
            </a:r>
            <a:r>
              <a:rPr lang="en-GB" sz="1400" dirty="0">
                <a:latin typeface="Arial" panose="020B0604020202020204" pitchFamily="34" charset="0"/>
                <a:cs typeface="Arial" panose="020B0604020202020204" pitchFamily="34" charset="0"/>
              </a:rPr>
              <a:t>, John S. "Likert Scales: Dispelling the Confusion." </a:t>
            </a:r>
            <a:r>
              <a:rPr lang="en-GB" sz="1400" i="1" dirty="0">
                <a:latin typeface="Arial" panose="020B0604020202020204" pitchFamily="34" charset="0"/>
                <a:cs typeface="Arial" panose="020B0604020202020204" pitchFamily="34" charset="0"/>
              </a:rPr>
              <a:t>Statistical Methods for </a:t>
            </a:r>
            <a:r>
              <a:rPr lang="en-GB" sz="1400" i="1" dirty="0" err="1">
                <a:latin typeface="Arial" panose="020B0604020202020204" pitchFamily="34" charset="0"/>
                <a:cs typeface="Arial" panose="020B0604020202020204" pitchFamily="34" charset="0"/>
              </a:rPr>
              <a:t>Rater</a:t>
            </a:r>
            <a:r>
              <a:rPr lang="en-GB" sz="1400" i="1" dirty="0">
                <a:latin typeface="Arial" panose="020B0604020202020204" pitchFamily="34" charset="0"/>
                <a:cs typeface="Arial" panose="020B0604020202020204" pitchFamily="34" charset="0"/>
              </a:rPr>
              <a:t> Agreement.</a:t>
            </a:r>
            <a:r>
              <a:rPr lang="en-GB" sz="1400" dirty="0">
                <a:latin typeface="Arial" panose="020B0604020202020204" pitchFamily="34" charset="0"/>
                <a:cs typeface="Arial" panose="020B0604020202020204" pitchFamily="34" charset="0"/>
              </a:rPr>
              <a:t> 31 Aug.</a:t>
            </a:r>
          </a:p>
          <a:p>
            <a:r>
              <a:rPr lang="en-GB" sz="1400" dirty="0">
                <a:latin typeface="Arial" panose="020B0604020202020204" pitchFamily="34" charset="0"/>
                <a:cs typeface="Arial" panose="020B0604020202020204" pitchFamily="34" charset="0"/>
              </a:rPr>
              <a:t>2006. 20 Oct. 2007 , http://ourworld.compuserve.com/homepages/jsuebersax/likert.htm.</a:t>
            </a:r>
          </a:p>
        </p:txBody>
      </p:sp>
    </p:spTree>
    <p:extLst>
      <p:ext uri="{BB962C8B-B14F-4D97-AF65-F5344CB8AC3E}">
        <p14:creationId xmlns:p14="http://schemas.microsoft.com/office/powerpoint/2010/main" val="4061921023"/>
      </p:ext>
    </p:extLst>
  </p:cSld>
  <p:clrMapOvr>
    <a:masterClrMapping/>
  </p:clrMapOvr>
</p:sld>
</file>

<file path=ppt/theme/theme1.xml><?xml version="1.0" encoding="utf-8"?>
<a:theme xmlns:a="http://schemas.openxmlformats.org/drawingml/2006/main" name="InterweaveVTI">
  <a:themeElements>
    <a:clrScheme name="Interweave-R1">
      <a:dk1>
        <a:srgbClr val="000000"/>
      </a:dk1>
      <a:lt1>
        <a:srgbClr val="FFFFFF"/>
      </a:lt1>
      <a:dk2>
        <a:srgbClr val="292C2D"/>
      </a:dk2>
      <a:lt2>
        <a:srgbClr val="DDDEDD"/>
      </a:lt2>
      <a:accent1>
        <a:srgbClr val="0BA5E8"/>
      </a:accent1>
      <a:accent2>
        <a:srgbClr val="5066E1"/>
      </a:accent2>
      <a:accent3>
        <a:srgbClr val="894EC0"/>
      </a:accent3>
      <a:accent4>
        <a:srgbClr val="E54196"/>
      </a:accent4>
      <a:accent5>
        <a:srgbClr val="BE4449"/>
      </a:accent5>
      <a:accent6>
        <a:srgbClr val="F55822"/>
      </a:accent6>
      <a:hlink>
        <a:srgbClr val="C22DD8"/>
      </a:hlink>
      <a:folHlink>
        <a:srgbClr val="737F82"/>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
  <TotalTime>208</TotalTime>
  <Words>1217</Words>
  <Application>Microsoft Office PowerPoint</Application>
  <PresentationFormat>Widescreen</PresentationFormat>
  <Paragraphs>92</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InterweaveVTI</vt:lpstr>
      <vt:lpstr>Digital Skills and Research Methods: BMSW4003  Research proposal: How do we use technology to collaborate at UWTSD? </vt:lpstr>
      <vt:lpstr>Introduction:</vt:lpstr>
      <vt:lpstr>Is there any Relevant research ? YES, there are existing studies that have been proven</vt:lpstr>
      <vt:lpstr>ETHICAL CONSIDERATIONS </vt:lpstr>
      <vt:lpstr>Research timeline: ​ Research timelines are developed to plan schedules for the required tasks and determine the time required to accomplish goals with given deadlines. The following is an example of what a timeline may consist of:  </vt:lpstr>
      <vt:lpstr>PowerPoint Presentation</vt:lpstr>
      <vt:lpstr>Proposed Method:</vt:lpstr>
      <vt:lpstr>PowerPoint Presentation</vt:lpstr>
      <vt:lpstr>Hypothesis:  From this study I believe that we will find out accurately how staff and students collaborate, highlighting which apps they are most comfortable using and how we can overcome possible communication or it skills barriers. In doing so we become more efficient, with minimalised costs and increase in productivity.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BMSW4003  Research proposal: How do we use technology to collaborate at UWTSD? </dc:title>
  <dc:creator>Stefana Tise</dc:creator>
  <cp:lastModifiedBy>Stefana Tise</cp:lastModifiedBy>
  <cp:revision>2</cp:revision>
  <dcterms:created xsi:type="dcterms:W3CDTF">2022-02-27T11:25:50Z</dcterms:created>
  <dcterms:modified xsi:type="dcterms:W3CDTF">2022-02-27T15:05:02Z</dcterms:modified>
</cp:coreProperties>
</file>