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p:sldMasterIdLst>
    <p:sldMasterId id="2147483660" r:id="rId1"/>
  </p:sldMasterIdLst>
  <p:notesMasterIdLst>
    <p:notesMasterId r:id="rId3"/>
  </p:notesMasterIdLst>
  <p:sldIdLst>
    <p:sldId id="256" r:id="rId2"/>
  </p:sldIdLst>
  <p:sldSz cx="51206400" cy="28803600"/>
  <p:notesSz cx="6858000" cy="9144000"/>
  <p:embeddedFontLst>
    <p:embeddedFont>
      <p:font typeface="Calibri" panose="020F0502020204030204" pitchFamily="34" charset="0"/>
      <p:regular r:id="rId4"/>
      <p:bold r:id="rId5"/>
      <p:italic r:id="rId6"/>
      <p:boldItalic r:id="rId7"/>
    </p:embeddedFont>
    <p:embeddedFont>
      <p:font typeface="Calibri Light" panose="020F0302020204030204" pitchFamily="34" charset="0"/>
      <p:regular r:id="rId8"/>
      <p:italic r:id="rId9"/>
    </p:embeddedFont>
  </p:embeddedFontLst>
  <p:custDataLst>
    <p:tags r:id="rId10"/>
  </p:custDataLst>
  <p:defaultTextStyle>
    <a:defPPr>
      <a:defRPr lang="en-US"/>
    </a:defPPr>
    <a:lvl1pPr algn="l" rtl="0" fontAlgn="base">
      <a:spcBef>
        <a:spcPct val="0"/>
      </a:spcBef>
      <a:spcAft>
        <a:spcPct val="0"/>
      </a:spcAft>
      <a:defRPr sz="3000" kern="1200">
        <a:solidFill>
          <a:schemeClr val="tx1"/>
        </a:solidFill>
        <a:latin typeface="Arial" panose="020B0604020202020204"/>
        <a:ea typeface="+mn-ea"/>
        <a:cs typeface="+mn-cs"/>
      </a:defRPr>
    </a:lvl1pPr>
    <a:lvl2pPr marL="457200" algn="l" rtl="0" fontAlgn="base">
      <a:spcBef>
        <a:spcPct val="0"/>
      </a:spcBef>
      <a:spcAft>
        <a:spcPct val="0"/>
      </a:spcAft>
      <a:defRPr sz="3000" kern="1200">
        <a:solidFill>
          <a:schemeClr val="tx1"/>
        </a:solidFill>
        <a:latin typeface="Arial" panose="020B0604020202020204"/>
        <a:ea typeface="+mn-ea"/>
        <a:cs typeface="+mn-cs"/>
      </a:defRPr>
    </a:lvl2pPr>
    <a:lvl3pPr marL="914400" algn="l" rtl="0" fontAlgn="base">
      <a:spcBef>
        <a:spcPct val="0"/>
      </a:spcBef>
      <a:spcAft>
        <a:spcPct val="0"/>
      </a:spcAft>
      <a:defRPr sz="3000" kern="1200">
        <a:solidFill>
          <a:schemeClr val="tx1"/>
        </a:solidFill>
        <a:latin typeface="Arial" panose="020B0604020202020204"/>
        <a:ea typeface="+mn-ea"/>
        <a:cs typeface="+mn-cs"/>
      </a:defRPr>
    </a:lvl3pPr>
    <a:lvl4pPr marL="1371600" algn="l" rtl="0" fontAlgn="base">
      <a:spcBef>
        <a:spcPct val="0"/>
      </a:spcBef>
      <a:spcAft>
        <a:spcPct val="0"/>
      </a:spcAft>
      <a:defRPr sz="3000" kern="1200">
        <a:solidFill>
          <a:schemeClr val="tx1"/>
        </a:solidFill>
        <a:latin typeface="Arial" panose="020B0604020202020204"/>
        <a:ea typeface="+mn-ea"/>
        <a:cs typeface="+mn-cs"/>
      </a:defRPr>
    </a:lvl4pPr>
    <a:lvl5pPr marL="1828800" algn="l" rtl="0" fontAlgn="base">
      <a:spcBef>
        <a:spcPct val="0"/>
      </a:spcBef>
      <a:spcAft>
        <a:spcPct val="0"/>
      </a:spcAft>
      <a:defRPr sz="3000" kern="1200">
        <a:solidFill>
          <a:schemeClr val="tx1"/>
        </a:solidFill>
        <a:latin typeface="Arial" panose="020B0604020202020204"/>
        <a:ea typeface="+mn-ea"/>
        <a:cs typeface="+mn-cs"/>
      </a:defRPr>
    </a:lvl5pPr>
    <a:lvl6pPr marL="2286000" algn="l" defTabSz="914400" rtl="0" eaLnBrk="1" latinLnBrk="0" hangingPunct="1">
      <a:defRPr sz="3000" kern="1200">
        <a:solidFill>
          <a:schemeClr val="tx1"/>
        </a:solidFill>
        <a:latin typeface="Arial" panose="020B0604020202020204"/>
        <a:ea typeface="+mn-ea"/>
        <a:cs typeface="+mn-cs"/>
      </a:defRPr>
    </a:lvl6pPr>
    <a:lvl7pPr marL="2743200" algn="l" defTabSz="914400" rtl="0" eaLnBrk="1" latinLnBrk="0" hangingPunct="1">
      <a:defRPr sz="3000" kern="1200">
        <a:solidFill>
          <a:schemeClr val="tx1"/>
        </a:solidFill>
        <a:latin typeface="Arial" panose="020B0604020202020204"/>
        <a:ea typeface="+mn-ea"/>
        <a:cs typeface="+mn-cs"/>
      </a:defRPr>
    </a:lvl7pPr>
    <a:lvl8pPr marL="3200400" algn="l" defTabSz="914400" rtl="0" eaLnBrk="1" latinLnBrk="0" hangingPunct="1">
      <a:defRPr sz="3000" kern="1200">
        <a:solidFill>
          <a:schemeClr val="tx1"/>
        </a:solidFill>
        <a:latin typeface="Arial" panose="020B0604020202020204"/>
        <a:ea typeface="+mn-ea"/>
        <a:cs typeface="+mn-cs"/>
      </a:defRPr>
    </a:lvl8pPr>
    <a:lvl9pPr marL="3657600" algn="l" defTabSz="914400" rtl="0" eaLnBrk="1" latinLnBrk="0" hangingPunct="1">
      <a:defRPr sz="3000" kern="1200">
        <a:solidFill>
          <a:schemeClr val="tx1"/>
        </a:solidFill>
        <a:latin typeface="Arial" panose="020B0604020202020204"/>
        <a:ea typeface="+mn-ea"/>
        <a:cs typeface="+mn-cs"/>
      </a:defRPr>
    </a:lvl9pPr>
  </p:defaultTextStyle>
  <p:extLst>
    <p:ext uri="{EFAFB233-063F-42B5-8137-9DF3F51BA10A}">
      <p15:sldGuideLst xmlns:p15="http://schemas.microsoft.com/office/powerpoint/2012/main">
        <p15:guide id="1" orient="horz" pos="9072" userDrawn="1">
          <p15:clr>
            <a:srgbClr val="A4A3A4"/>
          </p15:clr>
        </p15:guide>
        <p15:guide id="2" pos="16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37" autoAdjust="0"/>
    <p:restoredTop sz="57041" autoAdjust="0"/>
  </p:normalViewPr>
  <p:slideViewPr>
    <p:cSldViewPr>
      <p:cViewPr varScale="1">
        <p:scale>
          <a:sx n="25" d="100"/>
          <a:sy n="25" d="100"/>
        </p:scale>
        <p:origin x="1216" y="240"/>
      </p:cViewPr>
      <p:guideLst>
        <p:guide orient="horz" pos="9072"/>
        <p:guide pos="16128"/>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presProps" Target="presProps.xml"/><Relationship Id="rId5" Type="http://schemas.openxmlformats.org/officeDocument/2006/relationships/font" Target="fonts/font2.fntdata"/><Relationship Id="rId10" Type="http://schemas.openxmlformats.org/officeDocument/2006/relationships/tags" Target="tags/tag1.xml"/><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pPr/>
              <a:t>8/9/23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Text Placeholder 2"/>
          <p:cNvSpPr>
            <a:spLocks noGrp="1"/>
          </p:cNvSpPr>
          <p:nvPr>
            <p:ph type="body" idx="3"/>
          </p:nvPr>
        </p:nvSpPr>
        <p:spPr/>
        <p:txBody>
          <a:bodyPr/>
          <a:lstStyle/>
          <a:p>
            <a:endParaRPr lang="en-US" dirty="0">
              <a:latin typeface="Times New Roman" panose="02020603050405020304" charset="0"/>
              <a:cs typeface="Times New Roman" panose="0202060305040502030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endParaRPr lang="en-US" dirty="0"/>
          </a:p>
        </p:txBody>
      </p:sp>
      <p:sp>
        <p:nvSpPr>
          <p:cNvPr id="3" name="Subtitle 2"/>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32F7583-1F2E-4A0D-89A2-8757FB6C046D}" type="slidenum">
              <a:rPr lang="en-US" smtClean="0"/>
              <a:pPr>
                <a:defRPr/>
              </a:pPr>
              <a:t>‹#›</a:t>
            </a:fld>
            <a:endParaRPr lang="en-US"/>
          </a:p>
        </p:txBody>
      </p:sp>
    </p:spTree>
    <p:extLst>
      <p:ext uri="{BB962C8B-B14F-4D97-AF65-F5344CB8AC3E}">
        <p14:creationId xmlns:p14="http://schemas.microsoft.com/office/powerpoint/2010/main" val="1696304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7C20414-372A-41A8-9C7E-815AA41B1C22}" type="slidenum">
              <a:rPr lang="en-US" smtClean="0"/>
              <a:pPr>
                <a:defRPr/>
              </a:pPr>
              <a:t>‹#›</a:t>
            </a:fld>
            <a:endParaRPr lang="en-US"/>
          </a:p>
        </p:txBody>
      </p:sp>
    </p:spTree>
    <p:extLst>
      <p:ext uri="{BB962C8B-B14F-4D97-AF65-F5344CB8AC3E}">
        <p14:creationId xmlns:p14="http://schemas.microsoft.com/office/powerpoint/2010/main" val="3468212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endParaRPr lang="en-US" dirty="0"/>
          </a:p>
        </p:txBody>
      </p:sp>
      <p:sp>
        <p:nvSpPr>
          <p:cNvPr id="3" name="Text Placeholder 2"/>
          <p:cNvSpPr>
            <a:spLocks noGrp="1"/>
          </p:cNvSpPr>
          <p:nvPr>
            <p:ph type="body" idx="1"/>
          </p:nvPr>
        </p:nvSpPr>
        <p:spPr>
          <a:xfrm>
            <a:off x="3493770" y="19275747"/>
            <a:ext cx="44165520" cy="6300785"/>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90D1AA-2AB5-4265-A84E-A08A77402E80}" type="slidenum">
              <a:rPr lang="en-US" smtClean="0"/>
              <a:pPr>
                <a:defRPr/>
              </a:pPr>
              <a:t>‹#›</a:t>
            </a:fld>
            <a:endParaRPr lang="en-US"/>
          </a:p>
        </p:txBody>
      </p:sp>
    </p:spTree>
    <p:extLst>
      <p:ext uri="{BB962C8B-B14F-4D97-AF65-F5344CB8AC3E}">
        <p14:creationId xmlns:p14="http://schemas.microsoft.com/office/powerpoint/2010/main" val="1543487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520440" y="7667625"/>
            <a:ext cx="21762720" cy="182756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923240" y="7667625"/>
            <a:ext cx="21762720" cy="182756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2107C36F-0099-4FE0-ACAF-B1039AAFBCD5}" type="slidenum">
              <a:rPr lang="en-US" smtClean="0"/>
              <a:pPr>
                <a:defRPr/>
              </a:pPr>
              <a:t>‹#›</a:t>
            </a:fld>
            <a:endParaRPr lang="en-US"/>
          </a:p>
        </p:txBody>
      </p:sp>
    </p:spTree>
    <p:extLst>
      <p:ext uri="{BB962C8B-B14F-4D97-AF65-F5344CB8AC3E}">
        <p14:creationId xmlns:p14="http://schemas.microsoft.com/office/powerpoint/2010/main" val="4194806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7110" y="1533527"/>
            <a:ext cx="44165520" cy="5567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Edit Master text styles</a:t>
            </a:r>
          </a:p>
        </p:txBody>
      </p:sp>
      <p:sp>
        <p:nvSpPr>
          <p:cNvPr id="4" name="Content Placeholder 3"/>
          <p:cNvSpPr>
            <a:spLocks noGrp="1"/>
          </p:cNvSpPr>
          <p:nvPr>
            <p:ph sz="half" idx="2"/>
          </p:nvPr>
        </p:nvSpPr>
        <p:spPr>
          <a:xfrm>
            <a:off x="3527112" y="10521315"/>
            <a:ext cx="21662705" cy="154752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Edit Master text styles</a:t>
            </a:r>
          </a:p>
        </p:txBody>
      </p:sp>
      <p:sp>
        <p:nvSpPr>
          <p:cNvPr id="6" name="Content Placeholder 5"/>
          <p:cNvSpPr>
            <a:spLocks noGrp="1"/>
          </p:cNvSpPr>
          <p:nvPr>
            <p:ph sz="quarter" idx="4"/>
          </p:nvPr>
        </p:nvSpPr>
        <p:spPr>
          <a:xfrm>
            <a:off x="25923240" y="10521315"/>
            <a:ext cx="21769390" cy="1547527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30135CE0-8D06-4438-94EA-8ECC994DF412}" type="slidenum">
              <a:rPr lang="en-US" smtClean="0"/>
              <a:pPr>
                <a:defRPr/>
              </a:pPr>
              <a:t>‹#›</a:t>
            </a:fld>
            <a:endParaRPr lang="en-US"/>
          </a:p>
        </p:txBody>
      </p:sp>
    </p:spTree>
    <p:extLst>
      <p:ext uri="{BB962C8B-B14F-4D97-AF65-F5344CB8AC3E}">
        <p14:creationId xmlns:p14="http://schemas.microsoft.com/office/powerpoint/2010/main" val="2180832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02464342-44A8-4BF0-82F7-BEF55BE6F5AA}" type="slidenum">
              <a:rPr lang="en-US" smtClean="0"/>
              <a:pPr>
                <a:defRPr/>
              </a:pPr>
              <a:t>‹#›</a:t>
            </a:fld>
            <a:endParaRPr lang="en-US"/>
          </a:p>
        </p:txBody>
      </p:sp>
    </p:spTree>
    <p:extLst>
      <p:ext uri="{BB962C8B-B14F-4D97-AF65-F5344CB8AC3E}">
        <p14:creationId xmlns:p14="http://schemas.microsoft.com/office/powerpoint/2010/main" val="3107938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C58F61E3-F1B1-4C93-8E0B-A94AC7364D8E}" type="slidenum">
              <a:rPr lang="en-US" smtClean="0"/>
              <a:pPr>
                <a:defRPr/>
              </a:pPr>
              <a:t>‹#›</a:t>
            </a:fld>
            <a:endParaRPr lang="en-US"/>
          </a:p>
        </p:txBody>
      </p:sp>
    </p:spTree>
    <p:extLst>
      <p:ext uri="{BB962C8B-B14F-4D97-AF65-F5344CB8AC3E}">
        <p14:creationId xmlns:p14="http://schemas.microsoft.com/office/powerpoint/2010/main" val="1442311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Content Placeholder 2"/>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0F6AF16-7A4E-4CCF-8238-DA2023A0ED33}" type="slidenum">
              <a:rPr lang="en-US" smtClean="0"/>
              <a:pPr>
                <a:defRPr/>
              </a:pPr>
              <a:t>‹#›</a:t>
            </a:fld>
            <a:endParaRPr lang="en-US"/>
          </a:p>
        </p:txBody>
      </p:sp>
    </p:spTree>
    <p:extLst>
      <p:ext uri="{BB962C8B-B14F-4D97-AF65-F5344CB8AC3E}">
        <p14:creationId xmlns:p14="http://schemas.microsoft.com/office/powerpoint/2010/main" val="1610026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769390" y="4147187"/>
            <a:ext cx="25923240" cy="20469225"/>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6C9C478-6178-4E05-8724-034EA2774309}" type="slidenum">
              <a:rPr lang="en-US" smtClean="0"/>
              <a:pPr>
                <a:defRPr/>
              </a:pPr>
              <a:t>‹#›</a:t>
            </a:fld>
            <a:endParaRPr lang="en-US"/>
          </a:p>
        </p:txBody>
      </p:sp>
    </p:spTree>
    <p:extLst>
      <p:ext uri="{BB962C8B-B14F-4D97-AF65-F5344CB8AC3E}">
        <p14:creationId xmlns:p14="http://schemas.microsoft.com/office/powerpoint/2010/main" val="1993403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9CBABAE-C7B7-4F8E-A01D-1845599FDD82}" type="slidenum">
              <a:rPr lang="en-US" smtClean="0"/>
              <a:pPr>
                <a:defRPr/>
              </a:pPr>
              <a:t>‹#›</a:t>
            </a:fld>
            <a:endParaRPr lang="en-US"/>
          </a:p>
        </p:txBody>
      </p:sp>
    </p:spTree>
    <p:extLst>
      <p:ext uri="{BB962C8B-B14F-4D97-AF65-F5344CB8AC3E}">
        <p14:creationId xmlns:p14="http://schemas.microsoft.com/office/powerpoint/2010/main" val="4023180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644580" y="1533525"/>
            <a:ext cx="11041380" cy="244097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20440" y="1533525"/>
            <a:ext cx="32484060" cy="2440972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F7E91C4-4AF7-40C1-B437-FA58F4C898C6}" type="slidenum">
              <a:rPr lang="en-US" smtClean="0"/>
              <a:pPr>
                <a:defRPr/>
              </a:pPr>
              <a:t>‹#›</a:t>
            </a:fld>
            <a:endParaRPr lang="en-US"/>
          </a:p>
        </p:txBody>
      </p:sp>
    </p:spTree>
    <p:extLst>
      <p:ext uri="{BB962C8B-B14F-4D97-AF65-F5344CB8AC3E}">
        <p14:creationId xmlns:p14="http://schemas.microsoft.com/office/powerpoint/2010/main" val="1821210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pPr>
              <a:defRPr/>
            </a:pPr>
            <a:fld id="{9A1A43B9-AFC3-461A-A4D0-5B0FD2995BC5}" type="slidenum">
              <a:rPr lang="en-US" smtClean="0"/>
              <a:pPr>
                <a:defRPr/>
              </a:pPr>
              <a:t>‹#›</a:t>
            </a:fld>
            <a:endParaRPr lang="en-US"/>
          </a:p>
        </p:txBody>
      </p:sp>
    </p:spTree>
    <p:extLst>
      <p:ext uri="{BB962C8B-B14F-4D97-AF65-F5344CB8AC3E}">
        <p14:creationId xmlns:p14="http://schemas.microsoft.com/office/powerpoint/2010/main" val="31070882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DCF1F8"/>
            </a:gs>
            <a:gs pos="100000">
              <a:srgbClr val="FFFFFF"/>
            </a:gs>
          </a:gsLst>
          <a:lin ang="16200000" scaled="0"/>
        </a:gradFill>
        <a:effectLst/>
      </p:bgPr>
    </p:bg>
    <p:spTree>
      <p:nvGrpSpPr>
        <p:cNvPr id="1" name=""/>
        <p:cNvGrpSpPr/>
        <p:nvPr/>
      </p:nvGrpSpPr>
      <p:grpSpPr>
        <a:xfrm>
          <a:off x="0" y="0"/>
          <a:ext cx="0" cy="0"/>
          <a:chOff x="0" y="0"/>
          <a:chExt cx="0" cy="0"/>
        </a:xfrm>
      </p:grpSpPr>
      <p:sp>
        <p:nvSpPr>
          <p:cNvPr id="2050" name="Rectangle 6"/>
          <p:cNvSpPr>
            <a:spLocks noChangeArrowheads="1"/>
          </p:cNvSpPr>
          <p:nvPr/>
        </p:nvSpPr>
        <p:spPr bwMode="auto">
          <a:xfrm>
            <a:off x="0" y="-221786"/>
            <a:ext cx="51206400" cy="3140904"/>
          </a:xfrm>
          <a:prstGeom prst="rect">
            <a:avLst/>
          </a:prstGeom>
          <a:solidFill>
            <a:srgbClr val="1482A5"/>
          </a:solidFill>
          <a:ln w="9525">
            <a:noFill/>
            <a:miter lim="800000"/>
          </a:ln>
          <a:effectLst/>
        </p:spPr>
        <p:txBody>
          <a:bodyPr lIns="160020" tIns="80010" rIns="160020" bIns="80010" anchor="ctr"/>
          <a:lstStyle>
            <a:defPPr>
              <a:defRPr kern="1200"/>
            </a:defPPr>
          </a:lstStyle>
          <a:p>
            <a:pPr algn="ctr" defTabSz="5488132"/>
            <a:endParaRPr lang="en-US" sz="5600" dirty="0">
              <a:solidFill>
                <a:schemeClr val="bg1"/>
              </a:solidFill>
              <a:latin typeface="Times New Roman" panose="02020603050405020304" charset="0"/>
              <a:cs typeface="Times New Roman" panose="02020603050405020304" charset="0"/>
            </a:endParaRPr>
          </a:p>
        </p:txBody>
      </p:sp>
      <p:sp>
        <p:nvSpPr>
          <p:cNvPr id="16" name="Text Placeholder 5"/>
          <p:cNvSpPr txBox="1"/>
          <p:nvPr/>
        </p:nvSpPr>
        <p:spPr>
          <a:xfrm>
            <a:off x="6134100" y="-95604"/>
            <a:ext cx="42672000" cy="2125119"/>
          </a:xfrm>
          <a:prstGeom prst="rect">
            <a:avLst/>
          </a:prstGeom>
        </p:spPr>
        <p:txBody>
          <a:bodyPr lIns="0" tIns="0" rIns="0" bIns="0">
            <a:noAutofit/>
          </a:bodyPr>
          <a:lstStyle>
            <a:defPPr>
              <a:defRPr kern="1200"/>
            </a:defPPr>
            <a:lvl1pPr marL="0" marR="0" indent="0" algn="l" defTabSz="3783330"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anose="020B0903020102020204" pitchFamily="34" charset="0"/>
                <a:ea typeface="+mn-ea"/>
                <a:cs typeface="+mn-cs"/>
              </a:defRPr>
            </a:lvl1pPr>
            <a:lvl2pPr marL="1880235" indent="0" algn="l" defTabSz="3761105" rtl="0" eaLnBrk="1" latinLnBrk="0" hangingPunct="1">
              <a:spcBef>
                <a:spcPct val="20000"/>
              </a:spcBef>
              <a:buFontTx/>
              <a:buNone/>
              <a:defRPr sz="11500" kern="1200">
                <a:solidFill>
                  <a:schemeClr val="tx1"/>
                </a:solidFill>
                <a:latin typeface="+mn-lt"/>
                <a:ea typeface="+mn-ea"/>
                <a:cs typeface="+mn-cs"/>
              </a:defRPr>
            </a:lvl2pPr>
            <a:lvl3pPr marL="3761105" indent="0" algn="l" defTabSz="3761105" rtl="0" eaLnBrk="1" latinLnBrk="0" hangingPunct="1">
              <a:spcBef>
                <a:spcPct val="20000"/>
              </a:spcBef>
              <a:buFontTx/>
              <a:buNone/>
              <a:defRPr sz="9900" kern="1200">
                <a:solidFill>
                  <a:schemeClr val="tx1"/>
                </a:solidFill>
                <a:latin typeface="+mn-lt"/>
                <a:ea typeface="+mn-ea"/>
                <a:cs typeface="+mn-cs"/>
              </a:defRPr>
            </a:lvl3pPr>
            <a:lvl4pPr marL="5641340" indent="0" algn="l" defTabSz="3761105" rtl="0" eaLnBrk="1" latinLnBrk="0" hangingPunct="1">
              <a:spcBef>
                <a:spcPct val="20000"/>
              </a:spcBef>
              <a:buFontTx/>
              <a:buNone/>
              <a:defRPr sz="8200" kern="1200">
                <a:solidFill>
                  <a:schemeClr val="tx1"/>
                </a:solidFill>
                <a:latin typeface="+mn-lt"/>
                <a:ea typeface="+mn-ea"/>
                <a:cs typeface="+mn-cs"/>
              </a:defRPr>
            </a:lvl4pPr>
            <a:lvl5pPr marL="7522210" indent="0" algn="l" defTabSz="3761105" rtl="0" eaLnBrk="1" latinLnBrk="0" hangingPunct="1">
              <a:spcBef>
                <a:spcPct val="20000"/>
              </a:spcBef>
              <a:buFontTx/>
              <a:buNone/>
              <a:defRPr sz="8200" kern="1200">
                <a:solidFill>
                  <a:schemeClr val="tx1"/>
                </a:solidFill>
                <a:latin typeface="+mn-lt"/>
                <a:ea typeface="+mn-ea"/>
                <a:cs typeface="+mn-cs"/>
              </a:defRPr>
            </a:lvl5pPr>
            <a:lvl6pPr marL="10342880"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6pPr>
            <a:lvl7pPr marL="12223750"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7pPr>
            <a:lvl8pPr marL="14103985"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8pPr>
            <a:lvl9pPr marL="15984855"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9pPr>
          </a:lstStyle>
          <a:p>
            <a:pPr algn="ctr" defTabSz="4387987">
              <a:spcBef>
                <a:spcPct val="20000"/>
              </a:spcBef>
              <a:defRPr/>
            </a:pPr>
            <a:r>
              <a:rPr lang="en-US" sz="7200" dirty="0">
                <a:solidFill>
                  <a:srgbClr val="FFFF00"/>
                </a:solidFill>
                <a:latin typeface="Arial" panose="020B0604020202020204" pitchFamily="34" charset="0"/>
                <a:cs typeface="Arial" panose="020B0604020202020204" pitchFamily="34" charset="0"/>
              </a:rPr>
              <a:t>Knowledge Management (KM) System in practice at ASDA</a:t>
            </a:r>
            <a:endParaRPr lang="en-US" sz="7200" b="1" dirty="0">
              <a:solidFill>
                <a:srgbClr val="FFFF00"/>
              </a:solidFill>
              <a:latin typeface="Arial" panose="020B0604020202020204" pitchFamily="34" charset="0"/>
              <a:cs typeface="Arial" panose="020B0604020202020204" pitchFamily="34" charset="0"/>
            </a:endParaRPr>
          </a:p>
        </p:txBody>
      </p:sp>
      <p:sp>
        <p:nvSpPr>
          <p:cNvPr id="17" name="Text Placeholder 5"/>
          <p:cNvSpPr txBox="1"/>
          <p:nvPr/>
        </p:nvSpPr>
        <p:spPr>
          <a:xfrm>
            <a:off x="-15129108" y="743000"/>
            <a:ext cx="41620172" cy="2031325"/>
          </a:xfrm>
          <a:prstGeom prst="rect">
            <a:avLst/>
          </a:prstGeom>
        </p:spPr>
        <p:txBody>
          <a:bodyPr wrap="square" lIns="0" tIns="0" rIns="0" bIns="0">
            <a:spAutoFit/>
          </a:bodyPr>
          <a:lstStyle>
            <a:defPPr>
              <a:defRPr kern="1200"/>
            </a:defPPr>
            <a:lvl1pPr marL="0" marR="0" indent="0" algn="l" defTabSz="3761105" rtl="0" eaLnBrk="1" fontAlgn="auto" latinLnBrk="0" hangingPunct="1">
              <a:lnSpc>
                <a:spcPct val="100000"/>
              </a:lnSpc>
              <a:spcBef>
                <a:spcPct val="20000"/>
              </a:spcBef>
              <a:spcAft>
                <a:spcPct val="0"/>
              </a:spcAft>
              <a:buClrTx/>
              <a:buSzTx/>
              <a:buFont typeface="Arial" panose="020B0604020202020204" pitchFamily="34" charset="0"/>
              <a:buNone/>
              <a:defRPr sz="6000" kern="1200" baseline="0">
                <a:solidFill>
                  <a:schemeClr val="tx2"/>
                </a:solidFill>
                <a:latin typeface="Franklin Gothic Heavy" panose="020B0903020102020204" pitchFamily="34" charset="0"/>
                <a:ea typeface="+mn-ea"/>
                <a:cs typeface="+mn-cs"/>
              </a:defRPr>
            </a:lvl1pPr>
            <a:lvl2pPr marL="1880235" indent="0" algn="l" defTabSz="3761105" rtl="0" eaLnBrk="1" latinLnBrk="0" hangingPunct="1">
              <a:spcBef>
                <a:spcPct val="20000"/>
              </a:spcBef>
              <a:buFontTx/>
              <a:buNone/>
              <a:defRPr sz="11500" kern="1200">
                <a:solidFill>
                  <a:schemeClr val="tx1"/>
                </a:solidFill>
                <a:latin typeface="+mn-lt"/>
                <a:ea typeface="+mn-ea"/>
                <a:cs typeface="+mn-cs"/>
              </a:defRPr>
            </a:lvl2pPr>
            <a:lvl3pPr marL="3761105" indent="0" algn="l" defTabSz="3761105" rtl="0" eaLnBrk="1" latinLnBrk="0" hangingPunct="1">
              <a:spcBef>
                <a:spcPct val="20000"/>
              </a:spcBef>
              <a:buFontTx/>
              <a:buNone/>
              <a:defRPr sz="9900" kern="1200">
                <a:solidFill>
                  <a:schemeClr val="tx1"/>
                </a:solidFill>
                <a:latin typeface="+mn-lt"/>
                <a:ea typeface="+mn-ea"/>
                <a:cs typeface="+mn-cs"/>
              </a:defRPr>
            </a:lvl3pPr>
            <a:lvl4pPr marL="5641340" indent="0" algn="l" defTabSz="3761105" rtl="0" eaLnBrk="1" latinLnBrk="0" hangingPunct="1">
              <a:spcBef>
                <a:spcPct val="20000"/>
              </a:spcBef>
              <a:buFontTx/>
              <a:buNone/>
              <a:defRPr sz="8200" kern="1200">
                <a:solidFill>
                  <a:schemeClr val="tx1"/>
                </a:solidFill>
                <a:latin typeface="+mn-lt"/>
                <a:ea typeface="+mn-ea"/>
                <a:cs typeface="+mn-cs"/>
              </a:defRPr>
            </a:lvl4pPr>
            <a:lvl5pPr marL="7522210" indent="0" algn="l" defTabSz="3761105" rtl="0" eaLnBrk="1" latinLnBrk="0" hangingPunct="1">
              <a:spcBef>
                <a:spcPct val="20000"/>
              </a:spcBef>
              <a:buFontTx/>
              <a:buNone/>
              <a:defRPr sz="8200" kern="1200">
                <a:solidFill>
                  <a:schemeClr val="tx1"/>
                </a:solidFill>
                <a:latin typeface="+mn-lt"/>
                <a:ea typeface="+mn-ea"/>
                <a:cs typeface="+mn-cs"/>
              </a:defRPr>
            </a:lvl5pPr>
            <a:lvl6pPr marL="10342880"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6pPr>
            <a:lvl7pPr marL="12223750"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7pPr>
            <a:lvl8pPr marL="14103985"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8pPr>
            <a:lvl9pPr marL="15984855" indent="-940435" algn="l" defTabSz="3761105" rtl="0" eaLnBrk="1" latinLnBrk="0" hangingPunct="1">
              <a:spcBef>
                <a:spcPct val="20000"/>
              </a:spcBef>
              <a:buFont typeface="Arial" panose="020B0604020202020204" pitchFamily="34" charset="0"/>
              <a:buChar char="•"/>
              <a:defRPr sz="8200" kern="1200">
                <a:solidFill>
                  <a:schemeClr val="tx1"/>
                </a:solidFill>
                <a:latin typeface="+mn-lt"/>
                <a:ea typeface="+mn-ea"/>
                <a:cs typeface="+mn-cs"/>
              </a:defRPr>
            </a:lvl9pPr>
          </a:lstStyle>
          <a:p>
            <a:pPr algn="ctr">
              <a:defRPr/>
            </a:pPr>
            <a:r>
              <a:rPr lang="en-US" dirty="0">
                <a:solidFill>
                  <a:schemeClr val="bg1"/>
                </a:solidFill>
                <a:latin typeface="Arial" panose="020B0604020202020204" pitchFamily="34" charset="0"/>
                <a:ea typeface="Open Sans" panose="020B0606030504020204" pitchFamily="34" charset="0"/>
                <a:cs typeface="Arial" panose="020B0604020202020204" pitchFamily="34" charset="0"/>
              </a:rPr>
              <a:t>Student Name: </a:t>
            </a:r>
            <a:r>
              <a:rPr lang="en-US" dirty="0" err="1">
                <a:solidFill>
                  <a:schemeClr val="bg1"/>
                </a:solidFill>
                <a:latin typeface="Arial" panose="020B0604020202020204" pitchFamily="34" charset="0"/>
                <a:ea typeface="Open Sans" panose="020B0606030504020204" pitchFamily="34" charset="0"/>
                <a:cs typeface="Arial" panose="020B0604020202020204" pitchFamily="34" charset="0"/>
              </a:rPr>
              <a:t>Danail</a:t>
            </a:r>
            <a:r>
              <a:rPr lang="en-US" dirty="0">
                <a:solidFill>
                  <a:schemeClr val="bg1"/>
                </a:solidFill>
                <a:latin typeface="Arial" panose="020B0604020202020204" pitchFamily="34" charset="0"/>
                <a:ea typeface="Open Sans" panose="020B0606030504020204" pitchFamily="34" charset="0"/>
                <a:cs typeface="Arial" panose="020B0604020202020204" pitchFamily="34" charset="0"/>
              </a:rPr>
              <a:t> </a:t>
            </a:r>
            <a:r>
              <a:rPr lang="en-US" dirty="0" err="1">
                <a:solidFill>
                  <a:schemeClr val="bg1"/>
                </a:solidFill>
                <a:latin typeface="Arial" panose="020B0604020202020204" pitchFamily="34" charset="0"/>
                <a:ea typeface="Open Sans" panose="020B0606030504020204" pitchFamily="34" charset="0"/>
                <a:cs typeface="Arial" panose="020B0604020202020204" pitchFamily="34" charset="0"/>
              </a:rPr>
              <a:t>Mishev</a:t>
            </a:r>
            <a:endParaRPr lang="en-US" dirty="0">
              <a:solidFill>
                <a:schemeClr val="bg1"/>
              </a:solidFill>
              <a:latin typeface="Arial" panose="020B0604020202020204" pitchFamily="34" charset="0"/>
              <a:ea typeface="Open Sans" panose="020B0606030504020204" pitchFamily="34" charset="0"/>
              <a:cs typeface="Arial" panose="020B0604020202020204" pitchFamily="34" charset="0"/>
            </a:endParaRPr>
          </a:p>
          <a:p>
            <a:pPr algn="ctr">
              <a:defRPr/>
            </a:pPr>
            <a:r>
              <a:rPr lang="en-US" dirty="0">
                <a:solidFill>
                  <a:schemeClr val="bg1"/>
                </a:solidFill>
                <a:latin typeface="Arial" panose="020B0604020202020204" pitchFamily="34" charset="0"/>
                <a:ea typeface="Open Sans" panose="020B0606030504020204" pitchFamily="34" charset="0"/>
                <a:cs typeface="Arial" panose="020B0604020202020204" pitchFamily="34" charset="0"/>
              </a:rPr>
              <a:t>Student ID: 2112447</a:t>
            </a:r>
          </a:p>
        </p:txBody>
      </p:sp>
      <p:sp>
        <p:nvSpPr>
          <p:cNvPr id="19" name="Rectangle 10"/>
          <p:cNvSpPr>
            <a:spLocks noChangeArrowheads="1"/>
          </p:cNvSpPr>
          <p:nvPr/>
        </p:nvSpPr>
        <p:spPr bwMode="auto">
          <a:xfrm>
            <a:off x="0" y="3011673"/>
            <a:ext cx="12897093" cy="1662863"/>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defTabSz="5486651">
              <a:defRPr/>
            </a:pPr>
            <a:r>
              <a:rPr lang="en-US" sz="4200" b="1" dirty="0">
                <a:latin typeface="Arial" panose="020B0604020202020204" pitchFamily="34" charset="0"/>
                <a:cs typeface="Arial" panose="020B0604020202020204" pitchFamily="34" charset="0"/>
              </a:rPr>
              <a:t>Introduction</a:t>
            </a:r>
          </a:p>
        </p:txBody>
      </p:sp>
      <p:sp>
        <p:nvSpPr>
          <p:cNvPr id="20" name="TextBox 19"/>
          <p:cNvSpPr txBox="1">
            <a:spLocks noChangeArrowheads="1"/>
          </p:cNvSpPr>
          <p:nvPr/>
        </p:nvSpPr>
        <p:spPr bwMode="auto">
          <a:xfrm>
            <a:off x="13518738" y="4816637"/>
            <a:ext cx="11897336" cy="897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6654" tIns="53327" rIns="106654" bIns="53327">
            <a:spAutoFit/>
          </a:bodyPr>
          <a:lstStyle>
            <a:defPPr>
              <a:defRPr kern="1200"/>
            </a:defPPr>
            <a:lvl1pPr eaLnBrk="0" hangingPunct="0">
              <a:defRPr sz="2000">
                <a:solidFill>
                  <a:schemeClr val="tx1"/>
                </a:solidFill>
                <a:latin typeface="Arial" panose="020B0604020202020204"/>
                <a:ea typeface="MS PGothic" panose="020B0600070205080204" pitchFamily="-106" charset="-128"/>
              </a:defRPr>
            </a:lvl1pPr>
            <a:lvl2pPr eaLnBrk="0" hangingPunct="0">
              <a:defRPr sz="2000">
                <a:solidFill>
                  <a:schemeClr val="tx1"/>
                </a:solidFill>
                <a:latin typeface="Arial" panose="020B0604020202020204"/>
                <a:ea typeface="MS PGothic" panose="020B0600070205080204" pitchFamily="-106" charset="-128"/>
              </a:defRPr>
            </a:lvl2pPr>
            <a:lvl3pPr marL="1143000" indent="-228600" eaLnBrk="0" hangingPunct="0">
              <a:defRPr sz="2000">
                <a:solidFill>
                  <a:schemeClr val="tx1"/>
                </a:solidFill>
                <a:latin typeface="Arial" panose="020B0604020202020204"/>
                <a:ea typeface="MS PGothic" panose="020B0600070205080204" pitchFamily="-106" charset="-128"/>
              </a:defRPr>
            </a:lvl3pPr>
            <a:lvl4pPr marL="1600200" indent="-228600" eaLnBrk="0" hangingPunct="0">
              <a:defRPr sz="2000">
                <a:solidFill>
                  <a:schemeClr val="tx1"/>
                </a:solidFill>
                <a:latin typeface="Arial" panose="020B0604020202020204"/>
                <a:ea typeface="MS PGothic" panose="020B0600070205080204" pitchFamily="-106" charset="-128"/>
              </a:defRPr>
            </a:lvl4pPr>
            <a:lvl5pPr marL="2057400" indent="-228600" eaLnBrk="0" hangingPunct="0">
              <a:defRPr sz="2000">
                <a:solidFill>
                  <a:schemeClr val="tx1"/>
                </a:solidFill>
                <a:latin typeface="Arial" panose="020B0604020202020204"/>
                <a:ea typeface="MS PGothic" panose="020B0600070205080204" pitchFamily="-106" charset="-128"/>
              </a:defRPr>
            </a:lvl5pPr>
            <a:lvl6pPr marL="25146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6pPr>
            <a:lvl7pPr marL="29718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7pPr>
            <a:lvl8pPr marL="34290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8pPr>
            <a:lvl9pPr marL="38862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9pPr>
          </a:lstStyle>
          <a:p>
            <a:pPr algn="just"/>
            <a:r>
              <a:rPr lang="en-US" sz="3200" dirty="0">
                <a:latin typeface="Arial" panose="020B0604020202020204" pitchFamily="34" charset="0"/>
                <a:ea typeface="Open Sans" panose="020B0606030504020204" pitchFamily="34" charset="0"/>
                <a:cs typeface="Arial" panose="020B0604020202020204" pitchFamily="34" charset="0"/>
              </a:rPr>
              <a:t>Utilizing KM tools and technologies that promote knowledge exchange and collective intelligence will help individuals connect more efficiently to generate, share, and use knowledge. Employees can work together in real-time, share insights, and generate creative ideas via collaborative platforms like project management software or communication tools. Wikis offer a framework for group content development, letting staff members add to and amend knowledge bases. Online communities encourage conversation and knowledge sharing among staff members who have similar interests or areas of expertise. These KM tools are created with functionality and user-friendly interfaces that promote engagement and active participation. Screen layouts and access points can demonstrate simple information organization, easy navigation, and possibilities for knowledge supply and retrieval</a:t>
            </a:r>
            <a:r>
              <a:rPr lang="en-GB" sz="3200" dirty="0">
                <a:latin typeface="Arial" panose="020B0604020202020204" pitchFamily="34" charset="0"/>
                <a:ea typeface="Open Sans" panose="020B0606030504020204" pitchFamily="34" charset="0"/>
                <a:cs typeface="Arial" panose="020B0604020202020204" pitchFamily="34" charset="0"/>
              </a:rPr>
              <a:t> (</a:t>
            </a:r>
            <a:r>
              <a:rPr lang="en-GB" sz="3200" dirty="0" err="1">
                <a:latin typeface="Arial" panose="020B0604020202020204" pitchFamily="34" charset="0"/>
                <a:ea typeface="Open Sans" panose="020B0606030504020204" pitchFamily="34" charset="0"/>
                <a:cs typeface="Arial" panose="020B0604020202020204" pitchFamily="34" charset="0"/>
              </a:rPr>
              <a:t>Talamante</a:t>
            </a:r>
            <a:r>
              <a:rPr lang="en-GB" sz="3200" dirty="0">
                <a:latin typeface="Arial" panose="020B0604020202020204" pitchFamily="34" charset="0"/>
                <a:ea typeface="Open Sans" panose="020B0606030504020204" pitchFamily="34" charset="0"/>
                <a:cs typeface="Arial" panose="020B0604020202020204" pitchFamily="34" charset="0"/>
              </a:rPr>
              <a:t>-Lugo, et al, 2019). </a:t>
            </a:r>
            <a:endParaRPr lang="en-US" sz="3200" dirty="0">
              <a:latin typeface="Arial" panose="020B0604020202020204" pitchFamily="34" charset="0"/>
              <a:ea typeface="Open Sans" panose="020B0606030504020204" pitchFamily="34" charset="0"/>
              <a:cs typeface="Arial" panose="020B0604020202020204" pitchFamily="34" charset="0"/>
            </a:endParaRPr>
          </a:p>
          <a:p>
            <a:pPr algn="just"/>
            <a:r>
              <a:rPr lang="en-US" sz="3200" dirty="0">
                <a:latin typeface="Arial" panose="020B0604020202020204" pitchFamily="34" charset="0"/>
                <a:ea typeface="Open Sans" panose="020B0606030504020204" pitchFamily="34" charset="0"/>
                <a:cs typeface="Arial" panose="020B0604020202020204" pitchFamily="34" charset="0"/>
              </a:rPr>
              <a:t>Protecting sensitive information while allowing seamless knowledge sharing requires the implementation of security limitations. </a:t>
            </a:r>
          </a:p>
        </p:txBody>
      </p:sp>
      <p:sp>
        <p:nvSpPr>
          <p:cNvPr id="21" name="Rectangle 10"/>
          <p:cNvSpPr>
            <a:spLocks noChangeArrowheads="1"/>
          </p:cNvSpPr>
          <p:nvPr/>
        </p:nvSpPr>
        <p:spPr bwMode="auto">
          <a:xfrm>
            <a:off x="13572067" y="3144877"/>
            <a:ext cx="11790678" cy="1662863"/>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defTabSz="5486651">
              <a:defRPr/>
            </a:pPr>
            <a:r>
              <a:rPr lang="en-US" sz="3200" b="1" dirty="0">
                <a:latin typeface="Arial" panose="020B0604020202020204" pitchFamily="34" charset="0"/>
                <a:cs typeface="Arial" panose="020B0604020202020204" pitchFamily="34" charset="0"/>
              </a:rPr>
              <a:t>Connect People to Create, Share, and Exploit </a:t>
            </a:r>
          </a:p>
          <a:p>
            <a:pPr algn="ctr" defTabSz="5486651">
              <a:defRPr/>
            </a:pPr>
            <a:r>
              <a:rPr lang="en-US" sz="3200" b="1" dirty="0">
                <a:latin typeface="Arial" panose="020B0604020202020204" pitchFamily="34" charset="0"/>
                <a:cs typeface="Arial" panose="020B0604020202020204" pitchFamily="34" charset="0"/>
              </a:rPr>
              <a:t>Knowledge More Effectively</a:t>
            </a:r>
          </a:p>
        </p:txBody>
      </p:sp>
      <p:sp>
        <p:nvSpPr>
          <p:cNvPr id="23" name="Rectangle 10"/>
          <p:cNvSpPr>
            <a:spLocks noChangeArrowheads="1"/>
          </p:cNvSpPr>
          <p:nvPr/>
        </p:nvSpPr>
        <p:spPr bwMode="auto">
          <a:xfrm>
            <a:off x="13572067" y="13797195"/>
            <a:ext cx="12031132" cy="1044714"/>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a:r>
              <a:rPr lang="en-US" sz="3600" b="1" dirty="0">
                <a:latin typeface="Arial" panose="020B0604020202020204" pitchFamily="34" charset="0"/>
                <a:cs typeface="Arial" panose="020B0604020202020204" pitchFamily="34" charset="0"/>
              </a:rPr>
              <a:t>Evaluation of the Proposed KM Framework</a:t>
            </a:r>
          </a:p>
          <a:p>
            <a:endParaRPr lang="en-US" sz="2800" dirty="0"/>
          </a:p>
        </p:txBody>
      </p:sp>
      <p:sp>
        <p:nvSpPr>
          <p:cNvPr id="24" name="TextBox 19"/>
          <p:cNvSpPr txBox="1">
            <a:spLocks noChangeArrowheads="1"/>
          </p:cNvSpPr>
          <p:nvPr/>
        </p:nvSpPr>
        <p:spPr bwMode="auto">
          <a:xfrm>
            <a:off x="26043255" y="5763446"/>
            <a:ext cx="11591077" cy="156286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6654" tIns="53327" rIns="106654" bIns="53327">
            <a:spAutoFit/>
          </a:bodyPr>
          <a:lstStyle>
            <a:defPPr>
              <a:defRPr kern="1200"/>
            </a:defPPr>
            <a:lvl1pPr eaLnBrk="0" hangingPunct="0">
              <a:defRPr sz="2000">
                <a:solidFill>
                  <a:schemeClr val="tx1"/>
                </a:solidFill>
                <a:latin typeface="Arial" panose="020B0604020202020204"/>
                <a:ea typeface="MS PGothic" panose="020B0600070205080204" pitchFamily="-106" charset="-128"/>
              </a:defRPr>
            </a:lvl1pPr>
            <a:lvl2pPr eaLnBrk="0" hangingPunct="0">
              <a:defRPr sz="2000">
                <a:solidFill>
                  <a:schemeClr val="tx1"/>
                </a:solidFill>
                <a:latin typeface="Arial" panose="020B0604020202020204"/>
                <a:ea typeface="MS PGothic" panose="020B0600070205080204" pitchFamily="-106" charset="-128"/>
              </a:defRPr>
            </a:lvl2pPr>
            <a:lvl3pPr marL="1143000" indent="-228600" eaLnBrk="0" hangingPunct="0">
              <a:defRPr sz="2000">
                <a:solidFill>
                  <a:schemeClr val="tx1"/>
                </a:solidFill>
                <a:latin typeface="Arial" panose="020B0604020202020204"/>
                <a:ea typeface="MS PGothic" panose="020B0600070205080204" pitchFamily="-106" charset="-128"/>
              </a:defRPr>
            </a:lvl3pPr>
            <a:lvl4pPr marL="1600200" indent="-228600" eaLnBrk="0" hangingPunct="0">
              <a:defRPr sz="2000">
                <a:solidFill>
                  <a:schemeClr val="tx1"/>
                </a:solidFill>
                <a:latin typeface="Arial" panose="020B0604020202020204"/>
                <a:ea typeface="MS PGothic" panose="020B0600070205080204" pitchFamily="-106" charset="-128"/>
              </a:defRPr>
            </a:lvl4pPr>
            <a:lvl5pPr marL="2057400" indent="-228600" eaLnBrk="0" hangingPunct="0">
              <a:defRPr sz="2000">
                <a:solidFill>
                  <a:schemeClr val="tx1"/>
                </a:solidFill>
                <a:latin typeface="Arial" panose="020B0604020202020204"/>
                <a:ea typeface="MS PGothic" panose="020B0600070205080204" pitchFamily="-106" charset="-128"/>
              </a:defRPr>
            </a:lvl5pPr>
            <a:lvl6pPr marL="25146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6pPr>
            <a:lvl7pPr marL="29718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7pPr>
            <a:lvl8pPr marL="34290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8pPr>
            <a:lvl9pPr marL="38862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9pPr>
          </a:lstStyle>
          <a:p>
            <a:pPr algn="just">
              <a:lnSpc>
                <a:spcPct val="110000"/>
              </a:lnSpc>
            </a:pPr>
            <a:r>
              <a:rPr lang="en-US" sz="4000" dirty="0">
                <a:latin typeface="Arial" panose="020B0604020202020204" pitchFamily="34" charset="0"/>
                <a:ea typeface="Open Sans" panose="020B0606030504020204" pitchFamily="34" charset="0"/>
                <a:cs typeface="Arial" panose="020B0604020202020204" pitchFamily="34" charset="0"/>
              </a:rPr>
              <a:t>For the creation and application of knowledge, it is essential to provide simple access to pertinent information. For the purpose of improving their expertise, employees must have access to timely and reliable information. Employees can access pertinent information, reports, and best practices thanks to knowledge repositories, which act as a central repository for </a:t>
            </a:r>
            <a:r>
              <a:rPr lang="en-US" sz="4000" dirty="0" err="1">
                <a:latin typeface="Arial" panose="020B0604020202020204" pitchFamily="34" charset="0"/>
                <a:ea typeface="Open Sans" panose="020B0606030504020204" pitchFamily="34" charset="0"/>
                <a:cs typeface="Arial" panose="020B0604020202020204" pitchFamily="34" charset="0"/>
              </a:rPr>
              <a:t>organisational</a:t>
            </a:r>
            <a:r>
              <a:rPr lang="en-US" sz="4000" dirty="0">
                <a:latin typeface="Arial" panose="020B0604020202020204" pitchFamily="34" charset="0"/>
                <a:ea typeface="Open Sans" panose="020B0606030504020204" pitchFamily="34" charset="0"/>
                <a:cs typeface="Arial" panose="020B0604020202020204" pitchFamily="34" charset="0"/>
              </a:rPr>
              <a:t> knowledge. Due to their extensive search capabilities and filtering options, search engines make it easier to get information effectively. Access points and screen layouts can show off user-friendly interfaces that make it easy for staff to find the information they need. The process of retrieving information can be improved, resulting in time and effort savings, by using clear categorization, sophisticated search options, and </a:t>
            </a:r>
            <a:r>
              <a:rPr lang="en-US" sz="4000" dirty="0" err="1">
                <a:latin typeface="Arial" panose="020B0604020202020204" pitchFamily="34" charset="0"/>
                <a:ea typeface="Open Sans" panose="020B0606030504020204" pitchFamily="34" charset="0"/>
                <a:cs typeface="Arial" panose="020B0604020202020204" pitchFamily="34" charset="0"/>
              </a:rPr>
              <a:t>personalised</a:t>
            </a:r>
            <a:r>
              <a:rPr lang="en-US" sz="4000" dirty="0">
                <a:latin typeface="Arial" panose="020B0604020202020204" pitchFamily="34" charset="0"/>
                <a:ea typeface="Open Sans" panose="020B0606030504020204" pitchFamily="34" charset="0"/>
                <a:cs typeface="Arial" panose="020B0604020202020204" pitchFamily="34" charset="0"/>
              </a:rPr>
              <a:t> recommendations.</a:t>
            </a:r>
          </a:p>
          <a:p>
            <a:pPr algn="just">
              <a:lnSpc>
                <a:spcPct val="110000"/>
              </a:lnSpc>
            </a:pPr>
            <a:r>
              <a:rPr lang="en-US" sz="4000" dirty="0">
                <a:latin typeface="Arial" panose="020B0604020202020204" pitchFamily="34" charset="0"/>
                <a:ea typeface="Open Sans" panose="020B0606030504020204" pitchFamily="34" charset="0"/>
                <a:cs typeface="Arial" panose="020B0604020202020204" pitchFamily="34" charset="0"/>
              </a:rPr>
              <a:t>Information access is further improved by integrating the knowledge management system with existing systems like consumer feedback platforms, product databases, and HR databases</a:t>
            </a:r>
            <a:r>
              <a:rPr lang="en-GB" sz="4000" dirty="0">
                <a:latin typeface="Arial" panose="020B0604020202020204" pitchFamily="34" charset="0"/>
                <a:cs typeface="Arial" panose="020B0604020202020204" pitchFamily="34" charset="0"/>
              </a:rPr>
              <a:t> </a:t>
            </a:r>
            <a:r>
              <a:rPr lang="en-GB" sz="4000" dirty="0">
                <a:latin typeface="Arial" panose="020B0604020202020204" pitchFamily="34" charset="0"/>
                <a:ea typeface="Open Sans" panose="020B0606030504020204" pitchFamily="34" charset="0"/>
                <a:cs typeface="Arial" panose="020B0604020202020204" pitchFamily="34" charset="0"/>
              </a:rPr>
              <a:t>(</a:t>
            </a:r>
            <a:r>
              <a:rPr lang="en-GB" sz="4000" dirty="0" err="1">
                <a:latin typeface="Arial" panose="020B0604020202020204" pitchFamily="34" charset="0"/>
                <a:ea typeface="Open Sans" panose="020B0606030504020204" pitchFamily="34" charset="0"/>
                <a:cs typeface="Arial" panose="020B0604020202020204" pitchFamily="34" charset="0"/>
              </a:rPr>
              <a:t>Sorokina</a:t>
            </a:r>
            <a:r>
              <a:rPr lang="en-GB" sz="4000" dirty="0">
                <a:latin typeface="Arial" panose="020B0604020202020204" pitchFamily="34" charset="0"/>
                <a:ea typeface="Open Sans" panose="020B0606030504020204" pitchFamily="34" charset="0"/>
                <a:cs typeface="Arial" panose="020B0604020202020204" pitchFamily="34" charset="0"/>
              </a:rPr>
              <a:t>, and Steinbeck, 2020). </a:t>
            </a:r>
            <a:endParaRPr lang="en-US" sz="4000" dirty="0">
              <a:latin typeface="Arial" panose="020B0604020202020204" pitchFamily="34" charset="0"/>
              <a:ea typeface="Open Sans" panose="020B0606030504020204" pitchFamily="34" charset="0"/>
              <a:cs typeface="Arial" panose="020B0604020202020204" pitchFamily="34" charset="0"/>
            </a:endParaRPr>
          </a:p>
        </p:txBody>
      </p:sp>
      <p:sp>
        <p:nvSpPr>
          <p:cNvPr id="25" name="Rectangle 10"/>
          <p:cNvSpPr>
            <a:spLocks noChangeArrowheads="1"/>
          </p:cNvSpPr>
          <p:nvPr/>
        </p:nvSpPr>
        <p:spPr bwMode="auto">
          <a:xfrm>
            <a:off x="25893313" y="3144877"/>
            <a:ext cx="11591077" cy="2392810"/>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defTabSz="5486651">
              <a:defRPr/>
            </a:pPr>
            <a:r>
              <a:rPr lang="en-US" sz="3600" b="1" dirty="0">
                <a:latin typeface="Arial" panose="020B0604020202020204" pitchFamily="34" charset="0"/>
                <a:cs typeface="Arial" panose="020B0604020202020204" pitchFamily="34" charset="0"/>
              </a:rPr>
              <a:t>Connect People to the Information they </a:t>
            </a:r>
          </a:p>
          <a:p>
            <a:pPr algn="ctr" defTabSz="5486651">
              <a:defRPr/>
            </a:pPr>
            <a:r>
              <a:rPr lang="en-US" sz="3600" b="1" dirty="0">
                <a:latin typeface="Arial" panose="020B0604020202020204" pitchFamily="34" charset="0"/>
                <a:cs typeface="Arial" panose="020B0604020202020204" pitchFamily="34" charset="0"/>
              </a:rPr>
              <a:t>need to develop</a:t>
            </a:r>
          </a:p>
          <a:p>
            <a:pPr algn="ctr" defTabSz="5486651">
              <a:defRPr/>
            </a:pPr>
            <a:r>
              <a:rPr lang="en-US" sz="3600" b="1" dirty="0">
                <a:latin typeface="Arial" panose="020B0604020202020204" pitchFamily="34" charset="0"/>
                <a:cs typeface="Arial" panose="020B0604020202020204" pitchFamily="34" charset="0"/>
              </a:rPr>
              <a:t> and apply their knowledge in new ways</a:t>
            </a:r>
          </a:p>
        </p:txBody>
      </p:sp>
      <p:sp>
        <p:nvSpPr>
          <p:cNvPr id="27" name="Rectangle 10"/>
          <p:cNvSpPr>
            <a:spLocks noChangeArrowheads="1"/>
          </p:cNvSpPr>
          <p:nvPr/>
        </p:nvSpPr>
        <p:spPr bwMode="auto">
          <a:xfrm>
            <a:off x="22172" y="12451056"/>
            <a:ext cx="12874921" cy="1018851"/>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defTabSz="5486651">
              <a:defRPr/>
            </a:pPr>
            <a:r>
              <a:rPr lang="en-US" sz="3267" b="1" dirty="0">
                <a:latin typeface="Arial" panose="020B0604020202020204" pitchFamily="34" charset="0"/>
                <a:cs typeface="Arial" panose="020B0604020202020204" pitchFamily="34" charset="0"/>
              </a:rPr>
              <a:t>Promote the Knowledge-Sharing Culture Among the Employees</a:t>
            </a:r>
          </a:p>
        </p:txBody>
      </p:sp>
      <p:sp>
        <p:nvSpPr>
          <p:cNvPr id="29" name="Rectangle 10"/>
          <p:cNvSpPr>
            <a:spLocks noChangeArrowheads="1"/>
          </p:cNvSpPr>
          <p:nvPr/>
        </p:nvSpPr>
        <p:spPr bwMode="auto">
          <a:xfrm>
            <a:off x="39082039" y="19178369"/>
            <a:ext cx="11201400" cy="1018851"/>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defTabSz="5486651">
              <a:defRPr/>
            </a:pPr>
            <a:r>
              <a:rPr lang="en-US" sz="4200" b="1" dirty="0">
                <a:latin typeface="Arial" panose="020B0604020202020204" pitchFamily="34" charset="0"/>
                <a:cs typeface="Arial" panose="020B0604020202020204" pitchFamily="34" charset="0"/>
              </a:rPr>
              <a:t>References</a:t>
            </a:r>
          </a:p>
        </p:txBody>
      </p:sp>
      <p:sp>
        <p:nvSpPr>
          <p:cNvPr id="6" name="TextBox 19"/>
          <p:cNvSpPr txBox="1">
            <a:spLocks noChangeArrowheads="1"/>
          </p:cNvSpPr>
          <p:nvPr/>
        </p:nvSpPr>
        <p:spPr bwMode="auto">
          <a:xfrm>
            <a:off x="38074388" y="4808137"/>
            <a:ext cx="13097839" cy="10420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6654" tIns="53327" rIns="106654" bIns="53327">
            <a:spAutoFit/>
          </a:bodyPr>
          <a:lstStyle>
            <a:defPPr>
              <a:defRPr kern="1200"/>
            </a:defPPr>
            <a:lvl1pPr eaLnBrk="0" hangingPunct="0">
              <a:defRPr sz="2000">
                <a:solidFill>
                  <a:schemeClr val="tx1"/>
                </a:solidFill>
                <a:latin typeface="Arial" panose="020B0604020202020204"/>
                <a:ea typeface="MS PGothic" panose="020B0600070205080204" pitchFamily="-106" charset="-128"/>
              </a:defRPr>
            </a:lvl1pPr>
            <a:lvl2pPr eaLnBrk="0" hangingPunct="0">
              <a:defRPr sz="2000">
                <a:solidFill>
                  <a:schemeClr val="tx1"/>
                </a:solidFill>
                <a:latin typeface="Arial" panose="020B0604020202020204"/>
                <a:ea typeface="MS PGothic" panose="020B0600070205080204" pitchFamily="-106" charset="-128"/>
              </a:defRPr>
            </a:lvl2pPr>
            <a:lvl3pPr marL="1143000" indent="-228600" eaLnBrk="0" hangingPunct="0">
              <a:defRPr sz="2000">
                <a:solidFill>
                  <a:schemeClr val="tx1"/>
                </a:solidFill>
                <a:latin typeface="Arial" panose="020B0604020202020204"/>
                <a:ea typeface="MS PGothic" panose="020B0600070205080204" pitchFamily="-106" charset="-128"/>
              </a:defRPr>
            </a:lvl3pPr>
            <a:lvl4pPr marL="1600200" indent="-228600" eaLnBrk="0" hangingPunct="0">
              <a:defRPr sz="2000">
                <a:solidFill>
                  <a:schemeClr val="tx1"/>
                </a:solidFill>
                <a:latin typeface="Arial" panose="020B0604020202020204"/>
                <a:ea typeface="MS PGothic" panose="020B0600070205080204" pitchFamily="-106" charset="-128"/>
              </a:defRPr>
            </a:lvl4pPr>
            <a:lvl5pPr marL="2057400" indent="-228600" eaLnBrk="0" hangingPunct="0">
              <a:defRPr sz="2000">
                <a:solidFill>
                  <a:schemeClr val="tx1"/>
                </a:solidFill>
                <a:latin typeface="Arial" panose="020B0604020202020204"/>
                <a:ea typeface="MS PGothic" panose="020B0600070205080204" pitchFamily="-106" charset="-128"/>
              </a:defRPr>
            </a:lvl5pPr>
            <a:lvl6pPr marL="25146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6pPr>
            <a:lvl7pPr marL="29718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7pPr>
            <a:lvl8pPr marL="34290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8pPr>
            <a:lvl9pPr marL="3886200" indent="-228600" eaLnBrk="0" fontAlgn="base" hangingPunct="0">
              <a:spcBef>
                <a:spcPct val="0"/>
              </a:spcBef>
              <a:spcAft>
                <a:spcPct val="0"/>
              </a:spcAft>
              <a:defRPr sz="2000">
                <a:solidFill>
                  <a:schemeClr val="tx1"/>
                </a:solidFill>
                <a:latin typeface="Arial" panose="020B0604020202020204"/>
                <a:ea typeface="MS PGothic" panose="020B0600070205080204" pitchFamily="-106" charset="-128"/>
              </a:defRPr>
            </a:lvl9pPr>
          </a:lstStyle>
          <a:p>
            <a:pPr algn="just">
              <a:lnSpc>
                <a:spcPct val="110000"/>
              </a:lnSpc>
            </a:pPr>
            <a:r>
              <a:rPr lang="en-US" sz="3600" dirty="0">
                <a:latin typeface="Arial" panose="020B0604020202020204" pitchFamily="34" charset="0"/>
                <a:ea typeface="Open Sans" panose="020B0606030504020204" pitchFamily="34" charset="0"/>
                <a:cs typeface="Arial" panose="020B0604020202020204" pitchFamily="34" charset="0"/>
              </a:rPr>
              <a:t>It entails presenting multiple knowledge processing tools and their advantages in order to connect people to the tools they need to process knowledge. Software for data </a:t>
            </a:r>
            <a:r>
              <a:rPr lang="en-US" sz="3600" dirty="0" err="1">
                <a:latin typeface="Arial" panose="020B0604020202020204" pitchFamily="34" charset="0"/>
                <a:ea typeface="Open Sans" panose="020B0606030504020204" pitchFamily="34" charset="0"/>
                <a:cs typeface="Arial" panose="020B0604020202020204" pitchFamily="34" charset="0"/>
              </a:rPr>
              <a:t>visualisation</a:t>
            </a:r>
            <a:r>
              <a:rPr lang="en-US" sz="3600" dirty="0">
                <a:latin typeface="Arial" panose="020B0604020202020204" pitchFamily="34" charset="0"/>
                <a:ea typeface="Open Sans" panose="020B0606030504020204" pitchFamily="34" charset="0"/>
                <a:cs typeface="Arial" panose="020B0604020202020204" pitchFamily="34" charset="0"/>
              </a:rPr>
              <a:t> is one example of such a tool. It aids workers in the analysis of complex data and the detection of patterns or trends</a:t>
            </a:r>
            <a:r>
              <a:rPr lang="en-GB" sz="3600" dirty="0">
                <a:latin typeface="Arial" panose="020B0604020202020204" pitchFamily="34" charset="0"/>
                <a:ea typeface="Open Sans" panose="020B0606030504020204" pitchFamily="34" charset="0"/>
                <a:cs typeface="Arial" panose="020B0604020202020204" pitchFamily="34" charset="0"/>
              </a:rPr>
              <a:t> (</a:t>
            </a:r>
            <a:r>
              <a:rPr lang="en-GB" sz="3600" dirty="0" err="1">
                <a:latin typeface="Arial" panose="020B0604020202020204" pitchFamily="34" charset="0"/>
                <a:ea typeface="Open Sans" panose="020B0606030504020204" pitchFamily="34" charset="0"/>
                <a:cs typeface="Arial" panose="020B0604020202020204" pitchFamily="34" charset="0"/>
              </a:rPr>
              <a:t>Mauri</a:t>
            </a:r>
            <a:r>
              <a:rPr lang="en-GB" sz="3600" dirty="0">
                <a:latin typeface="Arial" panose="020B0604020202020204" pitchFamily="34" charset="0"/>
                <a:ea typeface="Open Sans" panose="020B0606030504020204" pitchFamily="34" charset="0"/>
                <a:cs typeface="Arial" panose="020B0604020202020204" pitchFamily="34" charset="0"/>
              </a:rPr>
              <a:t>, et al, 2017),</a:t>
            </a:r>
            <a:r>
              <a:rPr lang="en-US" sz="3600" dirty="0">
                <a:latin typeface="Arial" panose="020B0604020202020204" pitchFamily="34" charset="0"/>
                <a:ea typeface="Open Sans" panose="020B0606030504020204" pitchFamily="34" charset="0"/>
                <a:cs typeface="Arial" panose="020B0604020202020204" pitchFamily="34" charset="0"/>
              </a:rPr>
              <a:t>. Large datasets can be mined for useful insights using data mining techniques, which helps in decision-making. </a:t>
            </a:r>
          </a:p>
          <a:p>
            <a:pPr algn="just">
              <a:lnSpc>
                <a:spcPct val="110000"/>
              </a:lnSpc>
            </a:pPr>
            <a:r>
              <a:rPr lang="en-US" sz="3600" dirty="0">
                <a:latin typeface="Arial" panose="020B0604020202020204" pitchFamily="34" charset="0"/>
                <a:ea typeface="Open Sans" panose="020B0606030504020204" pitchFamily="34" charset="0"/>
                <a:cs typeface="Arial" panose="020B0604020202020204" pitchFamily="34" charset="0"/>
              </a:rPr>
              <a:t>Collaboration is improved and knowledge processing is streamlined when these technologies are integrated with the KM system. Through the KM system, staff members have direct access to these resources, providing a smooth workflow and encouraging knowledge exchange and collective intelligence. </a:t>
            </a:r>
            <a:r>
              <a:rPr lang="en-US" sz="3600" dirty="0" err="1">
                <a:latin typeface="Arial" panose="020B0604020202020204" pitchFamily="34" charset="0"/>
                <a:ea typeface="Open Sans" panose="020B0606030504020204" pitchFamily="34" charset="0"/>
                <a:cs typeface="Arial" panose="020B0604020202020204" pitchFamily="34" charset="0"/>
              </a:rPr>
              <a:t>Organisations</a:t>
            </a:r>
            <a:r>
              <a:rPr lang="en-US" sz="3600" dirty="0">
                <a:latin typeface="Arial" panose="020B0604020202020204" pitchFamily="34" charset="0"/>
                <a:ea typeface="Open Sans" panose="020B0606030504020204" pitchFamily="34" charset="0"/>
                <a:cs typeface="Arial" panose="020B0604020202020204" pitchFamily="34" charset="0"/>
              </a:rPr>
              <a:t> like ASDA may enable employees to </a:t>
            </a:r>
            <a:r>
              <a:rPr lang="en-US" sz="3600" dirty="0" err="1">
                <a:latin typeface="Arial" panose="020B0604020202020204" pitchFamily="34" charset="0"/>
                <a:ea typeface="Open Sans" panose="020B0606030504020204" pitchFamily="34" charset="0"/>
                <a:cs typeface="Arial" panose="020B0604020202020204" pitchFamily="34" charset="0"/>
              </a:rPr>
              <a:t>analyse</a:t>
            </a:r>
            <a:r>
              <a:rPr lang="en-US" sz="3600" dirty="0">
                <a:latin typeface="Arial" panose="020B0604020202020204" pitchFamily="34" charset="0"/>
                <a:ea typeface="Open Sans" panose="020B0606030504020204" pitchFamily="34" charset="0"/>
                <a:cs typeface="Arial" panose="020B0604020202020204" pitchFamily="34" charset="0"/>
              </a:rPr>
              <a:t>, </a:t>
            </a:r>
            <a:r>
              <a:rPr lang="en-US" sz="3600" dirty="0" err="1">
                <a:latin typeface="Arial" panose="020B0604020202020204" pitchFamily="34" charset="0"/>
                <a:ea typeface="Open Sans" panose="020B0606030504020204" pitchFamily="34" charset="0"/>
                <a:cs typeface="Arial" panose="020B0604020202020204" pitchFamily="34" charset="0"/>
              </a:rPr>
              <a:t>synthesise</a:t>
            </a:r>
            <a:r>
              <a:rPr lang="en-US" sz="3600" dirty="0">
                <a:latin typeface="Arial" panose="020B0604020202020204" pitchFamily="34" charset="0"/>
                <a:ea typeface="Open Sans" panose="020B0606030504020204" pitchFamily="34" charset="0"/>
                <a:cs typeface="Arial" panose="020B0604020202020204" pitchFamily="34" charset="0"/>
              </a:rPr>
              <a:t>, and communicate knowledge effectively by linking individuals to these knowledge-processing tools, which will stimulate innovation and enhance overall </a:t>
            </a:r>
            <a:r>
              <a:rPr lang="en-US" sz="3600" dirty="0" err="1">
                <a:latin typeface="Arial" panose="020B0604020202020204" pitchFamily="34" charset="0"/>
                <a:ea typeface="Open Sans" panose="020B0606030504020204" pitchFamily="34" charset="0"/>
                <a:cs typeface="Arial" panose="020B0604020202020204" pitchFamily="34" charset="0"/>
              </a:rPr>
              <a:t>organisational</a:t>
            </a:r>
            <a:r>
              <a:rPr lang="en-US" sz="3600" dirty="0">
                <a:latin typeface="Arial" panose="020B0604020202020204" pitchFamily="34" charset="0"/>
                <a:ea typeface="Open Sans" panose="020B0606030504020204" pitchFamily="34" charset="0"/>
                <a:cs typeface="Arial" panose="020B0604020202020204" pitchFamily="34" charset="0"/>
              </a:rPr>
              <a:t> performance.</a:t>
            </a:r>
          </a:p>
        </p:txBody>
      </p:sp>
      <p:sp>
        <p:nvSpPr>
          <p:cNvPr id="7" name="Rectangle 10"/>
          <p:cNvSpPr>
            <a:spLocks noChangeArrowheads="1"/>
          </p:cNvSpPr>
          <p:nvPr/>
        </p:nvSpPr>
        <p:spPr bwMode="auto">
          <a:xfrm>
            <a:off x="38044919" y="3176259"/>
            <a:ext cx="13097839" cy="1591002"/>
          </a:xfrm>
          <a:prstGeom prst="rect">
            <a:avLst/>
          </a:prstGeom>
          <a:solidFill>
            <a:srgbClr val="A0BEC8"/>
          </a:solidFill>
          <a:ln w="12700">
            <a:noFill/>
            <a:miter lim="800000"/>
          </a:ln>
        </p:spPr>
        <p:txBody>
          <a:bodyPr wrap="none" lIns="320040" tIns="85344" rIns="320040" bIns="79990" anchor="ctr" anchorCtr="0"/>
          <a:lstStyle>
            <a:defPPr>
              <a:defRPr kern="1200"/>
            </a:defPPr>
          </a:lstStyle>
          <a:p>
            <a:pPr algn="ctr" defTabSz="5486651">
              <a:defRPr/>
            </a:pPr>
            <a:r>
              <a:rPr lang="en-US" sz="3600" b="1" dirty="0">
                <a:latin typeface="Arial" panose="020B0604020202020204" pitchFamily="34" charset="0"/>
                <a:cs typeface="Arial" panose="020B0604020202020204" pitchFamily="34" charset="0"/>
              </a:rPr>
              <a:t>Connect People to the Tools </a:t>
            </a:r>
          </a:p>
          <a:p>
            <a:pPr algn="ctr" defTabSz="5486651">
              <a:defRPr/>
            </a:pPr>
            <a:r>
              <a:rPr lang="en-US" sz="3600" b="1" dirty="0">
                <a:latin typeface="Arial" panose="020B0604020202020204" pitchFamily="34" charset="0"/>
                <a:cs typeface="Arial" panose="020B0604020202020204" pitchFamily="34" charset="0"/>
              </a:rPr>
              <a:t>They Need to Process Knowledge</a:t>
            </a:r>
          </a:p>
        </p:txBody>
      </p:sp>
      <p:pic>
        <p:nvPicPr>
          <p:cNvPr id="33" name="Picture 32" descr="ASDA Logo and symbol, meaning, history, PNG, brand"/>
          <p:cNvPicPr/>
          <p:nvPr/>
        </p:nvPicPr>
        <p:blipFill>
          <a:blip r:embed="rId3"/>
          <a:srcRect/>
          <a:stretch>
            <a:fillRect/>
          </a:stretch>
        </p:blipFill>
        <p:spPr bwMode="auto">
          <a:xfrm>
            <a:off x="46848028" y="-98092"/>
            <a:ext cx="4660900" cy="2719194"/>
          </a:xfrm>
          <a:prstGeom prst="rect">
            <a:avLst/>
          </a:prstGeom>
          <a:noFill/>
          <a:ln w="9525">
            <a:noFill/>
            <a:miter lim="800000"/>
            <a:headEnd/>
            <a:tailEnd/>
          </a:ln>
        </p:spPr>
      </p:pic>
      <p:pic>
        <p:nvPicPr>
          <p:cNvPr id="2" name="Picture 2" descr="Asda store front, United Kingdom"/>
          <p:cNvPicPr>
            <a:picLocks noChangeAspect="1" noChangeArrowheads="1"/>
          </p:cNvPicPr>
          <p:nvPr/>
        </p:nvPicPr>
        <p:blipFill>
          <a:blip r:embed="rId4" cstate="print"/>
          <a:srcRect/>
          <a:stretch>
            <a:fillRect/>
          </a:stretch>
        </p:blipFill>
        <p:spPr bwMode="auto">
          <a:xfrm>
            <a:off x="26415772" y="21803954"/>
            <a:ext cx="11263010" cy="6499605"/>
          </a:xfrm>
          <a:prstGeom prst="rect">
            <a:avLst/>
          </a:prstGeom>
          <a:noFill/>
        </p:spPr>
      </p:pic>
      <p:sp>
        <p:nvSpPr>
          <p:cNvPr id="34" name="TextBox 33"/>
          <p:cNvSpPr txBox="1"/>
          <p:nvPr/>
        </p:nvSpPr>
        <p:spPr>
          <a:xfrm>
            <a:off x="22172" y="13797194"/>
            <a:ext cx="12483188" cy="15050274"/>
          </a:xfrm>
          <a:prstGeom prst="rect">
            <a:avLst/>
          </a:prstGeom>
          <a:noFill/>
        </p:spPr>
        <p:txBody>
          <a:bodyPr wrap="square" rtlCol="0">
            <a:spAutoFit/>
          </a:bodyPr>
          <a:lstStyle/>
          <a:p>
            <a:pPr algn="just"/>
            <a:r>
              <a:rPr lang="en-US" sz="3600" dirty="0">
                <a:latin typeface="Arial" panose="020B0604020202020204" pitchFamily="34" charset="0"/>
                <a:cs typeface="Arial" panose="020B0604020202020204" pitchFamily="34" charset="0"/>
              </a:rPr>
              <a:t>To fully reap the rewards of the KM system, ASDA must cultivate a culture of information sharing. Employee participation in sharing knowledge, experiences, and insights improves decision-making and fosters innovation in organizations. ASDA can put initiatives in place including reward systems, recognition </a:t>
            </a:r>
            <a:r>
              <a:rPr lang="en-US" sz="3600">
                <a:latin typeface="Arial" panose="020B0604020202020204" pitchFamily="34" charset="0"/>
                <a:cs typeface="Arial" panose="020B0604020202020204" pitchFamily="34" charset="0"/>
              </a:rPr>
              <a:t>programmes</a:t>
            </a:r>
            <a:r>
              <a:rPr lang="en-US" sz="3600" dirty="0">
                <a:latin typeface="Arial" panose="020B0604020202020204" pitchFamily="34" charset="0"/>
                <a:cs typeface="Arial" panose="020B0604020202020204" pitchFamily="34" charset="0"/>
              </a:rPr>
              <a:t>, and gamification components to encourage knowledge sharing. Employees that actively participate in knowledge-sharing initiatives should be recognized and rewarded, as doing so encourages others to do the same. Badges and </a:t>
            </a:r>
            <a:r>
              <a:rPr lang="en-US" sz="3600" dirty="0" err="1">
                <a:latin typeface="Arial" panose="020B0604020202020204" pitchFamily="34" charset="0"/>
                <a:cs typeface="Arial" panose="020B0604020202020204" pitchFamily="34" charset="0"/>
              </a:rPr>
              <a:t>leaderboards</a:t>
            </a:r>
            <a:r>
              <a:rPr lang="en-US" sz="3600" dirty="0">
                <a:latin typeface="Arial" panose="020B0604020202020204" pitchFamily="34" charset="0"/>
                <a:cs typeface="Arial" panose="020B0604020202020204" pitchFamily="34" charset="0"/>
              </a:rPr>
              <a:t> are examples of </a:t>
            </a:r>
            <a:r>
              <a:rPr lang="en-US" sz="3600" dirty="0" err="1">
                <a:latin typeface="Arial" panose="020B0604020202020204" pitchFamily="34" charset="0"/>
                <a:cs typeface="Arial" panose="020B0604020202020204" pitchFamily="34" charset="0"/>
              </a:rPr>
              <a:t>gamification</a:t>
            </a:r>
            <a:r>
              <a:rPr lang="en-US" sz="3600" dirty="0">
                <a:latin typeface="Arial" panose="020B0604020202020204" pitchFamily="34" charset="0"/>
                <a:cs typeface="Arial" panose="020B0604020202020204" pitchFamily="34" charset="0"/>
              </a:rPr>
              <a:t> components that foster friendly competition and motivate staff to share expertise. </a:t>
            </a:r>
          </a:p>
          <a:p>
            <a:pPr algn="just"/>
            <a:r>
              <a:rPr lang="en-US" sz="3600" dirty="0">
                <a:latin typeface="Arial" panose="020B0604020202020204" pitchFamily="34" charset="0"/>
                <a:cs typeface="Arial" panose="020B0604020202020204" pitchFamily="34" charset="0"/>
              </a:rPr>
              <a:t>Employee profiles can highlight skills and accomplishments of specific people, promoting collaboration and knowledge identification. Badges can serve as a symbol for certain abilities or body of knowledge, </a:t>
            </a:r>
            <a:r>
              <a:rPr lang="en-US" sz="3600" dirty="0" err="1">
                <a:latin typeface="Arial" panose="020B0604020202020204" pitchFamily="34" charset="0"/>
                <a:cs typeface="Arial" panose="020B0604020202020204" pitchFamily="34" charset="0"/>
              </a:rPr>
              <a:t>recognising</a:t>
            </a:r>
            <a:r>
              <a:rPr lang="en-US" sz="3600" dirty="0">
                <a:latin typeface="Arial" panose="020B0604020202020204" pitchFamily="34" charset="0"/>
                <a:cs typeface="Arial" panose="020B0604020202020204" pitchFamily="34" charset="0"/>
              </a:rPr>
              <a:t> the contributions of personnel. Leading contributors can be highlighted on </a:t>
            </a:r>
            <a:r>
              <a:rPr lang="en-US" sz="3600" dirty="0" err="1">
                <a:latin typeface="Arial" panose="020B0604020202020204" pitchFamily="34" charset="0"/>
                <a:cs typeface="Arial" panose="020B0604020202020204" pitchFamily="34" charset="0"/>
              </a:rPr>
              <a:t>leaderboards</a:t>
            </a:r>
            <a:r>
              <a:rPr lang="en-US" sz="3600" dirty="0">
                <a:latin typeface="Arial" panose="020B0604020202020204" pitchFamily="34" charset="0"/>
                <a:cs typeface="Arial" panose="020B0604020202020204" pitchFamily="34" charset="0"/>
              </a:rPr>
              <a:t>, encouraging healthy competition and fostering further information sharing(</a:t>
            </a:r>
            <a:r>
              <a:rPr lang="en-GB" sz="3600" dirty="0">
                <a:latin typeface="Arial" panose="020B0604020202020204" pitchFamily="34" charset="0"/>
                <a:cs typeface="Arial" panose="020B0604020202020204" pitchFamily="34" charset="0"/>
              </a:rPr>
              <a:t>Ahmed, et al, 2016). </a:t>
            </a:r>
            <a:r>
              <a:rPr lang="en-US" sz="3600" dirty="0">
                <a:latin typeface="Arial" panose="020B0604020202020204" pitchFamily="34" charset="0"/>
                <a:cs typeface="Arial" panose="020B0604020202020204" pitchFamily="34" charset="0"/>
              </a:rPr>
              <a:t>Communities of practice, mentorship initiatives, and social connections can all be facilitated by the KM system. Social tools include chat capabilities, discussion boards, and online collaboration areas empower staff to interact, share knowledge, and seek advice from subject matter experts. Through mentoring </a:t>
            </a:r>
            <a:r>
              <a:rPr lang="en-US" sz="3600" dirty="0" err="1">
                <a:latin typeface="Arial" panose="020B0604020202020204" pitchFamily="34" charset="0"/>
                <a:cs typeface="Arial" panose="020B0604020202020204" pitchFamily="34" charset="0"/>
              </a:rPr>
              <a:t>programmes</a:t>
            </a:r>
            <a:r>
              <a:rPr lang="en-US" sz="3600" dirty="0">
                <a:latin typeface="Arial" panose="020B0604020202020204" pitchFamily="34" charset="0"/>
                <a:cs typeface="Arial" panose="020B0604020202020204" pitchFamily="34" charset="0"/>
              </a:rPr>
              <a:t>, seasoned workers can share their knowledge with others and advance their careers</a:t>
            </a:r>
          </a:p>
        </p:txBody>
      </p:sp>
      <p:sp>
        <p:nvSpPr>
          <p:cNvPr id="38" name="TextBox 37"/>
          <p:cNvSpPr txBox="1"/>
          <p:nvPr/>
        </p:nvSpPr>
        <p:spPr>
          <a:xfrm>
            <a:off x="13465408" y="14841908"/>
            <a:ext cx="12137791" cy="14496276"/>
          </a:xfrm>
          <a:prstGeom prst="rect">
            <a:avLst/>
          </a:prstGeom>
          <a:noFill/>
        </p:spPr>
        <p:txBody>
          <a:bodyPr wrap="square" rtlCol="0">
            <a:spAutoFit/>
          </a:bodyPr>
          <a:lstStyle/>
          <a:p>
            <a:pPr algn="just"/>
            <a:r>
              <a:rPr lang="en-US" sz="3600" dirty="0">
                <a:latin typeface="Arial" panose="020B0604020202020204" pitchFamily="34" charset="0"/>
                <a:cs typeface="Arial" panose="020B0604020202020204" pitchFamily="34" charset="0"/>
              </a:rPr>
              <a:t>Introducing the suggested KM framework at ASDA could provide a number of advantages. Easy access to pertinent knowledge and information can lead to improved decision-making by empowering workers to make educated decisions. Increased cooperation, information sharing, and collective intelligence made possible by the KM system can lead to improved creativity. Simplified knowledge processes, decreased redundancies, and increased productivity can all lead to increased operational efficiency. There might, however, be disadvantages and difficulties to take into account. Employees used to conventional work procedures may be resistant to change. Effective change management techniques and clear communication about the advantages of the KM system are required to overcome this opposition. To ensure that staff understand and efficiently use the KM system, ongoing training and support are crucial.</a:t>
            </a:r>
          </a:p>
          <a:p>
            <a:pPr algn="just"/>
            <a:r>
              <a:rPr lang="en-US" sz="3600" dirty="0">
                <a:latin typeface="Arial" panose="020B0604020202020204" pitchFamily="34" charset="0"/>
                <a:cs typeface="Arial" panose="020B0604020202020204" pitchFamily="34" charset="0"/>
              </a:rPr>
              <a:t>It is essential to regularly assess the KM framework to find any problems or potential development areas. Feedback from stakeholders should be incorporated into this evaluation, along with data analysis to determine the system's impact. ASDA can guarantee the system's long-term success and alignment with </a:t>
            </a:r>
            <a:r>
              <a:rPr lang="en-US" sz="3600" dirty="0" err="1">
                <a:latin typeface="Arial" panose="020B0604020202020204" pitchFamily="34" charset="0"/>
                <a:cs typeface="Arial" panose="020B0604020202020204" pitchFamily="34" charset="0"/>
              </a:rPr>
              <a:t>organisational</a:t>
            </a:r>
            <a:r>
              <a:rPr lang="en-US" sz="3600" dirty="0">
                <a:latin typeface="Arial" panose="020B0604020202020204" pitchFamily="34" charset="0"/>
                <a:cs typeface="Arial" panose="020B0604020202020204" pitchFamily="34" charset="0"/>
              </a:rPr>
              <a:t> goals by quickly resolving issues as they arise and continuously enhancing it. </a:t>
            </a:r>
          </a:p>
        </p:txBody>
      </p:sp>
      <p:sp>
        <p:nvSpPr>
          <p:cNvPr id="39" name="TextBox 38"/>
          <p:cNvSpPr txBox="1"/>
          <p:nvPr/>
        </p:nvSpPr>
        <p:spPr>
          <a:xfrm>
            <a:off x="0" y="4800601"/>
            <a:ext cx="12874921" cy="1754326"/>
          </a:xfrm>
          <a:prstGeom prst="rect">
            <a:avLst/>
          </a:prstGeom>
          <a:noFill/>
        </p:spPr>
        <p:txBody>
          <a:bodyPr wrap="square" rtlCol="0">
            <a:spAutoFit/>
          </a:bodyPr>
          <a:lstStyle/>
          <a:p>
            <a:pPr algn="just"/>
            <a:r>
              <a:rPr lang="en-US" sz="3600" dirty="0">
                <a:latin typeface="Arial" panose="020B0604020202020204" pitchFamily="34" charset="0"/>
                <a:cs typeface="Arial" panose="020B0604020202020204" pitchFamily="34" charset="0"/>
              </a:rPr>
              <a:t>Organizations like ASDA benefit greatly from the use of knowledge management (KM) systems because they facilitate effective knowledge production, sharing, and utilization. </a:t>
            </a:r>
          </a:p>
        </p:txBody>
      </p:sp>
      <p:sp>
        <p:nvSpPr>
          <p:cNvPr id="2054" name="AutoShape 6" descr="The Role of Technology: Strengthening Relationships between Accounting ..."/>
          <p:cNvSpPr>
            <a:spLocks noChangeAspect="1" noChangeArrowheads="1"/>
          </p:cNvSpPr>
          <p:nvPr/>
        </p:nvSpPr>
        <p:spPr bwMode="auto">
          <a:xfrm>
            <a:off x="181504" y="-4969140"/>
            <a:ext cx="355600" cy="355601"/>
          </a:xfrm>
          <a:prstGeom prst="rect">
            <a:avLst/>
          </a:prstGeom>
          <a:noFill/>
        </p:spPr>
        <p:txBody>
          <a:bodyPr vert="horz" wrap="square" lIns="106680" tIns="53340" rIns="106680" bIns="53340" numCol="1" anchor="t" anchorCtr="0" compatLnSpc="1">
            <a:prstTxWarp prst="textNoShape">
              <a:avLst/>
            </a:prstTxWarp>
          </a:bodyPr>
          <a:lstStyle/>
          <a:p>
            <a:endParaRPr lang="en-US" sz="3500"/>
          </a:p>
        </p:txBody>
      </p:sp>
      <p:sp>
        <p:nvSpPr>
          <p:cNvPr id="2056" name="AutoShape 8" descr="The Role of Technology: Strengthening Relationships between Accounting ..."/>
          <p:cNvSpPr>
            <a:spLocks noChangeAspect="1" noChangeArrowheads="1"/>
          </p:cNvSpPr>
          <p:nvPr/>
        </p:nvSpPr>
        <p:spPr bwMode="auto">
          <a:xfrm>
            <a:off x="181504" y="-4969140"/>
            <a:ext cx="355600" cy="355601"/>
          </a:xfrm>
          <a:prstGeom prst="rect">
            <a:avLst/>
          </a:prstGeom>
          <a:noFill/>
        </p:spPr>
        <p:txBody>
          <a:bodyPr vert="horz" wrap="square" lIns="106680" tIns="53340" rIns="106680" bIns="53340" numCol="1" anchor="t" anchorCtr="0" compatLnSpc="1">
            <a:prstTxWarp prst="textNoShape">
              <a:avLst/>
            </a:prstTxWarp>
          </a:bodyPr>
          <a:lstStyle/>
          <a:p>
            <a:endParaRPr lang="en-US" sz="3500"/>
          </a:p>
        </p:txBody>
      </p:sp>
      <p:sp>
        <p:nvSpPr>
          <p:cNvPr id="2058" name="AutoShape 10" descr="The Role of Technology: Strengthening Relationships between Accounting ..."/>
          <p:cNvSpPr>
            <a:spLocks noChangeAspect="1" noChangeArrowheads="1"/>
          </p:cNvSpPr>
          <p:nvPr/>
        </p:nvSpPr>
        <p:spPr bwMode="auto">
          <a:xfrm>
            <a:off x="181504" y="-4969140"/>
            <a:ext cx="355600" cy="355601"/>
          </a:xfrm>
          <a:prstGeom prst="rect">
            <a:avLst/>
          </a:prstGeom>
          <a:noFill/>
        </p:spPr>
        <p:txBody>
          <a:bodyPr vert="horz" wrap="square" lIns="106680" tIns="53340" rIns="106680" bIns="53340" numCol="1" anchor="t" anchorCtr="0" compatLnSpc="1">
            <a:prstTxWarp prst="textNoShape">
              <a:avLst/>
            </a:prstTxWarp>
          </a:bodyPr>
          <a:lstStyle/>
          <a:p>
            <a:endParaRPr lang="en-US" sz="3500"/>
          </a:p>
        </p:txBody>
      </p:sp>
      <p:pic>
        <p:nvPicPr>
          <p:cNvPr id="2059" name="Picture 11"/>
          <p:cNvPicPr>
            <a:picLocks noChangeAspect="1" noChangeArrowheads="1"/>
          </p:cNvPicPr>
          <p:nvPr/>
        </p:nvPicPr>
        <p:blipFill>
          <a:blip r:embed="rId5"/>
          <a:srcRect/>
          <a:stretch>
            <a:fillRect/>
          </a:stretch>
        </p:blipFill>
        <p:spPr bwMode="auto">
          <a:xfrm>
            <a:off x="41069589" y="15348321"/>
            <a:ext cx="6555411" cy="3739355"/>
          </a:xfrm>
          <a:prstGeom prst="rect">
            <a:avLst/>
          </a:prstGeom>
          <a:noFill/>
          <a:ln w="9525">
            <a:noFill/>
            <a:miter lim="800000"/>
            <a:headEnd/>
            <a:tailEnd/>
          </a:ln>
          <a:effectLst/>
        </p:spPr>
      </p:pic>
      <p:pic>
        <p:nvPicPr>
          <p:cNvPr id="2061" name="Picture 13" descr="How Technology Helps People Connect Globally"/>
          <p:cNvPicPr>
            <a:picLocks noChangeAspect="1" noChangeArrowheads="1"/>
          </p:cNvPicPr>
          <p:nvPr/>
        </p:nvPicPr>
        <p:blipFill>
          <a:blip r:embed="rId6"/>
          <a:srcRect/>
          <a:stretch>
            <a:fillRect/>
          </a:stretch>
        </p:blipFill>
        <p:spPr bwMode="auto">
          <a:xfrm>
            <a:off x="1832664" y="7700409"/>
            <a:ext cx="8602872" cy="4605854"/>
          </a:xfrm>
          <a:prstGeom prst="rect">
            <a:avLst/>
          </a:prstGeom>
          <a:noFill/>
        </p:spPr>
      </p:pic>
      <p:sp>
        <p:nvSpPr>
          <p:cNvPr id="40" name="TextBox 39"/>
          <p:cNvSpPr txBox="1"/>
          <p:nvPr/>
        </p:nvSpPr>
        <p:spPr>
          <a:xfrm>
            <a:off x="38993139" y="20197220"/>
            <a:ext cx="11201400" cy="9140964"/>
          </a:xfrm>
          <a:prstGeom prst="rect">
            <a:avLst/>
          </a:prstGeom>
          <a:noFill/>
        </p:spPr>
        <p:txBody>
          <a:bodyPr wrap="square" rtlCol="0">
            <a:spAutoFit/>
          </a:bodyPr>
          <a:lstStyle/>
          <a:p>
            <a:pPr marL="514350" indent="-514350" algn="just">
              <a:buFont typeface="+mj-lt"/>
              <a:buAutoNum type="arabicPeriod"/>
            </a:pPr>
            <a:r>
              <a:rPr lang="en-GB" sz="2800" dirty="0">
                <a:latin typeface="Arial" panose="020B0604020202020204" pitchFamily="34" charset="0"/>
                <a:cs typeface="Arial" panose="020B0604020202020204" pitchFamily="34" charset="0"/>
              </a:rPr>
              <a:t>Ahmed, F., </a:t>
            </a:r>
            <a:r>
              <a:rPr lang="en-GB" sz="2800" dirty="0" err="1">
                <a:latin typeface="Arial" panose="020B0604020202020204" pitchFamily="34" charset="0"/>
                <a:cs typeface="Arial" panose="020B0604020202020204" pitchFamily="34" charset="0"/>
              </a:rPr>
              <a:t>Shahzad</a:t>
            </a:r>
            <a:r>
              <a:rPr lang="en-GB" sz="2800" dirty="0">
                <a:latin typeface="Arial" panose="020B0604020202020204" pitchFamily="34" charset="0"/>
                <a:cs typeface="Arial" panose="020B0604020202020204" pitchFamily="34" charset="0"/>
              </a:rPr>
              <a:t>, K., </a:t>
            </a:r>
            <a:r>
              <a:rPr lang="en-GB" sz="2800" dirty="0" err="1">
                <a:latin typeface="Arial" panose="020B0604020202020204" pitchFamily="34" charset="0"/>
                <a:cs typeface="Arial" panose="020B0604020202020204" pitchFamily="34" charset="0"/>
              </a:rPr>
              <a:t>Aslam</a:t>
            </a:r>
            <a:r>
              <a:rPr lang="en-GB" sz="2800" dirty="0">
                <a:latin typeface="Arial" panose="020B0604020202020204" pitchFamily="34" charset="0"/>
                <a:cs typeface="Arial" panose="020B0604020202020204" pitchFamily="34" charset="0"/>
              </a:rPr>
              <a:t>, H., </a:t>
            </a:r>
            <a:r>
              <a:rPr lang="en-GB" sz="2800" dirty="0" err="1">
                <a:latin typeface="Arial" panose="020B0604020202020204" pitchFamily="34" charset="0"/>
                <a:cs typeface="Arial" panose="020B0604020202020204" pitchFamily="34" charset="0"/>
              </a:rPr>
              <a:t>Bajwa</a:t>
            </a:r>
            <a:r>
              <a:rPr lang="en-GB" sz="2800" dirty="0">
                <a:latin typeface="Arial" panose="020B0604020202020204" pitchFamily="34" charset="0"/>
                <a:cs typeface="Arial" panose="020B0604020202020204" pitchFamily="34" charset="0"/>
              </a:rPr>
              <a:t>, S.U. and </a:t>
            </a:r>
            <a:r>
              <a:rPr lang="en-GB" sz="2800" dirty="0" err="1">
                <a:latin typeface="Arial" panose="020B0604020202020204" pitchFamily="34" charset="0"/>
                <a:cs typeface="Arial" panose="020B0604020202020204" pitchFamily="34" charset="0"/>
              </a:rPr>
              <a:t>Bahoo</a:t>
            </a:r>
            <a:r>
              <a:rPr lang="en-GB" sz="2800" dirty="0">
                <a:latin typeface="Arial" panose="020B0604020202020204" pitchFamily="34" charset="0"/>
                <a:cs typeface="Arial" panose="020B0604020202020204" pitchFamily="34" charset="0"/>
              </a:rPr>
              <a:t>, R., (2016). The role of collaborative culture in knowledge sharing and creativity among employees. </a:t>
            </a:r>
            <a:r>
              <a:rPr lang="en-US" sz="2800" i="1" dirty="0">
                <a:latin typeface="Arial" panose="020B0604020202020204" pitchFamily="34" charset="0"/>
                <a:cs typeface="Arial" panose="020B0604020202020204" pitchFamily="34" charset="0"/>
              </a:rPr>
              <a:t>Pakistan Journal of Commerce and Social Sciences (PJCSS)</a:t>
            </a:r>
            <a:r>
              <a:rPr lang="en-US" sz="2800" dirty="0">
                <a:latin typeface="Arial" panose="020B0604020202020204" pitchFamily="34" charset="0"/>
                <a:cs typeface="Arial" panose="020B0604020202020204" pitchFamily="34" charset="0"/>
              </a:rPr>
              <a:t>, </a:t>
            </a:r>
            <a:r>
              <a:rPr lang="en-US" sz="2800" i="1" dirty="0">
                <a:latin typeface="Arial" panose="020B0604020202020204" pitchFamily="34" charset="0"/>
                <a:cs typeface="Arial" panose="020B0604020202020204" pitchFamily="34" charset="0"/>
              </a:rPr>
              <a:t>10</a:t>
            </a:r>
            <a:r>
              <a:rPr lang="en-US" sz="2800" dirty="0">
                <a:latin typeface="Arial" panose="020B0604020202020204" pitchFamily="34" charset="0"/>
                <a:cs typeface="Arial" panose="020B0604020202020204" pitchFamily="34" charset="0"/>
              </a:rPr>
              <a:t>(2), pp.335-358.</a:t>
            </a:r>
          </a:p>
          <a:p>
            <a:pPr marL="514350" indent="-514350" algn="just">
              <a:buFont typeface="+mj-lt"/>
              <a:buAutoNum type="arabicPeriod"/>
            </a:pPr>
            <a:r>
              <a:rPr lang="en-GB" sz="2800" dirty="0">
                <a:latin typeface="Arial" panose="020B0604020202020204" pitchFamily="34" charset="0"/>
                <a:cs typeface="Arial" panose="020B0604020202020204" pitchFamily="34" charset="0"/>
              </a:rPr>
              <a:t>Cameron, E. and Green, M., (2019). </a:t>
            </a:r>
            <a:r>
              <a:rPr lang="en-US" sz="2800" dirty="0">
                <a:latin typeface="Arial" panose="020B0604020202020204" pitchFamily="34" charset="0"/>
                <a:cs typeface="Arial" panose="020B0604020202020204" pitchFamily="34" charset="0"/>
              </a:rPr>
              <a:t>Making sense of change management: A complete guide to the models, tools and techniques of organizational change. </a:t>
            </a:r>
            <a:r>
              <a:rPr lang="en-US" sz="2800" dirty="0" err="1">
                <a:latin typeface="Arial" panose="020B0604020202020204" pitchFamily="34" charset="0"/>
                <a:cs typeface="Arial" panose="020B0604020202020204" pitchFamily="34" charset="0"/>
              </a:rPr>
              <a:t>Kogan</a:t>
            </a:r>
            <a:r>
              <a:rPr lang="en-US" sz="2800" dirty="0">
                <a:latin typeface="Arial" panose="020B0604020202020204" pitchFamily="34" charset="0"/>
                <a:cs typeface="Arial" panose="020B0604020202020204" pitchFamily="34" charset="0"/>
              </a:rPr>
              <a:t> Page Publishers.</a:t>
            </a:r>
          </a:p>
          <a:p>
            <a:pPr marL="514350" indent="-514350" algn="just">
              <a:buFont typeface="+mj-lt"/>
              <a:buAutoNum type="arabicPeriod"/>
            </a:pPr>
            <a:r>
              <a:rPr lang="en-GB" sz="2800" dirty="0" err="1">
                <a:latin typeface="Arial" panose="020B0604020202020204" pitchFamily="34" charset="0"/>
                <a:cs typeface="Arial" panose="020B0604020202020204" pitchFamily="34" charset="0"/>
              </a:rPr>
              <a:t>Mauri</a:t>
            </a:r>
            <a:r>
              <a:rPr lang="en-GB" sz="2800" dirty="0">
                <a:latin typeface="Arial" panose="020B0604020202020204" pitchFamily="34" charset="0"/>
                <a:cs typeface="Arial" panose="020B0604020202020204" pitchFamily="34" charset="0"/>
              </a:rPr>
              <a:t>, M., Elli, T., </a:t>
            </a:r>
            <a:r>
              <a:rPr lang="en-GB" sz="2800" dirty="0" err="1">
                <a:latin typeface="Arial" panose="020B0604020202020204" pitchFamily="34" charset="0"/>
                <a:cs typeface="Arial" panose="020B0604020202020204" pitchFamily="34" charset="0"/>
              </a:rPr>
              <a:t>Caviglia</a:t>
            </a:r>
            <a:r>
              <a:rPr lang="en-GB" sz="2800" dirty="0">
                <a:latin typeface="Arial" panose="020B0604020202020204" pitchFamily="34" charset="0"/>
                <a:cs typeface="Arial" panose="020B0604020202020204" pitchFamily="34" charset="0"/>
              </a:rPr>
              <a:t>, G., </a:t>
            </a:r>
            <a:r>
              <a:rPr lang="en-GB" sz="2800" dirty="0" err="1">
                <a:latin typeface="Arial" panose="020B0604020202020204" pitchFamily="34" charset="0"/>
                <a:cs typeface="Arial" panose="020B0604020202020204" pitchFamily="34" charset="0"/>
              </a:rPr>
              <a:t>Uboldi</a:t>
            </a:r>
            <a:r>
              <a:rPr lang="en-GB" sz="2800" dirty="0">
                <a:latin typeface="Arial" panose="020B0604020202020204" pitchFamily="34" charset="0"/>
                <a:cs typeface="Arial" panose="020B0604020202020204" pitchFamily="34" charset="0"/>
              </a:rPr>
              <a:t>, G. and </a:t>
            </a:r>
            <a:r>
              <a:rPr lang="en-GB" sz="2800" dirty="0" err="1">
                <a:latin typeface="Arial" panose="020B0604020202020204" pitchFamily="34" charset="0"/>
                <a:cs typeface="Arial" panose="020B0604020202020204" pitchFamily="34" charset="0"/>
              </a:rPr>
              <a:t>Azzi</a:t>
            </a:r>
            <a:r>
              <a:rPr lang="en-GB" sz="2800" dirty="0">
                <a:latin typeface="Arial" panose="020B0604020202020204" pitchFamily="34" charset="0"/>
                <a:cs typeface="Arial" panose="020B0604020202020204" pitchFamily="34" charset="0"/>
              </a:rPr>
              <a:t>, M., (2017), September. </a:t>
            </a:r>
            <a:r>
              <a:rPr lang="en-GB" sz="2800" dirty="0" err="1">
                <a:latin typeface="Arial" panose="020B0604020202020204" pitchFamily="34" charset="0"/>
                <a:cs typeface="Arial" panose="020B0604020202020204" pitchFamily="34" charset="0"/>
              </a:rPr>
              <a:t>RAWGraphs</a:t>
            </a:r>
            <a:r>
              <a:rPr lang="en-GB" sz="2800" dirty="0">
                <a:latin typeface="Arial" panose="020B0604020202020204" pitchFamily="34" charset="0"/>
                <a:cs typeface="Arial" panose="020B0604020202020204" pitchFamily="34" charset="0"/>
              </a:rPr>
              <a:t>: a visualisation platform to create open outputs. In </a:t>
            </a:r>
            <a:r>
              <a:rPr lang="en-US" sz="2800" i="1" dirty="0">
                <a:latin typeface="Arial" panose="020B0604020202020204" pitchFamily="34" charset="0"/>
                <a:cs typeface="Arial" panose="020B0604020202020204" pitchFamily="34" charset="0"/>
              </a:rPr>
              <a:t>Proceedings of the 12th biannual conference on Italian SIGCHI chapter</a:t>
            </a:r>
            <a:r>
              <a:rPr lang="en-US" sz="2800" dirty="0">
                <a:latin typeface="Arial" panose="020B0604020202020204" pitchFamily="34" charset="0"/>
                <a:cs typeface="Arial" panose="020B0604020202020204" pitchFamily="34" charset="0"/>
              </a:rPr>
              <a:t> (pp. 1-5).</a:t>
            </a:r>
          </a:p>
          <a:p>
            <a:pPr marL="514350" indent="-514350" algn="just">
              <a:buFont typeface="+mj-lt"/>
              <a:buAutoNum type="arabicPeriod"/>
            </a:pPr>
            <a:r>
              <a:rPr lang="en-GB" sz="2800" dirty="0" err="1">
                <a:latin typeface="Arial" panose="020B0604020202020204" pitchFamily="34" charset="0"/>
                <a:cs typeface="Arial" panose="020B0604020202020204" pitchFamily="34" charset="0"/>
              </a:rPr>
              <a:t>Sorokina</a:t>
            </a:r>
            <a:r>
              <a:rPr lang="en-GB" sz="2800" dirty="0">
                <a:latin typeface="Arial" panose="020B0604020202020204" pitchFamily="34" charset="0"/>
                <a:cs typeface="Arial" panose="020B0604020202020204" pitchFamily="34" charset="0"/>
              </a:rPr>
              <a:t>, M. and Steinbeck, C., (2020). Review on natural products databases: where to find data in 2020. </a:t>
            </a:r>
            <a:r>
              <a:rPr lang="en-US" sz="2800" i="1" dirty="0">
                <a:latin typeface="Arial" panose="020B0604020202020204" pitchFamily="34" charset="0"/>
                <a:cs typeface="Arial" panose="020B0604020202020204" pitchFamily="34" charset="0"/>
              </a:rPr>
              <a:t>Journal of </a:t>
            </a:r>
            <a:r>
              <a:rPr lang="en-US" sz="2800" i="1" dirty="0" err="1">
                <a:latin typeface="Arial" panose="020B0604020202020204" pitchFamily="34" charset="0"/>
                <a:cs typeface="Arial" panose="020B0604020202020204" pitchFamily="34" charset="0"/>
              </a:rPr>
              <a:t>cheminformatics</a:t>
            </a:r>
            <a:r>
              <a:rPr lang="en-US" sz="2800" dirty="0">
                <a:latin typeface="Arial" panose="020B0604020202020204" pitchFamily="34" charset="0"/>
                <a:cs typeface="Arial" panose="020B0604020202020204" pitchFamily="34" charset="0"/>
              </a:rPr>
              <a:t>, </a:t>
            </a:r>
            <a:r>
              <a:rPr lang="en-US" sz="2800" i="1" dirty="0">
                <a:latin typeface="Arial" panose="020B0604020202020204" pitchFamily="34" charset="0"/>
                <a:cs typeface="Arial" panose="020B0604020202020204" pitchFamily="34" charset="0"/>
              </a:rPr>
              <a:t>12</a:t>
            </a:r>
            <a:r>
              <a:rPr lang="en-US" sz="2800" dirty="0">
                <a:latin typeface="Arial" panose="020B0604020202020204" pitchFamily="34" charset="0"/>
                <a:cs typeface="Arial" panose="020B0604020202020204" pitchFamily="34" charset="0"/>
              </a:rPr>
              <a:t>(1), p.20.</a:t>
            </a:r>
          </a:p>
          <a:p>
            <a:pPr marL="514350" indent="-514350" algn="just">
              <a:buFont typeface="+mj-lt"/>
              <a:buAutoNum type="arabicPeriod"/>
            </a:pPr>
            <a:r>
              <a:rPr lang="en-GB" sz="2800" dirty="0" err="1">
                <a:latin typeface="Arial" panose="020B0604020202020204" pitchFamily="34" charset="0"/>
                <a:cs typeface="Arial" panose="020B0604020202020204" pitchFamily="34" charset="0"/>
              </a:rPr>
              <a:t>Talamante</a:t>
            </a:r>
            <a:r>
              <a:rPr lang="en-GB" sz="2800" dirty="0">
                <a:latin typeface="Arial" panose="020B0604020202020204" pitchFamily="34" charset="0"/>
                <a:cs typeface="Arial" panose="020B0604020202020204" pitchFamily="34" charset="0"/>
              </a:rPr>
              <a:t>-Lugo, E., Felix-Moreno, J.L., </a:t>
            </a:r>
            <a:r>
              <a:rPr lang="en-GB" sz="2800" dirty="0" err="1">
                <a:latin typeface="Arial" panose="020B0604020202020204" pitchFamily="34" charset="0"/>
                <a:cs typeface="Arial" panose="020B0604020202020204" pitchFamily="34" charset="0"/>
              </a:rPr>
              <a:t>Feuchter-Leyva</a:t>
            </a:r>
            <a:r>
              <a:rPr lang="en-GB" sz="2800" dirty="0">
                <a:latin typeface="Arial" panose="020B0604020202020204" pitchFamily="34" charset="0"/>
                <a:cs typeface="Arial" panose="020B0604020202020204" pitchFamily="34" charset="0"/>
              </a:rPr>
              <a:t>, C.I., Sanchez-Schmitz, G., Ochoa-Hernandez, J.L. and Romero-</a:t>
            </a:r>
            <a:r>
              <a:rPr lang="en-GB" sz="2800" dirty="0" err="1">
                <a:latin typeface="Arial" panose="020B0604020202020204" pitchFamily="34" charset="0"/>
                <a:cs typeface="Arial" panose="020B0604020202020204" pitchFamily="34" charset="0"/>
              </a:rPr>
              <a:t>Dessens</a:t>
            </a:r>
            <a:r>
              <a:rPr lang="en-GB" sz="2800" dirty="0">
                <a:latin typeface="Arial" panose="020B0604020202020204" pitchFamily="34" charset="0"/>
                <a:cs typeface="Arial" panose="020B0604020202020204" pitchFamily="34" charset="0"/>
              </a:rPr>
              <a:t>, L.F., (2019). Use of storage technologies to select knowledge management tools and strategies for m-</a:t>
            </a:r>
            <a:r>
              <a:rPr lang="en-GB" sz="2800" dirty="0" err="1">
                <a:latin typeface="Arial" panose="020B0604020202020204" pitchFamily="34" charset="0"/>
                <a:cs typeface="Arial" panose="020B0604020202020204" pitchFamily="34" charset="0"/>
              </a:rPr>
              <a:t>smes</a:t>
            </a:r>
            <a:r>
              <a:rPr lang="en-GB" sz="2800" dirty="0">
                <a:latin typeface="Arial" panose="020B0604020202020204" pitchFamily="34" charset="0"/>
                <a:cs typeface="Arial" panose="020B0604020202020204" pitchFamily="34" charset="0"/>
              </a:rPr>
              <a:t>. </a:t>
            </a:r>
            <a:r>
              <a:rPr lang="en-US" sz="2800" i="1" dirty="0" err="1">
                <a:latin typeface="Arial" panose="020B0604020202020204" pitchFamily="34" charset="0"/>
                <a:cs typeface="Arial" panose="020B0604020202020204" pitchFamily="34" charset="0"/>
              </a:rPr>
              <a:t>Ingeniare</a:t>
            </a:r>
            <a:r>
              <a:rPr lang="en-US" sz="2800" i="1" dirty="0">
                <a:latin typeface="Arial" panose="020B0604020202020204" pitchFamily="34" charset="0"/>
                <a:cs typeface="Arial" panose="020B0604020202020204" pitchFamily="34" charset="0"/>
              </a:rPr>
              <a:t>: </a:t>
            </a:r>
            <a:r>
              <a:rPr lang="en-US" sz="2800" i="1" dirty="0" err="1">
                <a:latin typeface="Arial" panose="020B0604020202020204" pitchFamily="34" charset="0"/>
                <a:cs typeface="Arial" panose="020B0604020202020204" pitchFamily="34" charset="0"/>
              </a:rPr>
              <a:t>Revista</a:t>
            </a:r>
            <a:r>
              <a:rPr lang="en-US" sz="2800" i="1" dirty="0">
                <a:latin typeface="Arial" panose="020B0604020202020204" pitchFamily="34" charset="0"/>
                <a:cs typeface="Arial" panose="020B0604020202020204" pitchFamily="34" charset="0"/>
              </a:rPr>
              <a:t> </a:t>
            </a:r>
            <a:r>
              <a:rPr lang="en-US" sz="2800" i="1" dirty="0" err="1">
                <a:latin typeface="Arial" panose="020B0604020202020204" pitchFamily="34" charset="0"/>
                <a:cs typeface="Arial" panose="020B0604020202020204" pitchFamily="34" charset="0"/>
              </a:rPr>
              <a:t>Chilena</a:t>
            </a:r>
            <a:r>
              <a:rPr lang="en-US" sz="2800" i="1" dirty="0">
                <a:latin typeface="Arial" panose="020B0604020202020204" pitchFamily="34" charset="0"/>
                <a:cs typeface="Arial" panose="020B0604020202020204" pitchFamily="34" charset="0"/>
              </a:rPr>
              <a:t> de </a:t>
            </a:r>
            <a:r>
              <a:rPr lang="en-US" sz="2800" i="1" dirty="0" err="1">
                <a:latin typeface="Arial" panose="020B0604020202020204" pitchFamily="34" charset="0"/>
                <a:cs typeface="Arial" panose="020B0604020202020204" pitchFamily="34" charset="0"/>
              </a:rPr>
              <a:t>Ingenieria</a:t>
            </a:r>
            <a:r>
              <a:rPr lang="en-US" sz="2800" dirty="0">
                <a:latin typeface="Arial" panose="020B0604020202020204" pitchFamily="34" charset="0"/>
                <a:cs typeface="Arial" panose="020B0604020202020204" pitchFamily="34" charset="0"/>
              </a:rPr>
              <a:t>, </a:t>
            </a:r>
            <a:r>
              <a:rPr lang="en-US" sz="2800" i="1" dirty="0">
                <a:latin typeface="Arial" panose="020B0604020202020204" pitchFamily="34" charset="0"/>
                <a:cs typeface="Arial" panose="020B0604020202020204" pitchFamily="34" charset="0"/>
              </a:rPr>
              <a:t>27</a:t>
            </a:r>
            <a:r>
              <a:rPr lang="en-US" sz="2800" dirty="0">
                <a:latin typeface="Arial" panose="020B0604020202020204" pitchFamily="34" charset="0"/>
                <a:cs typeface="Arial" panose="020B0604020202020204" pitchFamily="34" charset="0"/>
              </a:rPr>
              <a:t>(3), pp.421-430.</a:t>
            </a:r>
          </a:p>
          <a:p>
            <a:pPr marL="514350" indent="-514350" algn="just">
              <a:buFont typeface="+mj-lt"/>
              <a:buAutoNum type="arabicPeriod"/>
            </a:pP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intuitivecerulean|08-2022"/>
</p:tagLst>
</file>

<file path=ppt/theme/theme1.xml><?xml version="1.0" encoding="utf-8"?>
<a:theme xmlns:a="http://schemas.openxmlformats.org/drawingml/2006/main" name="Default Desig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1242</Words>
  <Application>Microsoft Macintosh PowerPoint</Application>
  <PresentationFormat>Custom</PresentationFormat>
  <Paragraphs>30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Calibri Light</vt:lpstr>
      <vt:lpstr>Arial</vt:lpstr>
      <vt:lpstr>Times New Roman</vt:lpstr>
      <vt:lpstr>Default Design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2023-07-12T13:00:50Z</dcterms:created>
  <dcterms:modified xsi:type="dcterms:W3CDTF">2023-08-09T16:15:43Z</dcterms:modified>
  <cp:category/>
</cp:coreProperties>
</file>