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8"/>
  </p:notesMasterIdLst>
  <p:handoutMasterIdLst>
    <p:handoutMasterId r:id="rId22"/>
  </p:handoutMasterIdLst>
  <p:sldIdLst>
    <p:sldId id="256" r:id="rId3"/>
    <p:sldId id="331" r:id="rId4"/>
    <p:sldId id="332" r:id="rId5"/>
    <p:sldId id="318" r:id="rId6"/>
    <p:sldId id="333" r:id="rId7"/>
    <p:sldId id="334" r:id="rId8"/>
    <p:sldId id="335" r:id="rId9"/>
    <p:sldId id="337" r:id="rId10"/>
    <p:sldId id="338" r:id="rId11"/>
    <p:sldId id="304" r:id="rId12"/>
    <p:sldId id="319" r:id="rId13"/>
    <p:sldId id="320" r:id="rId14"/>
    <p:sldId id="329" r:id="rId15"/>
    <p:sldId id="330" r:id="rId16"/>
    <p:sldId id="326" r:id="rId17"/>
    <p:sldId id="309" r:id="rId19"/>
    <p:sldId id="336" r:id="rId20"/>
    <p:sldId id="310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05F2C04-C923-438B-8C0F-E0CD2BADF298}">
      <wppc:fontMiss xmlns:wppc="http://www.wps.cn/officeDocument/PresentationCustomData" type="true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65" autoAdjust="0"/>
    <p:restoredTop sz="94660"/>
  </p:normalViewPr>
  <p:slideViewPr>
    <p:cSldViewPr>
      <p:cViewPr varScale="1">
        <p:scale>
          <a:sx n="64" d="100"/>
          <a:sy n="64" d="100"/>
        </p:scale>
        <p:origin x="1560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5" Type="http://schemas.openxmlformats.org/officeDocument/2006/relationships/tableStyles" Target="tableStyles.xml"/><Relationship Id="rId24" Type="http://schemas.openxmlformats.org/officeDocument/2006/relationships/viewProps" Target="viewProps.xml"/><Relationship Id="rId23" Type="http://schemas.openxmlformats.org/officeDocument/2006/relationships/presProps" Target="presProps.xml"/><Relationship Id="rId22" Type="http://schemas.openxmlformats.org/officeDocument/2006/relationships/handoutMaster" Target="handoutMasters/handoutMaster1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notesMaster" Target="notesMasters/notesMaster1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Instructions:</a:t>
            </a:r>
            <a:endParaRPr lang="en-GB" dirty="0"/>
          </a:p>
          <a:p>
            <a:pPr marL="228600" indent="-228600">
              <a:buAutoNum type="arabicParenR"/>
            </a:pPr>
            <a:r>
              <a:rPr lang="en-GB" dirty="0"/>
              <a:t>Divide the class in to 2 groups</a:t>
            </a:r>
            <a:r>
              <a:rPr lang="en-GB" baseline="0" dirty="0"/>
              <a:t> one will be the proposers and the other opposes</a:t>
            </a:r>
            <a:endParaRPr lang="en-GB" baseline="0" dirty="0"/>
          </a:p>
          <a:p>
            <a:pPr marL="228600" indent="-228600">
              <a:buAutoNum type="arabicParenR"/>
            </a:pPr>
            <a:r>
              <a:rPr lang="en-GB" baseline="0" dirty="0"/>
              <a:t>Provide 15 minutes for preparation.</a:t>
            </a:r>
            <a:endParaRPr lang="en-GB" baseline="0" dirty="0"/>
          </a:p>
          <a:p>
            <a:pPr marL="228600" indent="-228600">
              <a:buAutoNum type="arabicParenR"/>
            </a:pPr>
            <a:r>
              <a:rPr lang="en-GB" baseline="0" dirty="0"/>
              <a:t>Each member of the group will have 1 minute to express their views/findings. (All members have to take part in the debate)</a:t>
            </a:r>
            <a:endParaRPr lang="en-GB" baseline="0" dirty="0"/>
          </a:p>
          <a:p>
            <a:pPr marL="228600" indent="-228600">
              <a:buAutoNum type="arabicParenR"/>
            </a:pPr>
            <a:r>
              <a:rPr lang="en-GB" baseline="0" dirty="0"/>
              <a:t>No formal scoring is required, but scores will help to add an element of competitiveness and more engagement.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2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1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7.png"/><Relationship Id="rId1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8.png"/><Relationship Id="rId1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9.png"/><Relationship Id="rId1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mYF2_FBCvXw" TargetMode="External"/><Relationship Id="rId1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3.png"/><Relationship Id="rId1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268760"/>
            <a:ext cx="7992888" cy="4320480"/>
          </a:xfrm>
        </p:spPr>
        <p:txBody>
          <a:bodyPr>
            <a:normAutofit/>
          </a:bodyPr>
          <a:lstStyle/>
          <a:p>
            <a:r>
              <a:rPr lang="en-GB" altLang="en-US" b="1" dirty="0"/>
              <a:t>BA International Hotel Management</a:t>
            </a:r>
            <a:br>
              <a:rPr lang="en-GB" altLang="en-US" b="1" dirty="0"/>
            </a:br>
            <a:r>
              <a:rPr lang="en-GB" altLang="en-US" b="1" dirty="0"/>
              <a:t>M5X01924 </a:t>
            </a:r>
            <a:br>
              <a:rPr lang="en-GB" altLang="en-US" b="1" dirty="0"/>
            </a:br>
            <a:r>
              <a:rPr lang="en-GB" altLang="en-US" b="1" dirty="0"/>
              <a:t>Management and Organisational Behaviour</a:t>
            </a:r>
            <a:endParaRPr lang="en-GB" altLang="en-US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036496" cy="1143000"/>
          </a:xfrm>
        </p:spPr>
        <p:txBody>
          <a:bodyPr>
            <a:normAutofit fontScale="90000"/>
          </a:bodyPr>
          <a:lstStyle/>
          <a:p>
            <a:r>
              <a:rPr lang="en-GB" sz="4500" b="1" dirty="0">
                <a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In this session, we will consider…..</a:t>
            </a:r>
            <a:endParaRPr lang="en-GB" sz="4500" b="1" dirty="0">
              <a:blipFill>
                <a:blip r:embed="rId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96752"/>
            <a:ext cx="8579296" cy="4320481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 algn="just">
              <a:buNone/>
            </a:pPr>
            <a:r>
              <a:rPr lang="en-US" dirty="0">
                <a:latin typeface="+mj-lt"/>
              </a:rPr>
              <a:t>What is an organisation?</a:t>
            </a:r>
            <a:endParaRPr lang="en-US" dirty="0">
              <a:latin typeface="+mj-lt"/>
            </a:endParaRPr>
          </a:p>
          <a:p>
            <a:pPr marL="0" indent="0" algn="just">
              <a:buNone/>
            </a:pPr>
            <a:r>
              <a:rPr lang="en-GB" dirty="0">
                <a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</a:rPr>
              <a:t>Types of Organisations</a:t>
            </a:r>
            <a:endParaRPr lang="en-GB" dirty="0">
              <a:blipFill>
                <a:blip r:embed="rId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+mj-lt"/>
            </a:endParaRPr>
          </a:p>
          <a:p>
            <a:pPr marL="0" indent="0" algn="just">
              <a:buNone/>
            </a:pPr>
            <a:r>
              <a:rPr lang="en-GB" dirty="0">
                <a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</a:rPr>
              <a:t>Organisational Environment</a:t>
            </a:r>
            <a:endParaRPr lang="en-GB" dirty="0">
              <a:blipFill>
                <a:blip r:embed="rId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+mj-lt"/>
            </a:endParaRPr>
          </a:p>
          <a:p>
            <a:pPr marL="0" indent="0" algn="just">
              <a:buNone/>
            </a:pPr>
            <a:r>
              <a:rPr lang="en-US" dirty="0">
                <a:latin typeface="+mj-lt"/>
              </a:rPr>
              <a:t>Porter’s 5 forces</a:t>
            </a:r>
            <a:endParaRPr lang="en-US" dirty="0">
              <a:latin typeface="+mj-lt"/>
            </a:endParaRPr>
          </a:p>
          <a:p>
            <a:pPr marL="0" indent="0">
              <a:buNone/>
            </a:pPr>
            <a:endParaRPr lang="en-GB" sz="28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036496" cy="1143000"/>
          </a:xfrm>
        </p:spPr>
        <p:txBody>
          <a:bodyPr>
            <a:normAutofit fontScale="90000"/>
          </a:bodyPr>
          <a:lstStyle/>
          <a:p>
            <a:r>
              <a:rPr lang="en-GB" sz="4500" b="1" dirty="0">
                <a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In this session, we will consider…..</a:t>
            </a:r>
            <a:endParaRPr lang="en-GB" sz="4500" b="1" dirty="0">
              <a:blipFill>
                <a:blip r:embed="rId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96752"/>
            <a:ext cx="8579296" cy="4320481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sz="2800" dirty="0">
              <a:latin typeface="+mj-lt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038" y="1417638"/>
            <a:ext cx="3976946" cy="404809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2256" y="1637539"/>
            <a:ext cx="3999323" cy="366366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710953"/>
          </a:xfrm>
        </p:spPr>
        <p:txBody>
          <a:bodyPr>
            <a:normAutofit fontScale="90000"/>
          </a:bodyPr>
          <a:lstStyle/>
          <a:p>
            <a:r>
              <a:rPr lang="en-GB" sz="5400" dirty="0">
                <a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Types of Organisations</a:t>
            </a:r>
            <a:endParaRPr lang="en-GB" sz="5400" dirty="0">
              <a:blipFill>
                <a:blip r:embed="rId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</a:endParaRP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6626" y="908720"/>
            <a:ext cx="8947374" cy="482453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>
            <a:normAutofit/>
          </a:bodyPr>
          <a:lstStyle/>
          <a:p>
            <a:r>
              <a:rPr lang="en-GB" sz="5400" dirty="0">
                <a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Business Organisation</a:t>
            </a:r>
            <a:endParaRPr lang="en-GB" sz="5400" dirty="0">
              <a:blipFill>
                <a:blip r:embed="rId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Complete the worksheet 1.1 with your lecturer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>
            <a:normAutofit/>
          </a:bodyPr>
          <a:lstStyle/>
          <a:p>
            <a:r>
              <a:rPr lang="en-GB" sz="5400" dirty="0">
                <a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Business Environment</a:t>
            </a:r>
            <a:endParaRPr lang="en-GB" sz="5400" dirty="0">
              <a:blipFill>
                <a:blip r:embed="rId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sz="3800" dirty="0"/>
              <a:t>A business does not operate in a vacuum. </a:t>
            </a:r>
            <a:endParaRPr lang="en-GB" sz="3800" dirty="0"/>
          </a:p>
          <a:p>
            <a:pPr marL="0" indent="0" algn="just">
              <a:buNone/>
            </a:pPr>
            <a:r>
              <a:rPr lang="en-GB" sz="3800" dirty="0"/>
              <a:t>It has to act and react to what happens outside the factory and office walls (external factors or influences). </a:t>
            </a:r>
            <a:endParaRPr lang="en-GB" sz="3800" dirty="0"/>
          </a:p>
          <a:p>
            <a:pPr marL="0" indent="0" algn="just">
              <a:buNone/>
            </a:pPr>
            <a:r>
              <a:rPr lang="en-GB" sz="3800" dirty="0"/>
              <a:t>These will affect the main internal functions of the business and possibly the objectives of the business and its strategies</a:t>
            </a:r>
            <a:endParaRPr lang="en-GB" sz="3800" dirty="0"/>
          </a:p>
          <a:p>
            <a:pPr marL="0" indent="0" algn="just">
              <a:buNone/>
            </a:pPr>
            <a:r>
              <a:rPr lang="en-GB" sz="3800" dirty="0"/>
              <a:t>Anything that can impact on the activities of  a Business .</a:t>
            </a:r>
            <a:endParaRPr lang="en-GB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710953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Elements of Business Environment</a:t>
            </a:r>
            <a:endParaRPr lang="en-GB" sz="4000" b="1" dirty="0">
              <a:blipFill>
                <a:blip r:embed="rId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1600" y="764704"/>
            <a:ext cx="7416824" cy="475185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1"/>
            <a:ext cx="8229600" cy="908720"/>
          </a:xfrm>
        </p:spPr>
        <p:txBody>
          <a:bodyPr>
            <a:normAutofit/>
          </a:bodyPr>
          <a:lstStyle/>
          <a:p>
            <a:r>
              <a:rPr lang="en-GB" sz="4000" b="1" dirty="0">
                <a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Analysis of Business Environment</a:t>
            </a:r>
            <a:endParaRPr lang="en-GB" sz="4000" b="1" dirty="0">
              <a:blipFill>
                <a:blip r:embed="rId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520" y="908722"/>
            <a:ext cx="8435280" cy="460784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1"/>
            <a:ext cx="8229600" cy="692695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Analysis of Business Environment</a:t>
            </a:r>
            <a:endParaRPr lang="en-GB" sz="4000" b="1" dirty="0">
              <a:blipFill>
                <a:blip r:embed="rId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</a:endParaRP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520" y="728309"/>
            <a:ext cx="8435280" cy="478892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age result for porter's 5 forces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116632"/>
            <a:ext cx="8913827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1988840"/>
            <a:ext cx="9143999" cy="2304256"/>
          </a:xfrm>
          <a:solidFill>
            <a:srgbClr val="000000">
              <a:alpha val="45882"/>
            </a:srgbClr>
          </a:solidFill>
          <a:effectLst>
            <a:softEdge rad="12700"/>
          </a:effectLst>
        </p:spPr>
        <p:txBody>
          <a:bodyPr>
            <a:noAutofit/>
          </a:bodyPr>
          <a:lstStyle/>
          <a:p>
            <a:r>
              <a:rPr lang="en-GB" sz="6600" b="1" dirty="0">
                <a:solidFill>
                  <a:schemeClr val="bg1"/>
                </a:solidFill>
              </a:rPr>
              <a:t>What is Porter’s 5 forces?</a:t>
            </a:r>
            <a:endParaRPr lang="en-GB" sz="6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>
                <a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Background Information</a:t>
            </a:r>
            <a:endParaRPr lang="en-GB" sz="5400" b="1" dirty="0">
              <a:blipFill>
                <a:blip r:embed="rId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Developed by </a:t>
            </a:r>
            <a:r>
              <a:rPr lang="en-US" dirty="0"/>
              <a:t>Michael E. Porter in his book “Competitive Strategy: Techniques for Analyzing Industries and Competitors“ in 1980.</a:t>
            </a:r>
            <a:endParaRPr lang="en-US" dirty="0"/>
          </a:p>
          <a:p>
            <a:r>
              <a:rPr lang="en-US" dirty="0"/>
              <a:t>Highly regarded as an important tool in analyzing the industry structure</a:t>
            </a:r>
            <a:endParaRPr lang="en-US" dirty="0"/>
          </a:p>
          <a:p>
            <a:r>
              <a:rPr lang="en-US" dirty="0"/>
              <a:t>The model identifies the forces that shape an industry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The 5 Forces</a:t>
            </a:r>
            <a:endParaRPr lang="en-GB" sz="5400" dirty="0">
              <a:blipFill>
                <a:blip r:embed="rId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1523999" y="1397000"/>
            <a:ext cx="3048001" cy="2032001"/>
          </a:xfrm>
          <a:custGeom>
            <a:avLst/>
            <a:gdLst>
              <a:gd name="connsiteX0" fmla="*/ 0 w 2032000"/>
              <a:gd name="connsiteY0" fmla="*/ 0 h 3048000"/>
              <a:gd name="connsiteX1" fmla="*/ 1693327 w 2032000"/>
              <a:gd name="connsiteY1" fmla="*/ 0 h 3048000"/>
              <a:gd name="connsiteX2" fmla="*/ 2032000 w 2032000"/>
              <a:gd name="connsiteY2" fmla="*/ 338673 h 3048000"/>
              <a:gd name="connsiteX3" fmla="*/ 2032000 w 2032000"/>
              <a:gd name="connsiteY3" fmla="*/ 3048000 h 3048000"/>
              <a:gd name="connsiteX4" fmla="*/ 0 w 2032000"/>
              <a:gd name="connsiteY4" fmla="*/ 3048000 h 3048000"/>
              <a:gd name="connsiteX5" fmla="*/ 0 w 2032000"/>
              <a:gd name="connsiteY5" fmla="*/ 0 h 304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32000" h="3048000">
                <a:moveTo>
                  <a:pt x="0" y="3048000"/>
                </a:moveTo>
                <a:lnTo>
                  <a:pt x="0" y="508009"/>
                </a:lnTo>
                <a:cubicBezTo>
                  <a:pt x="0" y="227443"/>
                  <a:pt x="101086" y="0"/>
                  <a:pt x="225782" y="0"/>
                </a:cubicBezTo>
                <a:lnTo>
                  <a:pt x="2032000" y="0"/>
                </a:lnTo>
                <a:lnTo>
                  <a:pt x="2032000" y="3048000"/>
                </a:lnTo>
                <a:lnTo>
                  <a:pt x="0" y="304800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016" tIns="128015" rIns="128016" bIns="636017" numCol="1" spcCol="1270" anchor="ctr" anchorCtr="0">
            <a:noAutofit/>
          </a:bodyPr>
          <a:lstStyle/>
          <a:p>
            <a:pPr lvl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3200" kern="1200" dirty="0"/>
              <a:t>Bargaining power of Customers</a:t>
            </a:r>
            <a:endParaRPr lang="en-US" sz="3200" kern="1200" dirty="0"/>
          </a:p>
        </p:txBody>
      </p:sp>
      <p:sp>
        <p:nvSpPr>
          <p:cNvPr id="7" name="Freeform 6"/>
          <p:cNvSpPr/>
          <p:nvPr/>
        </p:nvSpPr>
        <p:spPr>
          <a:xfrm>
            <a:off x="4572000" y="1397000"/>
            <a:ext cx="3048000" cy="2032000"/>
          </a:xfrm>
          <a:custGeom>
            <a:avLst/>
            <a:gdLst>
              <a:gd name="connsiteX0" fmla="*/ 0 w 3048000"/>
              <a:gd name="connsiteY0" fmla="*/ 0 h 2032000"/>
              <a:gd name="connsiteX1" fmla="*/ 2709327 w 3048000"/>
              <a:gd name="connsiteY1" fmla="*/ 0 h 2032000"/>
              <a:gd name="connsiteX2" fmla="*/ 3048000 w 3048000"/>
              <a:gd name="connsiteY2" fmla="*/ 338673 h 2032000"/>
              <a:gd name="connsiteX3" fmla="*/ 3048000 w 3048000"/>
              <a:gd name="connsiteY3" fmla="*/ 2032000 h 2032000"/>
              <a:gd name="connsiteX4" fmla="*/ 0 w 3048000"/>
              <a:gd name="connsiteY4" fmla="*/ 2032000 h 2032000"/>
              <a:gd name="connsiteX5" fmla="*/ 0 w 3048000"/>
              <a:gd name="connsiteY5" fmla="*/ 0 h 203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048000" h="2032000">
                <a:moveTo>
                  <a:pt x="0" y="0"/>
                </a:moveTo>
                <a:lnTo>
                  <a:pt x="2709327" y="0"/>
                </a:lnTo>
                <a:cubicBezTo>
                  <a:pt x="2896371" y="0"/>
                  <a:pt x="3048000" y="151629"/>
                  <a:pt x="3048000" y="338673"/>
                </a:cubicBezTo>
                <a:lnTo>
                  <a:pt x="3048000" y="2032000"/>
                </a:lnTo>
                <a:lnTo>
                  <a:pt x="0" y="2032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3750088"/>
              <a:satOff val="-5626"/>
              <a:lumOff val="-914"/>
              <a:alphaOff val="0"/>
            </a:schemeClr>
          </a:fillRef>
          <a:effectRef idx="0">
            <a:schemeClr val="accent3">
              <a:hueOff val="3750088"/>
              <a:satOff val="-5626"/>
              <a:lumOff val="-914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016" tIns="128016" rIns="128016" bIns="636016" numCol="1" spcCol="1270" anchor="ctr" anchorCtr="0">
            <a:noAutofit/>
          </a:bodyPr>
          <a:lstStyle/>
          <a:p>
            <a:pPr lvl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3200" kern="1200" dirty="0"/>
              <a:t>Bargaining power of Suppliers</a:t>
            </a:r>
            <a:endParaRPr lang="en-US" sz="3200" kern="1200" dirty="0"/>
          </a:p>
        </p:txBody>
      </p:sp>
      <p:sp>
        <p:nvSpPr>
          <p:cNvPr id="8" name="Freeform 7"/>
          <p:cNvSpPr/>
          <p:nvPr/>
        </p:nvSpPr>
        <p:spPr>
          <a:xfrm>
            <a:off x="1524000" y="3428999"/>
            <a:ext cx="3048000" cy="2032001"/>
          </a:xfrm>
          <a:custGeom>
            <a:avLst/>
            <a:gdLst>
              <a:gd name="connsiteX0" fmla="*/ 0 w 3048000"/>
              <a:gd name="connsiteY0" fmla="*/ 0 h 2032000"/>
              <a:gd name="connsiteX1" fmla="*/ 2709327 w 3048000"/>
              <a:gd name="connsiteY1" fmla="*/ 0 h 2032000"/>
              <a:gd name="connsiteX2" fmla="*/ 3048000 w 3048000"/>
              <a:gd name="connsiteY2" fmla="*/ 338673 h 2032000"/>
              <a:gd name="connsiteX3" fmla="*/ 3048000 w 3048000"/>
              <a:gd name="connsiteY3" fmla="*/ 2032000 h 2032000"/>
              <a:gd name="connsiteX4" fmla="*/ 0 w 3048000"/>
              <a:gd name="connsiteY4" fmla="*/ 2032000 h 2032000"/>
              <a:gd name="connsiteX5" fmla="*/ 0 w 3048000"/>
              <a:gd name="connsiteY5" fmla="*/ 0 h 203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048000" h="2032000">
                <a:moveTo>
                  <a:pt x="3048000" y="2031999"/>
                </a:moveTo>
                <a:lnTo>
                  <a:pt x="338673" y="2031999"/>
                </a:lnTo>
                <a:cubicBezTo>
                  <a:pt x="151629" y="2031999"/>
                  <a:pt x="0" y="1880370"/>
                  <a:pt x="0" y="1693326"/>
                </a:cubicBezTo>
                <a:lnTo>
                  <a:pt x="0" y="1"/>
                </a:lnTo>
                <a:lnTo>
                  <a:pt x="3048000" y="1"/>
                </a:lnTo>
                <a:lnTo>
                  <a:pt x="3048000" y="2031999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7500176"/>
              <a:satOff val="-11252"/>
              <a:lumOff val="-1829"/>
              <a:alphaOff val="0"/>
            </a:schemeClr>
          </a:fillRef>
          <a:effectRef idx="0">
            <a:schemeClr val="accent3">
              <a:hueOff val="7500176"/>
              <a:satOff val="-11252"/>
              <a:lumOff val="-182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015" tIns="636016" rIns="128016" bIns="128017" numCol="1" spcCol="1270" anchor="ctr" anchorCtr="0">
            <a:noAutofit/>
          </a:bodyPr>
          <a:lstStyle/>
          <a:p>
            <a:pPr lvl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3200" kern="1200" dirty="0"/>
              <a:t>Threat from substitutes</a:t>
            </a:r>
            <a:endParaRPr lang="en-US" sz="3200" kern="1200" dirty="0"/>
          </a:p>
        </p:txBody>
      </p:sp>
      <p:sp>
        <p:nvSpPr>
          <p:cNvPr id="9" name="Freeform 8"/>
          <p:cNvSpPr/>
          <p:nvPr/>
        </p:nvSpPr>
        <p:spPr>
          <a:xfrm>
            <a:off x="4574248" y="3429000"/>
            <a:ext cx="3048000" cy="2032000"/>
          </a:xfrm>
          <a:custGeom>
            <a:avLst/>
            <a:gdLst>
              <a:gd name="connsiteX0" fmla="*/ 0 w 2032000"/>
              <a:gd name="connsiteY0" fmla="*/ 0 h 3048000"/>
              <a:gd name="connsiteX1" fmla="*/ 1693327 w 2032000"/>
              <a:gd name="connsiteY1" fmla="*/ 0 h 3048000"/>
              <a:gd name="connsiteX2" fmla="*/ 2032000 w 2032000"/>
              <a:gd name="connsiteY2" fmla="*/ 338673 h 3048000"/>
              <a:gd name="connsiteX3" fmla="*/ 2032000 w 2032000"/>
              <a:gd name="connsiteY3" fmla="*/ 3048000 h 3048000"/>
              <a:gd name="connsiteX4" fmla="*/ 0 w 2032000"/>
              <a:gd name="connsiteY4" fmla="*/ 3048000 h 3048000"/>
              <a:gd name="connsiteX5" fmla="*/ 0 w 2032000"/>
              <a:gd name="connsiteY5" fmla="*/ 0 h 304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32000" h="3048000">
                <a:moveTo>
                  <a:pt x="2032000" y="1"/>
                </a:moveTo>
                <a:lnTo>
                  <a:pt x="2032000" y="2539990"/>
                </a:lnTo>
                <a:cubicBezTo>
                  <a:pt x="2032000" y="2820556"/>
                  <a:pt x="1930914" y="3047999"/>
                  <a:pt x="1806218" y="3047999"/>
                </a:cubicBezTo>
                <a:lnTo>
                  <a:pt x="0" y="3047999"/>
                </a:lnTo>
                <a:lnTo>
                  <a:pt x="0" y="1"/>
                </a:lnTo>
                <a:lnTo>
                  <a:pt x="2032000" y="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11250264"/>
              <a:satOff val="-16879"/>
              <a:lumOff val="-2744"/>
              <a:alphaOff val="0"/>
            </a:schemeClr>
          </a:fillRef>
          <a:effectRef idx="0">
            <a:schemeClr val="accent3">
              <a:hueOff val="11250264"/>
              <a:satOff val="-16879"/>
              <a:lumOff val="-2744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016" tIns="636016" rIns="128016" bIns="128016" numCol="1" spcCol="1270" anchor="ctr" anchorCtr="0">
            <a:noAutofit/>
          </a:bodyPr>
          <a:lstStyle/>
          <a:p>
            <a:pPr lvl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3200" kern="1200" dirty="0"/>
              <a:t>Threat from new entrants</a:t>
            </a:r>
            <a:endParaRPr lang="en-US" sz="3200" kern="1200" dirty="0"/>
          </a:p>
        </p:txBody>
      </p:sp>
      <p:sp>
        <p:nvSpPr>
          <p:cNvPr id="10" name="Freeform 9"/>
          <p:cNvSpPr/>
          <p:nvPr/>
        </p:nvSpPr>
        <p:spPr>
          <a:xfrm>
            <a:off x="3131840" y="2780928"/>
            <a:ext cx="2736304" cy="1440160"/>
          </a:xfrm>
          <a:custGeom>
            <a:avLst/>
            <a:gdLst>
              <a:gd name="connsiteX0" fmla="*/ 0 w 1828800"/>
              <a:gd name="connsiteY0" fmla="*/ 169337 h 1016000"/>
              <a:gd name="connsiteX1" fmla="*/ 169337 w 1828800"/>
              <a:gd name="connsiteY1" fmla="*/ 0 h 1016000"/>
              <a:gd name="connsiteX2" fmla="*/ 1659463 w 1828800"/>
              <a:gd name="connsiteY2" fmla="*/ 0 h 1016000"/>
              <a:gd name="connsiteX3" fmla="*/ 1828800 w 1828800"/>
              <a:gd name="connsiteY3" fmla="*/ 169337 h 1016000"/>
              <a:gd name="connsiteX4" fmla="*/ 1828800 w 1828800"/>
              <a:gd name="connsiteY4" fmla="*/ 846663 h 1016000"/>
              <a:gd name="connsiteX5" fmla="*/ 1659463 w 1828800"/>
              <a:gd name="connsiteY5" fmla="*/ 1016000 h 1016000"/>
              <a:gd name="connsiteX6" fmla="*/ 169337 w 1828800"/>
              <a:gd name="connsiteY6" fmla="*/ 1016000 h 1016000"/>
              <a:gd name="connsiteX7" fmla="*/ 0 w 1828800"/>
              <a:gd name="connsiteY7" fmla="*/ 846663 h 1016000"/>
              <a:gd name="connsiteX8" fmla="*/ 0 w 1828800"/>
              <a:gd name="connsiteY8" fmla="*/ 169337 h 101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28800" h="1016000">
                <a:moveTo>
                  <a:pt x="0" y="169337"/>
                </a:moveTo>
                <a:cubicBezTo>
                  <a:pt x="0" y="75815"/>
                  <a:pt x="75815" y="0"/>
                  <a:pt x="169337" y="0"/>
                </a:cubicBezTo>
                <a:lnTo>
                  <a:pt x="1659463" y="0"/>
                </a:lnTo>
                <a:cubicBezTo>
                  <a:pt x="1752985" y="0"/>
                  <a:pt x="1828800" y="75815"/>
                  <a:pt x="1828800" y="169337"/>
                </a:cubicBezTo>
                <a:lnTo>
                  <a:pt x="1828800" y="846663"/>
                </a:lnTo>
                <a:cubicBezTo>
                  <a:pt x="1828800" y="940185"/>
                  <a:pt x="1752985" y="1016000"/>
                  <a:pt x="1659463" y="1016000"/>
                </a:cubicBezTo>
                <a:lnTo>
                  <a:pt x="169337" y="1016000"/>
                </a:lnTo>
                <a:cubicBezTo>
                  <a:pt x="75815" y="1016000"/>
                  <a:pt x="0" y="940185"/>
                  <a:pt x="0" y="846663"/>
                </a:cubicBezTo>
                <a:lnTo>
                  <a:pt x="0" y="16933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3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18177" tIns="118177" rIns="118177" bIns="118177" numCol="1" spcCol="1270" anchor="ctr" anchorCtr="0">
            <a:noAutofit/>
          </a:bodyPr>
          <a:lstStyle/>
          <a:p>
            <a:pPr lvl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3200" kern="1200" dirty="0"/>
              <a:t>Rivalry among existing competitors</a:t>
            </a:r>
            <a:endParaRPr lang="en-US" sz="3200" kern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dirty="0">
                <a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The 5 Forces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Professor Porter explains 5 forces in…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https://www.youtube.com/watch?v=mYF2_FBCvXw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Read the report on Moodle on Costa coffee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84976" cy="1143000"/>
          </a:xfrm>
        </p:spPr>
        <p:txBody>
          <a:bodyPr>
            <a:noAutofit/>
          </a:bodyPr>
          <a:lstStyle/>
          <a:p>
            <a:r>
              <a:rPr lang="en-GB" sz="4600" b="1" dirty="0">
                <a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Classroom Debate</a:t>
            </a:r>
            <a:endParaRPr lang="en-GB" sz="4600" b="1" dirty="0">
              <a:blipFill>
                <a:blip r:embed="rId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</a:rPr>
              <a:t>Propose:</a:t>
            </a:r>
            <a:endParaRPr lang="en-GB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en-GB" dirty="0"/>
              <a:t>Porter’s 5 forces does </a:t>
            </a:r>
            <a:r>
              <a:rPr lang="en-GB" u="sng" dirty="0"/>
              <a:t>not</a:t>
            </a:r>
            <a:r>
              <a:rPr lang="en-GB" dirty="0"/>
              <a:t> impact the culture of an organisation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Oppose: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/>
              <a:t>Porter’s 5 forces does impact the culture of an organisation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Summary</a:t>
            </a:r>
            <a:endParaRPr lang="en-GB" sz="5400" dirty="0">
              <a:blipFill>
                <a:blip r:embed="rId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5338936" cy="37730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Can you explain:</a:t>
            </a:r>
            <a:endParaRPr lang="en-GB" dirty="0"/>
          </a:p>
          <a:p>
            <a:r>
              <a:rPr lang="en-GB" dirty="0"/>
              <a:t>What organisation is?</a:t>
            </a:r>
            <a:endParaRPr lang="en-GB" dirty="0"/>
          </a:p>
          <a:p>
            <a:r>
              <a:rPr lang="en-GB" dirty="0"/>
              <a:t>Types of organisation?</a:t>
            </a:r>
            <a:endParaRPr lang="en-GB" dirty="0"/>
          </a:p>
          <a:p>
            <a:r>
              <a:rPr lang="en-GB" dirty="0"/>
              <a:t>What is business environment?</a:t>
            </a:r>
            <a:endParaRPr lang="en-GB" dirty="0"/>
          </a:p>
          <a:p>
            <a:r>
              <a:rPr lang="en-GB" dirty="0"/>
              <a:t>What are elements of business environment?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2240" y="716832"/>
            <a:ext cx="2178242" cy="1584176"/>
          </a:xfrm>
          <a:prstGeom prst="rect">
            <a:avLst/>
          </a:prstGeom>
        </p:spPr>
      </p:pic>
      <p:pic>
        <p:nvPicPr>
          <p:cNvPr id="6" name="Picture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96136" y="3212976"/>
            <a:ext cx="3223438" cy="2350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Summary</a:t>
            </a:r>
            <a:endParaRPr lang="en-GB" sz="5400" dirty="0">
              <a:blipFill>
                <a:blip r:embed="rId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5338936" cy="37730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Can you explain:</a:t>
            </a:r>
            <a:endParaRPr lang="en-GB" dirty="0"/>
          </a:p>
          <a:p>
            <a:r>
              <a:rPr lang="en-GB" dirty="0"/>
              <a:t>What are the 5 forces?</a:t>
            </a:r>
            <a:endParaRPr lang="en-GB" dirty="0"/>
          </a:p>
          <a:p>
            <a:r>
              <a:rPr lang="en-GB" dirty="0"/>
              <a:t>What are the factors that will influence the 5 forces?</a:t>
            </a:r>
            <a:endParaRPr lang="en-GB" dirty="0"/>
          </a:p>
          <a:p>
            <a:r>
              <a:rPr lang="en-GB" dirty="0"/>
              <a:t>Does the 5 forces affect the culture of an organisation?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2240" y="716832"/>
            <a:ext cx="2178242" cy="1584176"/>
          </a:xfrm>
          <a:prstGeom prst="rect">
            <a:avLst/>
          </a:prstGeom>
        </p:spPr>
      </p:pic>
      <p:pic>
        <p:nvPicPr>
          <p:cNvPr id="6" name="Picture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96136" y="3212976"/>
            <a:ext cx="3223438" cy="2350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93"/>
          </a:xfrm>
        </p:spPr>
        <p:txBody>
          <a:bodyPr>
            <a:normAutofit fontScale="90000"/>
          </a:bodyPr>
          <a:lstStyle/>
          <a:p>
            <a:r>
              <a:rPr lang="en-GB" sz="5400" dirty="0">
                <a:blipFill>
                  <a:blip r:embed="rId1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Next Session</a:t>
            </a:r>
            <a:endParaRPr lang="en-GB" sz="5400" dirty="0">
              <a:blipFill>
                <a:blip r:embed="rId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556792"/>
            <a:ext cx="3826768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The </a:t>
            </a:r>
            <a:r>
              <a:rPr lang="en-GB" sz="4000"/>
              <a:t>organisational Structures</a:t>
            </a:r>
            <a:endParaRPr lang="en-GB" sz="4800" b="1" dirty="0">
              <a:solidFill>
                <a:srgbClr val="00B050"/>
              </a:solidFill>
            </a:endParaRPr>
          </a:p>
        </p:txBody>
      </p:sp>
      <p:pic>
        <p:nvPicPr>
          <p:cNvPr id="4" name="Picture 2" descr="Image result for business clip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6280" y="1106457"/>
            <a:ext cx="5137720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1872</Words>
  <Application>WPS Presentation</Application>
  <PresentationFormat>On-screen Show (4:3)</PresentationFormat>
  <Paragraphs>93</Paragraphs>
  <Slides>18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18</vt:i4>
      </vt:variant>
    </vt:vector>
  </HeadingPairs>
  <TitlesOfParts>
    <vt:vector size="27" baseType="lpstr">
      <vt:lpstr>Arial</vt:lpstr>
      <vt:lpstr>SimSun</vt:lpstr>
      <vt:lpstr>Wingdings</vt:lpstr>
      <vt:lpstr>Myriad Pro</vt:lpstr>
      <vt:lpstr>Segoe Print</vt:lpstr>
      <vt:lpstr>Microsoft YaHei</vt:lpstr>
      <vt:lpstr>Arial Unicode MS</vt:lpstr>
      <vt:lpstr>Calibri</vt:lpstr>
      <vt:lpstr>20140311PresentationUWTSDTemplate</vt:lpstr>
      <vt:lpstr>BA International Hotel Management M5X01924  Management and Organisational Behaviour</vt:lpstr>
      <vt:lpstr>In this session, we will consider…..</vt:lpstr>
      <vt:lpstr>In this session, we will consider…..</vt:lpstr>
      <vt:lpstr>Types of Organisations</vt:lpstr>
      <vt:lpstr>Business Organisation</vt:lpstr>
      <vt:lpstr>Business Environment</vt:lpstr>
      <vt:lpstr>Elements of Business Environment</vt:lpstr>
      <vt:lpstr>Analysis of Business Environment</vt:lpstr>
      <vt:lpstr>Analysis of Business Environment</vt:lpstr>
      <vt:lpstr>What is Porter’s 5 forces?</vt:lpstr>
      <vt:lpstr>Background Information</vt:lpstr>
      <vt:lpstr>The 5 Forces</vt:lpstr>
      <vt:lpstr>The 5 Forces</vt:lpstr>
      <vt:lpstr>Case Study</vt:lpstr>
      <vt:lpstr>Classroom Debate</vt:lpstr>
      <vt:lpstr>Summary</vt:lpstr>
      <vt:lpstr>Summary</vt:lpstr>
      <vt:lpstr>Next Session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Changes MK</cp:lastModifiedBy>
  <cp:revision>173</cp:revision>
  <dcterms:created xsi:type="dcterms:W3CDTF">2015-04-14T15:21:00Z</dcterms:created>
  <dcterms:modified xsi:type="dcterms:W3CDTF">2020-03-09T18:54:15Z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  <property fmtid="{D5CDD505-2E9C-101B-9397-08002B2CF9AE}" pid="3" name="KSOProductBuildVer">
    <vt:lpwstr>1033-11.2.0.9085</vt:lpwstr>
  </property>
</Properties>
</file>