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60"/>
  </p:normalViewPr>
  <p:slideViewPr>
    <p:cSldViewPr snapToGrid="0">
      <p:cViewPr varScale="1">
        <p:scale>
          <a:sx n="84" d="100"/>
          <a:sy n="84" d="100"/>
        </p:scale>
        <p:origin x="64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E62902-0F41-48E9-A1C9-454FF5D60458}" type="doc">
      <dgm:prSet loTypeId="urn:microsoft.com/office/officeart/2005/8/layout/cycle2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9BDCC9E-04CA-48C4-84EE-FBBE44F5A472}">
      <dgm:prSet phldrT="[Text]"/>
      <dgm:spPr/>
      <dgm:t>
        <a:bodyPr/>
        <a:lstStyle/>
        <a:p>
          <a:r>
            <a:rPr lang="en-GB" dirty="0" smtClean="0"/>
            <a:t>Goal clarity</a:t>
          </a:r>
          <a:endParaRPr lang="en-GB" dirty="0"/>
        </a:p>
      </dgm:t>
    </dgm:pt>
    <dgm:pt modelId="{1CB2ABCE-98D1-4D26-A935-7BBBC1A1ED14}" type="parTrans" cxnId="{60E4AB4E-9BAB-4EAE-8BB9-5AB6D4491229}">
      <dgm:prSet/>
      <dgm:spPr/>
      <dgm:t>
        <a:bodyPr/>
        <a:lstStyle/>
        <a:p>
          <a:endParaRPr lang="en-GB"/>
        </a:p>
      </dgm:t>
    </dgm:pt>
    <dgm:pt modelId="{6C77FF6F-B9F2-480D-99E9-BBC27B4D6934}" type="sibTrans" cxnId="{60E4AB4E-9BAB-4EAE-8BB9-5AB6D4491229}">
      <dgm:prSet/>
      <dgm:spPr/>
      <dgm:t>
        <a:bodyPr/>
        <a:lstStyle/>
        <a:p>
          <a:endParaRPr lang="en-GB"/>
        </a:p>
      </dgm:t>
    </dgm:pt>
    <dgm:pt modelId="{6C9C0F4B-E404-4D3A-B7A9-E301493171E5}">
      <dgm:prSet phldrT="[Text]"/>
      <dgm:spPr/>
      <dgm:t>
        <a:bodyPr/>
        <a:lstStyle/>
        <a:p>
          <a:r>
            <a:rPr lang="en-GB" dirty="0" smtClean="0"/>
            <a:t>Analysis of the organisation</a:t>
          </a:r>
          <a:endParaRPr lang="en-GB" dirty="0"/>
        </a:p>
      </dgm:t>
    </dgm:pt>
    <dgm:pt modelId="{F0D3043C-7E72-48F2-A7C4-A230FCE24A0C}" type="parTrans" cxnId="{7E5E7286-2E7A-46E6-BF4E-063789217CC3}">
      <dgm:prSet/>
      <dgm:spPr/>
      <dgm:t>
        <a:bodyPr/>
        <a:lstStyle/>
        <a:p>
          <a:endParaRPr lang="en-GB"/>
        </a:p>
      </dgm:t>
    </dgm:pt>
    <dgm:pt modelId="{4A07C2B0-3D27-43C1-8CB0-D626F4EF4930}" type="sibTrans" cxnId="{7E5E7286-2E7A-46E6-BF4E-063789217CC3}">
      <dgm:prSet/>
      <dgm:spPr/>
      <dgm:t>
        <a:bodyPr/>
        <a:lstStyle/>
        <a:p>
          <a:endParaRPr lang="en-GB"/>
        </a:p>
      </dgm:t>
    </dgm:pt>
    <dgm:pt modelId="{662C10CD-D0AC-476C-9350-20E2B3DF0348}">
      <dgm:prSet phldrT="[Text]"/>
      <dgm:spPr/>
      <dgm:t>
        <a:bodyPr/>
        <a:lstStyle/>
        <a:p>
          <a:r>
            <a:rPr lang="en-GB" dirty="0" smtClean="0"/>
            <a:t>Performance targets</a:t>
          </a:r>
          <a:endParaRPr lang="en-GB" dirty="0"/>
        </a:p>
      </dgm:t>
    </dgm:pt>
    <dgm:pt modelId="{D0C98C17-7027-4AE2-B79D-3BC42ED66CC3}" type="parTrans" cxnId="{6F26642B-AF27-425E-A548-5F6CF3A46F29}">
      <dgm:prSet/>
      <dgm:spPr/>
      <dgm:t>
        <a:bodyPr/>
        <a:lstStyle/>
        <a:p>
          <a:endParaRPr lang="en-GB"/>
        </a:p>
      </dgm:t>
    </dgm:pt>
    <dgm:pt modelId="{0BC7CFBA-5574-4CA8-9509-35312DDEE379}" type="sibTrans" cxnId="{6F26642B-AF27-425E-A548-5F6CF3A46F29}">
      <dgm:prSet/>
      <dgm:spPr/>
      <dgm:t>
        <a:bodyPr/>
        <a:lstStyle/>
        <a:p>
          <a:endParaRPr lang="en-GB"/>
        </a:p>
      </dgm:t>
    </dgm:pt>
    <dgm:pt modelId="{4A63BD7F-07E0-4D8D-9C02-4B1AA3BE70E0}">
      <dgm:prSet phldrT="[Text]"/>
      <dgm:spPr/>
      <dgm:t>
        <a:bodyPr/>
        <a:lstStyle/>
        <a:p>
          <a:r>
            <a:rPr lang="en-GB" dirty="0" smtClean="0"/>
            <a:t>Formality</a:t>
          </a:r>
          <a:endParaRPr lang="en-GB" dirty="0"/>
        </a:p>
      </dgm:t>
    </dgm:pt>
    <dgm:pt modelId="{4F4BD2B3-0175-46CE-9B1F-E9CDCE139D8E}" type="parTrans" cxnId="{E7F8070C-1643-44A6-8701-8CB7AA5781D0}">
      <dgm:prSet/>
      <dgm:spPr/>
      <dgm:t>
        <a:bodyPr/>
        <a:lstStyle/>
        <a:p>
          <a:endParaRPr lang="en-GB"/>
        </a:p>
      </dgm:t>
    </dgm:pt>
    <dgm:pt modelId="{CC6FE0A5-C7ED-43B1-AEE8-96F9EA73996D}" type="sibTrans" cxnId="{E7F8070C-1643-44A6-8701-8CB7AA5781D0}">
      <dgm:prSet/>
      <dgm:spPr/>
      <dgm:t>
        <a:bodyPr/>
        <a:lstStyle/>
        <a:p>
          <a:endParaRPr lang="en-GB"/>
        </a:p>
      </dgm:t>
    </dgm:pt>
    <dgm:pt modelId="{B015CFC8-2308-4E93-A2EA-822689B4238D}" type="pres">
      <dgm:prSet presAssocID="{7FE62902-0F41-48E9-A1C9-454FF5D6045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FF6A635-F38B-489A-B354-354374251FAC}" type="pres">
      <dgm:prSet presAssocID="{C9BDCC9E-04CA-48C4-84EE-FBBE44F5A47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4D24F3-8DEC-4444-9809-3970629D75D9}" type="pres">
      <dgm:prSet presAssocID="{6C77FF6F-B9F2-480D-99E9-BBC27B4D6934}" presName="sibTrans" presStyleLbl="sibTrans2D1" presStyleIdx="0" presStyleCnt="4"/>
      <dgm:spPr/>
      <dgm:t>
        <a:bodyPr/>
        <a:lstStyle/>
        <a:p>
          <a:endParaRPr lang="en-GB"/>
        </a:p>
      </dgm:t>
    </dgm:pt>
    <dgm:pt modelId="{5F72B3A7-5370-46A1-BF4A-012D6CA6F304}" type="pres">
      <dgm:prSet presAssocID="{6C77FF6F-B9F2-480D-99E9-BBC27B4D6934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07460DF9-D585-423D-8883-CA4C92356508}" type="pres">
      <dgm:prSet presAssocID="{6C9C0F4B-E404-4D3A-B7A9-E301493171E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7752D3B-F593-416D-9BFF-5ADC9765894C}" type="pres">
      <dgm:prSet presAssocID="{4A07C2B0-3D27-43C1-8CB0-D626F4EF4930}" presName="sibTrans" presStyleLbl="sibTrans2D1" presStyleIdx="1" presStyleCnt="4"/>
      <dgm:spPr/>
      <dgm:t>
        <a:bodyPr/>
        <a:lstStyle/>
        <a:p>
          <a:endParaRPr lang="en-GB"/>
        </a:p>
      </dgm:t>
    </dgm:pt>
    <dgm:pt modelId="{65F921D0-290A-4EE4-91FB-CE32211741E6}" type="pres">
      <dgm:prSet presAssocID="{4A07C2B0-3D27-43C1-8CB0-D626F4EF4930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C54974F1-D43E-46BC-B747-BDBC7F21A6BD}" type="pres">
      <dgm:prSet presAssocID="{662C10CD-D0AC-476C-9350-20E2B3DF034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7F72E01-96F0-4BEB-9E43-A348E45357D9}" type="pres">
      <dgm:prSet presAssocID="{0BC7CFBA-5574-4CA8-9509-35312DDEE379}" presName="sibTrans" presStyleLbl="sibTrans2D1" presStyleIdx="2" presStyleCnt="4"/>
      <dgm:spPr/>
      <dgm:t>
        <a:bodyPr/>
        <a:lstStyle/>
        <a:p>
          <a:endParaRPr lang="en-GB"/>
        </a:p>
      </dgm:t>
    </dgm:pt>
    <dgm:pt modelId="{B14A0065-81CF-44F1-9408-AD74878C7187}" type="pres">
      <dgm:prSet presAssocID="{0BC7CFBA-5574-4CA8-9509-35312DDEE379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33404AD8-0EBD-496E-A439-BAA7B567D6E3}" type="pres">
      <dgm:prSet presAssocID="{4A63BD7F-07E0-4D8D-9C02-4B1AA3BE70E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941DD4-F9FD-4E71-A27C-DC4D5D26E7F5}" type="pres">
      <dgm:prSet presAssocID="{CC6FE0A5-C7ED-43B1-AEE8-96F9EA73996D}" presName="sibTrans" presStyleLbl="sibTrans2D1" presStyleIdx="3" presStyleCnt="4"/>
      <dgm:spPr/>
      <dgm:t>
        <a:bodyPr/>
        <a:lstStyle/>
        <a:p>
          <a:endParaRPr lang="en-GB"/>
        </a:p>
      </dgm:t>
    </dgm:pt>
    <dgm:pt modelId="{41B8571B-B45D-432C-A9D1-2E5696865669}" type="pres">
      <dgm:prSet presAssocID="{CC6FE0A5-C7ED-43B1-AEE8-96F9EA73996D}" presName="connectorText" presStyleLbl="sibTrans2D1" presStyleIdx="3" presStyleCnt="4"/>
      <dgm:spPr/>
      <dgm:t>
        <a:bodyPr/>
        <a:lstStyle/>
        <a:p>
          <a:endParaRPr lang="en-GB"/>
        </a:p>
      </dgm:t>
    </dgm:pt>
  </dgm:ptLst>
  <dgm:cxnLst>
    <dgm:cxn modelId="{E7F8070C-1643-44A6-8701-8CB7AA5781D0}" srcId="{7FE62902-0F41-48E9-A1C9-454FF5D60458}" destId="{4A63BD7F-07E0-4D8D-9C02-4B1AA3BE70E0}" srcOrd="3" destOrd="0" parTransId="{4F4BD2B3-0175-46CE-9B1F-E9CDCE139D8E}" sibTransId="{CC6FE0A5-C7ED-43B1-AEE8-96F9EA73996D}"/>
    <dgm:cxn modelId="{4B7904AA-C06F-4B1F-BC85-2B9B66C32B79}" type="presOf" srcId="{6C9C0F4B-E404-4D3A-B7A9-E301493171E5}" destId="{07460DF9-D585-423D-8883-CA4C92356508}" srcOrd="0" destOrd="0" presId="urn:microsoft.com/office/officeart/2005/8/layout/cycle2"/>
    <dgm:cxn modelId="{0A059A47-7C44-47D7-8ADE-1C4A1D482174}" type="presOf" srcId="{0BC7CFBA-5574-4CA8-9509-35312DDEE379}" destId="{B14A0065-81CF-44F1-9408-AD74878C7187}" srcOrd="1" destOrd="0" presId="urn:microsoft.com/office/officeart/2005/8/layout/cycle2"/>
    <dgm:cxn modelId="{7E5E7286-2E7A-46E6-BF4E-063789217CC3}" srcId="{7FE62902-0F41-48E9-A1C9-454FF5D60458}" destId="{6C9C0F4B-E404-4D3A-B7A9-E301493171E5}" srcOrd="1" destOrd="0" parTransId="{F0D3043C-7E72-48F2-A7C4-A230FCE24A0C}" sibTransId="{4A07C2B0-3D27-43C1-8CB0-D626F4EF4930}"/>
    <dgm:cxn modelId="{60E4AB4E-9BAB-4EAE-8BB9-5AB6D4491229}" srcId="{7FE62902-0F41-48E9-A1C9-454FF5D60458}" destId="{C9BDCC9E-04CA-48C4-84EE-FBBE44F5A472}" srcOrd="0" destOrd="0" parTransId="{1CB2ABCE-98D1-4D26-A935-7BBBC1A1ED14}" sibTransId="{6C77FF6F-B9F2-480D-99E9-BBC27B4D6934}"/>
    <dgm:cxn modelId="{6F26642B-AF27-425E-A548-5F6CF3A46F29}" srcId="{7FE62902-0F41-48E9-A1C9-454FF5D60458}" destId="{662C10CD-D0AC-476C-9350-20E2B3DF0348}" srcOrd="2" destOrd="0" parTransId="{D0C98C17-7027-4AE2-B79D-3BC42ED66CC3}" sibTransId="{0BC7CFBA-5574-4CA8-9509-35312DDEE379}"/>
    <dgm:cxn modelId="{7E2E8BD3-156C-4DD7-AF0F-7EB7F610236E}" type="presOf" srcId="{6C77FF6F-B9F2-480D-99E9-BBC27B4D6934}" destId="{5F72B3A7-5370-46A1-BF4A-012D6CA6F304}" srcOrd="1" destOrd="0" presId="urn:microsoft.com/office/officeart/2005/8/layout/cycle2"/>
    <dgm:cxn modelId="{4916DCB0-B04F-494D-AE66-EFE755257202}" type="presOf" srcId="{CC6FE0A5-C7ED-43B1-AEE8-96F9EA73996D}" destId="{41B8571B-B45D-432C-A9D1-2E5696865669}" srcOrd="1" destOrd="0" presId="urn:microsoft.com/office/officeart/2005/8/layout/cycle2"/>
    <dgm:cxn modelId="{A3A3D4EF-6EAA-4027-898D-BD02439AEED1}" type="presOf" srcId="{CC6FE0A5-C7ED-43B1-AEE8-96F9EA73996D}" destId="{CF941DD4-F9FD-4E71-A27C-DC4D5D26E7F5}" srcOrd="0" destOrd="0" presId="urn:microsoft.com/office/officeart/2005/8/layout/cycle2"/>
    <dgm:cxn modelId="{D3674CCE-DF0F-41F2-A64A-DD67D71C3FE3}" type="presOf" srcId="{4A07C2B0-3D27-43C1-8CB0-D626F4EF4930}" destId="{47752D3B-F593-416D-9BFF-5ADC9765894C}" srcOrd="0" destOrd="0" presId="urn:microsoft.com/office/officeart/2005/8/layout/cycle2"/>
    <dgm:cxn modelId="{2A067ECD-A0D9-45B3-B96F-924ADB4C9FEA}" type="presOf" srcId="{6C77FF6F-B9F2-480D-99E9-BBC27B4D6934}" destId="{0E4D24F3-8DEC-4444-9809-3970629D75D9}" srcOrd="0" destOrd="0" presId="urn:microsoft.com/office/officeart/2005/8/layout/cycle2"/>
    <dgm:cxn modelId="{D4EE083E-0BDF-40BB-88C7-D367E39AEC80}" type="presOf" srcId="{4A07C2B0-3D27-43C1-8CB0-D626F4EF4930}" destId="{65F921D0-290A-4EE4-91FB-CE32211741E6}" srcOrd="1" destOrd="0" presId="urn:microsoft.com/office/officeart/2005/8/layout/cycle2"/>
    <dgm:cxn modelId="{4E5F278C-C4DE-49B5-8BED-A65A31F829FE}" type="presOf" srcId="{662C10CD-D0AC-476C-9350-20E2B3DF0348}" destId="{C54974F1-D43E-46BC-B747-BDBC7F21A6BD}" srcOrd="0" destOrd="0" presId="urn:microsoft.com/office/officeart/2005/8/layout/cycle2"/>
    <dgm:cxn modelId="{5E02DEE8-638A-4701-B148-61670EE7E722}" type="presOf" srcId="{0BC7CFBA-5574-4CA8-9509-35312DDEE379}" destId="{07F72E01-96F0-4BEB-9E43-A348E45357D9}" srcOrd="0" destOrd="0" presId="urn:microsoft.com/office/officeart/2005/8/layout/cycle2"/>
    <dgm:cxn modelId="{B9157371-67CE-4709-A02F-B1E5C396E757}" type="presOf" srcId="{4A63BD7F-07E0-4D8D-9C02-4B1AA3BE70E0}" destId="{33404AD8-0EBD-496E-A439-BAA7B567D6E3}" srcOrd="0" destOrd="0" presId="urn:microsoft.com/office/officeart/2005/8/layout/cycle2"/>
    <dgm:cxn modelId="{B6793BE1-0061-489D-A9E2-16CE2DC968B7}" type="presOf" srcId="{7FE62902-0F41-48E9-A1C9-454FF5D60458}" destId="{B015CFC8-2308-4E93-A2EA-822689B4238D}" srcOrd="0" destOrd="0" presId="urn:microsoft.com/office/officeart/2005/8/layout/cycle2"/>
    <dgm:cxn modelId="{4C8082B6-0C54-4514-9A75-1DC57A13A525}" type="presOf" srcId="{C9BDCC9E-04CA-48C4-84EE-FBBE44F5A472}" destId="{DFF6A635-F38B-489A-B354-354374251FAC}" srcOrd="0" destOrd="0" presId="urn:microsoft.com/office/officeart/2005/8/layout/cycle2"/>
    <dgm:cxn modelId="{EB62432A-32E0-44A3-B8E7-8163EC29BEF9}" type="presParOf" srcId="{B015CFC8-2308-4E93-A2EA-822689B4238D}" destId="{DFF6A635-F38B-489A-B354-354374251FAC}" srcOrd="0" destOrd="0" presId="urn:microsoft.com/office/officeart/2005/8/layout/cycle2"/>
    <dgm:cxn modelId="{B26AD831-F472-4B26-BEA5-F448EE4CD443}" type="presParOf" srcId="{B015CFC8-2308-4E93-A2EA-822689B4238D}" destId="{0E4D24F3-8DEC-4444-9809-3970629D75D9}" srcOrd="1" destOrd="0" presId="urn:microsoft.com/office/officeart/2005/8/layout/cycle2"/>
    <dgm:cxn modelId="{86F81EE5-6BDC-471B-870F-C6AC2456D8F5}" type="presParOf" srcId="{0E4D24F3-8DEC-4444-9809-3970629D75D9}" destId="{5F72B3A7-5370-46A1-BF4A-012D6CA6F304}" srcOrd="0" destOrd="0" presId="urn:microsoft.com/office/officeart/2005/8/layout/cycle2"/>
    <dgm:cxn modelId="{22A111F8-884F-49F2-B98E-E886B19D73E2}" type="presParOf" srcId="{B015CFC8-2308-4E93-A2EA-822689B4238D}" destId="{07460DF9-D585-423D-8883-CA4C92356508}" srcOrd="2" destOrd="0" presId="urn:microsoft.com/office/officeart/2005/8/layout/cycle2"/>
    <dgm:cxn modelId="{B5C68060-A47B-46F0-9308-000DC280ADE7}" type="presParOf" srcId="{B015CFC8-2308-4E93-A2EA-822689B4238D}" destId="{47752D3B-F593-416D-9BFF-5ADC9765894C}" srcOrd="3" destOrd="0" presId="urn:microsoft.com/office/officeart/2005/8/layout/cycle2"/>
    <dgm:cxn modelId="{3BB445AF-E4B7-4A94-BB1A-1673BF0A3C65}" type="presParOf" srcId="{47752D3B-F593-416D-9BFF-5ADC9765894C}" destId="{65F921D0-290A-4EE4-91FB-CE32211741E6}" srcOrd="0" destOrd="0" presId="urn:microsoft.com/office/officeart/2005/8/layout/cycle2"/>
    <dgm:cxn modelId="{D4205638-93DE-4DD7-99C9-FB8AB9AA63D9}" type="presParOf" srcId="{B015CFC8-2308-4E93-A2EA-822689B4238D}" destId="{C54974F1-D43E-46BC-B747-BDBC7F21A6BD}" srcOrd="4" destOrd="0" presId="urn:microsoft.com/office/officeart/2005/8/layout/cycle2"/>
    <dgm:cxn modelId="{FCC773AA-C7EC-435F-B723-4DEEB1108988}" type="presParOf" srcId="{B015CFC8-2308-4E93-A2EA-822689B4238D}" destId="{07F72E01-96F0-4BEB-9E43-A348E45357D9}" srcOrd="5" destOrd="0" presId="urn:microsoft.com/office/officeart/2005/8/layout/cycle2"/>
    <dgm:cxn modelId="{8B60E940-562A-4DE7-BB94-74B89E230E5D}" type="presParOf" srcId="{07F72E01-96F0-4BEB-9E43-A348E45357D9}" destId="{B14A0065-81CF-44F1-9408-AD74878C7187}" srcOrd="0" destOrd="0" presId="urn:microsoft.com/office/officeart/2005/8/layout/cycle2"/>
    <dgm:cxn modelId="{7891BCD4-9085-44B8-92AC-6606B57F907E}" type="presParOf" srcId="{B015CFC8-2308-4E93-A2EA-822689B4238D}" destId="{33404AD8-0EBD-496E-A439-BAA7B567D6E3}" srcOrd="6" destOrd="0" presId="urn:microsoft.com/office/officeart/2005/8/layout/cycle2"/>
    <dgm:cxn modelId="{5BA5D0EE-8ACC-41FA-B386-C897A0C8F5A5}" type="presParOf" srcId="{B015CFC8-2308-4E93-A2EA-822689B4238D}" destId="{CF941DD4-F9FD-4E71-A27C-DC4D5D26E7F5}" srcOrd="7" destOrd="0" presId="urn:microsoft.com/office/officeart/2005/8/layout/cycle2"/>
    <dgm:cxn modelId="{ADEC51B1-DB7F-43A8-9955-013678083D21}" type="presParOf" srcId="{CF941DD4-F9FD-4E71-A27C-DC4D5D26E7F5}" destId="{41B8571B-B45D-432C-A9D1-2E569686566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F6A635-F38B-489A-B354-354374251FAC}">
      <dsp:nvSpPr>
        <dsp:cNvPr id="0" name=""/>
        <dsp:cNvSpPr/>
      </dsp:nvSpPr>
      <dsp:spPr>
        <a:xfrm>
          <a:off x="3417774" y="1146"/>
          <a:ext cx="2047194" cy="204719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Goal clarity</a:t>
          </a:r>
          <a:endParaRPr lang="en-GB" sz="2100" kern="1200" dirty="0"/>
        </a:p>
      </dsp:txBody>
      <dsp:txXfrm>
        <a:off x="3717579" y="300951"/>
        <a:ext cx="1447584" cy="1447584"/>
      </dsp:txXfrm>
    </dsp:sp>
    <dsp:sp modelId="{0E4D24F3-8DEC-4444-9809-3970629D75D9}">
      <dsp:nvSpPr>
        <dsp:cNvPr id="0" name=""/>
        <dsp:cNvSpPr/>
      </dsp:nvSpPr>
      <dsp:spPr>
        <a:xfrm rot="2700000">
          <a:off x="5245096" y="1754757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>
        <a:off x="5268974" y="1835296"/>
        <a:ext cx="380452" cy="414556"/>
      </dsp:txXfrm>
    </dsp:sp>
    <dsp:sp modelId="{07460DF9-D585-423D-8883-CA4C92356508}">
      <dsp:nvSpPr>
        <dsp:cNvPr id="0" name=""/>
        <dsp:cNvSpPr/>
      </dsp:nvSpPr>
      <dsp:spPr>
        <a:xfrm>
          <a:off x="5590482" y="2173854"/>
          <a:ext cx="2047194" cy="204719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Analysis of the organisation</a:t>
          </a:r>
          <a:endParaRPr lang="en-GB" sz="2100" kern="1200" dirty="0"/>
        </a:p>
      </dsp:txBody>
      <dsp:txXfrm>
        <a:off x="5890287" y="2473659"/>
        <a:ext cx="1447584" cy="1447584"/>
      </dsp:txXfrm>
    </dsp:sp>
    <dsp:sp modelId="{47752D3B-F593-416D-9BFF-5ADC9765894C}">
      <dsp:nvSpPr>
        <dsp:cNvPr id="0" name=""/>
        <dsp:cNvSpPr/>
      </dsp:nvSpPr>
      <dsp:spPr>
        <a:xfrm rot="8100000">
          <a:off x="5266850" y="3927465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5406023" y="4008004"/>
        <a:ext cx="380452" cy="414556"/>
      </dsp:txXfrm>
    </dsp:sp>
    <dsp:sp modelId="{C54974F1-D43E-46BC-B747-BDBC7F21A6BD}">
      <dsp:nvSpPr>
        <dsp:cNvPr id="0" name=""/>
        <dsp:cNvSpPr/>
      </dsp:nvSpPr>
      <dsp:spPr>
        <a:xfrm>
          <a:off x="3417774" y="4346562"/>
          <a:ext cx="2047194" cy="204719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Performance targets</a:t>
          </a:r>
          <a:endParaRPr lang="en-GB" sz="2100" kern="1200" dirty="0"/>
        </a:p>
      </dsp:txBody>
      <dsp:txXfrm>
        <a:off x="3717579" y="4646367"/>
        <a:ext cx="1447584" cy="1447584"/>
      </dsp:txXfrm>
    </dsp:sp>
    <dsp:sp modelId="{07F72E01-96F0-4BEB-9E43-A348E45357D9}">
      <dsp:nvSpPr>
        <dsp:cNvPr id="0" name=""/>
        <dsp:cNvSpPr/>
      </dsp:nvSpPr>
      <dsp:spPr>
        <a:xfrm rot="13500000">
          <a:off x="3094142" y="3949218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3233315" y="4145051"/>
        <a:ext cx="380452" cy="414556"/>
      </dsp:txXfrm>
    </dsp:sp>
    <dsp:sp modelId="{33404AD8-0EBD-496E-A439-BAA7B567D6E3}">
      <dsp:nvSpPr>
        <dsp:cNvPr id="0" name=""/>
        <dsp:cNvSpPr/>
      </dsp:nvSpPr>
      <dsp:spPr>
        <a:xfrm>
          <a:off x="1245066" y="2173854"/>
          <a:ext cx="2047194" cy="2047194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Formality</a:t>
          </a:r>
          <a:endParaRPr lang="en-GB" sz="2100" kern="1200" dirty="0"/>
        </a:p>
      </dsp:txBody>
      <dsp:txXfrm>
        <a:off x="1544871" y="2473659"/>
        <a:ext cx="1447584" cy="1447584"/>
      </dsp:txXfrm>
    </dsp:sp>
    <dsp:sp modelId="{CF941DD4-F9FD-4E71-A27C-DC4D5D26E7F5}">
      <dsp:nvSpPr>
        <dsp:cNvPr id="0" name=""/>
        <dsp:cNvSpPr/>
      </dsp:nvSpPr>
      <dsp:spPr>
        <a:xfrm rot="18900000">
          <a:off x="3072388" y="1776510"/>
          <a:ext cx="543503" cy="69092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>
        <a:off x="3096266" y="1972343"/>
        <a:ext cx="380452" cy="4145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332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23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534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096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324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761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279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956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142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549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2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CD952-5D65-41F4-BC60-CC921B71DD2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FA036F-CBE2-4580-9864-17402B3DF7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875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721421"/>
          </a:xfrm>
        </p:spPr>
        <p:txBody>
          <a:bodyPr>
            <a:normAutofit/>
          </a:bodyPr>
          <a:lstStyle/>
          <a:p>
            <a:r>
              <a:rPr lang="en-GB" sz="8800" dirty="0" smtClean="0"/>
              <a:t>Strategic Planning</a:t>
            </a:r>
            <a:endParaRPr lang="en-GB" sz="8800" dirty="0"/>
          </a:p>
        </p:txBody>
      </p:sp>
      <p:pic>
        <p:nvPicPr>
          <p:cNvPr id="1026" name="Picture 2" descr="Image result for strategic pla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759" y="3797808"/>
            <a:ext cx="8601069" cy="233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84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" y="0"/>
            <a:ext cx="10287000" cy="685800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9864090" y="1253331"/>
            <a:ext cx="2327910" cy="435133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500" dirty="0" smtClean="0"/>
              <a:t>Strategic planning</a:t>
            </a:r>
          </a:p>
          <a:p>
            <a:r>
              <a:rPr lang="en-GB" sz="3500" dirty="0" smtClean="0"/>
              <a:t>The planning cycle</a:t>
            </a:r>
          </a:p>
          <a:p>
            <a:r>
              <a:rPr lang="en-GB" sz="3500" dirty="0" smtClean="0"/>
              <a:t>Key elements of strategic decisions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55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planning?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An attempt to enhance performance by </a:t>
            </a:r>
            <a:r>
              <a:rPr lang="en-GB" sz="3200" b="1" u="sng" dirty="0" smtClean="0"/>
              <a:t>forecasting</a:t>
            </a:r>
            <a:r>
              <a:rPr lang="en-GB" sz="3200" dirty="0" smtClean="0"/>
              <a:t> changes in the organisation and its environment</a:t>
            </a:r>
          </a:p>
          <a:p>
            <a:endParaRPr lang="en-GB" sz="3200" dirty="0"/>
          </a:p>
          <a:p>
            <a:r>
              <a:rPr lang="en-GB" sz="3200" dirty="0" smtClean="0"/>
              <a:t>Setting </a:t>
            </a:r>
            <a:r>
              <a:rPr lang="en-GB" sz="3200" b="1" u="sng" dirty="0" smtClean="0"/>
              <a:t>objectives</a:t>
            </a:r>
            <a:r>
              <a:rPr lang="en-GB" sz="3200" dirty="0" smtClean="0"/>
              <a:t> and developing strategies for the achievement of these objectives</a:t>
            </a:r>
          </a:p>
          <a:p>
            <a:endParaRPr lang="en-GB" sz="3200" dirty="0"/>
          </a:p>
          <a:p>
            <a:r>
              <a:rPr lang="en-GB" sz="3200" dirty="0" smtClean="0"/>
              <a:t>All organisations engage in planning to some extent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6084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r>
              <a:rPr lang="en-GB" sz="6000" dirty="0" smtClean="0"/>
              <a:t>Strategic’ planning</a:t>
            </a:r>
            <a:endParaRPr lang="en-GB" sz="6000" dirty="0"/>
          </a:p>
        </p:txBody>
      </p:sp>
      <p:sp>
        <p:nvSpPr>
          <p:cNvPr id="5" name="TextBox 4"/>
          <p:cNvSpPr txBox="1"/>
          <p:nvPr/>
        </p:nvSpPr>
        <p:spPr>
          <a:xfrm>
            <a:off x="1547567" y="2048309"/>
            <a:ext cx="10176347" cy="30469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‘By contrast, strategic planning is intended to be explicit, rational, rigorous and systematic, and it involves the application of scientific methods to policy problems.’ </a:t>
            </a:r>
          </a:p>
          <a:p>
            <a:endParaRPr lang="en-GB" sz="2400" dirty="0" smtClean="0"/>
          </a:p>
          <a:p>
            <a:r>
              <a:rPr lang="en-GB" sz="2400" dirty="0" smtClean="0"/>
              <a:t>Friedman 1987; van </a:t>
            </a:r>
            <a:r>
              <a:rPr lang="en-GB" sz="2400" dirty="0" err="1" smtClean="0"/>
              <a:t>Gunsteren</a:t>
            </a:r>
            <a:r>
              <a:rPr lang="en-GB" sz="2400" dirty="0" smtClean="0"/>
              <a:t> 1976 (as cited in Boyne 2010: 61)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6240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7773" y="212725"/>
            <a:ext cx="5660570" cy="1325563"/>
          </a:xfrm>
        </p:spPr>
        <p:txBody>
          <a:bodyPr>
            <a:noAutofit/>
          </a:bodyPr>
          <a:lstStyle/>
          <a:p>
            <a:r>
              <a:rPr lang="en-GB" sz="5400" dirty="0" smtClean="0"/>
              <a:t>The planning cycle</a:t>
            </a:r>
            <a:endParaRPr lang="en-GB" sz="5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756337"/>
              </p:ext>
            </p:extLst>
          </p:nvPr>
        </p:nvGraphicFramePr>
        <p:xfrm>
          <a:off x="-957944" y="365125"/>
          <a:ext cx="8882743" cy="6394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847114" y="1447800"/>
            <a:ext cx="522514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2800" b="1" dirty="0" smtClean="0"/>
              <a:t>Goal clarity</a:t>
            </a:r>
            <a:r>
              <a:rPr lang="en-GB" sz="2800" dirty="0" smtClean="0"/>
              <a:t>: we must know what we are trying to achieve</a:t>
            </a:r>
          </a:p>
          <a:p>
            <a:pPr marL="342900" indent="-342900">
              <a:buAutoNum type="arabicPeriod"/>
            </a:pPr>
            <a:r>
              <a:rPr lang="en-GB" sz="2800" b="1" dirty="0" smtClean="0"/>
              <a:t>Analysis of the organisation</a:t>
            </a:r>
            <a:r>
              <a:rPr lang="en-GB" sz="2800" dirty="0" smtClean="0"/>
              <a:t>: we need to assess the organisation and our environment and assess the likelihood of success</a:t>
            </a:r>
          </a:p>
          <a:p>
            <a:pPr marL="342900" indent="-342900">
              <a:buAutoNum type="arabicPeriod"/>
            </a:pPr>
            <a:r>
              <a:rPr lang="en-GB" sz="2800" b="1" dirty="0" smtClean="0"/>
              <a:t>Performance targets</a:t>
            </a:r>
            <a:r>
              <a:rPr lang="en-GB" sz="2800" dirty="0" smtClean="0"/>
              <a:t>: need to be quantifiable. We need clear performance indicators</a:t>
            </a:r>
          </a:p>
          <a:p>
            <a:pPr marL="342900" indent="-342900">
              <a:buAutoNum type="arabicPeriod"/>
            </a:pPr>
            <a:r>
              <a:rPr lang="en-GB" sz="2800" b="1" dirty="0" smtClean="0"/>
              <a:t>Formality</a:t>
            </a:r>
            <a:r>
              <a:rPr lang="en-GB" sz="2800" dirty="0" smtClean="0"/>
              <a:t>: formal clarification of objectives and strategies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1972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F6A635-F38B-489A-B354-354374251F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4D24F3-8DEC-4444-9809-3970629D75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460DF9-D585-423D-8883-CA4C92356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752D3B-F593-416D-9BFF-5ADC976589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4974F1-D43E-46BC-B747-BDBC7F21A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F72E01-96F0-4BEB-9E43-A348E4535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3404AD8-0EBD-496E-A439-BAA7B567D6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941DD4-F9FD-4E71-A27C-DC4D5D26E7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Strategic Decisions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247888" y="6025198"/>
            <a:ext cx="3270504" cy="467042"/>
          </a:xfrm>
        </p:spPr>
        <p:txBody>
          <a:bodyPr/>
          <a:lstStyle/>
          <a:p>
            <a:r>
              <a:rPr lang="en-GB" dirty="0"/>
              <a:t>Lynch </a:t>
            </a:r>
            <a:r>
              <a:rPr lang="en-GB" dirty="0" smtClean="0"/>
              <a:t>(2012:11/12)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721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37411"/>
          </a:xfrm>
        </p:spPr>
        <p:txBody>
          <a:bodyPr>
            <a:noAutofit/>
          </a:bodyPr>
          <a:lstStyle/>
          <a:p>
            <a:pPr algn="r"/>
            <a:r>
              <a:rPr lang="en-GB" sz="6000" dirty="0" smtClean="0"/>
              <a:t>5 key elements of strategic decisions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76272"/>
            <a:ext cx="11222736" cy="441217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3200" b="1" dirty="0" smtClean="0">
                <a:solidFill>
                  <a:srgbClr val="C00000"/>
                </a:solidFill>
              </a:rPr>
              <a:t>Existing and new customers</a:t>
            </a:r>
            <a:r>
              <a:rPr lang="en-GB" dirty="0" smtClean="0"/>
              <a:t>: they make buying decisions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 smtClean="0">
                <a:solidFill>
                  <a:srgbClr val="FF0000"/>
                </a:solidFill>
              </a:rPr>
              <a:t>Implementation processes to deliver the strategy</a:t>
            </a:r>
            <a:r>
              <a:rPr lang="en-GB" dirty="0" smtClean="0"/>
              <a:t>: how organisations evolve towards their chosen purpose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 smtClean="0">
                <a:solidFill>
                  <a:srgbClr val="00B050"/>
                </a:solidFill>
              </a:rPr>
              <a:t>Offer sustainable competitive advantage</a:t>
            </a:r>
            <a:r>
              <a:rPr lang="en-GB" dirty="0" smtClean="0"/>
              <a:t>: lead the field, perform and be seen as an exemplar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 smtClean="0">
                <a:solidFill>
                  <a:srgbClr val="0070C0"/>
                </a:solidFill>
              </a:rPr>
              <a:t>Exploit linkages between the organisation and its environment</a:t>
            </a:r>
            <a:r>
              <a:rPr lang="en-GB" dirty="0" smtClean="0"/>
              <a:t>: specific context</a:t>
            </a:r>
            <a:r>
              <a:rPr lang="en-GB" dirty="0"/>
              <a:t> </a:t>
            </a:r>
            <a:r>
              <a:rPr lang="en-GB" dirty="0" smtClean="0"/>
              <a:t>and location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 smtClean="0">
                <a:solidFill>
                  <a:srgbClr val="7030A0"/>
                </a:solidFill>
              </a:rPr>
              <a:t>Vision and purpose</a:t>
            </a:r>
            <a:r>
              <a:rPr lang="en-GB" dirty="0" smtClean="0"/>
              <a:t>: move forward in a significant way beyond the current environment. Innovate!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411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Boyne G (2010) ‘Strategic Planning’ in Ashworth R, Boyne G and </a:t>
            </a:r>
            <a:r>
              <a:rPr lang="en-GB" dirty="0" err="1"/>
              <a:t>Entwistle</a:t>
            </a:r>
            <a:r>
              <a:rPr lang="en-GB" dirty="0"/>
              <a:t> T (2010: 60-77) Public Service Improvement: theories and evidence. Oxford: </a:t>
            </a:r>
            <a:r>
              <a:rPr lang="en-GB" dirty="0" smtClean="0"/>
              <a:t>OUP</a:t>
            </a:r>
          </a:p>
          <a:p>
            <a:r>
              <a:rPr lang="en-GB" dirty="0"/>
              <a:t>Lynch R (</a:t>
            </a:r>
            <a:r>
              <a:rPr lang="en-GB" dirty="0" smtClean="0"/>
              <a:t>2012) </a:t>
            </a:r>
            <a:r>
              <a:rPr lang="en-GB" dirty="0"/>
              <a:t>Strategic Management 6th edition. London: Pearson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55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292</Words>
  <Application>Microsoft Office PowerPoint</Application>
  <PresentationFormat>Widescreen</PresentationFormat>
  <Paragraphs>34</Paragraphs>
  <Slides>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Strategic Planning</vt:lpstr>
      <vt:lpstr>PowerPoint Presentation</vt:lpstr>
      <vt:lpstr>What is planning?</vt:lpstr>
      <vt:lpstr>‘Strategic’ planning</vt:lpstr>
      <vt:lpstr>The planning cycle</vt:lpstr>
      <vt:lpstr>Strategic Decisions</vt:lpstr>
      <vt:lpstr>5 key elements of strategic decisions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Planning</dc:title>
  <dc:creator>Mike</dc:creator>
  <cp:lastModifiedBy>Mike Durke</cp:lastModifiedBy>
  <cp:revision>10</cp:revision>
  <dcterms:created xsi:type="dcterms:W3CDTF">2016-02-10T15:02:29Z</dcterms:created>
  <dcterms:modified xsi:type="dcterms:W3CDTF">2019-02-22T10:37:10Z</dcterms:modified>
</cp:coreProperties>
</file>