
<file path=[Content_Types].xml><?xml version="1.0" encoding="utf-8"?>
<Types xmlns="http://schemas.openxmlformats.org/package/2006/content-types">
  <Default Extension="62029646522234" ContentType="image/jpeg"/>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2.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notesSlides/notesSlide3.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08" r:id="rId1"/>
  </p:sldMasterIdLst>
  <p:notesMasterIdLst>
    <p:notesMasterId r:id="rId16"/>
  </p:notesMasterIdLst>
  <p:sldIdLst>
    <p:sldId id="256" r:id="rId2"/>
    <p:sldId id="257" r:id="rId3"/>
    <p:sldId id="271" r:id="rId4"/>
    <p:sldId id="259" r:id="rId5"/>
    <p:sldId id="260" r:id="rId6"/>
    <p:sldId id="261" r:id="rId7"/>
    <p:sldId id="262" r:id="rId8"/>
    <p:sldId id="263" r:id="rId9"/>
    <p:sldId id="264" r:id="rId10"/>
    <p:sldId id="265" r:id="rId11"/>
    <p:sldId id="266" r:id="rId12"/>
    <p:sldId id="267" r:id="rId13"/>
    <p:sldId id="268"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5817"/>
    <p:restoredTop sz="94601"/>
  </p:normalViewPr>
  <p:slideViewPr>
    <p:cSldViewPr snapToGrid="0">
      <p:cViewPr>
        <p:scale>
          <a:sx n="85" d="100"/>
          <a:sy n="85" d="100"/>
        </p:scale>
        <p:origin x="336" y="584"/>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D13B8D-9667-E043-95E9-8C55AC950B14}" type="datetimeFigureOut">
              <a:rPr lang="en-US" smtClean="0"/>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34E92C-4314-0B46-95AF-C87AE63CFFB0}" type="slidenum">
              <a:rPr lang="en-US" smtClean="0"/>
              <a:t>‹#›</a:t>
            </a:fld>
            <a:endParaRPr lang="en-US"/>
          </a:p>
        </p:txBody>
      </p:sp>
    </p:spTree>
    <p:extLst>
      <p:ext uri="{BB962C8B-B14F-4D97-AF65-F5344CB8AC3E}">
        <p14:creationId xmlns:p14="http://schemas.microsoft.com/office/powerpoint/2010/main" val="2283583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34E92C-4314-0B46-95AF-C87AE63CFFB0}" type="slidenum">
              <a:rPr lang="en-US" smtClean="0"/>
              <a:t>3</a:t>
            </a:fld>
            <a:endParaRPr lang="en-US"/>
          </a:p>
        </p:txBody>
      </p:sp>
    </p:spTree>
    <p:extLst>
      <p:ext uri="{BB962C8B-B14F-4D97-AF65-F5344CB8AC3E}">
        <p14:creationId xmlns:p14="http://schemas.microsoft.com/office/powerpoint/2010/main" val="2293552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34E92C-4314-0B46-95AF-C87AE63CFFB0}" type="slidenum">
              <a:rPr lang="en-US" smtClean="0"/>
              <a:t>6</a:t>
            </a:fld>
            <a:endParaRPr lang="en-US"/>
          </a:p>
        </p:txBody>
      </p:sp>
    </p:spTree>
    <p:extLst>
      <p:ext uri="{BB962C8B-B14F-4D97-AF65-F5344CB8AC3E}">
        <p14:creationId xmlns:p14="http://schemas.microsoft.com/office/powerpoint/2010/main" val="62636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34E92C-4314-0B46-95AF-C87AE63CFFB0}" type="slidenum">
              <a:rPr lang="en-US" smtClean="0"/>
              <a:t>8</a:t>
            </a:fld>
            <a:endParaRPr lang="en-US"/>
          </a:p>
        </p:txBody>
      </p:sp>
    </p:spTree>
    <p:extLst>
      <p:ext uri="{BB962C8B-B14F-4D97-AF65-F5344CB8AC3E}">
        <p14:creationId xmlns:p14="http://schemas.microsoft.com/office/powerpoint/2010/main" val="1017851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DB18AF95-7B67-3C48-B6B2-CE6EBE84B063}" type="datetimeFigureOut">
              <a:rPr lang="en-US" smtClean="0"/>
              <a:t>7/19/26</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EA0EF29C-3FFA-384A-AA16-4C5BBF80B264}" type="slidenum">
              <a:rPr lang="en-US" smtClean="0"/>
              <a:t>‹#›</a:t>
            </a:fld>
            <a:endParaRPr lang="en-US"/>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Tree>
    <p:extLst>
      <p:ext uri="{BB962C8B-B14F-4D97-AF65-F5344CB8AC3E}">
        <p14:creationId xmlns:p14="http://schemas.microsoft.com/office/powerpoint/2010/main" val="378292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B18AF95-7B67-3C48-B6B2-CE6EBE84B063}" type="datetimeFigureOut">
              <a:rPr lang="en-US" smtClean="0"/>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0EF29C-3FFA-384A-AA16-4C5BBF80B264}" type="slidenum">
              <a:rPr lang="en-US" smtClean="0"/>
              <a:t>‹#›</a:t>
            </a:fld>
            <a:endParaRPr lang="en-US"/>
          </a:p>
        </p:txBody>
      </p:sp>
    </p:spTree>
    <p:extLst>
      <p:ext uri="{BB962C8B-B14F-4D97-AF65-F5344CB8AC3E}">
        <p14:creationId xmlns:p14="http://schemas.microsoft.com/office/powerpoint/2010/main" val="137631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DB18AF95-7B67-3C48-B6B2-CE6EBE84B063}" type="datetimeFigureOut">
              <a:rPr lang="en-US" smtClean="0"/>
              <a:t>7/19/26</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EA0EF29C-3FFA-384A-AA16-4C5BBF80B264}"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9418692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18AF95-7B67-3C48-B6B2-CE6EBE84B063}" type="datetimeFigureOut">
              <a:rPr lang="en-US" smtClean="0"/>
              <a:t>7/19/26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0EF29C-3FFA-384A-AA16-4C5BBF80B264}" type="slidenum">
              <a:rPr lang="en-US" smtClean="0"/>
              <a:t>‹#›</a:t>
            </a:fld>
            <a:endParaRPr lang="en-US"/>
          </a:p>
        </p:txBody>
      </p:sp>
    </p:spTree>
    <p:extLst>
      <p:ext uri="{BB962C8B-B14F-4D97-AF65-F5344CB8AC3E}">
        <p14:creationId xmlns:p14="http://schemas.microsoft.com/office/powerpoint/2010/main" val="4008303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B18AF95-7B67-3C48-B6B2-CE6EBE84B063}" type="datetimeFigureOut">
              <a:rPr lang="en-US" smtClean="0"/>
              <a:t>7/19/26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0EF29C-3FFA-384A-AA16-4C5BBF80B264}" type="slidenum">
              <a:rPr lang="en-US" smtClean="0"/>
              <a:t>‹#›</a:t>
            </a:fld>
            <a:endParaRPr lang="en-US"/>
          </a:p>
        </p:txBody>
      </p:sp>
    </p:spTree>
    <p:extLst>
      <p:ext uri="{BB962C8B-B14F-4D97-AF65-F5344CB8AC3E}">
        <p14:creationId xmlns:p14="http://schemas.microsoft.com/office/powerpoint/2010/main" val="3021914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B18AF95-7B67-3C48-B6B2-CE6EBE84B063}" type="datetimeFigureOut">
              <a:rPr lang="en-US" smtClean="0"/>
              <a:t>7/19/26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0EF29C-3FFA-384A-AA16-4C5BBF80B264}" type="slidenum">
              <a:rPr lang="en-US" smtClean="0"/>
              <a:t>‹#›</a:t>
            </a:fld>
            <a:endParaRPr lang="en-US"/>
          </a:p>
        </p:txBody>
      </p:sp>
    </p:spTree>
    <p:extLst>
      <p:ext uri="{BB962C8B-B14F-4D97-AF65-F5344CB8AC3E}">
        <p14:creationId xmlns:p14="http://schemas.microsoft.com/office/powerpoint/2010/main" val="2971035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18AF95-7B67-3C48-B6B2-CE6EBE84B063}" type="datetimeFigureOut">
              <a:rPr lang="en-US" smtClean="0"/>
              <a:t>7/19/26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0EF29C-3FFA-384A-AA16-4C5BBF80B264}" type="slidenum">
              <a:rPr lang="en-US" smtClean="0"/>
              <a:t>‹#›</a:t>
            </a:fld>
            <a:endParaRPr lang="en-US"/>
          </a:p>
        </p:txBody>
      </p:sp>
    </p:spTree>
    <p:extLst>
      <p:ext uri="{BB962C8B-B14F-4D97-AF65-F5344CB8AC3E}">
        <p14:creationId xmlns:p14="http://schemas.microsoft.com/office/powerpoint/2010/main" val="3052797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DB18AF95-7B67-3C48-B6B2-CE6EBE84B063}" type="datetimeFigureOut">
              <a:rPr lang="en-US" smtClean="0"/>
              <a:t>7/19/26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A0EF29C-3FFA-384A-AA16-4C5BBF80B264}"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62967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DB18AF95-7B67-3C48-B6B2-CE6EBE84B063}" type="datetimeFigureOut">
              <a:rPr lang="en-US" smtClean="0"/>
              <a:t>7/19/26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A0EF29C-3FFA-384A-AA16-4C5BBF80B264}"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09013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B18AF95-7B67-3C48-B6B2-CE6EBE84B063}" type="datetimeFigureOut">
              <a:rPr lang="en-US" smtClean="0"/>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0EF29C-3FFA-384A-AA16-4C5BBF80B264}" type="slidenum">
              <a:rPr lang="en-US" smtClean="0"/>
              <a:t>‹#›</a:t>
            </a:fld>
            <a:endParaRPr lang="en-US"/>
          </a:p>
        </p:txBody>
      </p:sp>
    </p:spTree>
    <p:extLst>
      <p:ext uri="{BB962C8B-B14F-4D97-AF65-F5344CB8AC3E}">
        <p14:creationId xmlns:p14="http://schemas.microsoft.com/office/powerpoint/2010/main" val="1626098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B18AF95-7B67-3C48-B6B2-CE6EBE84B063}" type="datetimeFigureOut">
              <a:rPr lang="en-US" smtClean="0"/>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0EF29C-3FFA-384A-AA16-4C5BBF80B264}" type="slidenum">
              <a:rPr lang="en-US" smtClean="0"/>
              <a:t>‹#›</a:t>
            </a:fld>
            <a:endParaRPr lang="en-US"/>
          </a:p>
        </p:txBody>
      </p:sp>
    </p:spTree>
    <p:extLst>
      <p:ext uri="{BB962C8B-B14F-4D97-AF65-F5344CB8AC3E}">
        <p14:creationId xmlns:p14="http://schemas.microsoft.com/office/powerpoint/2010/main" val="4245569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DB18AF95-7B67-3C48-B6B2-CE6EBE84B063}" type="datetimeFigureOut">
              <a:rPr lang="en-US" smtClean="0"/>
              <a:t>7/19/26</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EA0EF29C-3FFA-384A-AA16-4C5BBF80B264}"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438586218"/>
      </p:ext>
    </p:extLst>
  </p:cSld>
  <p:clrMap bg1="lt1" tx1="dk1" bg2="lt2" tx2="dk2" accent1="accent1" accent2="accent2" accent3="accent3" accent4="accent4" accent5="accent5" accent6="accent6" hlink="hlink" folHlink="folHlink"/>
  <p:sldLayoutIdLst>
    <p:sldLayoutId id="2147484209" r:id="rId1"/>
    <p:sldLayoutId id="2147484210" r:id="rId2"/>
    <p:sldLayoutId id="2147484211" r:id="rId3"/>
    <p:sldLayoutId id="2147484212" r:id="rId4"/>
    <p:sldLayoutId id="2147484213" r:id="rId5"/>
    <p:sldLayoutId id="2147484214" r:id="rId6"/>
    <p:sldLayoutId id="2147484215" r:id="rId7"/>
    <p:sldLayoutId id="2147484216" r:id="rId8"/>
    <p:sldLayoutId id="2147484217" r:id="rId9"/>
    <p:sldLayoutId id="2147484218" r:id="rId10"/>
    <p:sldLayoutId id="214748421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1.png"/><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2.jpg"/><Relationship Id="rId5" Type="http://schemas.openxmlformats.org/officeDocument/2006/relationships/notesSlide" Target="../notesSlides/notesSlide1.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3.xml"/><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4.xml"/><Relationship Id="rId6" Type="http://schemas.openxmlformats.org/officeDocument/2006/relationships/image" Target="../media/image1.png"/><Relationship Id="rId5" Type="http://schemas.openxmlformats.org/officeDocument/2006/relationships/image" Target="../media/image4.62029646522234"/><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5.xml"/><Relationship Id="rId6" Type="http://schemas.openxmlformats.org/officeDocument/2006/relationships/image" Target="../media/image1.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6.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1.png"/><Relationship Id="rId2" Type="http://schemas.microsoft.com/office/2007/relationships/media" Target="../media/media8.m4a"/><Relationship Id="rId1" Type="http://schemas.openxmlformats.org/officeDocument/2006/relationships/tags" Target="../tags/tag7.xml"/><Relationship Id="rId6" Type="http://schemas.openxmlformats.org/officeDocument/2006/relationships/image" Target="../media/image5.jpe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8.xml"/><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9.xml"/><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0.xml"/><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1.xml"/><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2.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thomasgriffin.com/how-to-communicate-effectively/" TargetMode="External"/><Relationship Id="rId13" Type="http://schemas.openxmlformats.org/officeDocument/2006/relationships/hyperlink" Target="https://digital.nhs.uk/data-and-information/information-governance/guidance/information-sharing-in-multidisciplinary-teams" TargetMode="External"/><Relationship Id="rId18" Type="http://schemas.openxmlformats.org/officeDocument/2006/relationships/hyperlink" Target="https://www.vecteezy.com/vector-art/28763408-worried-man-with-obesity-clip-art-vector-illustration" TargetMode="External"/><Relationship Id="rId3" Type="http://schemas.openxmlformats.org/officeDocument/2006/relationships/hyperlink" Target="https://bnf.nice.org.uk/" TargetMode="External"/><Relationship Id="rId21" Type="http://schemas.openxmlformats.org/officeDocument/2006/relationships/hyperlink" Target="https://www.tenethealth.com/healthy-living/corporate-content/what-does-the-pancreas-do-and-how-to-keep-it-healthy" TargetMode="External"/><Relationship Id="rId7" Type="http://schemas.openxmlformats.org/officeDocument/2006/relationships/hyperlink" Target="https://www.diabetes.org.uk/about-diabetes/complications" TargetMode="External"/><Relationship Id="rId12" Type="http://schemas.openxmlformats.org/officeDocument/2006/relationships/hyperlink" Target="https://www.nhs.uk/conditions/type-2-diabetes/symptoms/" TargetMode="External"/><Relationship Id="rId17" Type="http://schemas.openxmlformats.org/officeDocument/2006/relationships/hyperlink" Target="https://www.qbtech.com/blog/multi-disciplinary-teams-improving-adhd-diagnosis-uk/" TargetMode="External"/><Relationship Id="rId2" Type="http://schemas.openxmlformats.org/officeDocument/2006/relationships/hyperlink" Target="https://global.oup.com/academic/product/principles-of-biomedical-ethics-9780190640873?cc=gb&amp;lang=en&amp;" TargetMode="External"/><Relationship Id="rId16" Type="http://schemas.openxmlformats.org/officeDocument/2006/relationships/hyperlink" Target="https://theprsb.org/wp-content/uploads/2023/01/Infographic-generic-care-plans.pdf" TargetMode="External"/><Relationship Id="rId20" Type="http://schemas.openxmlformats.org/officeDocument/2006/relationships/hyperlink" Target="https://www.skillsforhealth.org.uk/article/person-centred-care-meaning-implications/" TargetMode="External"/><Relationship Id="rId1" Type="http://schemas.openxmlformats.org/officeDocument/2006/relationships/slideLayout" Target="../slideLayouts/slideLayout2.xml"/><Relationship Id="rId6" Type="http://schemas.openxmlformats.org/officeDocument/2006/relationships/hyperlink" Target="https://www.diabetes.org.uk/about-diabetes/type-2-diabetes" TargetMode="External"/><Relationship Id="rId11" Type="http://schemas.openxmlformats.org/officeDocument/2006/relationships/hyperlink" Target="https://www.nice.org.uk/guidance/ng28" TargetMode="External"/><Relationship Id="rId5" Type="http://schemas.openxmlformats.org/officeDocument/2006/relationships/hyperlink" Target="https://diabetesmyway.nhs.uk/resources-saudi-en/internal/diabetes-and-the-kidneys/" TargetMode="External"/><Relationship Id="rId15" Type="http://schemas.openxmlformats.org/officeDocument/2006/relationships/hyperlink" Target="https://www.nmc.org.uk/standards/code/" TargetMode="External"/><Relationship Id="rId10" Type="http://schemas.openxmlformats.org/officeDocument/2006/relationships/hyperlink" Target="https://www.nice.org.uk/guidance/ng209" TargetMode="External"/><Relationship Id="rId19" Type="http://schemas.openxmlformats.org/officeDocument/2006/relationships/hyperlink" Target="https://www.simplymedsonline.co.uk/emergency-medicines/metformin-tablets.html" TargetMode="External"/><Relationship Id="rId4" Type="http://schemas.openxmlformats.org/officeDocument/2006/relationships/hyperlink" Target="https://doi.org/10.1038/nrdp.2015.19" TargetMode="External"/><Relationship Id="rId9" Type="http://schemas.openxmlformats.org/officeDocument/2006/relationships/hyperlink" Target="https://shop.elsevier.com/books/guyton-and-hall-textbook-of-medical-physiology/hall/9780323597128" TargetMode="External"/><Relationship Id="rId14" Type="http://schemas.openxmlformats.org/officeDocument/2006/relationships/hyperlink" Target="https://www.metabolismjournal.com/article/S0026-0495(22)00020-8/abstr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37506-BB27-16C6-1ADA-C70347EF52AB}"/>
              </a:ext>
            </a:extLst>
          </p:cNvPr>
          <p:cNvSpPr>
            <a:spLocks noGrp="1"/>
          </p:cNvSpPr>
          <p:nvPr>
            <p:ph type="ctrTitle"/>
          </p:nvPr>
        </p:nvSpPr>
        <p:spPr>
          <a:xfrm>
            <a:off x="1653871" y="3544682"/>
            <a:ext cx="8361229" cy="2098226"/>
          </a:xfrm>
        </p:spPr>
        <p:txBody>
          <a:bodyPr>
            <a:noAutofit/>
          </a:bodyPr>
          <a:lstStyle/>
          <a:p>
            <a:r>
              <a:rPr lang="en-US" sz="5400" dirty="0">
                <a:latin typeface="Arial" panose="020B0604020202020204" pitchFamily="34" charset="0"/>
                <a:cs typeface="Arial" panose="020B0604020202020204" pitchFamily="34" charset="0"/>
              </a:rPr>
              <a:t>Component 2 – Care Plan Presentation FOR a fictional patient with type 2 diabetes </a:t>
            </a:r>
          </a:p>
        </p:txBody>
      </p:sp>
      <p:sp>
        <p:nvSpPr>
          <p:cNvPr id="3" name="Subtitle 2">
            <a:extLst>
              <a:ext uri="{FF2B5EF4-FFF2-40B4-BE49-F238E27FC236}">
                <a16:creationId xmlns:a16="http://schemas.microsoft.com/office/drawing/2014/main" id="{4F12DA39-AD8F-9FDA-7F2B-874ABF8C865A}"/>
              </a:ext>
            </a:extLst>
          </p:cNvPr>
          <p:cNvSpPr>
            <a:spLocks noGrp="1"/>
          </p:cNvSpPr>
          <p:nvPr>
            <p:ph type="subTitle" idx="1"/>
          </p:nvPr>
        </p:nvSpPr>
        <p:spPr>
          <a:xfrm>
            <a:off x="1983220" y="5642908"/>
            <a:ext cx="6831673" cy="1086237"/>
          </a:xfrm>
        </p:spPr>
        <p:txBody>
          <a:bodyPr/>
          <a:lstStyle/>
          <a:p>
            <a:r>
              <a:rPr lang="en-US" dirty="0">
                <a:latin typeface="Arial" panose="020B0604020202020204" pitchFamily="34" charset="0"/>
                <a:cs typeface="Arial" panose="020B0604020202020204" pitchFamily="34" charset="0"/>
              </a:rPr>
              <a:t>Module Code: BMHP5023</a:t>
            </a:r>
          </a:p>
          <a:p>
            <a:r>
              <a:rPr lang="en-US" dirty="0">
                <a:latin typeface="Arial" panose="020B0604020202020204" pitchFamily="34" charset="0"/>
                <a:cs typeface="Arial" panose="020B0604020202020204" pitchFamily="34" charset="0"/>
              </a:rPr>
              <a:t>Alisha Ali - 2437713</a:t>
            </a:r>
          </a:p>
        </p:txBody>
      </p:sp>
      <p:pic>
        <p:nvPicPr>
          <p:cNvPr id="10" name="Audio 9">
            <a:extLst>
              <a:ext uri="{FF2B5EF4-FFF2-40B4-BE49-F238E27FC236}">
                <a16:creationId xmlns:a16="http://schemas.microsoft.com/office/drawing/2014/main" id="{713215F6-5535-AD86-E2AF-E46F03C62F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02229888"/>
      </p:ext>
    </p:extLst>
  </p:cSld>
  <p:clrMapOvr>
    <a:masterClrMapping/>
  </p:clrMapOvr>
  <p:transition spd="slow" advTm="14453">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40D57B-52B9-38B5-C8D8-9BF7FFBDBAB8}"/>
              </a:ext>
            </a:extLst>
          </p:cNvPr>
          <p:cNvSpPr>
            <a:spLocks noGrp="1"/>
          </p:cNvSpPr>
          <p:nvPr>
            <p:ph type="title"/>
          </p:nvPr>
        </p:nvSpPr>
        <p:spPr>
          <a:xfrm>
            <a:off x="3363864" y="685800"/>
            <a:ext cx="7705164" cy="1485900"/>
          </a:xfrm>
        </p:spPr>
        <p:txBody>
          <a:bodyPr>
            <a:normAutofit/>
          </a:bodyPr>
          <a:lstStyle/>
          <a:p>
            <a:r>
              <a:rPr lang="en-US" sz="4000" dirty="0">
                <a:latin typeface="Arial" panose="020B0604020202020204" pitchFamily="34" charset="0"/>
                <a:cs typeface="Arial" panose="020B0604020202020204" pitchFamily="34" charset="0"/>
              </a:rPr>
              <a:t>Introduction to Type 2 Diabetes </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AAEC12C4-D3D7-2272-7B24-F102DC322F47}"/>
              </a:ext>
            </a:extLst>
          </p:cNvPr>
          <p:cNvSpPr>
            <a:spLocks noGrp="1"/>
          </p:cNvSpPr>
          <p:nvPr>
            <p:ph idx="1"/>
          </p:nvPr>
        </p:nvSpPr>
        <p:spPr>
          <a:xfrm>
            <a:off x="3363863" y="1490133"/>
            <a:ext cx="8024617" cy="5367867"/>
          </a:xfrm>
        </p:spPr>
        <p:txBody>
          <a:bodyPr>
            <a:normAutofit/>
          </a:bodyPr>
          <a:lstStyle/>
          <a:p>
            <a:pPr lvl="0">
              <a:lnSpc>
                <a:spcPct val="100000"/>
              </a:lnSpc>
            </a:pPr>
            <a:r>
              <a:rPr lang="en-GB" sz="1800" dirty="0">
                <a:latin typeface="Arial" panose="020B0604020202020204" pitchFamily="34" charset="0"/>
                <a:cs typeface="Arial" panose="020B0604020202020204" pitchFamily="34" charset="0"/>
              </a:rPr>
              <a:t>Chosen condition: Type 2 Diabetes Mellitus.</a:t>
            </a:r>
          </a:p>
          <a:p>
            <a:pPr lvl="0">
              <a:lnSpc>
                <a:spcPct val="100000"/>
              </a:lnSpc>
            </a:pPr>
            <a:r>
              <a:rPr lang="en-GB" sz="1800" dirty="0">
                <a:latin typeface="Arial" panose="020B0604020202020204" pitchFamily="34" charset="0"/>
                <a:cs typeface="Arial" panose="020B0604020202020204" pitchFamily="34" charset="0"/>
              </a:rPr>
              <a:t>A common chronic health condition in the UK (NHS, 2025).</a:t>
            </a:r>
          </a:p>
          <a:p>
            <a:pPr lvl="0">
              <a:lnSpc>
                <a:spcPct val="100000"/>
              </a:lnSpc>
            </a:pPr>
            <a:r>
              <a:rPr lang="en-GB" sz="1800" dirty="0">
                <a:latin typeface="Arial" panose="020B0604020202020204" pitchFamily="34" charset="0"/>
                <a:cs typeface="Arial" panose="020B0604020202020204" pitchFamily="34" charset="0"/>
              </a:rPr>
              <a:t>Occurs when the body becomes resistant to insulin or does not produce enough insulin (NHS, 2025).</a:t>
            </a:r>
          </a:p>
          <a:p>
            <a:pPr lvl="0">
              <a:lnSpc>
                <a:spcPct val="100000"/>
              </a:lnSpc>
            </a:pPr>
            <a:r>
              <a:rPr lang="en-GB" sz="1800" dirty="0">
                <a:latin typeface="Arial" panose="020B0604020202020204" pitchFamily="34" charset="0"/>
                <a:cs typeface="Arial" panose="020B0604020202020204" pitchFamily="34" charset="0"/>
              </a:rPr>
              <a:t>Leads to high blood glucose levels and can cause serious long-term health complications if left unmanaged (NHS, 2025).</a:t>
            </a:r>
          </a:p>
          <a:p>
            <a:pPr lvl="0">
              <a:lnSpc>
                <a:spcPct val="100000"/>
              </a:lnSpc>
            </a:pPr>
            <a:r>
              <a:rPr lang="en-GB" sz="1800" u="sng" dirty="0">
                <a:latin typeface="Arial" panose="020B0604020202020204" pitchFamily="34" charset="0"/>
                <a:cs typeface="Arial" panose="020B0604020202020204" pitchFamily="34" charset="0"/>
              </a:rPr>
              <a:t>This presentation will cover:</a:t>
            </a:r>
          </a:p>
          <a:p>
            <a:pPr lvl="0">
              <a:lnSpc>
                <a:spcPct val="100000"/>
              </a:lnSpc>
            </a:pPr>
            <a:r>
              <a:rPr lang="en-GB" sz="1800" dirty="0">
                <a:latin typeface="Arial" panose="020B0604020202020204" pitchFamily="34" charset="0"/>
                <a:cs typeface="Arial" panose="020B0604020202020204" pitchFamily="34" charset="0"/>
              </a:rPr>
              <a:t>A fictional patient profile and associated risk factors.</a:t>
            </a:r>
          </a:p>
          <a:p>
            <a:pPr lvl="0">
              <a:lnSpc>
                <a:spcPct val="100000"/>
              </a:lnSpc>
            </a:pPr>
            <a:r>
              <a:rPr lang="en-GB" sz="1800" dirty="0">
                <a:latin typeface="Arial" panose="020B0604020202020204" pitchFamily="34" charset="0"/>
                <a:cs typeface="Arial" panose="020B0604020202020204" pitchFamily="34" charset="0"/>
              </a:rPr>
              <a:t>The anatomy and physiology of the endocrine system.</a:t>
            </a:r>
          </a:p>
          <a:p>
            <a:pPr lvl="0">
              <a:lnSpc>
                <a:spcPct val="100000"/>
              </a:lnSpc>
            </a:pPr>
            <a:r>
              <a:rPr lang="en-GB" sz="1800" dirty="0">
                <a:latin typeface="Arial" panose="020B0604020202020204" pitchFamily="34" charset="0"/>
                <a:cs typeface="Arial" panose="020B0604020202020204" pitchFamily="34" charset="0"/>
              </a:rPr>
              <a:t>The impact, pathophysiology and diagnosis of Type 2 Diabetes Mellitus. </a:t>
            </a:r>
          </a:p>
          <a:p>
            <a:pPr lvl="0">
              <a:lnSpc>
                <a:spcPct val="100000"/>
              </a:lnSpc>
            </a:pPr>
            <a:r>
              <a:rPr lang="en-GB" sz="1800" dirty="0">
                <a:latin typeface="Arial" panose="020B0604020202020204" pitchFamily="34" charset="0"/>
                <a:cs typeface="Arial" panose="020B0604020202020204" pitchFamily="34" charset="0"/>
              </a:rPr>
              <a:t>A person-centred, evidence-based care plan. Treatment, monitoring and multidisciplinary care.</a:t>
            </a:r>
          </a:p>
          <a:p>
            <a:pPr lvl="0">
              <a:lnSpc>
                <a:spcPct val="100000"/>
              </a:lnSpc>
            </a:pPr>
            <a:r>
              <a:rPr lang="en-GB" sz="1800" dirty="0">
                <a:latin typeface="Arial" panose="020B0604020202020204" pitchFamily="34" charset="0"/>
                <a:cs typeface="Arial" panose="020B0604020202020204" pitchFamily="34" charset="0"/>
              </a:rPr>
              <a:t>Communication and ethical considerations.</a:t>
            </a:r>
          </a:p>
        </p:txBody>
      </p:sp>
      <p:pic>
        <p:nvPicPr>
          <p:cNvPr id="23" name="Audio 22">
            <a:extLst>
              <a:ext uri="{FF2B5EF4-FFF2-40B4-BE49-F238E27FC236}">
                <a16:creationId xmlns:a16="http://schemas.microsoft.com/office/drawing/2014/main" id="{36A2D02F-C93A-D7EA-C603-2F620CFA5DDE}"/>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4071550824"/>
      </p:ext>
    </p:extLst>
  </p:cSld>
  <p:clrMapOvr>
    <a:masterClrMapping/>
  </p:clrMapOvr>
  <p:transition spd="slow" advTm="58012">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ssolv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dissolv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dissolv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dissolv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dissolv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dissolve">
                                      <p:cBhvr>
                                        <p:cTn id="41" dur="500"/>
                                        <p:tgtEl>
                                          <p:spTgt spid="3">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dissolve">
                                      <p:cBhvr>
                                        <p:cTn id="46" dur="500"/>
                                        <p:tgtEl>
                                          <p:spTgt spid="3">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dissolve">
                                      <p:cBhvr>
                                        <p:cTn id="51" dur="500"/>
                                        <p:tgtEl>
                                          <p:spTgt spid="3">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grpId="0"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dissolve">
                                      <p:cBhvr>
                                        <p:cTn id="56"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7" fill="hold" display="0">
                  <p:stCondLst>
                    <p:cond delay="indefinite"/>
                  </p:stCondLst>
                  <p:endCondLst>
                    <p:cond evt="onStopAudio" delay="0">
                      <p:tgtEl>
                        <p:sldTgt/>
                      </p:tgtEl>
                    </p:cond>
                  </p:endCondLst>
                </p:cTn>
                <p:tgtEl>
                  <p:spTgt spid="23"/>
                </p:tgtEl>
              </p:cMediaNode>
            </p:audio>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93566-2CE7-3C09-0975-8CFA089F0FEF}"/>
              </a:ext>
            </a:extLst>
          </p:cNvPr>
          <p:cNvSpPr>
            <a:spLocks noGrp="1"/>
          </p:cNvSpPr>
          <p:nvPr>
            <p:ph type="title"/>
          </p:nvPr>
        </p:nvSpPr>
        <p:spPr>
          <a:xfrm>
            <a:off x="1371600" y="163286"/>
            <a:ext cx="10326914" cy="1485900"/>
          </a:xfrm>
        </p:spPr>
        <p:txBody>
          <a:bodyPr>
            <a:normAutofit/>
          </a:bodyPr>
          <a:lstStyle/>
          <a:p>
            <a:pPr algn="ctr"/>
            <a:r>
              <a:rPr lang="en-GB" sz="4000" dirty="0">
                <a:latin typeface="Arial" panose="020B0604020202020204" pitchFamily="34" charset="0"/>
                <a:cs typeface="Arial" panose="020B0604020202020204" pitchFamily="34" charset="0"/>
              </a:rPr>
              <a:t>Fictional patient with demographics and risk factors</a:t>
            </a:r>
            <a:endParaRPr lang="en-US" sz="4000" dirty="0">
              <a:latin typeface="Arial" panose="020B0604020202020204" pitchFamily="34" charset="0"/>
              <a:cs typeface="Arial" panose="020B0604020202020204" pitchFamily="34" charset="0"/>
            </a:endParaRPr>
          </a:p>
        </p:txBody>
      </p:sp>
      <p:pic>
        <p:nvPicPr>
          <p:cNvPr id="4" name="Picture 3" descr="Worried Man with obesity clip art. Vector illustration 28763408 Vector Art  at Vecteezy">
            <a:extLst>
              <a:ext uri="{FF2B5EF4-FFF2-40B4-BE49-F238E27FC236}">
                <a16:creationId xmlns:a16="http://schemas.microsoft.com/office/drawing/2014/main" id="{E242E2A2-ED21-45C4-9479-6DE145D22091}"/>
              </a:ext>
            </a:extLst>
          </p:cNvPr>
          <p:cNvPicPr>
            <a:picLocks noChangeAspect="1"/>
          </p:cNvPicPr>
          <p:nvPr/>
        </p:nvPicPr>
        <p:blipFill>
          <a:blip r:embed="rId6"/>
          <a:stretch>
            <a:fillRect/>
          </a:stretch>
        </p:blipFill>
        <p:spPr>
          <a:xfrm>
            <a:off x="1440951" y="906236"/>
            <a:ext cx="3264246" cy="3264246"/>
          </a:xfrm>
          <a:prstGeom prst="rect">
            <a:avLst/>
          </a:prstGeom>
        </p:spPr>
      </p:pic>
      <p:sp>
        <p:nvSpPr>
          <p:cNvPr id="5" name="TextBox 4">
            <a:extLst>
              <a:ext uri="{FF2B5EF4-FFF2-40B4-BE49-F238E27FC236}">
                <a16:creationId xmlns:a16="http://schemas.microsoft.com/office/drawing/2014/main" id="{4D152CA6-C0C5-B267-E989-2DE5BAA087CC}"/>
              </a:ext>
            </a:extLst>
          </p:cNvPr>
          <p:cNvSpPr txBox="1"/>
          <p:nvPr/>
        </p:nvSpPr>
        <p:spPr>
          <a:xfrm>
            <a:off x="2224305" y="4170482"/>
            <a:ext cx="272657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Rey, A.V. (no date) </a:t>
            </a:r>
            <a:endParaRPr lang="en-US" dirty="0">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D1240D31-ED21-0D22-D719-6511B1E9F0F9}"/>
              </a:ext>
            </a:extLst>
          </p:cNvPr>
          <p:cNvGraphicFramePr>
            <a:graphicFrameLocks noGrp="1"/>
          </p:cNvGraphicFramePr>
          <p:nvPr>
            <p:extLst>
              <p:ext uri="{D42A27DB-BD31-4B8C-83A1-F6EECF244321}">
                <p14:modId xmlns:p14="http://schemas.microsoft.com/office/powerpoint/2010/main" val="1363078025"/>
              </p:ext>
            </p:extLst>
          </p:nvPr>
        </p:nvGraphicFramePr>
        <p:xfrm>
          <a:off x="767722" y="4545295"/>
          <a:ext cx="4610704" cy="2312705"/>
        </p:xfrm>
        <a:graphic>
          <a:graphicData uri="http://schemas.openxmlformats.org/drawingml/2006/table">
            <a:tbl>
              <a:tblPr firstRow="1" bandRow="1">
                <a:tableStyleId>{5C22544A-7EE6-4342-B048-85BDC9FD1C3A}</a:tableStyleId>
              </a:tblPr>
              <a:tblGrid>
                <a:gridCol w="2305352">
                  <a:extLst>
                    <a:ext uri="{9D8B030D-6E8A-4147-A177-3AD203B41FA5}">
                      <a16:colId xmlns:a16="http://schemas.microsoft.com/office/drawing/2014/main" val="911391580"/>
                    </a:ext>
                  </a:extLst>
                </a:gridCol>
                <a:gridCol w="2305352">
                  <a:extLst>
                    <a:ext uri="{9D8B030D-6E8A-4147-A177-3AD203B41FA5}">
                      <a16:colId xmlns:a16="http://schemas.microsoft.com/office/drawing/2014/main" val="1081599810"/>
                    </a:ext>
                  </a:extLst>
                </a:gridCol>
              </a:tblGrid>
              <a:tr h="849665">
                <a:tc>
                  <a:txBody>
                    <a:bodyPr/>
                    <a:lstStyle/>
                    <a:p>
                      <a:r>
                        <a:rPr lang="en-US" b="0" dirty="0">
                          <a:latin typeface="Arial" panose="020B0604020202020204" pitchFamily="34" charset="0"/>
                          <a:cs typeface="Arial" panose="020B0604020202020204" pitchFamily="34" charset="0"/>
                        </a:rPr>
                        <a:t>Fictional Patient Name: </a:t>
                      </a:r>
                    </a:p>
                  </a:txBody>
                  <a:tcPr/>
                </a:tc>
                <a:tc>
                  <a:txBody>
                    <a:bodyPr/>
                    <a:lstStyle/>
                    <a:p>
                      <a:r>
                        <a:rPr lang="en-US" b="0" dirty="0">
                          <a:latin typeface="Arial" panose="020B0604020202020204" pitchFamily="34" charset="0"/>
                          <a:cs typeface="Arial" panose="020B0604020202020204" pitchFamily="34" charset="0"/>
                        </a:rPr>
                        <a:t>Leo Wright </a:t>
                      </a:r>
                    </a:p>
                  </a:txBody>
                  <a:tcPr/>
                </a:tc>
                <a:extLst>
                  <a:ext uri="{0D108BD9-81ED-4DB2-BD59-A6C34878D82A}">
                    <a16:rowId xmlns:a16="http://schemas.microsoft.com/office/drawing/2014/main" val="3814816610"/>
                  </a:ext>
                </a:extLst>
              </a:tr>
              <a:tr h="317064">
                <a:tc>
                  <a:txBody>
                    <a:bodyPr/>
                    <a:lstStyle/>
                    <a:p>
                      <a:r>
                        <a:rPr lang="en-US" dirty="0">
                          <a:latin typeface="Arial" panose="020B0604020202020204" pitchFamily="34" charset="0"/>
                          <a:cs typeface="Arial" panose="020B0604020202020204" pitchFamily="34" charset="0"/>
                        </a:rPr>
                        <a:t>Age: </a:t>
                      </a:r>
                    </a:p>
                  </a:txBody>
                  <a:tcPr/>
                </a:tc>
                <a:tc>
                  <a:txBody>
                    <a:bodyPr/>
                    <a:lstStyle/>
                    <a:p>
                      <a:r>
                        <a:rPr lang="en-US" dirty="0">
                          <a:latin typeface="Arial" panose="020B0604020202020204" pitchFamily="34" charset="0"/>
                          <a:cs typeface="Arial" panose="020B0604020202020204" pitchFamily="34" charset="0"/>
                        </a:rPr>
                        <a:t>58</a:t>
                      </a:r>
                    </a:p>
                  </a:txBody>
                  <a:tcPr/>
                </a:tc>
                <a:extLst>
                  <a:ext uri="{0D108BD9-81ED-4DB2-BD59-A6C34878D82A}">
                    <a16:rowId xmlns:a16="http://schemas.microsoft.com/office/drawing/2014/main" val="1221336157"/>
                  </a:ext>
                </a:extLst>
              </a:tr>
              <a:tr h="317064">
                <a:tc>
                  <a:txBody>
                    <a:bodyPr/>
                    <a:lstStyle/>
                    <a:p>
                      <a:r>
                        <a:rPr lang="en-US" dirty="0">
                          <a:latin typeface="Arial" panose="020B0604020202020204" pitchFamily="34" charset="0"/>
                          <a:cs typeface="Arial" panose="020B0604020202020204" pitchFamily="34" charset="0"/>
                        </a:rPr>
                        <a:t>Gender:</a:t>
                      </a:r>
                    </a:p>
                  </a:txBody>
                  <a:tcPr/>
                </a:tc>
                <a:tc>
                  <a:txBody>
                    <a:bodyPr/>
                    <a:lstStyle/>
                    <a:p>
                      <a:r>
                        <a:rPr lang="en-US" dirty="0">
                          <a:latin typeface="Arial" panose="020B0604020202020204" pitchFamily="34" charset="0"/>
                          <a:cs typeface="Arial" panose="020B0604020202020204" pitchFamily="34" charset="0"/>
                        </a:rPr>
                        <a:t>Male  </a:t>
                      </a:r>
                    </a:p>
                  </a:txBody>
                  <a:tcPr/>
                </a:tc>
                <a:extLst>
                  <a:ext uri="{0D108BD9-81ED-4DB2-BD59-A6C34878D82A}">
                    <a16:rowId xmlns:a16="http://schemas.microsoft.com/office/drawing/2014/main" val="179807401"/>
                  </a:ext>
                </a:extLst>
              </a:tr>
              <a:tr h="317064">
                <a:tc>
                  <a:txBody>
                    <a:bodyPr/>
                    <a:lstStyle/>
                    <a:p>
                      <a:r>
                        <a:rPr lang="en-US" dirty="0">
                          <a:latin typeface="Arial" panose="020B0604020202020204" pitchFamily="34" charset="0"/>
                          <a:cs typeface="Arial" panose="020B0604020202020204" pitchFamily="34" charset="0"/>
                        </a:rPr>
                        <a:t>Ethnicity:</a:t>
                      </a:r>
                    </a:p>
                  </a:txBody>
                  <a:tcPr/>
                </a:tc>
                <a:tc>
                  <a:txBody>
                    <a:bodyPr/>
                    <a:lstStyle/>
                    <a:p>
                      <a:r>
                        <a:rPr lang="en-US" dirty="0">
                          <a:latin typeface="Arial" panose="020B0604020202020204" pitchFamily="34" charset="0"/>
                          <a:cs typeface="Arial" panose="020B0604020202020204" pitchFamily="34" charset="0"/>
                        </a:rPr>
                        <a:t>British </a:t>
                      </a:r>
                    </a:p>
                  </a:txBody>
                  <a:tcPr/>
                </a:tc>
                <a:extLst>
                  <a:ext uri="{0D108BD9-81ED-4DB2-BD59-A6C34878D82A}">
                    <a16:rowId xmlns:a16="http://schemas.microsoft.com/office/drawing/2014/main" val="3761838126"/>
                  </a:ext>
                </a:extLst>
              </a:tr>
              <a:tr h="317064">
                <a:tc>
                  <a:txBody>
                    <a:bodyPr/>
                    <a:lstStyle/>
                    <a:p>
                      <a:r>
                        <a:rPr lang="en-US" dirty="0">
                          <a:latin typeface="Arial" panose="020B0604020202020204" pitchFamily="34" charset="0"/>
                          <a:cs typeface="Arial" panose="020B0604020202020204" pitchFamily="34" charset="0"/>
                        </a:rPr>
                        <a:t>Occupation:</a:t>
                      </a:r>
                    </a:p>
                  </a:txBody>
                  <a:tcPr/>
                </a:tc>
                <a:tc>
                  <a:txBody>
                    <a:bodyPr/>
                    <a:lstStyle/>
                    <a:p>
                      <a:r>
                        <a:rPr lang="en-US" dirty="0">
                          <a:latin typeface="Arial" panose="020B0604020202020204" pitchFamily="34" charset="0"/>
                          <a:cs typeface="Arial" panose="020B0604020202020204" pitchFamily="34" charset="0"/>
                        </a:rPr>
                        <a:t>Taxi Driver </a:t>
                      </a:r>
                    </a:p>
                  </a:txBody>
                  <a:tcPr/>
                </a:tc>
                <a:extLst>
                  <a:ext uri="{0D108BD9-81ED-4DB2-BD59-A6C34878D82A}">
                    <a16:rowId xmlns:a16="http://schemas.microsoft.com/office/drawing/2014/main" val="551927500"/>
                  </a:ext>
                </a:extLst>
              </a:tr>
            </a:tbl>
          </a:graphicData>
        </a:graphic>
      </p:graphicFrame>
      <p:graphicFrame>
        <p:nvGraphicFramePr>
          <p:cNvPr id="8" name="Table 7">
            <a:extLst>
              <a:ext uri="{FF2B5EF4-FFF2-40B4-BE49-F238E27FC236}">
                <a16:creationId xmlns:a16="http://schemas.microsoft.com/office/drawing/2014/main" id="{54317E95-1DCC-7062-D029-16A4DBA7924C}"/>
              </a:ext>
            </a:extLst>
          </p:cNvPr>
          <p:cNvGraphicFramePr>
            <a:graphicFrameLocks noGrp="1"/>
          </p:cNvGraphicFramePr>
          <p:nvPr>
            <p:extLst>
              <p:ext uri="{D42A27DB-BD31-4B8C-83A1-F6EECF244321}">
                <p14:modId xmlns:p14="http://schemas.microsoft.com/office/powerpoint/2010/main" val="2180637708"/>
              </p:ext>
            </p:extLst>
          </p:nvPr>
        </p:nvGraphicFramePr>
        <p:xfrm>
          <a:off x="5404592" y="1521114"/>
          <a:ext cx="6787408" cy="4667999"/>
        </p:xfrm>
        <a:graphic>
          <a:graphicData uri="http://schemas.openxmlformats.org/drawingml/2006/table">
            <a:tbl>
              <a:tblPr firstRow="1" bandRow="1">
                <a:tableStyleId>{3C2FFA5D-87B4-456A-9821-1D502468CF0F}</a:tableStyleId>
              </a:tblPr>
              <a:tblGrid>
                <a:gridCol w="3393704">
                  <a:extLst>
                    <a:ext uri="{9D8B030D-6E8A-4147-A177-3AD203B41FA5}">
                      <a16:colId xmlns:a16="http://schemas.microsoft.com/office/drawing/2014/main" val="2558004416"/>
                    </a:ext>
                  </a:extLst>
                </a:gridCol>
                <a:gridCol w="3393704">
                  <a:extLst>
                    <a:ext uri="{9D8B030D-6E8A-4147-A177-3AD203B41FA5}">
                      <a16:colId xmlns:a16="http://schemas.microsoft.com/office/drawing/2014/main" val="3996594785"/>
                    </a:ext>
                  </a:extLst>
                </a:gridCol>
              </a:tblGrid>
              <a:tr h="832063">
                <a:tc>
                  <a:txBody>
                    <a:bodyPr/>
                    <a:lstStyle/>
                    <a:p>
                      <a:r>
                        <a:rPr lang="en-US" b="0" dirty="0">
                          <a:solidFill>
                            <a:schemeClr val="tx1"/>
                          </a:solidFill>
                        </a:rPr>
                        <a:t>Medical History </a:t>
                      </a:r>
                      <a:endParaRPr lang="en-US" b="0" dirty="0">
                        <a:solidFill>
                          <a:schemeClr val="tx1"/>
                        </a:solidFill>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US" b="0" dirty="0">
                          <a:solidFill>
                            <a:schemeClr val="tx1"/>
                          </a:solidFill>
                        </a:rPr>
                        <a:t>Newly diagnosed Type 2. Diabetes.</a:t>
                      </a:r>
                    </a:p>
                    <a:p>
                      <a:pPr marL="285750" indent="-285750">
                        <a:buFont typeface="Arial" panose="020B0604020202020204" pitchFamily="34" charset="0"/>
                        <a:buChar char="•"/>
                      </a:pPr>
                      <a:r>
                        <a:rPr lang="en-US" b="0" dirty="0">
                          <a:solidFill>
                            <a:schemeClr val="tx1"/>
                          </a:solidFill>
                        </a:rPr>
                        <a:t>Hypertension.</a:t>
                      </a:r>
                    </a:p>
                    <a:p>
                      <a:pPr marL="285750" indent="-285750">
                        <a:buFont typeface="Arial" panose="020B0604020202020204" pitchFamily="34" charset="0"/>
                        <a:buChar char="•"/>
                      </a:pPr>
                      <a:r>
                        <a:rPr lang="en-US" b="0" dirty="0">
                          <a:solidFill>
                            <a:schemeClr val="tx1"/>
                          </a:solidFill>
                        </a:rPr>
                        <a:t>Overweight.</a:t>
                      </a:r>
                      <a:endParaRPr lang="en-US"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39353577"/>
                  </a:ext>
                </a:extLst>
              </a:tr>
              <a:tr h="1024077">
                <a:tc>
                  <a:txBody>
                    <a:bodyPr/>
                    <a:lstStyle/>
                    <a:p>
                      <a:r>
                        <a:rPr lang="en-US" dirty="0">
                          <a:solidFill>
                            <a:schemeClr val="tx1"/>
                          </a:solidFill>
                        </a:rPr>
                        <a:t>Lifestyle Factors</a:t>
                      </a:r>
                      <a:endParaRPr lang="en-US" dirty="0">
                        <a:solidFill>
                          <a:schemeClr val="tx1"/>
                        </a:solidFill>
                        <a:latin typeface="Arial" panose="020B0604020202020204" pitchFamily="34" charset="0"/>
                        <a:cs typeface="Arial" panose="020B0604020202020204" pitchFamily="34" charset="0"/>
                      </a:endParaRPr>
                    </a:p>
                  </a:txBody>
                  <a:tcPr/>
                </a:tc>
                <a:tc>
                  <a:txBody>
                    <a:bodyPr/>
                    <a:lstStyle/>
                    <a:p>
                      <a:pPr marL="285750" lvl="0" indent="-285750">
                        <a:buFont typeface="Arial" panose="020B0604020202020204" pitchFamily="34" charset="0"/>
                        <a:buChar char="•"/>
                      </a:pPr>
                      <a:r>
                        <a:rPr lang="en-GB" dirty="0">
                          <a:solidFill>
                            <a:schemeClr val="tx1"/>
                          </a:solidFill>
                        </a:rPr>
                        <a:t>Limited physical activity both during work and at home. </a:t>
                      </a:r>
                    </a:p>
                    <a:p>
                      <a:pPr marL="285750" lvl="0" indent="-285750">
                        <a:buFont typeface="Arial" panose="020B0604020202020204" pitchFamily="34" charset="0"/>
                        <a:buChar char="•"/>
                      </a:pPr>
                      <a:r>
                        <a:rPr lang="en-GB" dirty="0">
                          <a:solidFill>
                            <a:schemeClr val="tx1"/>
                          </a:solidFill>
                        </a:rPr>
                        <a:t>Mainly eats takeaways. </a:t>
                      </a:r>
                    </a:p>
                    <a:p>
                      <a:pPr marL="285750" lvl="0" indent="-285750">
                        <a:buFont typeface="Arial" panose="020B0604020202020204" pitchFamily="34" charset="0"/>
                        <a:buChar char="•"/>
                      </a:pPr>
                      <a:r>
                        <a:rPr lang="en-GB" dirty="0">
                          <a:solidFill>
                            <a:schemeClr val="tx1"/>
                          </a:solidFill>
                        </a:rPr>
                        <a:t>Cigarette smoker. </a:t>
                      </a:r>
                    </a:p>
                    <a:p>
                      <a:endParaRPr lang="en-US"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94594571"/>
                  </a:ext>
                </a:extLst>
              </a:tr>
              <a:tr h="2016239">
                <a:tc>
                  <a:txBody>
                    <a:bodyPr/>
                    <a:lstStyle/>
                    <a:p>
                      <a:r>
                        <a:rPr lang="en-US" dirty="0">
                          <a:solidFill>
                            <a:schemeClr val="tx1"/>
                          </a:solidFill>
                        </a:rPr>
                        <a:t>Risk Factors</a:t>
                      </a:r>
                      <a:endParaRPr lang="en-US" dirty="0">
                        <a:solidFill>
                          <a:schemeClr val="tx1"/>
                        </a:solidFill>
                        <a:latin typeface="Arial" panose="020B0604020202020204" pitchFamily="34" charset="0"/>
                        <a:cs typeface="Arial" panose="020B0604020202020204" pitchFamily="34" charset="0"/>
                      </a:endParaRPr>
                    </a:p>
                  </a:txBody>
                  <a:tcPr/>
                </a:tc>
                <a:tc>
                  <a:txBody>
                    <a:bodyPr/>
                    <a:lstStyle/>
                    <a:p>
                      <a:pPr marL="285750" lvl="0" indent="-285750">
                        <a:buFont typeface="Arial" panose="020B0604020202020204" pitchFamily="34" charset="0"/>
                        <a:buChar char="•"/>
                      </a:pPr>
                      <a:r>
                        <a:rPr lang="en-GB" dirty="0">
                          <a:solidFill>
                            <a:schemeClr val="tx1"/>
                          </a:solidFill>
                        </a:rPr>
                        <a:t>Obesity.</a:t>
                      </a:r>
                    </a:p>
                    <a:p>
                      <a:pPr marL="285750" lvl="0" indent="-285750">
                        <a:buFont typeface="Arial" panose="020B0604020202020204" pitchFamily="34" charset="0"/>
                        <a:buChar char="•"/>
                      </a:pPr>
                      <a:r>
                        <a:rPr lang="en-GB" dirty="0">
                          <a:solidFill>
                            <a:schemeClr val="tx1"/>
                          </a:solidFill>
                        </a:rPr>
                        <a:t>Family history of diabetes.</a:t>
                      </a:r>
                    </a:p>
                    <a:p>
                      <a:pPr marL="285750" lvl="0" indent="-285750">
                        <a:buFont typeface="Arial" panose="020B0604020202020204" pitchFamily="34" charset="0"/>
                        <a:buChar char="•"/>
                      </a:pPr>
                      <a:r>
                        <a:rPr lang="en-GB" dirty="0">
                          <a:solidFill>
                            <a:schemeClr val="tx1"/>
                          </a:solidFill>
                        </a:rPr>
                        <a:t>Physical inactivity.</a:t>
                      </a:r>
                    </a:p>
                    <a:p>
                      <a:pPr marL="285750" lvl="0" indent="-285750">
                        <a:buFont typeface="Arial" panose="020B0604020202020204" pitchFamily="34" charset="0"/>
                        <a:buChar char="•"/>
                      </a:pPr>
                      <a:r>
                        <a:rPr lang="en-GB" dirty="0">
                          <a:solidFill>
                            <a:schemeClr val="tx1"/>
                          </a:solidFill>
                        </a:rPr>
                        <a:t>Smoking.</a:t>
                      </a:r>
                    </a:p>
                    <a:p>
                      <a:pPr marL="285750" lvl="0" indent="-285750">
                        <a:buFont typeface="Arial" panose="020B0604020202020204" pitchFamily="34" charset="0"/>
                        <a:buChar char="•"/>
                      </a:pPr>
                      <a:r>
                        <a:rPr lang="en-GB" dirty="0">
                          <a:solidFill>
                            <a:schemeClr val="tx1"/>
                          </a:solidFill>
                        </a:rPr>
                        <a:t>Hypertension.</a:t>
                      </a:r>
                    </a:p>
                    <a:p>
                      <a:endParaRPr lang="en-US"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36830945"/>
                  </a:ext>
                </a:extLst>
              </a:tr>
            </a:tbl>
          </a:graphicData>
        </a:graphic>
      </p:graphicFrame>
      <p:pic>
        <p:nvPicPr>
          <p:cNvPr id="30" name="Audio 29">
            <a:extLst>
              <a:ext uri="{FF2B5EF4-FFF2-40B4-BE49-F238E27FC236}">
                <a16:creationId xmlns:a16="http://schemas.microsoft.com/office/drawing/2014/main" id="{DDE7689A-F058-050D-9314-439F1ECFFE4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3724477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advTm="45087">
        <p15:prstTrans prst="curtains"/>
      </p:transition>
    </mc:Choice>
    <mc:Fallback>
      <p:transition spd="slow" advTm="4508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dissolv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dissolve">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30"/>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7B516-A713-A99F-4162-FFDCE978BD04}"/>
              </a:ext>
            </a:extLst>
          </p:cNvPr>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Anatomy and Physiology of the Endocrine System</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B27CB4C-7E93-A597-D4E4-33730D6F2B50}"/>
              </a:ext>
            </a:extLst>
          </p:cNvPr>
          <p:cNvSpPr>
            <a:spLocks noGrp="1"/>
          </p:cNvSpPr>
          <p:nvPr>
            <p:ph idx="1"/>
          </p:nvPr>
        </p:nvSpPr>
        <p:spPr>
          <a:xfrm>
            <a:off x="1219200" y="1793918"/>
            <a:ext cx="9601200" cy="3581400"/>
          </a:xfrm>
        </p:spPr>
        <p:txBody>
          <a:bodyPr>
            <a:normAutofit/>
          </a:bodyPr>
          <a:lstStyle/>
          <a:p>
            <a:pPr marL="0" indent="0" algn="ctr">
              <a:buNone/>
            </a:pPr>
            <a:r>
              <a:rPr lang="en-GB" u="sng" dirty="0">
                <a:latin typeface="Arial" panose="020B0604020202020204" pitchFamily="34" charset="0"/>
                <a:cs typeface="Arial" panose="020B0604020202020204" pitchFamily="34" charset="0"/>
              </a:rPr>
              <a:t>The Pancreas (Endocrine Organ). </a:t>
            </a:r>
          </a:p>
          <a:p>
            <a:pPr>
              <a:lnSpc>
                <a:spcPct val="100000"/>
              </a:lnSpc>
            </a:pPr>
            <a:r>
              <a:rPr lang="en-GB" dirty="0">
                <a:latin typeface="Arial" panose="020B0604020202020204" pitchFamily="34" charset="0"/>
                <a:cs typeface="Arial" panose="020B0604020202020204" pitchFamily="34" charset="0"/>
              </a:rPr>
              <a:t>Located behind the stomach.</a:t>
            </a:r>
          </a:p>
          <a:p>
            <a:pPr>
              <a:lnSpc>
                <a:spcPct val="100000"/>
              </a:lnSpc>
            </a:pPr>
            <a:r>
              <a:rPr lang="en-GB" dirty="0">
                <a:latin typeface="Arial" panose="020B0604020202020204" pitchFamily="34" charset="0"/>
                <a:cs typeface="Arial" panose="020B0604020202020204" pitchFamily="34" charset="0"/>
              </a:rPr>
              <a:t>Contains special groups of cells called the Islets of Langerhans.</a:t>
            </a:r>
          </a:p>
          <a:p>
            <a:pPr>
              <a:lnSpc>
                <a:spcPct val="100000"/>
              </a:lnSpc>
            </a:pPr>
            <a:r>
              <a:rPr lang="en-GB" dirty="0">
                <a:latin typeface="Arial" panose="020B0604020202020204" pitchFamily="34" charset="0"/>
                <a:cs typeface="Arial" panose="020B0604020202020204" pitchFamily="34" charset="0"/>
              </a:rPr>
              <a:t> These beta cells produce the hormone insulin.</a:t>
            </a:r>
          </a:p>
          <a:p>
            <a:pPr marL="0" indent="0">
              <a:buNone/>
            </a:pPr>
            <a:endParaRPr lang="en-GB" dirty="0">
              <a:latin typeface="Arial" panose="020B0604020202020204" pitchFamily="34" charset="0"/>
              <a:cs typeface="Arial" panose="020B0604020202020204" pitchFamily="34" charset="0"/>
            </a:endParaRPr>
          </a:p>
          <a:p>
            <a:pPr marL="0" indent="0">
              <a:buNone/>
            </a:pPr>
            <a:endParaRPr lang="en-US" dirty="0"/>
          </a:p>
        </p:txBody>
      </p:sp>
      <p:pic>
        <p:nvPicPr>
          <p:cNvPr id="4" name="Picture 3" descr="What Does the Pancreas Do and How to Keep It Healthy">
            <a:extLst>
              <a:ext uri="{FF2B5EF4-FFF2-40B4-BE49-F238E27FC236}">
                <a16:creationId xmlns:a16="http://schemas.microsoft.com/office/drawing/2014/main" id="{45BBB7B5-20F4-3B94-71E4-6C0B8E121F48}"/>
              </a:ext>
            </a:extLst>
          </p:cNvPr>
          <p:cNvPicPr>
            <a:picLocks noChangeAspect="1"/>
          </p:cNvPicPr>
          <p:nvPr/>
        </p:nvPicPr>
        <p:blipFill>
          <a:blip r:embed="rId5"/>
          <a:stretch>
            <a:fillRect/>
          </a:stretch>
        </p:blipFill>
        <p:spPr>
          <a:xfrm>
            <a:off x="8382000" y="589865"/>
            <a:ext cx="3810000" cy="3810000"/>
          </a:xfrm>
          <a:prstGeom prst="rect">
            <a:avLst/>
          </a:prstGeom>
        </p:spPr>
      </p:pic>
      <p:graphicFrame>
        <p:nvGraphicFramePr>
          <p:cNvPr id="5" name="Table 4">
            <a:extLst>
              <a:ext uri="{FF2B5EF4-FFF2-40B4-BE49-F238E27FC236}">
                <a16:creationId xmlns:a16="http://schemas.microsoft.com/office/drawing/2014/main" id="{2A7F3333-F449-6EDC-B923-59FBE3ADEAB5}"/>
              </a:ext>
            </a:extLst>
          </p:cNvPr>
          <p:cNvGraphicFramePr>
            <a:graphicFrameLocks noGrp="1"/>
          </p:cNvGraphicFramePr>
          <p:nvPr>
            <p:extLst>
              <p:ext uri="{D42A27DB-BD31-4B8C-83A1-F6EECF244321}">
                <p14:modId xmlns:p14="http://schemas.microsoft.com/office/powerpoint/2010/main" val="4153925584"/>
              </p:ext>
            </p:extLst>
          </p:nvPr>
        </p:nvGraphicFramePr>
        <p:xfrm>
          <a:off x="1951686" y="3470318"/>
          <a:ext cx="7333982" cy="3200400"/>
        </p:xfrm>
        <a:graphic>
          <a:graphicData uri="http://schemas.openxmlformats.org/drawingml/2006/table">
            <a:tbl>
              <a:tblPr firstRow="1" bandRow="1">
                <a:tableStyleId>{F5AB1C69-6EDB-4FF4-983F-18BD219EF322}</a:tableStyleId>
              </a:tblPr>
              <a:tblGrid>
                <a:gridCol w="3666991">
                  <a:extLst>
                    <a:ext uri="{9D8B030D-6E8A-4147-A177-3AD203B41FA5}">
                      <a16:colId xmlns:a16="http://schemas.microsoft.com/office/drawing/2014/main" val="2789652788"/>
                    </a:ext>
                  </a:extLst>
                </a:gridCol>
                <a:gridCol w="3666991">
                  <a:extLst>
                    <a:ext uri="{9D8B030D-6E8A-4147-A177-3AD203B41FA5}">
                      <a16:colId xmlns:a16="http://schemas.microsoft.com/office/drawing/2014/main" val="1612165737"/>
                    </a:ext>
                  </a:extLst>
                </a:gridCol>
              </a:tblGrid>
              <a:tr h="293440">
                <a:tc>
                  <a:txBody>
                    <a:bodyPr/>
                    <a:lstStyle/>
                    <a:p>
                      <a:r>
                        <a:rPr lang="en-US" b="0" dirty="0">
                          <a:latin typeface="Arial" panose="020B0604020202020204" pitchFamily="34" charset="0"/>
                          <a:cs typeface="Arial" panose="020B0604020202020204" pitchFamily="34" charset="0"/>
                        </a:rPr>
                        <a:t>Function </a:t>
                      </a:r>
                    </a:p>
                  </a:txBody>
                  <a:tcPr/>
                </a:tc>
                <a:tc>
                  <a:txBody>
                    <a:bodyPr/>
                    <a:lstStyle/>
                    <a:p>
                      <a:r>
                        <a:rPr lang="en-US" b="0" dirty="0">
                          <a:latin typeface="Arial" panose="020B0604020202020204" pitchFamily="34" charset="0"/>
                          <a:cs typeface="Arial" panose="020B0604020202020204" pitchFamily="34" charset="0"/>
                        </a:rPr>
                        <a:t>Physiological importance </a:t>
                      </a:r>
                    </a:p>
                  </a:txBody>
                  <a:tcPr/>
                </a:tc>
                <a:extLst>
                  <a:ext uri="{0D108BD9-81ED-4DB2-BD59-A6C34878D82A}">
                    <a16:rowId xmlns:a16="http://schemas.microsoft.com/office/drawing/2014/main" val="219176201"/>
                  </a:ext>
                </a:extLst>
              </a:tr>
              <a:tr h="27143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u="none" strike="noStrike" kern="1200" dirty="0">
                          <a:solidFill>
                            <a:schemeClr val="dk1"/>
                          </a:solidFill>
                          <a:effectLst/>
                          <a:latin typeface="Arial" panose="020B0604020202020204" pitchFamily="34" charset="0"/>
                          <a:cs typeface="Arial" panose="020B0604020202020204" pitchFamily="34" charset="0"/>
                        </a:rPr>
                        <a:t>• Insulin helps sugar (glucose) move from the blood into the body's cells for energy.</a:t>
                      </a:r>
                      <a:br>
                        <a:rPr lang="en-GB" sz="1800" b="0" u="none" strike="noStrike" kern="1200" dirty="0">
                          <a:solidFill>
                            <a:schemeClr val="dk1"/>
                          </a:solidFill>
                          <a:effectLst/>
                          <a:latin typeface="Arial" panose="020B0604020202020204" pitchFamily="34" charset="0"/>
                          <a:cs typeface="Arial" panose="020B0604020202020204" pitchFamily="34" charset="0"/>
                        </a:rPr>
                      </a:br>
                      <a:r>
                        <a:rPr lang="en-GB" sz="1800" b="0" u="none" strike="noStrike" kern="1200" dirty="0">
                          <a:solidFill>
                            <a:schemeClr val="dk1"/>
                          </a:solidFill>
                          <a:effectLst/>
                          <a:latin typeface="Arial" panose="020B0604020202020204" pitchFamily="34" charset="0"/>
                          <a:cs typeface="Arial" panose="020B0604020202020204" pitchFamily="34" charset="0"/>
                        </a:rPr>
                        <a:t>• It keeps blood sugar levels within a healthy range.</a:t>
                      </a:r>
                      <a:br>
                        <a:rPr lang="en-GB" sz="1800" b="0" u="none" strike="noStrike" kern="1200" dirty="0">
                          <a:solidFill>
                            <a:schemeClr val="dk1"/>
                          </a:solidFill>
                          <a:effectLst/>
                          <a:latin typeface="Arial" panose="020B0604020202020204" pitchFamily="34" charset="0"/>
                          <a:cs typeface="Arial" panose="020B0604020202020204" pitchFamily="34" charset="0"/>
                        </a:rPr>
                      </a:br>
                      <a:r>
                        <a:rPr lang="en-GB" sz="1800" b="0" u="none" strike="noStrike" kern="1200" dirty="0">
                          <a:solidFill>
                            <a:schemeClr val="dk1"/>
                          </a:solidFill>
                          <a:effectLst/>
                          <a:latin typeface="Arial" panose="020B0604020202020204" pitchFamily="34" charset="0"/>
                          <a:cs typeface="Arial" panose="020B0604020202020204" pitchFamily="34" charset="0"/>
                        </a:rPr>
                        <a:t>• Any extra glucose is stored in the liver and muscles as glycogen for later use (Norton et al.,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u="none" strike="noStrike" kern="1200" dirty="0">
                        <a:solidFill>
                          <a:schemeClr val="dk1"/>
                        </a:solidFill>
                        <a:effectLst/>
                        <a:latin typeface="Arial" panose="020B0604020202020204" pitchFamily="34" charset="0"/>
                        <a:cs typeface="Arial" panose="020B0604020202020204" pitchFamily="34" charset="0"/>
                      </a:endParaRPr>
                    </a:p>
                    <a:p>
                      <a:endParaRPr lang="en-US" b="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u="none" strike="noStrike" kern="1200" dirty="0">
                          <a:solidFill>
                            <a:schemeClr val="dk1"/>
                          </a:solidFill>
                          <a:effectLst/>
                          <a:latin typeface="Arial" panose="020B0604020202020204" pitchFamily="34" charset="0"/>
                          <a:cs typeface="Arial" panose="020B0604020202020204" pitchFamily="34" charset="0"/>
                        </a:rPr>
                        <a:t>• Provides energy for the body's cells.</a:t>
                      </a:r>
                      <a:br>
                        <a:rPr lang="en-GB" sz="1800" b="0" u="none" strike="noStrike" kern="1200" dirty="0">
                          <a:solidFill>
                            <a:schemeClr val="dk1"/>
                          </a:solidFill>
                          <a:effectLst/>
                          <a:latin typeface="Arial" panose="020B0604020202020204" pitchFamily="34" charset="0"/>
                          <a:cs typeface="Arial" panose="020B0604020202020204" pitchFamily="34" charset="0"/>
                        </a:rPr>
                      </a:br>
                      <a:r>
                        <a:rPr lang="en-GB" sz="1800" b="0" u="none" strike="noStrike" kern="1200" dirty="0">
                          <a:solidFill>
                            <a:schemeClr val="dk1"/>
                          </a:solidFill>
                          <a:effectLst/>
                          <a:latin typeface="Arial" panose="020B0604020202020204" pitchFamily="34" charset="0"/>
                          <a:cs typeface="Arial" panose="020B0604020202020204" pitchFamily="34" charset="0"/>
                        </a:rPr>
                        <a:t>• Supports healthy metabolism.</a:t>
                      </a:r>
                      <a:br>
                        <a:rPr lang="en-GB" sz="1800" b="0" u="none" strike="noStrike" kern="1200" dirty="0">
                          <a:solidFill>
                            <a:schemeClr val="dk1"/>
                          </a:solidFill>
                          <a:effectLst/>
                          <a:latin typeface="Arial" panose="020B0604020202020204" pitchFamily="34" charset="0"/>
                          <a:cs typeface="Arial" panose="020B0604020202020204" pitchFamily="34" charset="0"/>
                        </a:rPr>
                      </a:br>
                      <a:r>
                        <a:rPr lang="en-GB" sz="1800" b="0" u="none" strike="noStrike" kern="1200" dirty="0">
                          <a:solidFill>
                            <a:schemeClr val="dk1"/>
                          </a:solidFill>
                          <a:effectLst/>
                          <a:latin typeface="Arial" panose="020B0604020202020204" pitchFamily="34" charset="0"/>
                          <a:cs typeface="Arial" panose="020B0604020202020204" pitchFamily="34" charset="0"/>
                        </a:rPr>
                        <a:t>• Helps keep blood sugar levels stable (Hall and Hall, 2021).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i="0" u="none" strike="noStrike"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1059091337"/>
                  </a:ext>
                </a:extLst>
              </a:tr>
            </a:tbl>
          </a:graphicData>
        </a:graphic>
      </p:graphicFrame>
      <p:sp>
        <p:nvSpPr>
          <p:cNvPr id="6" name="TextBox 5">
            <a:extLst>
              <a:ext uri="{FF2B5EF4-FFF2-40B4-BE49-F238E27FC236}">
                <a16:creationId xmlns:a16="http://schemas.microsoft.com/office/drawing/2014/main" id="{7E22919E-93A1-53CB-6BAA-104221DAD9D3}"/>
              </a:ext>
            </a:extLst>
          </p:cNvPr>
          <p:cNvSpPr txBox="1"/>
          <p:nvPr/>
        </p:nvSpPr>
        <p:spPr>
          <a:xfrm>
            <a:off x="9504608" y="4363135"/>
            <a:ext cx="235683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Tenet Health (n.d.)</a:t>
            </a:r>
          </a:p>
          <a:p>
            <a:endParaRPr lang="en-US" dirty="0"/>
          </a:p>
        </p:txBody>
      </p:sp>
      <p:pic>
        <p:nvPicPr>
          <p:cNvPr id="29" name="Audio 28">
            <a:extLst>
              <a:ext uri="{FF2B5EF4-FFF2-40B4-BE49-F238E27FC236}">
                <a16:creationId xmlns:a16="http://schemas.microsoft.com/office/drawing/2014/main" id="{D9E2FA5D-28BC-55EB-FA73-92A9A7CDF3B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3691684466"/>
      </p:ext>
    </p:extLst>
  </p:cSld>
  <p:clrMapOvr>
    <a:masterClrMapping/>
  </p:clrMapOvr>
  <mc:AlternateContent xmlns:mc="http://schemas.openxmlformats.org/markup-compatibility/2006">
    <mc:Choice xmlns:p14="http://schemas.microsoft.com/office/powerpoint/2010/main" Requires="p14">
      <p:transition spd="slow" p14:dur="2500" advTm="69110">
        <p:checker/>
      </p:transition>
    </mc:Choice>
    <mc:Fallback>
      <p:transition spd="slow" advTm="69110">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ssolv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ssolv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dissolve">
                                      <p:cBhvr>
                                        <p:cTn id="36" dur="500"/>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nodeType="click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dissolve">
                                      <p:cBhvr>
                                        <p:cTn id="41" dur="500"/>
                                        <p:tgtEl>
                                          <p:spTgt spid="5"/>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dissolve">
                                      <p:cBhvr>
                                        <p:cTn id="4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29"/>
                </p:tgtEl>
              </p:cMediaNode>
            </p:audio>
          </p:childTnLst>
        </p:cTn>
      </p:par>
    </p:tnLst>
    <p:bldLst>
      <p:bldP spid="2" grpId="0"/>
      <p:bldP spid="3"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1D162-4A61-6C8E-F311-B44E9EA2C143}"/>
              </a:ext>
            </a:extLst>
          </p:cNvPr>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Impact of Type 2 Diabetes on Body Functioning</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E542BD-3D3B-F12D-611E-D3119CDB68D6}"/>
              </a:ext>
            </a:extLst>
          </p:cNvPr>
          <p:cNvSpPr>
            <a:spLocks noGrp="1"/>
          </p:cNvSpPr>
          <p:nvPr>
            <p:ph idx="1"/>
          </p:nvPr>
        </p:nvSpPr>
        <p:spPr>
          <a:xfrm>
            <a:off x="1371600" y="2286000"/>
            <a:ext cx="9601200" cy="843566"/>
          </a:xfrm>
        </p:spPr>
        <p:txBody>
          <a:bodyPr>
            <a:normAutofit/>
          </a:bodyPr>
          <a:lstStyle/>
          <a:p>
            <a:pPr marL="0" indent="0">
              <a:buNone/>
            </a:pPr>
            <a:r>
              <a:rPr lang="en-GB" dirty="0">
                <a:latin typeface="Arial" panose="020B0604020202020204" pitchFamily="34" charset="0"/>
                <a:cs typeface="Arial" panose="020B0604020202020204" pitchFamily="34" charset="0"/>
              </a:rPr>
              <a:t>Type 2 diabetes affects the body in several ways, impacting normal function, body structures and physiological processes.</a:t>
            </a:r>
          </a:p>
          <a:p>
            <a:pPr marL="0" indent="0">
              <a:buNone/>
            </a:pPr>
            <a:endParaRPr lang="en-GB" b="1" dirty="0"/>
          </a:p>
          <a:p>
            <a:pPr marL="0" indent="0">
              <a:buNone/>
            </a:pPr>
            <a:endParaRPr lang="en-US" dirty="0"/>
          </a:p>
        </p:txBody>
      </p:sp>
      <p:sp>
        <p:nvSpPr>
          <p:cNvPr id="4" name="TextBox 3">
            <a:extLst>
              <a:ext uri="{FF2B5EF4-FFF2-40B4-BE49-F238E27FC236}">
                <a16:creationId xmlns:a16="http://schemas.microsoft.com/office/drawing/2014/main" id="{47604629-FE86-585B-0A9E-12DE3AB59318}"/>
              </a:ext>
            </a:extLst>
          </p:cNvPr>
          <p:cNvSpPr txBox="1"/>
          <p:nvPr/>
        </p:nvSpPr>
        <p:spPr>
          <a:xfrm>
            <a:off x="1165538" y="3243866"/>
            <a:ext cx="3174642" cy="2308324"/>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Functional Impact</a:t>
            </a:r>
          </a:p>
          <a:p>
            <a:endParaRPr lang="en-GB" b="1" u="sng" dirty="0">
              <a:latin typeface="Arial" panose="020B0604020202020204" pitchFamily="34" charset="0"/>
              <a:cs typeface="Arial" panose="020B0604020202020204" pitchFamily="34" charset="0"/>
            </a:endParaRPr>
          </a:p>
          <a:p>
            <a:pPr marL="285750" indent="-285750">
              <a:buFont typeface="Wingdings" pitchFamily="2" charset="2"/>
              <a:buChar char="§"/>
            </a:pPr>
            <a:r>
              <a:rPr lang="en-GB" dirty="0">
                <a:latin typeface="Arial" panose="020B0604020202020204" pitchFamily="34" charset="0"/>
                <a:cs typeface="Arial" panose="020B0604020202020204" pitchFamily="34" charset="0"/>
              </a:rPr>
              <a:t>Reduced glucose uptake by cells.</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
            </a:pPr>
            <a:r>
              <a:rPr lang="en-GB" dirty="0">
                <a:latin typeface="Arial" panose="020B0604020202020204" pitchFamily="34" charset="0"/>
                <a:cs typeface="Arial" panose="020B0604020202020204" pitchFamily="34" charset="0"/>
              </a:rPr>
              <a:t>High blood glucose levels (DeFronzo et al., 2015).</a:t>
            </a:r>
          </a:p>
          <a:p>
            <a:endParaRPr lang="en-US"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83DBDC2-1701-37F2-FA59-C2AD7028CDD9}"/>
              </a:ext>
            </a:extLst>
          </p:cNvPr>
          <p:cNvSpPr txBox="1"/>
          <p:nvPr/>
        </p:nvSpPr>
        <p:spPr>
          <a:xfrm>
            <a:off x="4548390" y="3105366"/>
            <a:ext cx="3586767" cy="2308324"/>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Structural Impact</a:t>
            </a:r>
          </a:p>
          <a:p>
            <a:endParaRPr lang="en-GB" b="1" u="sng" dirty="0">
              <a:latin typeface="Arial" panose="020B0604020202020204" pitchFamily="34" charset="0"/>
              <a:cs typeface="Arial" panose="020B0604020202020204" pitchFamily="34" charset="0"/>
            </a:endParaRPr>
          </a:p>
          <a:p>
            <a:pPr marL="285750" indent="-285750">
              <a:buFont typeface="Wingdings" pitchFamily="2" charset="2"/>
              <a:buChar char="§"/>
            </a:pPr>
            <a:r>
              <a:rPr lang="en-GB" dirty="0">
                <a:latin typeface="Arial" panose="020B0604020202020204" pitchFamily="34" charset="0"/>
                <a:cs typeface="Arial" panose="020B0604020202020204" pitchFamily="34" charset="0"/>
              </a:rPr>
              <a:t>Damage to blood vessels.</a:t>
            </a:r>
          </a:p>
          <a:p>
            <a:pPr marL="285750" indent="-285750">
              <a:buFont typeface="Wingdings"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itchFamily="2" charset="2"/>
              <a:buChar char="§"/>
            </a:pPr>
            <a:r>
              <a:rPr lang="en-GB" dirty="0">
                <a:latin typeface="Arial" panose="020B0604020202020204" pitchFamily="34" charset="0"/>
                <a:cs typeface="Arial" panose="020B0604020202020204" pitchFamily="34" charset="0"/>
              </a:rPr>
              <a:t>Damage to nerves.</a:t>
            </a:r>
          </a:p>
          <a:p>
            <a:pPr marL="285750" indent="-285750">
              <a:buFont typeface="Wingdings"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itchFamily="2" charset="2"/>
              <a:buChar char="§"/>
            </a:pPr>
            <a:r>
              <a:rPr lang="en-GB" dirty="0">
                <a:latin typeface="Arial" panose="020B0604020202020204" pitchFamily="34" charset="0"/>
                <a:cs typeface="Arial" panose="020B0604020202020204" pitchFamily="34" charset="0"/>
              </a:rPr>
              <a:t>Kidney damage over time (DeFronzo et al., 2015).</a:t>
            </a:r>
          </a:p>
        </p:txBody>
      </p:sp>
      <p:sp>
        <p:nvSpPr>
          <p:cNvPr id="6" name="TextBox 5">
            <a:extLst>
              <a:ext uri="{FF2B5EF4-FFF2-40B4-BE49-F238E27FC236}">
                <a16:creationId xmlns:a16="http://schemas.microsoft.com/office/drawing/2014/main" id="{274CE5DD-E5C9-C112-3499-CED575467806}"/>
              </a:ext>
            </a:extLst>
          </p:cNvPr>
          <p:cNvSpPr txBox="1"/>
          <p:nvPr/>
        </p:nvSpPr>
        <p:spPr>
          <a:xfrm>
            <a:off x="8135157" y="3105366"/>
            <a:ext cx="3586767" cy="3139321"/>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Physiological Impact</a:t>
            </a:r>
          </a:p>
          <a:p>
            <a:endParaRPr lang="en-GB" b="1" u="sng" dirty="0">
              <a:latin typeface="Arial" panose="020B0604020202020204" pitchFamily="34" charset="0"/>
              <a:cs typeface="Arial" panose="020B0604020202020204" pitchFamily="34" charset="0"/>
            </a:endParaRPr>
          </a:p>
          <a:p>
            <a:pPr marL="285750" indent="-285750">
              <a:buFont typeface="Wingdings" pitchFamily="2" charset="2"/>
              <a:buChar char="§"/>
            </a:pPr>
            <a:r>
              <a:rPr lang="en-GB" dirty="0">
                <a:latin typeface="Arial" panose="020B0604020202020204" pitchFamily="34" charset="0"/>
                <a:cs typeface="Arial" panose="020B0604020202020204" pitchFamily="34" charset="0"/>
              </a:rPr>
              <a:t>Insulin resistance. </a:t>
            </a:r>
          </a:p>
          <a:p>
            <a:pPr marL="285750" indent="-285750">
              <a:buFont typeface="Wingdings"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itchFamily="2" charset="2"/>
              <a:buChar char="§"/>
            </a:pPr>
            <a:r>
              <a:rPr lang="en-GB" dirty="0">
                <a:latin typeface="Arial" panose="020B0604020202020204" pitchFamily="34" charset="0"/>
                <a:cs typeface="Arial" panose="020B0604020202020204" pitchFamily="34" charset="0"/>
              </a:rPr>
              <a:t>Increased glucose release from the liver.</a:t>
            </a:r>
          </a:p>
          <a:p>
            <a:pPr marL="285750" indent="-285750">
              <a:buFont typeface="Wingdings" pitchFamily="2" charset="2"/>
              <a:buChar char="§"/>
            </a:pPr>
            <a:endParaRPr lang="en-GB" dirty="0">
              <a:latin typeface="Arial" panose="020B0604020202020204" pitchFamily="34" charset="0"/>
              <a:cs typeface="Arial" panose="020B0604020202020204" pitchFamily="34" charset="0"/>
            </a:endParaRPr>
          </a:p>
          <a:p>
            <a:pPr marL="285750" indent="-285750">
              <a:buFont typeface="Wingdings" pitchFamily="2" charset="2"/>
              <a:buChar char="§"/>
            </a:pPr>
            <a:r>
              <a:rPr lang="en-GB" dirty="0">
                <a:latin typeface="Arial" panose="020B0604020202020204" pitchFamily="34" charset="0"/>
                <a:cs typeface="Arial" panose="020B0604020202020204" pitchFamily="34" charset="0"/>
              </a:rPr>
              <a:t>Higher risk of cardiovascular disease (DeFronzo et al., 2015).</a:t>
            </a:r>
          </a:p>
          <a:p>
            <a:endParaRPr lang="en-US" dirty="0"/>
          </a:p>
        </p:txBody>
      </p:sp>
      <p:pic>
        <p:nvPicPr>
          <p:cNvPr id="8" name="Picture 7" descr="Diabetes and the Kidneys | My Way Diabetes | Greater Manchester | Wigan |  Tameside NHS">
            <a:extLst>
              <a:ext uri="{FF2B5EF4-FFF2-40B4-BE49-F238E27FC236}">
                <a16:creationId xmlns:a16="http://schemas.microsoft.com/office/drawing/2014/main" id="{8F4F8879-17E5-6201-7FD0-82BA4A377AA5}"/>
              </a:ext>
            </a:extLst>
          </p:cNvPr>
          <p:cNvPicPr>
            <a:picLocks noChangeAspect="1"/>
          </p:cNvPicPr>
          <p:nvPr/>
        </p:nvPicPr>
        <p:blipFill>
          <a:blip r:embed="rId5"/>
          <a:stretch>
            <a:fillRect/>
          </a:stretch>
        </p:blipFill>
        <p:spPr>
          <a:xfrm>
            <a:off x="4920574" y="5413690"/>
            <a:ext cx="2024974" cy="1417482"/>
          </a:xfrm>
          <a:prstGeom prst="rect">
            <a:avLst/>
          </a:prstGeom>
        </p:spPr>
      </p:pic>
      <p:sp>
        <p:nvSpPr>
          <p:cNvPr id="9" name="TextBox 8">
            <a:extLst>
              <a:ext uri="{FF2B5EF4-FFF2-40B4-BE49-F238E27FC236}">
                <a16:creationId xmlns:a16="http://schemas.microsoft.com/office/drawing/2014/main" id="{E9C83C09-C928-8BDB-6841-95F313D0DE7B}"/>
              </a:ext>
            </a:extLst>
          </p:cNvPr>
          <p:cNvSpPr txBox="1"/>
          <p:nvPr/>
        </p:nvSpPr>
        <p:spPr>
          <a:xfrm>
            <a:off x="6945548" y="6269064"/>
            <a:ext cx="185377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(Diabetes My Way, n.d.).</a:t>
            </a:r>
            <a:endParaRPr lang="en-US" dirty="0">
              <a:latin typeface="Arial" panose="020B0604020202020204" pitchFamily="34" charset="0"/>
              <a:cs typeface="Arial" panose="020B0604020202020204" pitchFamily="34" charset="0"/>
            </a:endParaRPr>
          </a:p>
        </p:txBody>
      </p:sp>
      <p:pic>
        <p:nvPicPr>
          <p:cNvPr id="26" name="Audio 25">
            <a:extLst>
              <a:ext uri="{FF2B5EF4-FFF2-40B4-BE49-F238E27FC236}">
                <a16:creationId xmlns:a16="http://schemas.microsoft.com/office/drawing/2014/main" id="{709506D1-47B9-B0A9-F251-E3EFB482A46B}"/>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2418427993"/>
      </p:ext>
    </p:extLst>
  </p:cSld>
  <p:clrMapOvr>
    <a:masterClrMapping/>
  </p:clrMapOvr>
  <p:transition spd="slow" advTm="81893">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dissolve">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dissolv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dissolve">
                                      <p:cBhvr>
                                        <p:cTn id="31" dur="500"/>
                                        <p:tgtEl>
                                          <p:spTgt spid="8"/>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nodeType="clickEffect">
                                  <p:stCondLst>
                                    <p:cond delay="0"/>
                                  </p:stCondLst>
                                  <p:childTnLst>
                                    <p:set>
                                      <p:cBhvr>
                                        <p:cTn id="35" dur="1" fill="hold">
                                          <p:stCondLst>
                                            <p:cond delay="0"/>
                                          </p:stCondLst>
                                        </p:cTn>
                                        <p:tgtEl>
                                          <p:spTgt spid="9">
                                            <p:txEl>
                                              <p:pRg st="0" end="0"/>
                                            </p:txEl>
                                          </p:spTgt>
                                        </p:tgtEl>
                                        <p:attrNameLst>
                                          <p:attrName>style.visibility</p:attrName>
                                        </p:attrNameLst>
                                      </p:cBhvr>
                                      <p:to>
                                        <p:strVal val="visible"/>
                                      </p:to>
                                    </p:set>
                                    <p:animEffect transition="in" filter="dissolve">
                                      <p:cBhvr>
                                        <p:cTn id="36" dur="500"/>
                                        <p:tgtEl>
                                          <p:spTgt spid="9">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dissolv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26"/>
                </p:tgtEl>
              </p:cMediaNode>
            </p:audio>
          </p:childTnLst>
        </p:cTn>
      </p:par>
    </p:tnLst>
    <p:bldLst>
      <p:bldP spid="2" grpId="0"/>
      <p:bldP spid="3" grpId="0" build="p"/>
      <p:bldP spid="4" grpId="0"/>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3972B-A155-6B9D-0730-6F7E5C09518F}"/>
              </a:ext>
            </a:extLst>
          </p:cNvPr>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Pathophysiology of Type 2 Diabetes Mellitus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C06A37E-F3C8-A530-5AAC-C7BAF727E273}"/>
              </a:ext>
            </a:extLst>
          </p:cNvPr>
          <p:cNvSpPr>
            <a:spLocks noGrp="1"/>
          </p:cNvSpPr>
          <p:nvPr>
            <p:ph idx="1"/>
          </p:nvPr>
        </p:nvSpPr>
        <p:spPr>
          <a:xfrm>
            <a:off x="1348886" y="1958926"/>
            <a:ext cx="5240216" cy="4213274"/>
          </a:xfrm>
        </p:spPr>
        <p:txBody>
          <a:bodyPr>
            <a:normAutofit fontScale="25000" lnSpcReduction="20000"/>
          </a:bodyPr>
          <a:lstStyle/>
          <a:p>
            <a:pPr marL="0" indent="0">
              <a:lnSpc>
                <a:spcPct val="120000"/>
              </a:lnSpc>
              <a:buNone/>
            </a:pPr>
            <a:r>
              <a:rPr lang="en-GB" sz="5600" b="1" dirty="0">
                <a:latin typeface="Arial" panose="020B0604020202020204" pitchFamily="34" charset="0"/>
                <a:cs typeface="Arial" panose="020B0604020202020204" pitchFamily="34" charset="0"/>
              </a:rPr>
              <a:t>                </a:t>
            </a:r>
            <a:r>
              <a:rPr lang="en-GB" sz="5600" b="1" u="sng" dirty="0">
                <a:latin typeface="Arial" panose="020B0604020202020204" pitchFamily="34" charset="0"/>
                <a:cs typeface="Arial" panose="020B0604020202020204" pitchFamily="34" charset="0"/>
              </a:rPr>
              <a:t>How Type 2 Diabetes Develops</a:t>
            </a:r>
          </a:p>
          <a:p>
            <a:pPr marL="0" indent="0">
              <a:lnSpc>
                <a:spcPct val="120000"/>
              </a:lnSpc>
              <a:buNone/>
            </a:pPr>
            <a:r>
              <a:rPr lang="en-GB" sz="5600" dirty="0">
                <a:latin typeface="Arial" panose="020B0604020202020204" pitchFamily="34" charset="0"/>
                <a:cs typeface="Arial" panose="020B0604020202020204" pitchFamily="34" charset="0"/>
              </a:rPr>
              <a:t> Obesity and physical inactivity increase insulin resistance.</a:t>
            </a:r>
          </a:p>
          <a:p>
            <a:pPr marL="0" indent="0">
              <a:lnSpc>
                <a:spcPct val="120000"/>
              </a:lnSpc>
              <a:buNone/>
            </a:pP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a:t>
            </a:r>
            <a:r>
              <a:rPr lang="en-GB" sz="5600" b="1" dirty="0">
                <a:latin typeface="Arial" panose="020B0604020202020204" pitchFamily="34" charset="0"/>
                <a:cs typeface="Arial" panose="020B0604020202020204" pitchFamily="34" charset="0"/>
              </a:rPr>
              <a:t> </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Body cells become less responsive to insulin.</a:t>
            </a:r>
          </a:p>
          <a:p>
            <a:pPr marL="0" indent="0">
              <a:lnSpc>
                <a:spcPct val="120000"/>
              </a:lnSpc>
              <a:buNone/>
            </a:pP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The pancreas produces more insulin to compensate.</a:t>
            </a:r>
          </a:p>
          <a:p>
            <a:pPr marL="0" indent="0">
              <a:lnSpc>
                <a:spcPct val="120000"/>
              </a:lnSpc>
              <a:buNone/>
            </a:pP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Insulin producing beta cells slowly become less effective.</a:t>
            </a:r>
          </a:p>
          <a:p>
            <a:pPr marL="0" indent="0">
              <a:lnSpc>
                <a:spcPct val="120000"/>
              </a:lnSpc>
              <a:buNone/>
            </a:pP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Blood glucose levels rise (hyperglycaemia).</a:t>
            </a:r>
          </a:p>
          <a:p>
            <a:pPr marL="0" indent="0">
              <a:lnSpc>
                <a:spcPct val="120000"/>
              </a:lnSpc>
              <a:buNone/>
            </a:pP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Long term high blood glucose damages blood vessels and organs (DeFronzo et al., 2015). </a:t>
            </a:r>
          </a:p>
          <a:p>
            <a:pPr marL="0" indent="0">
              <a:buNone/>
            </a:pPr>
            <a:endParaRPr lang="en-GB" b="1" dirty="0"/>
          </a:p>
          <a:p>
            <a:endParaRPr lang="en-GB" b="1" dirty="0"/>
          </a:p>
        </p:txBody>
      </p:sp>
      <p:cxnSp>
        <p:nvCxnSpPr>
          <p:cNvPr id="5" name="Straight Arrow Connector 4">
            <a:extLst>
              <a:ext uri="{FF2B5EF4-FFF2-40B4-BE49-F238E27FC236}">
                <a16:creationId xmlns:a16="http://schemas.microsoft.com/office/drawing/2014/main" id="{95243255-CEF2-FE57-8E13-E899323877A7}"/>
              </a:ext>
            </a:extLst>
          </p:cNvPr>
          <p:cNvCxnSpPr>
            <a:cxnSpLocks/>
          </p:cNvCxnSpPr>
          <p:nvPr/>
        </p:nvCxnSpPr>
        <p:spPr>
          <a:xfrm>
            <a:off x="3559935" y="2897961"/>
            <a:ext cx="0" cy="3048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7" name="Straight Arrow Connector 6">
            <a:extLst>
              <a:ext uri="{FF2B5EF4-FFF2-40B4-BE49-F238E27FC236}">
                <a16:creationId xmlns:a16="http://schemas.microsoft.com/office/drawing/2014/main" id="{015D9E13-5485-CF34-A7EC-2591CB5EB873}"/>
              </a:ext>
            </a:extLst>
          </p:cNvPr>
          <p:cNvCxnSpPr>
            <a:cxnSpLocks/>
          </p:cNvCxnSpPr>
          <p:nvPr/>
        </p:nvCxnSpPr>
        <p:spPr>
          <a:xfrm>
            <a:off x="3538081" y="4375382"/>
            <a:ext cx="0" cy="2151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1A417562-9D14-9934-A627-81AF1A562AB0}"/>
              </a:ext>
            </a:extLst>
          </p:cNvPr>
          <p:cNvCxnSpPr>
            <a:cxnSpLocks/>
          </p:cNvCxnSpPr>
          <p:nvPr/>
        </p:nvCxnSpPr>
        <p:spPr>
          <a:xfrm>
            <a:off x="3552422" y="3520440"/>
            <a:ext cx="0" cy="24384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a:extLst>
              <a:ext uri="{FF2B5EF4-FFF2-40B4-BE49-F238E27FC236}">
                <a16:creationId xmlns:a16="http://schemas.microsoft.com/office/drawing/2014/main" id="{48911E4C-77F0-63F1-1F96-693895CDCE8B}"/>
              </a:ext>
            </a:extLst>
          </p:cNvPr>
          <p:cNvCxnSpPr>
            <a:cxnSpLocks/>
          </p:cNvCxnSpPr>
          <p:nvPr/>
        </p:nvCxnSpPr>
        <p:spPr>
          <a:xfrm>
            <a:off x="3538081" y="5898094"/>
            <a:ext cx="0" cy="27410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649E1573-6C3F-B1ED-4B34-DB644B971030}"/>
              </a:ext>
            </a:extLst>
          </p:cNvPr>
          <p:cNvCxnSpPr>
            <a:cxnSpLocks/>
          </p:cNvCxnSpPr>
          <p:nvPr/>
        </p:nvCxnSpPr>
        <p:spPr>
          <a:xfrm>
            <a:off x="3538081" y="5160778"/>
            <a:ext cx="0" cy="27410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TextBox 20">
            <a:extLst>
              <a:ext uri="{FF2B5EF4-FFF2-40B4-BE49-F238E27FC236}">
                <a16:creationId xmlns:a16="http://schemas.microsoft.com/office/drawing/2014/main" id="{E17C6A47-3796-67BE-20BE-B53C7C390C4B}"/>
              </a:ext>
            </a:extLst>
          </p:cNvPr>
          <p:cNvSpPr txBox="1"/>
          <p:nvPr/>
        </p:nvSpPr>
        <p:spPr>
          <a:xfrm>
            <a:off x="6718822" y="2479429"/>
            <a:ext cx="5036228" cy="366254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The progression of Type 2 diabetes can result in complications affecting multiple body systems.</a:t>
            </a:r>
          </a:p>
          <a:p>
            <a:endParaRPr lang="en-GB" sz="1400" b="1" dirty="0">
              <a:latin typeface="Arial" panose="020B0604020202020204" pitchFamily="34" charset="0"/>
              <a:cs typeface="Arial" panose="020B0604020202020204" pitchFamily="34" charset="0"/>
            </a:endParaRPr>
          </a:p>
          <a:p>
            <a:r>
              <a:rPr lang="en-GB" sz="1400" b="1" u="sng" dirty="0">
                <a:latin typeface="Arial" panose="020B0604020202020204" pitchFamily="34" charset="0"/>
                <a:cs typeface="Arial" panose="020B0604020202020204" pitchFamily="34" charset="0"/>
              </a:rPr>
              <a:t>Possible Complications</a:t>
            </a:r>
          </a:p>
          <a:p>
            <a:endParaRPr lang="en-GB" sz="1400" b="1" u="sng" dirty="0">
              <a:latin typeface="Arial" panose="020B0604020202020204" pitchFamily="34" charset="0"/>
              <a:cs typeface="Arial" panose="020B0604020202020204" pitchFamily="34" charset="0"/>
            </a:endParaRPr>
          </a:p>
          <a:p>
            <a:pPr marL="342900" indent="-342900">
              <a:buFont typeface="+mj-lt"/>
              <a:buAutoNum type="arabicParenR"/>
            </a:pPr>
            <a:r>
              <a:rPr lang="en-GB" sz="1400" dirty="0">
                <a:latin typeface="Arial" panose="020B0604020202020204" pitchFamily="34" charset="0"/>
                <a:cs typeface="Arial" panose="020B0604020202020204" pitchFamily="34" charset="0"/>
              </a:rPr>
              <a:t>Eye disease (retinopathy).</a:t>
            </a:r>
          </a:p>
          <a:p>
            <a:pPr marL="342900" indent="-342900">
              <a:buFont typeface="+mj-lt"/>
              <a:buAutoNum type="arabicParenR"/>
            </a:pPr>
            <a:endParaRPr lang="en-GB" sz="1400" dirty="0">
              <a:latin typeface="Arial" panose="020B0604020202020204" pitchFamily="34" charset="0"/>
              <a:cs typeface="Arial" panose="020B0604020202020204" pitchFamily="34" charset="0"/>
            </a:endParaRPr>
          </a:p>
          <a:p>
            <a:pPr marL="342900" indent="-342900">
              <a:buFont typeface="+mj-lt"/>
              <a:buAutoNum type="arabicParenR"/>
            </a:pPr>
            <a:r>
              <a:rPr lang="en-GB" sz="1400" dirty="0">
                <a:latin typeface="Arial" panose="020B0604020202020204" pitchFamily="34" charset="0"/>
                <a:cs typeface="Arial" panose="020B0604020202020204" pitchFamily="34" charset="0"/>
              </a:rPr>
              <a:t>Nerve damage (neuropathy).</a:t>
            </a:r>
          </a:p>
          <a:p>
            <a:pPr marL="342900" indent="-342900">
              <a:buFont typeface="+mj-lt"/>
              <a:buAutoNum type="arabicParenR"/>
            </a:pPr>
            <a:endParaRPr lang="en-GB" sz="1400" dirty="0">
              <a:latin typeface="Arial" panose="020B0604020202020204" pitchFamily="34" charset="0"/>
              <a:cs typeface="Arial" panose="020B0604020202020204" pitchFamily="34" charset="0"/>
            </a:endParaRPr>
          </a:p>
          <a:p>
            <a:pPr marL="342900" indent="-342900">
              <a:buFont typeface="+mj-lt"/>
              <a:buAutoNum type="arabicParenR"/>
            </a:pPr>
            <a:r>
              <a:rPr lang="en-GB" sz="1400" dirty="0">
                <a:latin typeface="Arial" panose="020B0604020202020204" pitchFamily="34" charset="0"/>
                <a:cs typeface="Arial" panose="020B0604020202020204" pitchFamily="34" charset="0"/>
              </a:rPr>
              <a:t>Kidney disease (nephropathy).</a:t>
            </a:r>
          </a:p>
          <a:p>
            <a:pPr marL="342900" indent="-342900">
              <a:buFont typeface="+mj-lt"/>
              <a:buAutoNum type="arabicParenR"/>
            </a:pPr>
            <a:endParaRPr lang="en-GB" sz="1400" dirty="0">
              <a:latin typeface="Arial" panose="020B0604020202020204" pitchFamily="34" charset="0"/>
              <a:cs typeface="Arial" panose="020B0604020202020204" pitchFamily="34" charset="0"/>
            </a:endParaRPr>
          </a:p>
          <a:p>
            <a:pPr marL="342900" indent="-342900">
              <a:buFont typeface="+mj-lt"/>
              <a:buAutoNum type="arabicParenR"/>
            </a:pPr>
            <a:r>
              <a:rPr lang="en-GB" sz="1400" dirty="0">
                <a:latin typeface="Arial" panose="020B0604020202020204" pitchFamily="34" charset="0"/>
                <a:cs typeface="Arial" panose="020B0604020202020204" pitchFamily="34" charset="0"/>
              </a:rPr>
              <a:t>Stroke.</a:t>
            </a:r>
          </a:p>
          <a:p>
            <a:pPr marL="342900" indent="-342900">
              <a:buFont typeface="+mj-lt"/>
              <a:buAutoNum type="arabicParenR"/>
            </a:pPr>
            <a:endParaRPr lang="en-GB" sz="1400" dirty="0">
              <a:latin typeface="Arial" panose="020B0604020202020204" pitchFamily="34" charset="0"/>
              <a:cs typeface="Arial" panose="020B0604020202020204" pitchFamily="34" charset="0"/>
            </a:endParaRPr>
          </a:p>
          <a:p>
            <a:pPr marL="342900" indent="-342900">
              <a:buFont typeface="+mj-lt"/>
              <a:buAutoNum type="arabicParenR"/>
            </a:pPr>
            <a:r>
              <a:rPr lang="en-GB" sz="1400" dirty="0">
                <a:latin typeface="Arial" panose="020B0604020202020204" pitchFamily="34" charset="0"/>
                <a:cs typeface="Arial" panose="020B0604020202020204" pitchFamily="34" charset="0"/>
              </a:rPr>
              <a:t>Cardiovascular disease (Diabetes UK, 2026). </a:t>
            </a:r>
          </a:p>
          <a:p>
            <a:endParaRPr lang="en-GB" dirty="0"/>
          </a:p>
          <a:p>
            <a:endParaRPr lang="en-US" dirty="0"/>
          </a:p>
        </p:txBody>
      </p:sp>
      <p:pic>
        <p:nvPicPr>
          <p:cNvPr id="28" name="Audio 27">
            <a:extLst>
              <a:ext uri="{FF2B5EF4-FFF2-40B4-BE49-F238E27FC236}">
                <a16:creationId xmlns:a16="http://schemas.microsoft.com/office/drawing/2014/main" id="{BFAEFFF7-2A72-117D-0F76-8E0706867B0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4287285694"/>
      </p:ext>
    </p:extLst>
  </p:cSld>
  <p:clrMapOvr>
    <a:masterClrMapping/>
  </p:clrMapOvr>
  <mc:AlternateContent xmlns:mc="http://schemas.openxmlformats.org/markup-compatibility/2006">
    <mc:Choice xmlns:p14="http://schemas.microsoft.com/office/powerpoint/2010/main" Requires="p14">
      <p:transition spd="slow" p14:dur="1500" advTm="93186">
        <p:split orient="vert"/>
      </p:transition>
    </mc:Choice>
    <mc:Fallback>
      <p:transition spd="slow" advTm="93186">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ssolv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ssolv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dissolv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dissolv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dissolv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dissolve">
                                      <p:cBhvr>
                                        <p:cTn id="51"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2" fill="hold" display="0">
                  <p:stCondLst>
                    <p:cond delay="indefinite"/>
                  </p:stCondLst>
                  <p:endCondLst>
                    <p:cond evt="onStopAudio" delay="0">
                      <p:tgtEl>
                        <p:sldTgt/>
                      </p:tgtEl>
                    </p:cond>
                  </p:endCondLst>
                </p:cTn>
                <p:tgtEl>
                  <p:spTgt spid="28"/>
                </p:tgtEl>
              </p:cMediaNode>
            </p:audio>
          </p:childTnLst>
        </p:cTn>
      </p:par>
    </p:tnLst>
    <p:bldLst>
      <p:bldP spid="2" grpId="0"/>
      <p:bldP spid="3" grpId="0" build="p"/>
      <p:bldP spid="2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554F3-28D0-0386-69A7-90BC8319FA80}"/>
              </a:ext>
            </a:extLst>
          </p:cNvPr>
          <p:cNvSpPr>
            <a:spLocks noGrp="1"/>
          </p:cNvSpPr>
          <p:nvPr>
            <p:ph type="title"/>
          </p:nvPr>
        </p:nvSpPr>
        <p:spPr>
          <a:xfrm>
            <a:off x="1371600" y="199104"/>
            <a:ext cx="9601200" cy="1485900"/>
          </a:xfrm>
        </p:spPr>
        <p:txBody>
          <a:bodyPr/>
          <a:lstStyle/>
          <a:p>
            <a:r>
              <a:rPr lang="en-GB" dirty="0">
                <a:latin typeface="Arial" panose="020B0604020202020204" pitchFamily="34" charset="0"/>
                <a:cs typeface="Arial" panose="020B0604020202020204" pitchFamily="34" charset="0"/>
              </a:rPr>
              <a:t>Diagnosis and Clinical Assessment Of Type 2 Diabetes </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817A72-6715-F4FC-9D79-0CAF80450645}"/>
              </a:ext>
            </a:extLst>
          </p:cNvPr>
          <p:cNvSpPr>
            <a:spLocks noGrp="1"/>
          </p:cNvSpPr>
          <p:nvPr>
            <p:ph idx="1"/>
          </p:nvPr>
        </p:nvSpPr>
        <p:spPr>
          <a:xfrm>
            <a:off x="1371600" y="1474839"/>
            <a:ext cx="3937819" cy="6445045"/>
          </a:xfrm>
        </p:spPr>
        <p:txBody>
          <a:bodyPr>
            <a:normAutofit/>
          </a:bodyPr>
          <a:lstStyle/>
          <a:p>
            <a:pPr marL="0" indent="0">
              <a:buNone/>
            </a:pPr>
            <a:r>
              <a:rPr lang="en-GB" sz="1800" dirty="0">
                <a:latin typeface="Arial" panose="020B0604020202020204" pitchFamily="34" charset="0"/>
                <a:cs typeface="Arial" panose="020B0604020202020204" pitchFamily="34" charset="0"/>
              </a:rPr>
              <a:t>The diagnosis of type 2 diabetes starts with recognising common symptoms and is confirmed through clinical assessment and diagnostic testing.</a:t>
            </a: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Common symptoms that may be found are thew following: </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Excessive thirst.</a:t>
            </a:r>
          </a:p>
          <a:p>
            <a:r>
              <a:rPr lang="en-GB" sz="1800" dirty="0">
                <a:latin typeface="Arial" panose="020B0604020202020204" pitchFamily="34" charset="0"/>
                <a:cs typeface="Arial" panose="020B0604020202020204" pitchFamily="34" charset="0"/>
              </a:rPr>
              <a:t>Frequent urination.</a:t>
            </a:r>
          </a:p>
          <a:p>
            <a:r>
              <a:rPr lang="en-GB" sz="1800" dirty="0">
                <a:latin typeface="Arial" panose="020B0604020202020204" pitchFamily="34" charset="0"/>
                <a:cs typeface="Arial" panose="020B0604020202020204" pitchFamily="34" charset="0"/>
              </a:rPr>
              <a:t>Fatigue.</a:t>
            </a:r>
          </a:p>
          <a:p>
            <a:r>
              <a:rPr lang="en-GB" sz="1800" dirty="0">
                <a:latin typeface="Arial" panose="020B0604020202020204" pitchFamily="34" charset="0"/>
                <a:cs typeface="Arial" panose="020B0604020202020204" pitchFamily="34" charset="0"/>
              </a:rPr>
              <a:t>Blurred vision.</a:t>
            </a:r>
          </a:p>
          <a:p>
            <a:r>
              <a:rPr lang="en-GB" sz="1800" dirty="0">
                <a:latin typeface="Arial" panose="020B0604020202020204" pitchFamily="34" charset="0"/>
                <a:cs typeface="Arial" panose="020B0604020202020204" pitchFamily="34" charset="0"/>
              </a:rPr>
              <a:t>Slow wound healing.</a:t>
            </a:r>
          </a:p>
          <a:p>
            <a:r>
              <a:rPr lang="en-GB" sz="1800" dirty="0">
                <a:latin typeface="Arial" panose="020B0604020202020204" pitchFamily="34" charset="0"/>
                <a:cs typeface="Arial" panose="020B0604020202020204" pitchFamily="34" charset="0"/>
              </a:rPr>
              <a:t>Unexplained weight loss </a:t>
            </a:r>
            <a:r>
              <a:rPr lang="en-GB" dirty="0"/>
              <a:t>(NHS, 2025; NICE, 2026). </a:t>
            </a:r>
            <a:endParaRPr lang="en-GB" sz="1800" dirty="0">
              <a:latin typeface="Arial" panose="020B0604020202020204" pitchFamily="34" charset="0"/>
              <a:cs typeface="Arial" panose="020B0604020202020204" pitchFamily="34" charset="0"/>
            </a:endParaRPr>
          </a:p>
          <a:p>
            <a:pPr marL="0" indent="0">
              <a:buNone/>
            </a:pPr>
            <a:br>
              <a:rPr lang="en-GB" sz="1000" dirty="0">
                <a:latin typeface="Arial" panose="020B0604020202020204" pitchFamily="34" charset="0"/>
                <a:cs typeface="Arial" panose="020B0604020202020204" pitchFamily="34" charset="0"/>
              </a:rPr>
            </a:br>
            <a:endParaRPr lang="en-GB"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p:txBody>
      </p:sp>
      <p:graphicFrame>
        <p:nvGraphicFramePr>
          <p:cNvPr id="12" name="Table 11">
            <a:extLst>
              <a:ext uri="{FF2B5EF4-FFF2-40B4-BE49-F238E27FC236}">
                <a16:creationId xmlns:a16="http://schemas.microsoft.com/office/drawing/2014/main" id="{8C3C0611-3643-768C-C170-5EA2F85065DD}"/>
              </a:ext>
            </a:extLst>
          </p:cNvPr>
          <p:cNvGraphicFramePr>
            <a:graphicFrameLocks noGrp="1"/>
          </p:cNvGraphicFramePr>
          <p:nvPr>
            <p:extLst>
              <p:ext uri="{D42A27DB-BD31-4B8C-83A1-F6EECF244321}">
                <p14:modId xmlns:p14="http://schemas.microsoft.com/office/powerpoint/2010/main" val="654187381"/>
              </p:ext>
            </p:extLst>
          </p:nvPr>
        </p:nvGraphicFramePr>
        <p:xfrm>
          <a:off x="5589638" y="942054"/>
          <a:ext cx="6100916" cy="5273040"/>
        </p:xfrm>
        <a:graphic>
          <a:graphicData uri="http://schemas.openxmlformats.org/drawingml/2006/table">
            <a:tbl>
              <a:tblPr firstRow="1" bandRow="1">
                <a:tableStyleId>{21E4AEA4-8DFA-4A89-87EB-49C32662AFE0}</a:tableStyleId>
              </a:tblPr>
              <a:tblGrid>
                <a:gridCol w="3050458">
                  <a:extLst>
                    <a:ext uri="{9D8B030D-6E8A-4147-A177-3AD203B41FA5}">
                      <a16:colId xmlns:a16="http://schemas.microsoft.com/office/drawing/2014/main" val="1852410303"/>
                    </a:ext>
                  </a:extLst>
                </a:gridCol>
                <a:gridCol w="3050458">
                  <a:extLst>
                    <a:ext uri="{9D8B030D-6E8A-4147-A177-3AD203B41FA5}">
                      <a16:colId xmlns:a16="http://schemas.microsoft.com/office/drawing/2014/main" val="2619909739"/>
                    </a:ext>
                  </a:extLst>
                </a:gridCol>
              </a:tblGrid>
              <a:tr h="552657">
                <a:tc>
                  <a:txBody>
                    <a:bodyPr/>
                    <a:lstStyle/>
                    <a:p>
                      <a:r>
                        <a:rPr lang="en-US" sz="1600" dirty="0">
                          <a:latin typeface="Arial" panose="020B0604020202020204" pitchFamily="34" charset="0"/>
                          <a:cs typeface="Arial" panose="020B0604020202020204" pitchFamily="34" charset="0"/>
                        </a:rPr>
                        <a:t>Type of Clinical Assessment and Diagnosis </a:t>
                      </a:r>
                    </a:p>
                  </a:txBody>
                  <a:tcPr/>
                </a:tc>
                <a:tc>
                  <a:txBody>
                    <a:bodyPr/>
                    <a:lstStyle/>
                    <a:p>
                      <a:r>
                        <a:rPr lang="en-US" sz="1600" dirty="0">
                          <a:latin typeface="Arial" panose="020B0604020202020204" pitchFamily="34" charset="0"/>
                          <a:cs typeface="Arial" panose="020B0604020202020204" pitchFamily="34" charset="0"/>
                        </a:rPr>
                        <a:t>What is the Assessment ?</a:t>
                      </a:r>
                    </a:p>
                  </a:txBody>
                  <a:tcPr/>
                </a:tc>
                <a:extLst>
                  <a:ext uri="{0D108BD9-81ED-4DB2-BD59-A6C34878D82A}">
                    <a16:rowId xmlns:a16="http://schemas.microsoft.com/office/drawing/2014/main" val="610517870"/>
                  </a:ext>
                </a:extLst>
              </a:tr>
              <a:tr h="552657">
                <a:tc>
                  <a:txBody>
                    <a:bodyPr/>
                    <a:lstStyle/>
                    <a:p>
                      <a:r>
                        <a:rPr lang="en-US" sz="1600" dirty="0">
                          <a:latin typeface="Arial" panose="020B0604020202020204" pitchFamily="34" charset="0"/>
                          <a:cs typeface="Arial" panose="020B0604020202020204" pitchFamily="34" charset="0"/>
                        </a:rPr>
                        <a:t>HBA1C blood test. </a:t>
                      </a:r>
                    </a:p>
                  </a:txBody>
                  <a:tcPr/>
                </a:tc>
                <a:tc>
                  <a:txBody>
                    <a:bodyPr/>
                    <a:lstStyle/>
                    <a:p>
                      <a:r>
                        <a:rPr lang="en-GB" sz="1600" b="0" u="none" strike="noStrike" kern="1200" dirty="0">
                          <a:solidFill>
                            <a:schemeClr val="dk1"/>
                          </a:solidFill>
                          <a:effectLst/>
                          <a:latin typeface="Arial" panose="020B0604020202020204" pitchFamily="34" charset="0"/>
                          <a:cs typeface="Arial" panose="020B0604020202020204" pitchFamily="34" charset="0"/>
                        </a:rPr>
                        <a:t>It measures average blood glucose over the previous 2–3 months.</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09406891"/>
                  </a:ext>
                </a:extLst>
              </a:tr>
              <a:tr h="552657">
                <a:tc>
                  <a:txBody>
                    <a:bodyPr/>
                    <a:lstStyle/>
                    <a:p>
                      <a:r>
                        <a:rPr lang="en-US" sz="1600" dirty="0">
                          <a:latin typeface="Arial" panose="020B0604020202020204" pitchFamily="34" charset="0"/>
                          <a:cs typeface="Arial" panose="020B0604020202020204" pitchFamily="34" charset="0"/>
                        </a:rPr>
                        <a:t>Fasting Plasma Glucose. </a:t>
                      </a:r>
                    </a:p>
                  </a:txBody>
                  <a:tcPr/>
                </a:tc>
                <a:tc>
                  <a:txBody>
                    <a:bodyPr/>
                    <a:lstStyle/>
                    <a:p>
                      <a:r>
                        <a:rPr lang="en-GB" sz="1600" b="0" u="none" strike="noStrike" kern="1200" dirty="0">
                          <a:solidFill>
                            <a:schemeClr val="dk1"/>
                          </a:solidFill>
                          <a:effectLst/>
                          <a:latin typeface="Arial" panose="020B0604020202020204" pitchFamily="34" charset="0"/>
                          <a:cs typeface="Arial" panose="020B0604020202020204" pitchFamily="34" charset="0"/>
                        </a:rPr>
                        <a:t>It measures blood glucose after a period of fasting to support diagnosis.</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21455755"/>
                  </a:ext>
                </a:extLst>
              </a:tr>
              <a:tr h="3201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latin typeface="Arial" panose="020B0604020202020204" pitchFamily="34" charset="0"/>
                          <a:cs typeface="Arial" panose="020B0604020202020204" pitchFamily="34" charset="0"/>
                        </a:rPr>
                        <a:t>Lipid Profile. </a:t>
                      </a:r>
                    </a:p>
                  </a:txBody>
                  <a:tcPr/>
                </a:tc>
                <a:tc>
                  <a:txBody>
                    <a:bodyPr/>
                    <a:lstStyle/>
                    <a:p>
                      <a:r>
                        <a:rPr lang="en-GB" sz="1600" b="0" u="none" strike="noStrike" kern="1200" dirty="0">
                          <a:solidFill>
                            <a:schemeClr val="dk1"/>
                          </a:solidFill>
                          <a:effectLst/>
                          <a:latin typeface="Arial" panose="020B0604020202020204" pitchFamily="34" charset="0"/>
                          <a:cs typeface="Arial" panose="020B0604020202020204" pitchFamily="34" charset="0"/>
                        </a:rPr>
                        <a:t>It assesses cholesterol levels. </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10413700"/>
                  </a:ext>
                </a:extLst>
              </a:tr>
              <a:tr h="789510">
                <a:tc>
                  <a:txBody>
                    <a:bodyPr/>
                    <a:lstStyle/>
                    <a:p>
                      <a:r>
                        <a:rPr lang="en-US" sz="1600" dirty="0">
                          <a:latin typeface="Arial" panose="020B0604020202020204" pitchFamily="34" charset="0"/>
                          <a:cs typeface="Arial" panose="020B0604020202020204" pitchFamily="34" charset="0"/>
                        </a:rPr>
                        <a:t>Weight and BMI check. </a:t>
                      </a:r>
                    </a:p>
                  </a:txBody>
                  <a:tcPr/>
                </a:tc>
                <a:tc>
                  <a:txBody>
                    <a:bodyPr/>
                    <a:lstStyle/>
                    <a:p>
                      <a:r>
                        <a:rPr lang="en-GB" sz="1600" b="0" u="none" strike="noStrike" kern="1200" dirty="0">
                          <a:solidFill>
                            <a:schemeClr val="dk1"/>
                          </a:solidFill>
                          <a:effectLst/>
                          <a:latin typeface="Arial" panose="020B0604020202020204" pitchFamily="34" charset="0"/>
                          <a:cs typeface="Arial" panose="020B0604020202020204" pitchFamily="34" charset="0"/>
                        </a:rPr>
                        <a:t>It checks both weight and height levels, so, an evaluation of obesity risk can be completed. </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27284943"/>
                  </a:ext>
                </a:extLst>
              </a:tr>
              <a:tr h="552657">
                <a:tc>
                  <a:txBody>
                    <a:bodyPr/>
                    <a:lstStyle/>
                    <a:p>
                      <a:r>
                        <a:rPr lang="en-US" sz="1600" dirty="0">
                          <a:latin typeface="Arial" panose="020B0604020202020204" pitchFamily="34" charset="0"/>
                          <a:cs typeface="Arial" panose="020B0604020202020204" pitchFamily="34" charset="0"/>
                        </a:rPr>
                        <a:t>Foot Assessment. </a:t>
                      </a:r>
                    </a:p>
                  </a:txBody>
                  <a:tcPr/>
                </a:tc>
                <a:tc>
                  <a:txBody>
                    <a:bodyPr/>
                    <a:lstStyle/>
                    <a:p>
                      <a:r>
                        <a:rPr lang="en-GB" sz="1600" b="0" u="none" strike="noStrike" kern="1200" dirty="0">
                          <a:solidFill>
                            <a:schemeClr val="dk1"/>
                          </a:solidFill>
                          <a:effectLst/>
                          <a:latin typeface="Arial" panose="020B0604020202020204" pitchFamily="34" charset="0"/>
                          <a:cs typeface="Arial" panose="020B0604020202020204" pitchFamily="34" charset="0"/>
                        </a:rPr>
                        <a:t>It checks for neuropathy and circulation problems. </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6473754"/>
                  </a:ext>
                </a:extLst>
              </a:tr>
              <a:tr h="789510">
                <a:tc>
                  <a:txBody>
                    <a:bodyPr/>
                    <a:lstStyle/>
                    <a:p>
                      <a:r>
                        <a:rPr lang="en-US" sz="1600" dirty="0">
                          <a:latin typeface="Arial" panose="020B0604020202020204" pitchFamily="34" charset="0"/>
                          <a:cs typeface="Arial" panose="020B0604020202020204" pitchFamily="34" charset="0"/>
                        </a:rPr>
                        <a:t>Blood pressure check. </a:t>
                      </a:r>
                    </a:p>
                  </a:txBody>
                  <a:tcPr/>
                </a:tc>
                <a:tc>
                  <a:txBody>
                    <a:bodyPr/>
                    <a:lstStyle/>
                    <a:p>
                      <a:r>
                        <a:rPr lang="en-GB" sz="1600" b="0" u="none" strike="noStrike" kern="1200" dirty="0">
                          <a:solidFill>
                            <a:schemeClr val="dk1"/>
                          </a:solidFill>
                          <a:effectLst/>
                          <a:latin typeface="Arial" panose="020B0604020202020204" pitchFamily="34" charset="0"/>
                          <a:cs typeface="Arial" panose="020B0604020202020204" pitchFamily="34" charset="0"/>
                        </a:rPr>
                        <a:t>It measures blood pressure to check for high blood pressure and reduce the risk of heart disease and stroke.</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25548839"/>
                  </a:ext>
                </a:extLst>
              </a:tr>
            </a:tbl>
          </a:graphicData>
        </a:graphic>
      </p:graphicFrame>
      <p:pic>
        <p:nvPicPr>
          <p:cNvPr id="24" name="Audio 23">
            <a:extLst>
              <a:ext uri="{FF2B5EF4-FFF2-40B4-BE49-F238E27FC236}">
                <a16:creationId xmlns:a16="http://schemas.microsoft.com/office/drawing/2014/main" id="{87335461-0366-9249-88AA-4BAC3AEA513E}"/>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1071455198"/>
      </p:ext>
    </p:extLst>
  </p:cSld>
  <p:clrMapOvr>
    <a:masterClrMapping/>
  </p:clrMapOvr>
  <mc:AlternateContent xmlns:mc="http://schemas.openxmlformats.org/markup-compatibility/2006">
    <mc:Choice xmlns:p14="http://schemas.microsoft.com/office/powerpoint/2010/main" Requires="p14">
      <p:transition spd="slow" p14:dur="1500" advTm="92722">
        <p:split orient="vert"/>
      </p:transition>
    </mc:Choice>
    <mc:Fallback>
      <p:transition spd="slow" advTm="92722">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dissolv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dissolv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dissolv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dissolve">
                                      <p:cBhvr>
                                        <p:cTn id="41" dur="500"/>
                                        <p:tgtEl>
                                          <p:spTgt spid="3">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dissolve">
                                      <p:cBhvr>
                                        <p:cTn id="46" dur="500"/>
                                        <p:tgtEl>
                                          <p:spTgt spid="3">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dissolve">
                                      <p:cBhvr>
                                        <p:cTn id="51" dur="500"/>
                                        <p:tgtEl>
                                          <p:spTgt spid="3">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grpId="0"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dissolve">
                                      <p:cBhvr>
                                        <p:cTn id="56" dur="500"/>
                                        <p:tgtEl>
                                          <p:spTgt spid="3">
                                            <p:txEl>
                                              <p:pRg st="9" end="9"/>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9" presetClass="entr" presetSubtype="0" fill="hold" nodeType="clickEffect">
                                  <p:stCondLst>
                                    <p:cond delay="0"/>
                                  </p:stCondLst>
                                  <p:childTnLst>
                                    <p:set>
                                      <p:cBhvr>
                                        <p:cTn id="60" dur="1" fill="hold">
                                          <p:stCondLst>
                                            <p:cond delay="0"/>
                                          </p:stCondLst>
                                        </p:cTn>
                                        <p:tgtEl>
                                          <p:spTgt spid="12"/>
                                        </p:tgtEl>
                                        <p:attrNameLst>
                                          <p:attrName>style.visibility</p:attrName>
                                        </p:attrNameLst>
                                      </p:cBhvr>
                                      <p:to>
                                        <p:strVal val="visible"/>
                                      </p:to>
                                    </p:set>
                                    <p:animEffect transition="in" filter="dissolve">
                                      <p:cBhvr>
                                        <p:cTn id="6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24"/>
                </p:tgtEl>
              </p:cMediaNode>
            </p:audio>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14B15-CA8A-4949-B851-E1E77185EE0B}"/>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Person-Centred Care Plan for Fictional Patient Leo </a:t>
            </a:r>
            <a:br>
              <a:rPr lang="en-GB"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A6DAEE-9D6E-B4C7-DFD5-2937CC5A0CA7}"/>
              </a:ext>
            </a:extLst>
          </p:cNvPr>
          <p:cNvSpPr>
            <a:spLocks noGrp="1"/>
          </p:cNvSpPr>
          <p:nvPr>
            <p:ph idx="1"/>
          </p:nvPr>
        </p:nvSpPr>
        <p:spPr>
          <a:xfrm>
            <a:off x="1371600" y="1843548"/>
            <a:ext cx="9601200" cy="5014452"/>
          </a:xfrm>
        </p:spPr>
        <p:txBody>
          <a:bodyPr>
            <a:normAutofit fontScale="92500" lnSpcReduction="20000"/>
          </a:bodyPr>
          <a:lstStyle/>
          <a:p>
            <a:pPr marL="0" indent="0">
              <a:lnSpc>
                <a:spcPct val="120000"/>
              </a:lnSpc>
              <a:buNone/>
            </a:pPr>
            <a:r>
              <a:rPr lang="en-GB" sz="1600" dirty="0">
                <a:latin typeface="Arial" panose="020B0604020202020204" pitchFamily="34" charset="0"/>
                <a:cs typeface="Arial" panose="020B0604020202020204" pitchFamily="34" charset="0"/>
              </a:rPr>
              <a:t>Leo's care plan is tailored to his individual health needs, lifestyle, and personal goals, using a collaborative approach to support effective self-management of Type 2 diabetes. It will be done through both short and long-term goals. </a:t>
            </a:r>
            <a:endParaRPr lang="en-GB" sz="1600" b="1" dirty="0">
              <a:latin typeface="Arial" panose="020B0604020202020204" pitchFamily="34" charset="0"/>
              <a:cs typeface="Arial" panose="020B0604020202020204" pitchFamily="34" charset="0"/>
            </a:endParaRPr>
          </a:p>
          <a:p>
            <a:pPr marL="0" indent="0">
              <a:lnSpc>
                <a:spcPct val="120000"/>
              </a:lnSpc>
              <a:buNone/>
            </a:pPr>
            <a:r>
              <a:rPr lang="en-GB" sz="1600" b="1" dirty="0">
                <a:latin typeface="Arial" panose="020B0604020202020204" pitchFamily="34" charset="0"/>
                <a:cs typeface="Arial" panose="020B0604020202020204" pitchFamily="34" charset="0"/>
              </a:rPr>
              <a:t>Short-Term Goals (0–3 months)</a:t>
            </a:r>
          </a:p>
          <a:p>
            <a:pPr>
              <a:lnSpc>
                <a:spcPct val="120000"/>
              </a:lnSpc>
            </a:pPr>
            <a:r>
              <a:rPr lang="en-GB" sz="1600" dirty="0">
                <a:latin typeface="Arial" panose="020B0604020202020204" pitchFamily="34" charset="0"/>
                <a:cs typeface="Arial" panose="020B0604020202020204" pitchFamily="34" charset="0"/>
              </a:rPr>
              <a:t>Improve Leo's understanding of Type 2 diabetes and self-management.</a:t>
            </a:r>
          </a:p>
          <a:p>
            <a:pPr>
              <a:lnSpc>
                <a:spcPct val="120000"/>
              </a:lnSpc>
            </a:pPr>
            <a:r>
              <a:rPr lang="en-GB" sz="1600" dirty="0">
                <a:latin typeface="Arial" panose="020B0604020202020204" pitchFamily="34" charset="0"/>
                <a:cs typeface="Arial" panose="020B0604020202020204" pitchFamily="34" charset="0"/>
              </a:rPr>
              <a:t>Support healthier food choices by gradually reducing takeaway meals.</a:t>
            </a:r>
          </a:p>
          <a:p>
            <a:pPr>
              <a:lnSpc>
                <a:spcPct val="120000"/>
              </a:lnSpc>
            </a:pPr>
            <a:r>
              <a:rPr lang="en-GB" sz="1600" dirty="0">
                <a:latin typeface="Arial" panose="020B0604020202020204" pitchFamily="34" charset="0"/>
                <a:cs typeface="Arial" panose="020B0604020202020204" pitchFamily="34" charset="0"/>
              </a:rPr>
              <a:t>Work towards improved blood glucose control (HbA1c).</a:t>
            </a:r>
          </a:p>
          <a:p>
            <a:pPr>
              <a:lnSpc>
                <a:spcPct val="120000"/>
              </a:lnSpc>
            </a:pPr>
            <a:r>
              <a:rPr lang="en-GB" sz="1600" dirty="0">
                <a:latin typeface="Arial" panose="020B0604020202020204" pitchFamily="34" charset="0"/>
                <a:cs typeface="Arial" panose="020B0604020202020204" pitchFamily="34" charset="0"/>
              </a:rPr>
              <a:t>Encourage smoking cessation by discussing available support services (NICE, 2025).</a:t>
            </a:r>
          </a:p>
          <a:p>
            <a:pPr marL="0" indent="0">
              <a:lnSpc>
                <a:spcPct val="120000"/>
              </a:lnSpc>
              <a:buNone/>
            </a:pPr>
            <a:endParaRPr lang="en-GB" sz="1600" b="1" dirty="0">
              <a:latin typeface="Arial" panose="020B0604020202020204" pitchFamily="34" charset="0"/>
              <a:cs typeface="Arial" panose="020B0604020202020204" pitchFamily="34" charset="0"/>
            </a:endParaRPr>
          </a:p>
          <a:p>
            <a:pPr marL="0" indent="0">
              <a:lnSpc>
                <a:spcPct val="120000"/>
              </a:lnSpc>
              <a:buNone/>
            </a:pPr>
            <a:r>
              <a:rPr lang="en-GB" sz="1600" b="1" dirty="0">
                <a:latin typeface="Arial" panose="020B0604020202020204" pitchFamily="34" charset="0"/>
                <a:cs typeface="Arial" panose="020B0604020202020204" pitchFamily="34" charset="0"/>
              </a:rPr>
              <a:t>Long-Term Goals (3–12 months and beyond)</a:t>
            </a:r>
          </a:p>
          <a:p>
            <a:pPr>
              <a:lnSpc>
                <a:spcPct val="120000"/>
              </a:lnSpc>
            </a:pPr>
            <a:r>
              <a:rPr lang="en-GB" sz="1600" dirty="0">
                <a:latin typeface="Arial" panose="020B0604020202020204" pitchFamily="34" charset="0"/>
                <a:cs typeface="Arial" panose="020B0604020202020204" pitchFamily="34" charset="0"/>
              </a:rPr>
              <a:t>Achieve sustainable weight loss through healthy eating and increased physical activity.</a:t>
            </a:r>
          </a:p>
          <a:p>
            <a:pPr>
              <a:lnSpc>
                <a:spcPct val="120000"/>
              </a:lnSpc>
            </a:pPr>
            <a:r>
              <a:rPr lang="en-GB" sz="1600" dirty="0">
                <a:latin typeface="Arial" panose="020B0604020202020204" pitchFamily="34" charset="0"/>
                <a:cs typeface="Arial" panose="020B0604020202020204" pitchFamily="34" charset="0"/>
              </a:rPr>
              <a:t>Improve blood pressure and cardiovascular health.</a:t>
            </a:r>
          </a:p>
          <a:p>
            <a:pPr>
              <a:lnSpc>
                <a:spcPct val="120000"/>
              </a:lnSpc>
            </a:pPr>
            <a:r>
              <a:rPr lang="en-GB" sz="1600" dirty="0">
                <a:latin typeface="Arial" panose="020B0604020202020204" pitchFamily="34" charset="0"/>
                <a:cs typeface="Arial" panose="020B0604020202020204" pitchFamily="34" charset="0"/>
              </a:rPr>
              <a:t>Reduce the risk of diabetes-related complications.</a:t>
            </a:r>
          </a:p>
          <a:p>
            <a:pPr>
              <a:lnSpc>
                <a:spcPct val="120000"/>
              </a:lnSpc>
            </a:pPr>
            <a:r>
              <a:rPr lang="en-GB" sz="1600" dirty="0">
                <a:latin typeface="Arial" panose="020B0604020202020204" pitchFamily="34" charset="0"/>
                <a:cs typeface="Arial" panose="020B0604020202020204" pitchFamily="34" charset="0"/>
              </a:rPr>
              <a:t>Improve Leo's overall quality of life and maintain independence.</a:t>
            </a:r>
          </a:p>
          <a:p>
            <a:endParaRPr lang="en-US" sz="1200" dirty="0"/>
          </a:p>
        </p:txBody>
      </p:sp>
      <p:pic>
        <p:nvPicPr>
          <p:cNvPr id="7" name="Picture 6" descr="Personalised Care and Support Plan Standard - PRSB">
            <a:extLst>
              <a:ext uri="{FF2B5EF4-FFF2-40B4-BE49-F238E27FC236}">
                <a16:creationId xmlns:a16="http://schemas.microsoft.com/office/drawing/2014/main" id="{9A1871E7-9FBC-271E-2A11-BDF1CE259474}"/>
              </a:ext>
            </a:extLst>
          </p:cNvPr>
          <p:cNvPicPr>
            <a:picLocks noChangeAspect="1"/>
          </p:cNvPicPr>
          <p:nvPr/>
        </p:nvPicPr>
        <p:blipFill>
          <a:blip r:embed="rId6"/>
          <a:stretch>
            <a:fillRect/>
          </a:stretch>
        </p:blipFill>
        <p:spPr>
          <a:xfrm>
            <a:off x="8533091" y="2376948"/>
            <a:ext cx="3495160" cy="1747580"/>
          </a:xfrm>
          <a:prstGeom prst="rect">
            <a:avLst/>
          </a:prstGeom>
        </p:spPr>
      </p:pic>
      <p:sp>
        <p:nvSpPr>
          <p:cNvPr id="8" name="TextBox 7">
            <a:extLst>
              <a:ext uri="{FF2B5EF4-FFF2-40B4-BE49-F238E27FC236}">
                <a16:creationId xmlns:a16="http://schemas.microsoft.com/office/drawing/2014/main" id="{D2A2C30B-CDB7-F6CB-CE47-05274F381F7C}"/>
              </a:ext>
            </a:extLst>
          </p:cNvPr>
          <p:cNvSpPr txBox="1"/>
          <p:nvPr/>
        </p:nvSpPr>
        <p:spPr>
          <a:xfrm>
            <a:off x="9416374" y="4106269"/>
            <a:ext cx="2611877"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(Professional Record Standards </a:t>
            </a:r>
          </a:p>
          <a:p>
            <a:r>
              <a:rPr lang="en-GB" dirty="0">
                <a:latin typeface="Arial" panose="020B0604020202020204" pitchFamily="34" charset="0"/>
                <a:cs typeface="Arial" panose="020B0604020202020204" pitchFamily="34" charset="0"/>
              </a:rPr>
              <a:t>Body (PRSB), 2023).</a:t>
            </a:r>
            <a:endParaRPr lang="en-US" dirty="0">
              <a:latin typeface="Arial" panose="020B0604020202020204" pitchFamily="34" charset="0"/>
              <a:cs typeface="Arial" panose="020B0604020202020204" pitchFamily="34" charset="0"/>
            </a:endParaRPr>
          </a:p>
        </p:txBody>
      </p:sp>
      <p:pic>
        <p:nvPicPr>
          <p:cNvPr id="43" name="Audio 42">
            <a:extLst>
              <a:ext uri="{FF2B5EF4-FFF2-40B4-BE49-F238E27FC236}">
                <a16:creationId xmlns:a16="http://schemas.microsoft.com/office/drawing/2014/main" id="{E691DD49-3DA7-E8C8-E1E0-224D2F7A138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356790115"/>
      </p:ext>
    </p:extLst>
  </p:cSld>
  <p:clrMapOvr>
    <a:masterClrMapping/>
  </p:clrMapOvr>
  <mc:AlternateContent xmlns:mc="http://schemas.openxmlformats.org/markup-compatibility/2006">
    <mc:Choice xmlns:p14="http://schemas.microsoft.com/office/powerpoint/2010/main" Requires="p14">
      <p:transition spd="med" p14:dur="700" advTm="66877">
        <p:fade/>
      </p:transition>
    </mc:Choice>
    <mc:Fallback>
      <p:transition spd="med" advTm="668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ssolv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ssolv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dissolv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dissolv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dissolve">
                                      <p:cBhvr>
                                        <p:cTn id="46" dur="500"/>
                                        <p:tgtEl>
                                          <p:spTgt spid="3">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dissolve">
                                      <p:cBhvr>
                                        <p:cTn id="51" dur="500"/>
                                        <p:tgtEl>
                                          <p:spTgt spid="3">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grpId="0"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dissolve">
                                      <p:cBhvr>
                                        <p:cTn id="56" dur="500"/>
                                        <p:tgtEl>
                                          <p:spTgt spid="3">
                                            <p:txEl>
                                              <p:pRg st="9" end="9"/>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9" presetClass="entr" presetSubtype="0" fill="hold" grpId="0"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Effect transition="in" filter="dissolve">
                                      <p:cBhvr>
                                        <p:cTn id="61" dur="500"/>
                                        <p:tgtEl>
                                          <p:spTgt spid="3">
                                            <p:txEl>
                                              <p:pRg st="10" end="10"/>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9" presetClass="entr" presetSubtype="0" fill="hold" grpId="0" nodeType="clickEffect">
                                  <p:stCondLst>
                                    <p:cond delay="0"/>
                                  </p:stCondLst>
                                  <p:childTnLst>
                                    <p:set>
                                      <p:cBhvr>
                                        <p:cTn id="65" dur="1" fill="hold">
                                          <p:stCondLst>
                                            <p:cond delay="0"/>
                                          </p:stCondLst>
                                        </p:cTn>
                                        <p:tgtEl>
                                          <p:spTgt spid="3">
                                            <p:txEl>
                                              <p:pRg st="11" end="11"/>
                                            </p:txEl>
                                          </p:spTgt>
                                        </p:tgtEl>
                                        <p:attrNameLst>
                                          <p:attrName>style.visibility</p:attrName>
                                        </p:attrNameLst>
                                      </p:cBhvr>
                                      <p:to>
                                        <p:strVal val="visible"/>
                                      </p:to>
                                    </p:set>
                                    <p:animEffect transition="in" filter="dissolve">
                                      <p:cBhvr>
                                        <p:cTn id="66" dur="500"/>
                                        <p:tgtEl>
                                          <p:spTgt spid="3">
                                            <p:txEl>
                                              <p:pRg st="11" end="11"/>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9" presetClass="entr" presetSubtype="0" fill="hold" nodeType="clickEffect">
                                  <p:stCondLst>
                                    <p:cond delay="0"/>
                                  </p:stCondLst>
                                  <p:childTnLst>
                                    <p:set>
                                      <p:cBhvr>
                                        <p:cTn id="70" dur="1" fill="hold">
                                          <p:stCondLst>
                                            <p:cond delay="0"/>
                                          </p:stCondLst>
                                        </p:cTn>
                                        <p:tgtEl>
                                          <p:spTgt spid="7"/>
                                        </p:tgtEl>
                                        <p:attrNameLst>
                                          <p:attrName>style.visibility</p:attrName>
                                        </p:attrNameLst>
                                      </p:cBhvr>
                                      <p:to>
                                        <p:strVal val="visible"/>
                                      </p:to>
                                    </p:set>
                                    <p:animEffect transition="in" filter="dissolve">
                                      <p:cBhvr>
                                        <p:cTn id="71" dur="500"/>
                                        <p:tgtEl>
                                          <p:spTgt spid="7"/>
                                        </p:tgtEl>
                                      </p:cBhvr>
                                    </p:animEffect>
                                  </p:childTnLst>
                                </p:cTn>
                              </p:par>
                            </p:childTnLst>
                          </p:cTn>
                        </p:par>
                      </p:childTnLst>
                    </p:cTn>
                  </p:par>
                  <p:par>
                    <p:cTn id="72" fill="hold">
                      <p:stCondLst>
                        <p:cond delay="indefinite"/>
                      </p:stCondLst>
                      <p:childTnLst>
                        <p:par>
                          <p:cTn id="73" fill="hold">
                            <p:stCondLst>
                              <p:cond delay="0"/>
                            </p:stCondLst>
                            <p:childTnLst>
                              <p:par>
                                <p:cTn id="74" presetID="9" presetClass="entr" presetSubtype="0" fill="hold" grpId="0" nodeType="clickEffect">
                                  <p:stCondLst>
                                    <p:cond delay="0"/>
                                  </p:stCondLst>
                                  <p:childTnLst>
                                    <p:set>
                                      <p:cBhvr>
                                        <p:cTn id="75" dur="1" fill="hold">
                                          <p:stCondLst>
                                            <p:cond delay="0"/>
                                          </p:stCondLst>
                                        </p:cTn>
                                        <p:tgtEl>
                                          <p:spTgt spid="8"/>
                                        </p:tgtEl>
                                        <p:attrNameLst>
                                          <p:attrName>style.visibility</p:attrName>
                                        </p:attrNameLst>
                                      </p:cBhvr>
                                      <p:to>
                                        <p:strVal val="visible"/>
                                      </p:to>
                                    </p:set>
                                    <p:animEffect transition="in" filter="dissolve">
                                      <p:cBhvr>
                                        <p:cTn id="7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7" fill="hold" display="0">
                  <p:stCondLst>
                    <p:cond delay="indefinite"/>
                  </p:stCondLst>
                  <p:endCondLst>
                    <p:cond evt="onStopAudio" delay="0">
                      <p:tgtEl>
                        <p:sldTgt/>
                      </p:tgtEl>
                    </p:cond>
                  </p:endCondLst>
                </p:cTn>
                <p:tgtEl>
                  <p:spTgt spid="43"/>
                </p:tgtEl>
              </p:cMediaNode>
            </p:audio>
          </p:childTnLst>
        </p:cTn>
      </p:par>
    </p:tnLst>
    <p:bldLst>
      <p:bldP spid="2" grpId="0"/>
      <p:bldP spid="3" grpId="0" build="p"/>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FF47B-DEE6-0977-ABEF-CADFD7B74BCE}"/>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Evidence-Based Care Recommendations</a:t>
            </a:r>
            <a:br>
              <a:rPr lang="en-GB"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6633D3C-2250-0E62-5C03-4D10850F566B}"/>
              </a:ext>
            </a:extLst>
          </p:cNvPr>
          <p:cNvSpPr>
            <a:spLocks noGrp="1"/>
          </p:cNvSpPr>
          <p:nvPr>
            <p:ph idx="1"/>
          </p:nvPr>
        </p:nvSpPr>
        <p:spPr>
          <a:xfrm>
            <a:off x="1371600" y="1379095"/>
            <a:ext cx="9601200" cy="5201587"/>
          </a:xfrm>
        </p:spPr>
        <p:txBody>
          <a:bodyPr>
            <a:normAutofit fontScale="62500" lnSpcReduction="20000"/>
          </a:bodyPr>
          <a:lstStyle/>
          <a:p>
            <a:pPr marL="0" indent="0">
              <a:lnSpc>
                <a:spcPct val="120000"/>
              </a:lnSpc>
              <a:buNone/>
            </a:pPr>
            <a:r>
              <a:rPr lang="en-GB" dirty="0">
                <a:latin typeface="Arial" panose="020B0604020202020204" pitchFamily="34" charset="0"/>
                <a:cs typeface="Arial" panose="020B0604020202020204" pitchFamily="34" charset="0"/>
              </a:rPr>
              <a:t>NICE (2026) recommends a multidisciplinary, person-centred approach to Type 2 diabetes management, combining clinical support with lifestyle interventions to improve health outcomes.</a:t>
            </a:r>
          </a:p>
          <a:p>
            <a:pPr marL="0" indent="0">
              <a:lnSpc>
                <a:spcPct val="120000"/>
              </a:lnSpc>
              <a:buNone/>
            </a:pPr>
            <a:r>
              <a:rPr lang="en-GB" dirty="0">
                <a:latin typeface="Arial" panose="020B0604020202020204" pitchFamily="34" charset="0"/>
                <a:cs typeface="Arial" panose="020B0604020202020204" pitchFamily="34" charset="0"/>
              </a:rPr>
              <a:t>A multidisciplinary team (MDT) is a group of healthcare professionals from different disciplines who work together to make decisions regarding the treatment and care of individual patients. (NHS England Digital, 2026).Below are the different types of health care professionals who can work together to support someone who may have Type 2 Diabetes. </a:t>
            </a:r>
          </a:p>
          <a:p>
            <a:pPr>
              <a:lnSpc>
                <a:spcPct val="120000"/>
              </a:lnSpc>
            </a:pPr>
            <a:r>
              <a:rPr lang="en-GB" b="1" dirty="0">
                <a:latin typeface="Arial" panose="020B0604020202020204" pitchFamily="34" charset="0"/>
                <a:cs typeface="Arial" panose="020B0604020202020204" pitchFamily="34" charset="0"/>
              </a:rPr>
              <a:t>General Practitioner (GP)</a:t>
            </a:r>
            <a:r>
              <a:rPr lang="en-GB" dirty="0">
                <a:latin typeface="Arial" panose="020B0604020202020204" pitchFamily="34" charset="0"/>
                <a:cs typeface="Arial" panose="020B0604020202020204" pitchFamily="34" charset="0"/>
              </a:rPr>
              <a:t> – coordinates care, reviews treatment and monitors diabetes control (NICE, 2026).</a:t>
            </a:r>
          </a:p>
          <a:p>
            <a:pPr>
              <a:lnSpc>
                <a:spcPct val="120000"/>
              </a:lnSpc>
            </a:pPr>
            <a:r>
              <a:rPr lang="en-GB" b="1" dirty="0">
                <a:latin typeface="Arial" panose="020B0604020202020204" pitchFamily="34" charset="0"/>
                <a:cs typeface="Arial" panose="020B0604020202020204" pitchFamily="34" charset="0"/>
              </a:rPr>
              <a:t>Diabetes Specialist Nurse</a:t>
            </a:r>
            <a:r>
              <a:rPr lang="en-GB" dirty="0">
                <a:latin typeface="Arial" panose="020B0604020202020204" pitchFamily="34" charset="0"/>
                <a:cs typeface="Arial" panose="020B0604020202020204" pitchFamily="34" charset="0"/>
              </a:rPr>
              <a:t> – provides education and supports self-management (Diabetes UK, 2024).</a:t>
            </a:r>
          </a:p>
          <a:p>
            <a:pPr>
              <a:lnSpc>
                <a:spcPct val="120000"/>
              </a:lnSpc>
            </a:pPr>
            <a:r>
              <a:rPr lang="en-GB" b="1" dirty="0">
                <a:latin typeface="Arial" panose="020B0604020202020204" pitchFamily="34" charset="0"/>
                <a:cs typeface="Arial" panose="020B0604020202020204" pitchFamily="34" charset="0"/>
              </a:rPr>
              <a:t>Dietitian</a:t>
            </a:r>
            <a:r>
              <a:rPr lang="en-GB" dirty="0">
                <a:latin typeface="Arial" panose="020B0604020202020204" pitchFamily="34" charset="0"/>
                <a:cs typeface="Arial" panose="020B0604020202020204" pitchFamily="34" charset="0"/>
              </a:rPr>
              <a:t> – provides personalised dietary advice and supports weight management (NICE, 2026).</a:t>
            </a:r>
          </a:p>
          <a:p>
            <a:pPr>
              <a:lnSpc>
                <a:spcPct val="120000"/>
              </a:lnSpc>
            </a:pPr>
            <a:r>
              <a:rPr lang="en-GB" b="1" dirty="0">
                <a:latin typeface="Arial" panose="020B0604020202020204" pitchFamily="34" charset="0"/>
                <a:cs typeface="Arial" panose="020B0604020202020204" pitchFamily="34" charset="0"/>
              </a:rPr>
              <a:t>Pharmacist</a:t>
            </a:r>
            <a:r>
              <a:rPr lang="en-GB" dirty="0">
                <a:latin typeface="Arial" panose="020B0604020202020204" pitchFamily="34" charset="0"/>
                <a:cs typeface="Arial" panose="020B0604020202020204" pitchFamily="34" charset="0"/>
              </a:rPr>
              <a:t> – Dispenses medication and supports safe medication use (BNF, 2026).</a:t>
            </a:r>
          </a:p>
          <a:p>
            <a:pPr>
              <a:lnSpc>
                <a:spcPct val="120000"/>
              </a:lnSpc>
            </a:pPr>
            <a:r>
              <a:rPr lang="en-GB" b="1" dirty="0">
                <a:latin typeface="Arial" panose="020B0604020202020204" pitchFamily="34" charset="0"/>
                <a:cs typeface="Arial" panose="020B0604020202020204" pitchFamily="34" charset="0"/>
              </a:rPr>
              <a:t>Podiatrist</a:t>
            </a:r>
            <a:r>
              <a:rPr lang="en-GB" dirty="0">
                <a:latin typeface="Arial" panose="020B0604020202020204" pitchFamily="34" charset="0"/>
                <a:cs typeface="Arial" panose="020B0604020202020204" pitchFamily="34" charset="0"/>
              </a:rPr>
              <a:t> – monitors foot health and helps prevent diabetic foot complications (NICE, 2026).</a:t>
            </a:r>
          </a:p>
          <a:p>
            <a:pPr>
              <a:lnSpc>
                <a:spcPct val="120000"/>
              </a:lnSpc>
            </a:pPr>
            <a:r>
              <a:rPr lang="en-GB" b="1" dirty="0">
                <a:latin typeface="Arial" panose="020B0604020202020204" pitchFamily="34" charset="0"/>
                <a:cs typeface="Arial" panose="020B0604020202020204" pitchFamily="34" charset="0"/>
              </a:rPr>
              <a:t>Ophthalmologist/Retinal Screening Service</a:t>
            </a:r>
            <a:r>
              <a:rPr lang="en-GB" dirty="0">
                <a:latin typeface="Arial" panose="020B0604020202020204" pitchFamily="34" charset="0"/>
                <a:cs typeface="Arial" panose="020B0604020202020204" pitchFamily="34" charset="0"/>
              </a:rPr>
              <a:t> – supports early detection of diabetic eye complications (NICE, 2026).</a:t>
            </a:r>
          </a:p>
          <a:p>
            <a:pPr marL="0" indent="0">
              <a:lnSpc>
                <a:spcPct val="120000"/>
              </a:lnSpc>
              <a:buNone/>
            </a:pPr>
            <a:r>
              <a:rPr lang="en-GB" b="1" u="sng" dirty="0">
                <a:latin typeface="Arial" panose="020B0604020202020204" pitchFamily="34" charset="0"/>
                <a:cs typeface="Arial" panose="020B0604020202020204" pitchFamily="34" charset="0"/>
              </a:rPr>
              <a:t>Lifestyle Interventions</a:t>
            </a:r>
          </a:p>
          <a:p>
            <a:pPr>
              <a:lnSpc>
                <a:spcPct val="120000"/>
              </a:lnSpc>
            </a:pPr>
            <a:r>
              <a:rPr lang="en-GB" dirty="0">
                <a:latin typeface="Arial" panose="020B0604020202020204" pitchFamily="34" charset="0"/>
                <a:cs typeface="Arial" panose="020B0604020202020204" pitchFamily="34" charset="0"/>
              </a:rPr>
              <a:t>Balanced, healthy diet with increased fibre intake (Diabetes UK, 2024).</a:t>
            </a:r>
          </a:p>
          <a:p>
            <a:pPr>
              <a:lnSpc>
                <a:spcPct val="120000"/>
              </a:lnSpc>
            </a:pPr>
            <a:r>
              <a:rPr lang="en-GB" dirty="0">
                <a:latin typeface="Arial" panose="020B0604020202020204" pitchFamily="34" charset="0"/>
                <a:cs typeface="Arial" panose="020B0604020202020204" pitchFamily="34" charset="0"/>
              </a:rPr>
              <a:t>Reduce foods high in sugar and saturated fat (Diabetes UK, 2024).</a:t>
            </a:r>
          </a:p>
          <a:p>
            <a:pPr>
              <a:lnSpc>
                <a:spcPct val="120000"/>
              </a:lnSpc>
            </a:pPr>
            <a:r>
              <a:rPr lang="en-GB" dirty="0">
                <a:latin typeface="Arial" panose="020B0604020202020204" pitchFamily="34" charset="0"/>
                <a:cs typeface="Arial" panose="020B0604020202020204" pitchFamily="34" charset="0"/>
              </a:rPr>
              <a:t>Increase regular physical activity to improve glucose control and cardiovascular health (NICE, 2026).</a:t>
            </a:r>
          </a:p>
          <a:p>
            <a:pPr>
              <a:lnSpc>
                <a:spcPct val="120000"/>
              </a:lnSpc>
            </a:pPr>
            <a:r>
              <a:rPr lang="en-GB" dirty="0">
                <a:latin typeface="Arial" panose="020B0604020202020204" pitchFamily="34" charset="0"/>
                <a:cs typeface="Arial" panose="020B0604020202020204" pitchFamily="34" charset="0"/>
              </a:rPr>
              <a:t>Provide smoking cessation support to reduce cardiovascular risk (NICE, 2026).</a:t>
            </a:r>
          </a:p>
          <a:p>
            <a:pPr marL="0" indent="0">
              <a:buNone/>
            </a:pPr>
            <a:endParaRPr lang="en-US" dirty="0"/>
          </a:p>
        </p:txBody>
      </p:sp>
      <p:pic>
        <p:nvPicPr>
          <p:cNvPr id="4" name="Picture 3" descr="Are multi-disciplinary teams improving ADHD diagnosis in the UK? | Qbtech">
            <a:extLst>
              <a:ext uri="{FF2B5EF4-FFF2-40B4-BE49-F238E27FC236}">
                <a16:creationId xmlns:a16="http://schemas.microsoft.com/office/drawing/2014/main" id="{FE3968A8-6AB1-8292-4A4A-F4EC60922E5D}"/>
              </a:ext>
            </a:extLst>
          </p:cNvPr>
          <p:cNvPicPr>
            <a:picLocks noChangeAspect="1"/>
          </p:cNvPicPr>
          <p:nvPr/>
        </p:nvPicPr>
        <p:blipFill>
          <a:blip r:embed="rId5"/>
          <a:stretch>
            <a:fillRect/>
          </a:stretch>
        </p:blipFill>
        <p:spPr>
          <a:xfrm>
            <a:off x="9203988" y="4686301"/>
            <a:ext cx="2626051" cy="1702070"/>
          </a:xfrm>
          <a:prstGeom prst="rect">
            <a:avLst/>
          </a:prstGeom>
        </p:spPr>
      </p:pic>
      <p:sp>
        <p:nvSpPr>
          <p:cNvPr id="5" name="TextBox 4">
            <a:extLst>
              <a:ext uri="{FF2B5EF4-FFF2-40B4-BE49-F238E27FC236}">
                <a16:creationId xmlns:a16="http://schemas.microsoft.com/office/drawing/2014/main" id="{EF6FFF70-2667-D771-970B-8B12DEB29A20}"/>
              </a:ext>
            </a:extLst>
          </p:cNvPr>
          <p:cNvSpPr txBox="1"/>
          <p:nvPr/>
        </p:nvSpPr>
        <p:spPr>
          <a:xfrm>
            <a:off x="9591472" y="6396016"/>
            <a:ext cx="223856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Qbtech</a:t>
            </a:r>
            <a:r>
              <a:rPr lang="en-GB" dirty="0">
                <a:latin typeface="Arial" panose="020B0604020202020204" pitchFamily="34" charset="0"/>
                <a:cs typeface="Arial" panose="020B0604020202020204" pitchFamily="34" charset="0"/>
              </a:rPr>
              <a:t>, n.d.).</a:t>
            </a:r>
            <a:endParaRPr lang="en-US" dirty="0">
              <a:latin typeface="Arial" panose="020B0604020202020204" pitchFamily="34" charset="0"/>
              <a:cs typeface="Arial" panose="020B0604020202020204" pitchFamily="34" charset="0"/>
            </a:endParaRPr>
          </a:p>
        </p:txBody>
      </p:sp>
      <p:pic>
        <p:nvPicPr>
          <p:cNvPr id="41" name="Audio 40">
            <a:extLst>
              <a:ext uri="{FF2B5EF4-FFF2-40B4-BE49-F238E27FC236}">
                <a16:creationId xmlns:a16="http://schemas.microsoft.com/office/drawing/2014/main" id="{93E24810-6658-2D7F-45D4-EA5CA81695F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35844975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44555">
        <p159:morph option="byObject"/>
      </p:transition>
    </mc:Choice>
    <mc:Fallback>
      <p:transition spd="slow" advTm="14455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ssolv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ssolv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dissolv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dissolv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dissolv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dissolv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dissolve">
                                      <p:cBhvr>
                                        <p:cTn id="56" dur="500"/>
                                        <p:tgtEl>
                                          <p:spTgt spid="3">
                                            <p:txEl>
                                              <p:pRg st="8" end="8"/>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9" presetClass="entr" presetSubtype="0"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dissolve">
                                      <p:cBhvr>
                                        <p:cTn id="61" dur="500"/>
                                        <p:tgtEl>
                                          <p:spTgt spid="3">
                                            <p:txEl>
                                              <p:pRg st="9" end="9"/>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9" presetClass="entr" presetSubtype="0" fill="hold" grpId="0" nodeType="clickEffect">
                                  <p:stCondLst>
                                    <p:cond delay="0"/>
                                  </p:stCondLst>
                                  <p:childTnLst>
                                    <p:set>
                                      <p:cBhvr>
                                        <p:cTn id="65" dur="1" fill="hold">
                                          <p:stCondLst>
                                            <p:cond delay="0"/>
                                          </p:stCondLst>
                                        </p:cTn>
                                        <p:tgtEl>
                                          <p:spTgt spid="3">
                                            <p:txEl>
                                              <p:pRg st="10" end="10"/>
                                            </p:txEl>
                                          </p:spTgt>
                                        </p:tgtEl>
                                        <p:attrNameLst>
                                          <p:attrName>style.visibility</p:attrName>
                                        </p:attrNameLst>
                                      </p:cBhvr>
                                      <p:to>
                                        <p:strVal val="visible"/>
                                      </p:to>
                                    </p:set>
                                    <p:animEffect transition="in" filter="dissolve">
                                      <p:cBhvr>
                                        <p:cTn id="66" dur="500"/>
                                        <p:tgtEl>
                                          <p:spTgt spid="3">
                                            <p:txEl>
                                              <p:pRg st="10" end="10"/>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9" presetClass="entr" presetSubtype="0" fill="hold" grpId="0" nodeType="clickEffect">
                                  <p:stCondLst>
                                    <p:cond delay="0"/>
                                  </p:stCondLst>
                                  <p:childTnLst>
                                    <p:set>
                                      <p:cBhvr>
                                        <p:cTn id="70" dur="1" fill="hold">
                                          <p:stCondLst>
                                            <p:cond delay="0"/>
                                          </p:stCondLst>
                                        </p:cTn>
                                        <p:tgtEl>
                                          <p:spTgt spid="3">
                                            <p:txEl>
                                              <p:pRg st="11" end="11"/>
                                            </p:txEl>
                                          </p:spTgt>
                                        </p:tgtEl>
                                        <p:attrNameLst>
                                          <p:attrName>style.visibility</p:attrName>
                                        </p:attrNameLst>
                                      </p:cBhvr>
                                      <p:to>
                                        <p:strVal val="visible"/>
                                      </p:to>
                                    </p:set>
                                    <p:animEffect transition="in" filter="dissolve">
                                      <p:cBhvr>
                                        <p:cTn id="71" dur="500"/>
                                        <p:tgtEl>
                                          <p:spTgt spid="3">
                                            <p:txEl>
                                              <p:pRg st="11" end="11"/>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9" presetClass="entr" presetSubtype="0" fill="hold" grpId="0" nodeType="clickEffect">
                                  <p:stCondLst>
                                    <p:cond delay="0"/>
                                  </p:stCondLst>
                                  <p:childTnLst>
                                    <p:set>
                                      <p:cBhvr>
                                        <p:cTn id="75" dur="1" fill="hold">
                                          <p:stCondLst>
                                            <p:cond delay="0"/>
                                          </p:stCondLst>
                                        </p:cTn>
                                        <p:tgtEl>
                                          <p:spTgt spid="3">
                                            <p:txEl>
                                              <p:pRg st="12" end="12"/>
                                            </p:txEl>
                                          </p:spTgt>
                                        </p:tgtEl>
                                        <p:attrNameLst>
                                          <p:attrName>style.visibility</p:attrName>
                                        </p:attrNameLst>
                                      </p:cBhvr>
                                      <p:to>
                                        <p:strVal val="visible"/>
                                      </p:to>
                                    </p:set>
                                    <p:animEffect transition="in" filter="dissolve">
                                      <p:cBhvr>
                                        <p:cTn id="76" dur="500"/>
                                        <p:tgtEl>
                                          <p:spTgt spid="3">
                                            <p:txEl>
                                              <p:pRg st="12" end="12"/>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9" presetClass="entr" presetSubtype="0" fill="hold"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dissolve">
                                      <p:cBhvr>
                                        <p:cTn id="81" dur="500"/>
                                        <p:tgtEl>
                                          <p:spTgt spid="4"/>
                                        </p:tgtEl>
                                      </p:cBhvr>
                                    </p:animEffect>
                                  </p:childTnLst>
                                </p:cTn>
                              </p:par>
                            </p:childTnLst>
                          </p:cTn>
                        </p:par>
                      </p:childTnLst>
                    </p:cTn>
                  </p:par>
                  <p:par>
                    <p:cTn id="82" fill="hold">
                      <p:stCondLst>
                        <p:cond delay="indefinite"/>
                      </p:stCondLst>
                      <p:childTnLst>
                        <p:par>
                          <p:cTn id="83" fill="hold">
                            <p:stCondLst>
                              <p:cond delay="0"/>
                            </p:stCondLst>
                            <p:childTnLst>
                              <p:par>
                                <p:cTn id="84" presetID="9" presetClass="entr" presetSubtype="0" fill="hold" grpId="0" nodeType="clickEffect">
                                  <p:stCondLst>
                                    <p:cond delay="0"/>
                                  </p:stCondLst>
                                  <p:childTnLst>
                                    <p:set>
                                      <p:cBhvr>
                                        <p:cTn id="85" dur="1" fill="hold">
                                          <p:stCondLst>
                                            <p:cond delay="0"/>
                                          </p:stCondLst>
                                        </p:cTn>
                                        <p:tgtEl>
                                          <p:spTgt spid="5"/>
                                        </p:tgtEl>
                                        <p:attrNameLst>
                                          <p:attrName>style.visibility</p:attrName>
                                        </p:attrNameLst>
                                      </p:cBhvr>
                                      <p:to>
                                        <p:strVal val="visible"/>
                                      </p:to>
                                    </p:set>
                                    <p:animEffect transition="in" filter="dissolve">
                                      <p:cBhvr>
                                        <p:cTn id="8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7" fill="hold" display="0">
                  <p:stCondLst>
                    <p:cond delay="indefinite"/>
                  </p:stCondLst>
                  <p:endCondLst>
                    <p:cond evt="onStopAudio" delay="0">
                      <p:tgtEl>
                        <p:sldTgt/>
                      </p:tgtEl>
                    </p:cond>
                  </p:endCondLst>
                </p:cTn>
                <p:tgtEl>
                  <p:spTgt spid="41"/>
                </p:tgtEl>
              </p:cMediaNode>
            </p:audio>
          </p:childTnLst>
        </p:cTn>
      </p:par>
    </p:tnLst>
    <p:bldLst>
      <p:bldP spid="2" grpId="0"/>
      <p:bldP spid="3" grpId="0" build="p"/>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C683C-1E27-ED16-EFEB-84C8D9DF1011}"/>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Treatment and Monitoring</a:t>
            </a:r>
            <a:br>
              <a:rPr lang="en-GB"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041176-58E0-C6A1-DE11-FB7C7288D155}"/>
              </a:ext>
            </a:extLst>
          </p:cNvPr>
          <p:cNvSpPr>
            <a:spLocks noGrp="1"/>
          </p:cNvSpPr>
          <p:nvPr>
            <p:ph idx="1"/>
          </p:nvPr>
        </p:nvSpPr>
        <p:spPr>
          <a:xfrm>
            <a:off x="1371600" y="1439056"/>
            <a:ext cx="9601200" cy="4976734"/>
          </a:xfrm>
        </p:spPr>
        <p:txBody>
          <a:bodyPr>
            <a:normAutofit fontScale="85000" lnSpcReduction="20000"/>
          </a:bodyPr>
          <a:lstStyle/>
          <a:p>
            <a:pPr marL="0" indent="0">
              <a:lnSpc>
                <a:spcPct val="120000"/>
              </a:lnSpc>
              <a:buNone/>
            </a:pPr>
            <a:r>
              <a:rPr lang="en-GB" sz="1700" dirty="0">
                <a:latin typeface="Arial" panose="020B0604020202020204" pitchFamily="34" charset="0"/>
                <a:cs typeface="Arial" panose="020B0604020202020204" pitchFamily="34" charset="0"/>
              </a:rPr>
              <a:t>NICE (2026) recommends that Type 2 diabetes management should include appropriate treatment, regular monitoring, and ongoing review to achieve optimal blood glucose control and prevent complications.</a:t>
            </a:r>
          </a:p>
          <a:p>
            <a:pPr marL="0" indent="0">
              <a:lnSpc>
                <a:spcPct val="120000"/>
              </a:lnSpc>
              <a:buNone/>
            </a:pPr>
            <a:r>
              <a:rPr lang="en-GB" sz="1700" b="1" u="sng" dirty="0">
                <a:latin typeface="Arial" panose="020B0604020202020204" pitchFamily="34" charset="0"/>
                <a:cs typeface="Arial" panose="020B0604020202020204" pitchFamily="34" charset="0"/>
              </a:rPr>
              <a:t>Medication management </a:t>
            </a:r>
            <a:endParaRPr lang="en-GB" sz="1700" u="sng" dirty="0">
              <a:latin typeface="Arial" panose="020B0604020202020204" pitchFamily="34" charset="0"/>
              <a:cs typeface="Arial" panose="020B0604020202020204" pitchFamily="34" charset="0"/>
            </a:endParaRPr>
          </a:p>
          <a:p>
            <a:pPr>
              <a:lnSpc>
                <a:spcPct val="120000"/>
              </a:lnSpc>
            </a:pPr>
            <a:r>
              <a:rPr lang="en-GB" sz="1700" dirty="0">
                <a:latin typeface="Arial" panose="020B0604020202020204" pitchFamily="34" charset="0"/>
                <a:cs typeface="Arial" panose="020B0604020202020204" pitchFamily="34" charset="0"/>
              </a:rPr>
              <a:t>Metformin is used as an introductory medication option for patients who are diagnosed as Type 2 Diabetes (NICE, 2026). It works by reducing glucose production by the liver and improving the body's sensitivity to insulin, helping lower blood glucose levels (BNF, 2026). It is prescribed based on individual factors, including health status, kidney function, preferences, and cardiovascular risk (NICE, 2026). </a:t>
            </a:r>
          </a:p>
          <a:p>
            <a:pPr marL="0" indent="0">
              <a:lnSpc>
                <a:spcPct val="120000"/>
              </a:lnSpc>
              <a:buNone/>
            </a:pPr>
            <a:r>
              <a:rPr lang="en-GB" sz="1700" b="1" u="sng" dirty="0">
                <a:latin typeface="Arial" panose="020B0604020202020204" pitchFamily="34" charset="0"/>
                <a:cs typeface="Arial" panose="020B0604020202020204" pitchFamily="34" charset="0"/>
              </a:rPr>
              <a:t>Monitoring</a:t>
            </a:r>
            <a:endParaRPr lang="en-GB" sz="1700" u="sng" dirty="0">
              <a:latin typeface="Arial" panose="020B0604020202020204" pitchFamily="34" charset="0"/>
              <a:cs typeface="Arial" panose="020B0604020202020204" pitchFamily="34" charset="0"/>
            </a:endParaRPr>
          </a:p>
          <a:p>
            <a:pPr marL="0" indent="0">
              <a:lnSpc>
                <a:spcPct val="120000"/>
              </a:lnSpc>
              <a:buNone/>
            </a:pPr>
            <a:r>
              <a:rPr lang="en-GB" sz="1700" dirty="0">
                <a:latin typeface="Arial" panose="020B0604020202020204" pitchFamily="34" charset="0"/>
                <a:cs typeface="Arial" panose="020B0604020202020204" pitchFamily="34" charset="0"/>
              </a:rPr>
              <a:t> Regular monitoring supports early identification of any changes and can identify any complications. </a:t>
            </a:r>
          </a:p>
          <a:p>
            <a:pPr>
              <a:lnSpc>
                <a:spcPct val="120000"/>
              </a:lnSpc>
            </a:pPr>
            <a:r>
              <a:rPr lang="en-GB" sz="1700" b="1" dirty="0">
                <a:latin typeface="Arial" panose="020B0604020202020204" pitchFamily="34" charset="0"/>
                <a:cs typeface="Arial" panose="020B0604020202020204" pitchFamily="34" charset="0"/>
              </a:rPr>
              <a:t>HbA1c review every 3–6 months</a:t>
            </a:r>
            <a:r>
              <a:rPr lang="en-GB" sz="1700" dirty="0">
                <a:latin typeface="Arial" panose="020B0604020202020204" pitchFamily="34" charset="0"/>
                <a:cs typeface="Arial" panose="020B0604020202020204" pitchFamily="34" charset="0"/>
              </a:rPr>
              <a:t> – assesses long-term blood glucose control.</a:t>
            </a:r>
          </a:p>
          <a:p>
            <a:pPr>
              <a:lnSpc>
                <a:spcPct val="120000"/>
              </a:lnSpc>
            </a:pPr>
            <a:r>
              <a:rPr lang="en-GB" sz="1700" b="1" dirty="0">
                <a:latin typeface="Arial" panose="020B0604020202020204" pitchFamily="34" charset="0"/>
                <a:cs typeface="Arial" panose="020B0604020202020204" pitchFamily="34" charset="0"/>
              </a:rPr>
              <a:t>Blood pressure monitoring</a:t>
            </a:r>
            <a:r>
              <a:rPr lang="en-GB" sz="1700" dirty="0">
                <a:latin typeface="Arial" panose="020B0604020202020204" pitchFamily="34" charset="0"/>
                <a:cs typeface="Arial" panose="020B0604020202020204" pitchFamily="34" charset="0"/>
              </a:rPr>
              <a:t> – identifies cardiovascular risk.</a:t>
            </a:r>
          </a:p>
          <a:p>
            <a:pPr>
              <a:lnSpc>
                <a:spcPct val="120000"/>
              </a:lnSpc>
            </a:pPr>
            <a:r>
              <a:rPr lang="en-GB" sz="1700" b="1" dirty="0">
                <a:latin typeface="Arial" panose="020B0604020202020204" pitchFamily="34" charset="0"/>
                <a:cs typeface="Arial" panose="020B0604020202020204" pitchFamily="34" charset="0"/>
              </a:rPr>
              <a:t>Weight management reviews</a:t>
            </a:r>
            <a:r>
              <a:rPr lang="en-GB" sz="1700" dirty="0">
                <a:latin typeface="Arial" panose="020B0604020202020204" pitchFamily="34" charset="0"/>
                <a:cs typeface="Arial" panose="020B0604020202020204" pitchFamily="34" charset="0"/>
              </a:rPr>
              <a:t> – supports healthy weight goals.</a:t>
            </a:r>
          </a:p>
          <a:p>
            <a:pPr>
              <a:lnSpc>
                <a:spcPct val="120000"/>
              </a:lnSpc>
            </a:pPr>
            <a:r>
              <a:rPr lang="en-GB" sz="1700" b="1" dirty="0">
                <a:latin typeface="Arial" panose="020B0604020202020204" pitchFamily="34" charset="0"/>
                <a:cs typeface="Arial" panose="020B0604020202020204" pitchFamily="34" charset="0"/>
              </a:rPr>
              <a:t>Annual retinal screening</a:t>
            </a:r>
            <a:r>
              <a:rPr lang="en-GB" sz="1700" dirty="0">
                <a:latin typeface="Arial" panose="020B0604020202020204" pitchFamily="34" charset="0"/>
                <a:cs typeface="Arial" panose="020B0604020202020204" pitchFamily="34" charset="0"/>
              </a:rPr>
              <a:t> – detects diabetic eye complications.</a:t>
            </a:r>
          </a:p>
          <a:p>
            <a:pPr>
              <a:lnSpc>
                <a:spcPct val="120000"/>
              </a:lnSpc>
            </a:pPr>
            <a:r>
              <a:rPr lang="en-GB" sz="1700" b="1" dirty="0">
                <a:latin typeface="Arial" panose="020B0604020202020204" pitchFamily="34" charset="0"/>
                <a:cs typeface="Arial" panose="020B0604020202020204" pitchFamily="34" charset="0"/>
              </a:rPr>
              <a:t>Annual foot assessments</a:t>
            </a:r>
            <a:r>
              <a:rPr lang="en-GB" sz="1700" dirty="0">
                <a:latin typeface="Arial" panose="020B0604020202020204" pitchFamily="34" charset="0"/>
                <a:cs typeface="Arial" panose="020B0604020202020204" pitchFamily="34" charset="0"/>
              </a:rPr>
              <a:t> – identifies neuropathy and circulation problems.</a:t>
            </a:r>
          </a:p>
          <a:p>
            <a:pPr>
              <a:lnSpc>
                <a:spcPct val="120000"/>
              </a:lnSpc>
            </a:pPr>
            <a:r>
              <a:rPr lang="en-GB" sz="1700" b="1" dirty="0">
                <a:latin typeface="Arial" panose="020B0604020202020204" pitchFamily="34" charset="0"/>
                <a:cs typeface="Arial" panose="020B0604020202020204" pitchFamily="34" charset="0"/>
              </a:rPr>
              <a:t>Kidney function monitoring</a:t>
            </a:r>
            <a:r>
              <a:rPr lang="en-GB" sz="1700" dirty="0">
                <a:latin typeface="Arial" panose="020B0604020202020204" pitchFamily="34" charset="0"/>
                <a:cs typeface="Arial" panose="020B0604020202020204" pitchFamily="34" charset="0"/>
              </a:rPr>
              <a:t> – detects early signs of diabetic kidney disease </a:t>
            </a:r>
            <a:r>
              <a:rPr lang="en-GB" sz="1700" i="1" dirty="0">
                <a:latin typeface="Arial" panose="020B0604020202020204" pitchFamily="34" charset="0"/>
                <a:cs typeface="Arial" panose="020B0604020202020204" pitchFamily="34" charset="0"/>
              </a:rPr>
              <a:t>(NICE, 2026). </a:t>
            </a:r>
            <a:endParaRPr lang="en-GB" sz="1700" dirty="0">
              <a:latin typeface="Arial" panose="020B0604020202020204" pitchFamily="34" charset="0"/>
              <a:cs typeface="Arial" panose="020B0604020202020204" pitchFamily="34" charset="0"/>
            </a:endParaRPr>
          </a:p>
          <a:p>
            <a:endParaRPr lang="en-US" sz="1600" dirty="0"/>
          </a:p>
        </p:txBody>
      </p:sp>
      <p:pic>
        <p:nvPicPr>
          <p:cNvPr id="4" name="Picture 3" descr="Metformin tablets| SimplyMeds Online">
            <a:extLst>
              <a:ext uri="{FF2B5EF4-FFF2-40B4-BE49-F238E27FC236}">
                <a16:creationId xmlns:a16="http://schemas.microsoft.com/office/drawing/2014/main" id="{94382FE7-7E52-4B43-A508-81EF3AD3C0D1}"/>
              </a:ext>
            </a:extLst>
          </p:cNvPr>
          <p:cNvPicPr>
            <a:picLocks noChangeAspect="1"/>
          </p:cNvPicPr>
          <p:nvPr/>
        </p:nvPicPr>
        <p:blipFill>
          <a:blip r:embed="rId5"/>
          <a:stretch>
            <a:fillRect/>
          </a:stretch>
        </p:blipFill>
        <p:spPr>
          <a:xfrm>
            <a:off x="8749760" y="3240790"/>
            <a:ext cx="3175000" cy="3175000"/>
          </a:xfrm>
          <a:prstGeom prst="rect">
            <a:avLst/>
          </a:prstGeom>
        </p:spPr>
      </p:pic>
      <p:sp>
        <p:nvSpPr>
          <p:cNvPr id="5" name="TextBox 4">
            <a:extLst>
              <a:ext uri="{FF2B5EF4-FFF2-40B4-BE49-F238E27FC236}">
                <a16:creationId xmlns:a16="http://schemas.microsoft.com/office/drawing/2014/main" id="{B16CB1CA-B74E-A208-1034-C75F96BA996E}"/>
              </a:ext>
            </a:extLst>
          </p:cNvPr>
          <p:cNvSpPr txBox="1"/>
          <p:nvPr/>
        </p:nvSpPr>
        <p:spPr>
          <a:xfrm>
            <a:off x="9867089" y="5849034"/>
            <a:ext cx="1906621"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SimplyMeds</a:t>
            </a:r>
            <a:r>
              <a:rPr lang="en-GB" dirty="0">
                <a:latin typeface="Arial" panose="020B0604020202020204" pitchFamily="34" charset="0"/>
                <a:cs typeface="Arial" panose="020B0604020202020204" pitchFamily="34" charset="0"/>
              </a:rPr>
              <a:t> Online, n.d.).</a:t>
            </a:r>
            <a:endParaRPr lang="en-US" dirty="0">
              <a:latin typeface="Arial" panose="020B0604020202020204" pitchFamily="34" charset="0"/>
              <a:cs typeface="Arial" panose="020B0604020202020204" pitchFamily="34" charset="0"/>
            </a:endParaRPr>
          </a:p>
        </p:txBody>
      </p:sp>
      <p:pic>
        <p:nvPicPr>
          <p:cNvPr id="31" name="Audio 30">
            <a:extLst>
              <a:ext uri="{FF2B5EF4-FFF2-40B4-BE49-F238E27FC236}">
                <a16:creationId xmlns:a16="http://schemas.microsoft.com/office/drawing/2014/main" id="{064FFCA9-3EFA-078E-038E-F623449BC9D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2581427464"/>
      </p:ext>
    </p:extLst>
  </p:cSld>
  <p:clrMapOvr>
    <a:masterClrMapping/>
  </p:clrMapOvr>
  <mc:AlternateContent xmlns:mc="http://schemas.openxmlformats.org/markup-compatibility/2006">
    <mc:Choice xmlns:p14="http://schemas.microsoft.com/office/powerpoint/2010/main" Requires="p14">
      <p:transition spd="slow" p14:dur="3400" advTm="97297">
        <p14:reveal/>
      </p:transition>
    </mc:Choice>
    <mc:Fallback>
      <p:transition spd="slow" advTm="972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ssolv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ssolv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dissolv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dissolv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dissolv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dissolv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dissolve">
                                      <p:cBhvr>
                                        <p:cTn id="56" dur="500"/>
                                        <p:tgtEl>
                                          <p:spTgt spid="3">
                                            <p:txEl>
                                              <p:pRg st="8" end="8"/>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9" presetClass="entr" presetSubtype="0"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dissolve">
                                      <p:cBhvr>
                                        <p:cTn id="61" dur="500"/>
                                        <p:tgtEl>
                                          <p:spTgt spid="3">
                                            <p:txEl>
                                              <p:pRg st="9" end="9"/>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9" presetClass="entr" presetSubtype="0" fill="hold" grpId="0" nodeType="clickEffect">
                                  <p:stCondLst>
                                    <p:cond delay="0"/>
                                  </p:stCondLst>
                                  <p:childTnLst>
                                    <p:set>
                                      <p:cBhvr>
                                        <p:cTn id="65" dur="1" fill="hold">
                                          <p:stCondLst>
                                            <p:cond delay="0"/>
                                          </p:stCondLst>
                                        </p:cTn>
                                        <p:tgtEl>
                                          <p:spTgt spid="3">
                                            <p:txEl>
                                              <p:pRg st="10" end="10"/>
                                            </p:txEl>
                                          </p:spTgt>
                                        </p:tgtEl>
                                        <p:attrNameLst>
                                          <p:attrName>style.visibility</p:attrName>
                                        </p:attrNameLst>
                                      </p:cBhvr>
                                      <p:to>
                                        <p:strVal val="visible"/>
                                      </p:to>
                                    </p:set>
                                    <p:animEffect transition="in" filter="dissolve">
                                      <p:cBhvr>
                                        <p:cTn id="66" dur="500"/>
                                        <p:tgtEl>
                                          <p:spTgt spid="3">
                                            <p:txEl>
                                              <p:pRg st="10" end="10"/>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9" presetClass="entr" presetSubtype="0" fill="hold" nodeType="clickEffect">
                                  <p:stCondLst>
                                    <p:cond delay="0"/>
                                  </p:stCondLst>
                                  <p:childTnLst>
                                    <p:set>
                                      <p:cBhvr>
                                        <p:cTn id="70" dur="1" fill="hold">
                                          <p:stCondLst>
                                            <p:cond delay="0"/>
                                          </p:stCondLst>
                                        </p:cTn>
                                        <p:tgtEl>
                                          <p:spTgt spid="4"/>
                                        </p:tgtEl>
                                        <p:attrNameLst>
                                          <p:attrName>style.visibility</p:attrName>
                                        </p:attrNameLst>
                                      </p:cBhvr>
                                      <p:to>
                                        <p:strVal val="visible"/>
                                      </p:to>
                                    </p:set>
                                    <p:animEffect transition="in" filter="dissolve">
                                      <p:cBhvr>
                                        <p:cTn id="71" dur="500"/>
                                        <p:tgtEl>
                                          <p:spTgt spid="4"/>
                                        </p:tgtEl>
                                      </p:cBhvr>
                                    </p:animEffect>
                                  </p:childTnLst>
                                </p:cTn>
                              </p:par>
                            </p:childTnLst>
                          </p:cTn>
                        </p:par>
                      </p:childTnLst>
                    </p:cTn>
                  </p:par>
                  <p:par>
                    <p:cTn id="72" fill="hold">
                      <p:stCondLst>
                        <p:cond delay="indefinite"/>
                      </p:stCondLst>
                      <p:childTnLst>
                        <p:par>
                          <p:cTn id="73" fill="hold">
                            <p:stCondLst>
                              <p:cond delay="0"/>
                            </p:stCondLst>
                            <p:childTnLst>
                              <p:par>
                                <p:cTn id="74" presetID="9" presetClass="entr" presetSubtype="0" fill="hold" grpId="0" nodeType="clickEffect">
                                  <p:stCondLst>
                                    <p:cond delay="0"/>
                                  </p:stCondLst>
                                  <p:childTnLst>
                                    <p:set>
                                      <p:cBhvr>
                                        <p:cTn id="75" dur="1" fill="hold">
                                          <p:stCondLst>
                                            <p:cond delay="0"/>
                                          </p:stCondLst>
                                        </p:cTn>
                                        <p:tgtEl>
                                          <p:spTgt spid="5"/>
                                        </p:tgtEl>
                                        <p:attrNameLst>
                                          <p:attrName>style.visibility</p:attrName>
                                        </p:attrNameLst>
                                      </p:cBhvr>
                                      <p:to>
                                        <p:strVal val="visible"/>
                                      </p:to>
                                    </p:set>
                                    <p:animEffect transition="in" filter="dissolve">
                                      <p:cBhvr>
                                        <p:cTn id="7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7" fill="hold" display="0">
                  <p:stCondLst>
                    <p:cond delay="indefinite"/>
                  </p:stCondLst>
                  <p:endCondLst>
                    <p:cond evt="onStopAudio" delay="0">
                      <p:tgtEl>
                        <p:sldTgt/>
                      </p:tgtEl>
                    </p:cond>
                  </p:endCondLst>
                </p:cTn>
                <p:tgtEl>
                  <p:spTgt spid="31"/>
                </p:tgtEl>
              </p:cMediaNode>
            </p:audio>
          </p:childTnLst>
        </p:cTn>
      </p:par>
    </p:tnLst>
    <p:bldLst>
      <p:bldP spid="2" grpId="0"/>
      <p:bldP spid="3"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61826-A040-B84F-1133-096028473589}"/>
              </a:ext>
            </a:extLst>
          </p:cNvPr>
          <p:cNvSpPr>
            <a:spLocks noGrp="1"/>
          </p:cNvSpPr>
          <p:nvPr>
            <p:ph type="title"/>
          </p:nvPr>
        </p:nvSpPr>
        <p:spPr>
          <a:xfrm>
            <a:off x="1371600" y="523567"/>
            <a:ext cx="9601200" cy="1485900"/>
          </a:xfrm>
        </p:spPr>
        <p:txBody>
          <a:bodyPr>
            <a:normAutofit fontScale="90000"/>
          </a:bodyPr>
          <a:lstStyle/>
          <a:p>
            <a:r>
              <a:rPr lang="en-GB" dirty="0">
                <a:latin typeface="Arial" panose="020B0604020202020204" pitchFamily="34" charset="0"/>
                <a:cs typeface="Arial" panose="020B0604020202020204" pitchFamily="34" charset="0"/>
              </a:rPr>
              <a:t>Communication in Person centred care</a:t>
            </a:r>
            <a:br>
              <a:rPr lang="en-GB"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393739E-2532-7765-57B8-3A9F191DBDB9}"/>
              </a:ext>
            </a:extLst>
          </p:cNvPr>
          <p:cNvSpPr>
            <a:spLocks noGrp="1"/>
          </p:cNvSpPr>
          <p:nvPr>
            <p:ph idx="1"/>
          </p:nvPr>
        </p:nvSpPr>
        <p:spPr>
          <a:xfrm>
            <a:off x="1701383" y="1776091"/>
            <a:ext cx="6165912" cy="5242572"/>
          </a:xfrm>
        </p:spPr>
        <p:txBody>
          <a:bodyPr>
            <a:normAutofit fontScale="85000" lnSpcReduction="20000"/>
          </a:bodyPr>
          <a:lstStyle/>
          <a:p>
            <a:pPr marL="0" indent="0">
              <a:lnSpc>
                <a:spcPct val="110000"/>
              </a:lnSpc>
              <a:buNone/>
            </a:pPr>
            <a:r>
              <a:rPr lang="en-GB" dirty="0">
                <a:latin typeface="Arial" panose="020B0604020202020204" pitchFamily="34" charset="0"/>
                <a:cs typeface="Arial" panose="020B0604020202020204" pitchFamily="34" charset="0"/>
              </a:rPr>
              <a:t>Effective communication supports person-centred diabetes care by ensuring patients understand their condition, feel involved in decisions, and are empowered to manage their health effectively (NICE, 2026).</a:t>
            </a:r>
          </a:p>
          <a:p>
            <a:pPr marL="0" indent="0">
              <a:lnSpc>
                <a:spcPct val="110000"/>
              </a:lnSpc>
              <a:buNone/>
            </a:pPr>
            <a:r>
              <a:rPr lang="en-GB" b="1" dirty="0">
                <a:latin typeface="Arial" panose="020B0604020202020204" pitchFamily="34" charset="0"/>
                <a:cs typeface="Arial" panose="020B0604020202020204" pitchFamily="34" charset="0"/>
              </a:rPr>
              <a:t>Communication Approaches</a:t>
            </a:r>
          </a:p>
          <a:p>
            <a:pPr>
              <a:lnSpc>
                <a:spcPct val="110000"/>
              </a:lnSpc>
            </a:pPr>
            <a:r>
              <a:rPr lang="en-GB" dirty="0">
                <a:latin typeface="Arial" panose="020B0604020202020204" pitchFamily="34" charset="0"/>
                <a:cs typeface="Arial" panose="020B0604020202020204" pitchFamily="34" charset="0"/>
              </a:rPr>
              <a:t>Use clear and simple language to ensure information is understood and reduce confusion.</a:t>
            </a:r>
          </a:p>
          <a:p>
            <a:pPr>
              <a:lnSpc>
                <a:spcPct val="110000"/>
              </a:lnSpc>
            </a:pPr>
            <a:r>
              <a:rPr lang="en-GB" dirty="0">
                <a:latin typeface="Arial" panose="020B0604020202020204" pitchFamily="34" charset="0"/>
                <a:cs typeface="Arial" panose="020B0604020202020204" pitchFamily="34" charset="0"/>
              </a:rPr>
              <a:t>Avoid complicated medical terminology to improve patient confidence and understanding.</a:t>
            </a:r>
          </a:p>
          <a:p>
            <a:pPr>
              <a:lnSpc>
                <a:spcPct val="110000"/>
              </a:lnSpc>
            </a:pPr>
            <a:r>
              <a:rPr lang="en-GB" dirty="0">
                <a:latin typeface="Arial" panose="020B0604020202020204" pitchFamily="34" charset="0"/>
                <a:cs typeface="Arial" panose="020B0604020202020204" pitchFamily="34" charset="0"/>
              </a:rPr>
              <a:t>Practice active listening to identify the patient’s concerns, needs, and personal goals.</a:t>
            </a:r>
          </a:p>
          <a:p>
            <a:pPr>
              <a:lnSpc>
                <a:spcPct val="110000"/>
              </a:lnSpc>
            </a:pPr>
            <a:r>
              <a:rPr lang="en-GB" dirty="0">
                <a:latin typeface="Arial" panose="020B0604020202020204" pitchFamily="34" charset="0"/>
                <a:cs typeface="Arial" panose="020B0604020202020204" pitchFamily="34" charset="0"/>
              </a:rPr>
              <a:t>Encourage shared decision-making to involve the patient in choices about treatment and care.</a:t>
            </a:r>
          </a:p>
          <a:p>
            <a:pPr>
              <a:lnSpc>
                <a:spcPct val="110000"/>
              </a:lnSpc>
            </a:pPr>
            <a:r>
              <a:rPr lang="en-GB" dirty="0">
                <a:latin typeface="Arial" panose="020B0604020202020204" pitchFamily="34" charset="0"/>
                <a:cs typeface="Arial" panose="020B0604020202020204" pitchFamily="34" charset="0"/>
              </a:rPr>
              <a:t>Respect cultural beliefs and individual preferences to provide personalised and respectful care.</a:t>
            </a:r>
          </a:p>
          <a:p>
            <a:pPr>
              <a:lnSpc>
                <a:spcPct val="110000"/>
              </a:lnSpc>
            </a:pPr>
            <a:r>
              <a:rPr lang="en-GB" dirty="0">
                <a:latin typeface="Arial" panose="020B0604020202020204" pitchFamily="34" charset="0"/>
                <a:cs typeface="Arial" panose="020B0604020202020204" pitchFamily="34" charset="0"/>
              </a:rPr>
              <a:t>Provide accessible written information to support learning and ongoing self-management.</a:t>
            </a:r>
          </a:p>
        </p:txBody>
      </p:sp>
      <p:pic>
        <p:nvPicPr>
          <p:cNvPr id="5" name="Picture 4" descr="An illustrated chart compares the do’s and don’ts for how to effectively communicate.">
            <a:extLst>
              <a:ext uri="{FF2B5EF4-FFF2-40B4-BE49-F238E27FC236}">
                <a16:creationId xmlns:a16="http://schemas.microsoft.com/office/drawing/2014/main" id="{E4599D30-56A2-2ED4-1E42-4E675C07EA86}"/>
              </a:ext>
            </a:extLst>
          </p:cNvPr>
          <p:cNvPicPr>
            <a:picLocks noChangeAspect="1"/>
          </p:cNvPicPr>
          <p:nvPr/>
        </p:nvPicPr>
        <p:blipFill>
          <a:blip r:embed="rId5"/>
          <a:stretch>
            <a:fillRect/>
          </a:stretch>
        </p:blipFill>
        <p:spPr>
          <a:xfrm>
            <a:off x="8197078" y="1891764"/>
            <a:ext cx="3765071" cy="3585002"/>
          </a:xfrm>
          <a:prstGeom prst="rect">
            <a:avLst/>
          </a:prstGeom>
        </p:spPr>
      </p:pic>
      <p:sp>
        <p:nvSpPr>
          <p:cNvPr id="6" name="TextBox 5">
            <a:extLst>
              <a:ext uri="{FF2B5EF4-FFF2-40B4-BE49-F238E27FC236}">
                <a16:creationId xmlns:a16="http://schemas.microsoft.com/office/drawing/2014/main" id="{93A6A218-FD8C-7947-5B65-34E68B4F7D79}"/>
              </a:ext>
            </a:extLst>
          </p:cNvPr>
          <p:cNvSpPr txBox="1"/>
          <p:nvPr/>
        </p:nvSpPr>
        <p:spPr>
          <a:xfrm>
            <a:off x="9289915" y="5476766"/>
            <a:ext cx="336577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(Griffin, 2024)</a:t>
            </a:r>
            <a:endParaRPr lang="en-US" dirty="0">
              <a:latin typeface="Arial" panose="020B0604020202020204" pitchFamily="34" charset="0"/>
              <a:cs typeface="Arial" panose="020B0604020202020204" pitchFamily="34" charset="0"/>
            </a:endParaRPr>
          </a:p>
        </p:txBody>
      </p:sp>
      <p:pic>
        <p:nvPicPr>
          <p:cNvPr id="15" name="Audio 14">
            <a:extLst>
              <a:ext uri="{FF2B5EF4-FFF2-40B4-BE49-F238E27FC236}">
                <a16:creationId xmlns:a16="http://schemas.microsoft.com/office/drawing/2014/main" id="{50FB007B-4B6D-7C1A-734A-CA0DE5BD193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812077980"/>
      </p:ext>
    </p:extLst>
  </p:cSld>
  <p:clrMapOvr>
    <a:masterClrMapping/>
  </p:clrMapOvr>
  <mc:AlternateContent xmlns:mc="http://schemas.openxmlformats.org/markup-compatibility/2006">
    <mc:Choice xmlns:p14="http://schemas.microsoft.com/office/powerpoint/2010/main" Requires="p14">
      <p:transition spd="slow" advTm="74468">
        <p14:flash/>
      </p:transition>
    </mc:Choice>
    <mc:Fallback>
      <p:transition spd="slow" advTm="744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ssolv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ssolv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dissolv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dissolv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dissolv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dissolv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nodeType="clickEffect">
                                  <p:stCondLst>
                                    <p:cond delay="0"/>
                                  </p:stCondLst>
                                  <p:childTnLst>
                                    <p:set>
                                      <p:cBhvr>
                                        <p:cTn id="55" dur="1" fill="hold">
                                          <p:stCondLst>
                                            <p:cond delay="0"/>
                                          </p:stCondLst>
                                        </p:cTn>
                                        <p:tgtEl>
                                          <p:spTgt spid="5"/>
                                        </p:tgtEl>
                                        <p:attrNameLst>
                                          <p:attrName>style.visibility</p:attrName>
                                        </p:attrNameLst>
                                      </p:cBhvr>
                                      <p:to>
                                        <p:strVal val="visible"/>
                                      </p:to>
                                    </p:set>
                                    <p:animEffect transition="in" filter="dissolve">
                                      <p:cBhvr>
                                        <p:cTn id="56" dur="500"/>
                                        <p:tgtEl>
                                          <p:spTgt spid="5"/>
                                        </p:tgtEl>
                                      </p:cBhvr>
                                    </p:animEffect>
                                  </p:childTnLst>
                                </p:cTn>
                              </p:par>
                            </p:childTnLst>
                          </p:cTn>
                        </p:par>
                      </p:childTnLst>
                    </p:cTn>
                  </p:par>
                  <p:par>
                    <p:cTn id="57" fill="hold">
                      <p:stCondLst>
                        <p:cond delay="indefinite"/>
                      </p:stCondLst>
                      <p:childTnLst>
                        <p:par>
                          <p:cTn id="58" fill="hold">
                            <p:stCondLst>
                              <p:cond delay="0"/>
                            </p:stCondLst>
                            <p:childTnLst>
                              <p:par>
                                <p:cTn id="59" presetID="9" presetClass="entr" presetSubtype="0" fill="hold" grpId="0" nodeType="clickEffect">
                                  <p:stCondLst>
                                    <p:cond delay="0"/>
                                  </p:stCondLst>
                                  <p:childTnLst>
                                    <p:set>
                                      <p:cBhvr>
                                        <p:cTn id="60" dur="1" fill="hold">
                                          <p:stCondLst>
                                            <p:cond delay="0"/>
                                          </p:stCondLst>
                                        </p:cTn>
                                        <p:tgtEl>
                                          <p:spTgt spid="6"/>
                                        </p:tgtEl>
                                        <p:attrNameLst>
                                          <p:attrName>style.visibility</p:attrName>
                                        </p:attrNameLst>
                                      </p:cBhvr>
                                      <p:to>
                                        <p:strVal val="visible"/>
                                      </p:to>
                                    </p:set>
                                    <p:animEffect transition="in" filter="dissolve">
                                      <p:cBhvr>
                                        <p:cTn id="6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15"/>
                </p:tgtEl>
              </p:cMediaNode>
            </p:audio>
          </p:childTnLst>
        </p:cTn>
      </p:par>
    </p:tnLst>
    <p:bldLst>
      <p:bldP spid="2" grpId="0"/>
      <p:bldP spid="3" grpId="0" build="p"/>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30BFE-459A-3179-4A51-D5877BEC78AF}"/>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Ethical Considerations</a:t>
            </a:r>
            <a:br>
              <a:rPr lang="en-GB"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83A3F6-2153-1156-1E6F-58106E105197}"/>
              </a:ext>
            </a:extLst>
          </p:cNvPr>
          <p:cNvSpPr>
            <a:spLocks noGrp="1"/>
          </p:cNvSpPr>
          <p:nvPr>
            <p:ph idx="1"/>
          </p:nvPr>
        </p:nvSpPr>
        <p:spPr>
          <a:xfrm>
            <a:off x="1219200" y="1428750"/>
            <a:ext cx="9601200" cy="5104151"/>
          </a:xfrm>
        </p:spPr>
        <p:txBody>
          <a:bodyPr>
            <a:normAutofit fontScale="47500" lnSpcReduction="20000"/>
          </a:bodyPr>
          <a:lstStyle/>
          <a:p>
            <a:pPr marL="0" indent="0">
              <a:lnSpc>
                <a:spcPct val="120000"/>
              </a:lnSpc>
              <a:buNone/>
            </a:pPr>
            <a:r>
              <a:rPr lang="en-GB" sz="2900" dirty="0">
                <a:latin typeface="Arial" panose="020B0604020202020204" pitchFamily="34" charset="0"/>
                <a:cs typeface="Arial" panose="020B0604020202020204" pitchFamily="34" charset="0"/>
              </a:rPr>
              <a:t>It is important for health professionals to follow ethical principles when providing care, as these help to protect patients' rights, maintain dignity and ensure that care is delivered in a safe and respectful manner (Beauchamp and Childress, 2019).</a:t>
            </a:r>
          </a:p>
          <a:p>
            <a:pPr marL="0" indent="0">
              <a:buNone/>
            </a:pPr>
            <a:endParaRPr lang="en-GB" sz="2900" b="1"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Autonomy</a:t>
            </a:r>
            <a:r>
              <a:rPr lang="en-GB" sz="2900" dirty="0">
                <a:latin typeface="Arial" panose="020B0604020202020204" pitchFamily="34" charset="0"/>
                <a:cs typeface="Arial" panose="020B0604020202020204" pitchFamily="34" charset="0"/>
              </a:rPr>
              <a:t> – Involve the patient in decisions about their care (Beauchamp and Childress, 2019).</a:t>
            </a:r>
          </a:p>
          <a:p>
            <a:pPr marL="0" indent="0">
              <a:buNone/>
            </a:pPr>
            <a:endParaRPr lang="en-GB" sz="2900"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Confidentiality</a:t>
            </a:r>
            <a:r>
              <a:rPr lang="en-GB" sz="2900" dirty="0">
                <a:latin typeface="Arial" panose="020B0604020202020204" pitchFamily="34" charset="0"/>
                <a:cs typeface="Arial" panose="020B0604020202020204" pitchFamily="34" charset="0"/>
              </a:rPr>
              <a:t> – Protect personal and medical information (Nursing and Midwifery Council, 2018).</a:t>
            </a:r>
          </a:p>
          <a:p>
            <a:pPr marL="0" indent="0">
              <a:buNone/>
            </a:pPr>
            <a:endParaRPr lang="en-GB" sz="2900"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Equality and Diversity</a:t>
            </a:r>
            <a:r>
              <a:rPr lang="en-GB" sz="2900" dirty="0">
                <a:latin typeface="Arial" panose="020B0604020202020204" pitchFamily="34" charset="0"/>
                <a:cs typeface="Arial" panose="020B0604020202020204" pitchFamily="34" charset="0"/>
              </a:rPr>
              <a:t> – Respect cultural, religious and individual beliefs (Beauchamp and Childress, 2019).</a:t>
            </a:r>
          </a:p>
          <a:p>
            <a:pPr marL="0" indent="0">
              <a:buNone/>
            </a:pPr>
            <a:endParaRPr lang="en-GB" sz="2900"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Informed Consent</a:t>
            </a:r>
            <a:r>
              <a:rPr lang="en-GB" sz="2900" dirty="0">
                <a:latin typeface="Arial" panose="020B0604020202020204" pitchFamily="34" charset="0"/>
                <a:cs typeface="Arial" panose="020B0604020202020204" pitchFamily="34" charset="0"/>
              </a:rPr>
              <a:t> – Explain treatment options clearly before obtaining consent (Nursing and Midwifery Council, 2018). </a:t>
            </a:r>
          </a:p>
          <a:p>
            <a:pPr marL="0" indent="0">
              <a:buNone/>
            </a:pPr>
            <a:endParaRPr lang="en-GB" sz="2900"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Beneficence</a:t>
            </a:r>
            <a:r>
              <a:rPr lang="en-GB" sz="2900" dirty="0">
                <a:latin typeface="Arial" panose="020B0604020202020204" pitchFamily="34" charset="0"/>
                <a:cs typeface="Arial" panose="020B0604020202020204" pitchFamily="34" charset="0"/>
              </a:rPr>
              <a:t> – Act in the patient's best interests (Beauchamp and Childress, 2019).</a:t>
            </a:r>
          </a:p>
          <a:p>
            <a:pPr marL="0" indent="0">
              <a:buNone/>
            </a:pPr>
            <a:endParaRPr lang="en-GB" sz="2900"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Non-maleficence</a:t>
            </a:r>
            <a:r>
              <a:rPr lang="en-GB" sz="2900" dirty="0">
                <a:latin typeface="Arial" panose="020B0604020202020204" pitchFamily="34" charset="0"/>
                <a:cs typeface="Arial" panose="020B0604020202020204" pitchFamily="34" charset="0"/>
              </a:rPr>
              <a:t> – Avoid causing unnecessary harm (Beauchamp and Childress, 2019).</a:t>
            </a:r>
          </a:p>
          <a:p>
            <a:endParaRPr lang="en-US" dirty="0"/>
          </a:p>
        </p:txBody>
      </p:sp>
      <p:pic>
        <p:nvPicPr>
          <p:cNvPr id="4" name="Picture 3" descr="Pie chart of the four principles of person centered care">
            <a:extLst>
              <a:ext uri="{FF2B5EF4-FFF2-40B4-BE49-F238E27FC236}">
                <a16:creationId xmlns:a16="http://schemas.microsoft.com/office/drawing/2014/main" id="{69BE523E-A6C6-508D-09BE-CCB7F471CAA6}"/>
              </a:ext>
            </a:extLst>
          </p:cNvPr>
          <p:cNvPicPr>
            <a:picLocks noChangeAspect="1"/>
          </p:cNvPicPr>
          <p:nvPr/>
        </p:nvPicPr>
        <p:blipFill>
          <a:blip r:embed="rId5"/>
          <a:stretch>
            <a:fillRect/>
          </a:stretch>
        </p:blipFill>
        <p:spPr>
          <a:xfrm>
            <a:off x="9877502" y="2171700"/>
            <a:ext cx="2314498" cy="2893123"/>
          </a:xfrm>
          <a:prstGeom prst="rect">
            <a:avLst/>
          </a:prstGeom>
        </p:spPr>
      </p:pic>
      <p:sp>
        <p:nvSpPr>
          <p:cNvPr id="5" name="TextBox 4">
            <a:extLst>
              <a:ext uri="{FF2B5EF4-FFF2-40B4-BE49-F238E27FC236}">
                <a16:creationId xmlns:a16="http://schemas.microsoft.com/office/drawing/2014/main" id="{E88E4065-3F2A-F21A-5F27-52C0504FE03E}"/>
              </a:ext>
            </a:extLst>
          </p:cNvPr>
          <p:cNvSpPr txBox="1"/>
          <p:nvPr/>
        </p:nvSpPr>
        <p:spPr>
          <a:xfrm>
            <a:off x="9877502" y="5106084"/>
            <a:ext cx="231945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(Skills for Health, 2025).</a:t>
            </a:r>
            <a:endParaRPr lang="en-US" dirty="0">
              <a:latin typeface="Arial" panose="020B0604020202020204" pitchFamily="34" charset="0"/>
              <a:cs typeface="Arial" panose="020B0604020202020204" pitchFamily="34" charset="0"/>
            </a:endParaRPr>
          </a:p>
        </p:txBody>
      </p:sp>
      <p:pic>
        <p:nvPicPr>
          <p:cNvPr id="20" name="Audio 19">
            <a:extLst>
              <a:ext uri="{FF2B5EF4-FFF2-40B4-BE49-F238E27FC236}">
                <a16:creationId xmlns:a16="http://schemas.microsoft.com/office/drawing/2014/main" id="{7C2677CE-810F-E78B-E161-8B2D6C01F9F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40613935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109064">
        <p15:prstTrans prst="drape"/>
      </p:transition>
    </mc:Choice>
    <mc:Fallback>
      <p:transition spd="slow" advTm="1090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dissolve">
                                      <p:cBhvr>
                                        <p:cTn id="26" dur="5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dissolve">
                                      <p:cBhvr>
                                        <p:cTn id="31" dur="5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dissolve">
                                      <p:cBhvr>
                                        <p:cTn id="36" dur="500"/>
                                        <p:tgtEl>
                                          <p:spTgt spid="3">
                                            <p:txEl>
                                              <p:pRg st="8" end="8"/>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dissolve">
                                      <p:cBhvr>
                                        <p:cTn id="41" dur="500"/>
                                        <p:tgtEl>
                                          <p:spTgt spid="3">
                                            <p:txEl>
                                              <p:pRg st="10" end="1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3">
                                            <p:txEl>
                                              <p:pRg st="12" end="12"/>
                                            </p:txEl>
                                          </p:spTgt>
                                        </p:tgtEl>
                                        <p:attrNameLst>
                                          <p:attrName>style.visibility</p:attrName>
                                        </p:attrNameLst>
                                      </p:cBhvr>
                                      <p:to>
                                        <p:strVal val="visible"/>
                                      </p:to>
                                    </p:set>
                                    <p:animEffect transition="in" filter="dissolve">
                                      <p:cBhvr>
                                        <p:cTn id="46" dur="500"/>
                                        <p:tgtEl>
                                          <p:spTgt spid="3">
                                            <p:txEl>
                                              <p:pRg st="12" end="12"/>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nodeType="clickEffect">
                                  <p:stCondLst>
                                    <p:cond delay="0"/>
                                  </p:stCondLst>
                                  <p:childTnLst>
                                    <p:set>
                                      <p:cBhvr>
                                        <p:cTn id="50" dur="1" fill="hold">
                                          <p:stCondLst>
                                            <p:cond delay="0"/>
                                          </p:stCondLst>
                                        </p:cTn>
                                        <p:tgtEl>
                                          <p:spTgt spid="4"/>
                                        </p:tgtEl>
                                        <p:attrNameLst>
                                          <p:attrName>style.visibility</p:attrName>
                                        </p:attrNameLst>
                                      </p:cBhvr>
                                      <p:to>
                                        <p:strVal val="visible"/>
                                      </p:to>
                                    </p:set>
                                    <p:animEffect transition="in" filter="dissolve">
                                      <p:cBhvr>
                                        <p:cTn id="51" dur="500"/>
                                        <p:tgtEl>
                                          <p:spTgt spid="4"/>
                                        </p:tgtEl>
                                      </p:cBhvr>
                                    </p:animEffect>
                                  </p:childTnLst>
                                </p:cTn>
                              </p:par>
                            </p:childTnLst>
                          </p:cTn>
                        </p:par>
                      </p:childTnLst>
                    </p:cTn>
                  </p:par>
                  <p:par>
                    <p:cTn id="52" fill="hold">
                      <p:stCondLst>
                        <p:cond delay="indefinite"/>
                      </p:stCondLst>
                      <p:childTnLst>
                        <p:par>
                          <p:cTn id="53" fill="hold">
                            <p:stCondLst>
                              <p:cond delay="0"/>
                            </p:stCondLst>
                            <p:childTnLst>
                              <p:par>
                                <p:cTn id="54" presetID="9" presetClass="entr" presetSubtype="0" fill="hold" grpId="0" nodeType="clickEffect">
                                  <p:stCondLst>
                                    <p:cond delay="0"/>
                                  </p:stCondLst>
                                  <p:childTnLst>
                                    <p:set>
                                      <p:cBhvr>
                                        <p:cTn id="55" dur="1" fill="hold">
                                          <p:stCondLst>
                                            <p:cond delay="0"/>
                                          </p:stCondLst>
                                        </p:cTn>
                                        <p:tgtEl>
                                          <p:spTgt spid="5"/>
                                        </p:tgtEl>
                                        <p:attrNameLst>
                                          <p:attrName>style.visibility</p:attrName>
                                        </p:attrNameLst>
                                      </p:cBhvr>
                                      <p:to>
                                        <p:strVal val="visible"/>
                                      </p:to>
                                    </p:set>
                                    <p:animEffect transition="in" filter="dissolve">
                                      <p:cBhvr>
                                        <p:cTn id="5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7" fill="hold" display="0">
                  <p:stCondLst>
                    <p:cond delay="indefinite"/>
                  </p:stCondLst>
                  <p:endCondLst>
                    <p:cond evt="onStopAudio" delay="0">
                      <p:tgtEl>
                        <p:sldTgt/>
                      </p:tgtEl>
                    </p:cond>
                  </p:endCondLst>
                </p:cTn>
                <p:tgtEl>
                  <p:spTgt spid="20"/>
                </p:tgtEl>
              </p:cMediaNode>
            </p:audio>
          </p:childTnLst>
        </p:cTn>
      </p:par>
    </p:tnLst>
    <p:bldLst>
      <p:bldP spid="2" grpId="0"/>
      <p:bldP spid="3" grpId="0" build="p"/>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8A307-5B02-6E2D-EEB4-3CFEBA7DEAB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1D520F8C-4772-A98C-6D42-F2645D572380}"/>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Type 2 diabetes affects the endocrine system by reducing the body's ability to regulate blood glucose effectively through insulin resistance.</a:t>
            </a:r>
          </a:p>
          <a:p>
            <a:r>
              <a:rPr lang="en-GB" dirty="0">
                <a:latin typeface="Arial" panose="020B0604020202020204" pitchFamily="34" charset="0"/>
                <a:cs typeface="Arial" panose="020B0604020202020204" pitchFamily="34" charset="0"/>
              </a:rPr>
              <a:t>Early diagnosis and timely treatment can help prevent or delay long-term complications.</a:t>
            </a:r>
          </a:p>
          <a:p>
            <a:r>
              <a:rPr lang="en-GB" dirty="0">
                <a:latin typeface="Arial" panose="020B0604020202020204" pitchFamily="34" charset="0"/>
                <a:cs typeface="Arial" panose="020B0604020202020204" pitchFamily="34" charset="0"/>
              </a:rPr>
              <a:t>Effective management combines healthy lifestyle changes, appropriate medication, regular monitoring and support from a multidisciplinary healthcare team.</a:t>
            </a:r>
          </a:p>
          <a:p>
            <a:r>
              <a:rPr lang="en-GB" dirty="0">
                <a:latin typeface="Arial" panose="020B0604020202020204" pitchFamily="34" charset="0"/>
                <a:cs typeface="Arial" panose="020B0604020202020204" pitchFamily="34" charset="0"/>
              </a:rPr>
              <a:t>A person-centred approach, following NHS and NICE guidance, helps improve health outcomes and supports a better quality of life.</a:t>
            </a:r>
            <a:endParaRPr lang="en-US" dirty="0">
              <a:latin typeface="Arial" panose="020B0604020202020204" pitchFamily="34" charset="0"/>
              <a:cs typeface="Arial" panose="020B0604020202020204" pitchFamily="34" charset="0"/>
            </a:endParaRPr>
          </a:p>
        </p:txBody>
      </p:sp>
      <p:pic>
        <p:nvPicPr>
          <p:cNvPr id="28" name="Audio 27">
            <a:extLst>
              <a:ext uri="{FF2B5EF4-FFF2-40B4-BE49-F238E27FC236}">
                <a16:creationId xmlns:a16="http://schemas.microsoft.com/office/drawing/2014/main" id="{3476A28C-F933-8DD3-9637-B180827B242F}"/>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3795090141"/>
      </p:ext>
    </p:extLst>
  </p:cSld>
  <p:clrMapOvr>
    <a:masterClrMapping/>
  </p:clrMapOvr>
  <p:transition spd="slow" advTm="41178">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ssolv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ssolv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ssolv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ssolv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ssolve">
                                      <p:cBhvr>
                                        <p:cTn id="3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28"/>
                </p:tgtEl>
              </p:cMediaNode>
            </p:audio>
          </p:childTnLst>
        </p:cTn>
      </p:par>
    </p:tnLst>
    <p:bldLst>
      <p:bldP spid="2" grpId="0"/>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2743C-3862-4B49-1F2A-DC9724028C13}"/>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34193704-1A09-D4DF-0F15-FBD00D1C2B54}"/>
              </a:ext>
            </a:extLst>
          </p:cNvPr>
          <p:cNvSpPr>
            <a:spLocks noGrp="1"/>
          </p:cNvSpPr>
          <p:nvPr>
            <p:ph idx="1"/>
          </p:nvPr>
        </p:nvSpPr>
        <p:spPr>
          <a:xfrm>
            <a:off x="1371600" y="1364105"/>
            <a:ext cx="9601200" cy="4503295"/>
          </a:xfrm>
        </p:spPr>
        <p:txBody>
          <a:bodyPr>
            <a:normAutofit fontScale="25000" lnSpcReduction="20000"/>
          </a:bodyPr>
          <a:lstStyle/>
          <a:p>
            <a:r>
              <a:rPr lang="en-GB" dirty="0">
                <a:latin typeface="Arial" panose="020B0604020202020204" pitchFamily="34" charset="0"/>
                <a:cs typeface="Arial" panose="020B0604020202020204" pitchFamily="34" charset="0"/>
              </a:rPr>
              <a:t>Beauchamp, T.L. and Childress, J.F. (2019) </a:t>
            </a:r>
            <a:r>
              <a:rPr lang="en-GB" i="1" dirty="0">
                <a:latin typeface="Arial" panose="020B0604020202020204" pitchFamily="34" charset="0"/>
                <a:cs typeface="Arial" panose="020B0604020202020204" pitchFamily="34" charset="0"/>
              </a:rPr>
              <a:t>Principles of Biomedical Ethics</a:t>
            </a:r>
            <a:r>
              <a:rPr lang="en-GB" dirty="0">
                <a:latin typeface="Arial" panose="020B0604020202020204" pitchFamily="34" charset="0"/>
                <a:cs typeface="Arial" panose="020B0604020202020204" pitchFamily="34" charset="0"/>
              </a:rPr>
              <a:t>. 8th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New York: Oxford University Press. Available at: </a:t>
            </a:r>
            <a:r>
              <a:rPr lang="en-GB" dirty="0">
                <a:latin typeface="Arial" panose="020B0604020202020204" pitchFamily="34" charset="0"/>
                <a:cs typeface="Arial" panose="020B0604020202020204" pitchFamily="34" charset="0"/>
                <a:hlinkClick r:id="rId2"/>
              </a:rPr>
              <a:t>https://global.oup.com/academic/product/principles-of-biomedical-ethics-9780190640873?cc=gb&amp;lang=en&amp;#</a:t>
            </a:r>
            <a:r>
              <a:rPr lang="en-GB" dirty="0">
                <a:latin typeface="Arial" panose="020B0604020202020204" pitchFamily="34" charset="0"/>
                <a:cs typeface="Arial" panose="020B0604020202020204" pitchFamily="34" charset="0"/>
              </a:rPr>
              <a:t> (Accessed: 10 July 2026).</a:t>
            </a:r>
          </a:p>
          <a:p>
            <a:r>
              <a:rPr lang="en-GB" dirty="0">
                <a:latin typeface="Arial" panose="020B0604020202020204" pitchFamily="34" charset="0"/>
                <a:cs typeface="Arial" panose="020B0604020202020204" pitchFamily="34" charset="0"/>
              </a:rPr>
              <a:t>British National Formulary (BNF) (2026) </a:t>
            </a:r>
            <a:r>
              <a:rPr lang="en-GB" i="1" dirty="0">
                <a:latin typeface="Arial" panose="020B0604020202020204" pitchFamily="34" charset="0"/>
                <a:cs typeface="Arial" panose="020B0604020202020204" pitchFamily="34" charset="0"/>
              </a:rPr>
              <a:t>British National Formulary</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https://bnf.nice.org.uk </a:t>
            </a:r>
            <a:r>
              <a:rPr lang="en-GB" dirty="0">
                <a:latin typeface="Arial" panose="020B0604020202020204" pitchFamily="34" charset="0"/>
                <a:cs typeface="Arial" panose="020B0604020202020204" pitchFamily="34" charset="0"/>
              </a:rPr>
              <a:t>(Accessed: 08 July 2026).</a:t>
            </a:r>
          </a:p>
          <a:p>
            <a:r>
              <a:rPr lang="en-GB" dirty="0">
                <a:latin typeface="Arial" panose="020B0604020202020204" pitchFamily="34" charset="0"/>
                <a:cs typeface="Arial" panose="020B0604020202020204" pitchFamily="34" charset="0"/>
              </a:rPr>
              <a:t>DeFronzo, R.A., </a:t>
            </a:r>
            <a:r>
              <a:rPr lang="en-GB" dirty="0" err="1">
                <a:latin typeface="Arial" panose="020B0604020202020204" pitchFamily="34" charset="0"/>
                <a:cs typeface="Arial" panose="020B0604020202020204" pitchFamily="34" charset="0"/>
              </a:rPr>
              <a:t>Ferrannini</a:t>
            </a:r>
            <a:r>
              <a:rPr lang="en-GB" dirty="0">
                <a:latin typeface="Arial" panose="020B0604020202020204" pitchFamily="34" charset="0"/>
                <a:cs typeface="Arial" panose="020B0604020202020204" pitchFamily="34" charset="0"/>
              </a:rPr>
              <a:t>, E., Groop, L., Henry, R.R., Herman, W.H., Holst, J.J., Hu, F.B., Kahn, C.R., Raz, I. and Shulman, G.I. (2015) 'Type 2 diabetes mellitus', </a:t>
            </a:r>
            <a:r>
              <a:rPr lang="en-GB" i="1" dirty="0">
                <a:latin typeface="Arial" panose="020B0604020202020204" pitchFamily="34" charset="0"/>
                <a:cs typeface="Arial" panose="020B0604020202020204" pitchFamily="34" charset="0"/>
              </a:rPr>
              <a:t>Nature Reviews Disease Primers</a:t>
            </a:r>
            <a:r>
              <a:rPr lang="en-GB" dirty="0">
                <a:latin typeface="Arial" panose="020B0604020202020204" pitchFamily="34" charset="0"/>
                <a:cs typeface="Arial" panose="020B0604020202020204" pitchFamily="34" charset="0"/>
              </a:rPr>
              <a:t>, 1(1), 15019. Available at: </a:t>
            </a:r>
            <a:r>
              <a:rPr lang="en-GB" dirty="0">
                <a:latin typeface="Arial" panose="020B0604020202020204" pitchFamily="34" charset="0"/>
                <a:cs typeface="Arial" panose="020B0604020202020204" pitchFamily="34" charset="0"/>
                <a:hlinkClick r:id="rId4"/>
              </a:rPr>
              <a:t>https://doi.org/10.1038/nrdp.2015.19 </a:t>
            </a:r>
            <a:r>
              <a:rPr lang="en-GB" dirty="0">
                <a:latin typeface="Arial" panose="020B0604020202020204" pitchFamily="34" charset="0"/>
                <a:cs typeface="Arial" panose="020B0604020202020204" pitchFamily="34" charset="0"/>
              </a:rPr>
              <a:t>(Accessed: 05 July 2026).</a:t>
            </a:r>
          </a:p>
          <a:p>
            <a:r>
              <a:rPr lang="en-GB" dirty="0">
                <a:latin typeface="Arial" panose="020B0604020202020204" pitchFamily="34" charset="0"/>
                <a:cs typeface="Arial" panose="020B0604020202020204" pitchFamily="34" charset="0"/>
              </a:rPr>
              <a:t>Diabetes My Way (n.d.) </a:t>
            </a:r>
            <a:r>
              <a:rPr lang="en-GB" i="1" dirty="0">
                <a:latin typeface="Arial" panose="020B0604020202020204" pitchFamily="34" charset="0"/>
                <a:cs typeface="Arial" panose="020B0604020202020204" pitchFamily="34" charset="0"/>
              </a:rPr>
              <a:t>Diabetes and the kidneys</a:t>
            </a:r>
            <a:r>
              <a:rPr lang="en-GB" dirty="0">
                <a:latin typeface="Arial" panose="020B0604020202020204" pitchFamily="34" charset="0"/>
                <a:cs typeface="Arial" panose="020B0604020202020204" pitchFamily="34" charset="0"/>
              </a:rPr>
              <a:t> [Image]. Available at: </a:t>
            </a:r>
            <a:r>
              <a:rPr lang="en-GB" dirty="0">
                <a:latin typeface="Arial" panose="020B0604020202020204" pitchFamily="34" charset="0"/>
                <a:cs typeface="Arial" panose="020B0604020202020204" pitchFamily="34" charset="0"/>
                <a:hlinkClick r:id="rId5"/>
              </a:rPr>
              <a:t>https://diabetesmyway.nhs.uk/resources-saudi-en/internal/diabetes-and-the-kidneys/</a:t>
            </a:r>
            <a:r>
              <a:rPr lang="en-GB" dirty="0">
                <a:latin typeface="Arial" panose="020B0604020202020204" pitchFamily="34" charset="0"/>
                <a:cs typeface="Arial" panose="020B0604020202020204" pitchFamily="34" charset="0"/>
              </a:rPr>
              <a:t> (Accessed: 05 July 2026).</a:t>
            </a:r>
          </a:p>
          <a:p>
            <a:r>
              <a:rPr lang="en-GB" dirty="0">
                <a:latin typeface="Arial" panose="020B0604020202020204" pitchFamily="34" charset="0"/>
                <a:cs typeface="Arial" panose="020B0604020202020204" pitchFamily="34" charset="0"/>
              </a:rPr>
              <a:t>Diabetes UK (2024) </a:t>
            </a:r>
            <a:r>
              <a:rPr lang="en-GB" i="1" dirty="0">
                <a:latin typeface="Arial" panose="020B0604020202020204" pitchFamily="34" charset="0"/>
                <a:cs typeface="Arial" panose="020B0604020202020204" pitchFamily="34" charset="0"/>
              </a:rPr>
              <a:t>Type 2 diabetes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6"/>
              </a:rPr>
              <a:t>https://www.diabetes.org.uk/about-diabetes/type-2-diabetes </a:t>
            </a:r>
            <a:r>
              <a:rPr lang="en-GB" dirty="0">
                <a:latin typeface="Arial" panose="020B0604020202020204" pitchFamily="34" charset="0"/>
                <a:cs typeface="Arial" panose="020B0604020202020204" pitchFamily="34" charset="0"/>
              </a:rPr>
              <a:t>(Accessed: 10 July 2026).</a:t>
            </a:r>
          </a:p>
          <a:p>
            <a:r>
              <a:rPr lang="en-GB" dirty="0">
                <a:latin typeface="Arial" panose="020B0604020202020204" pitchFamily="34" charset="0"/>
                <a:cs typeface="Arial" panose="020B0604020202020204" pitchFamily="34" charset="0"/>
              </a:rPr>
              <a:t>Diabetes UK (2026) </a:t>
            </a:r>
            <a:r>
              <a:rPr lang="en-GB" i="1" dirty="0">
                <a:latin typeface="Arial" panose="020B0604020202020204" pitchFamily="34" charset="0"/>
                <a:cs typeface="Arial" panose="020B0604020202020204" pitchFamily="34" charset="0"/>
              </a:rPr>
              <a:t>Complications of diabetes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7"/>
              </a:rPr>
              <a:t>https://www.diabetes.org.uk/about-diabetes/complications</a:t>
            </a:r>
            <a:r>
              <a:rPr lang="en-GB" dirty="0">
                <a:latin typeface="Arial" panose="020B0604020202020204" pitchFamily="34" charset="0"/>
                <a:cs typeface="Arial" panose="020B0604020202020204" pitchFamily="34" charset="0"/>
              </a:rPr>
              <a:t> (Accessed: 14 July 2026).</a:t>
            </a:r>
          </a:p>
          <a:p>
            <a:r>
              <a:rPr lang="en-GB" dirty="0">
                <a:latin typeface="Arial" panose="020B0604020202020204" pitchFamily="34" charset="0"/>
                <a:cs typeface="Arial" panose="020B0604020202020204" pitchFamily="34" charset="0"/>
              </a:rPr>
              <a:t>Griffin, T. (2024) </a:t>
            </a:r>
            <a:r>
              <a:rPr lang="en-GB" i="1" dirty="0">
                <a:latin typeface="Arial" panose="020B0604020202020204" pitchFamily="34" charset="0"/>
                <a:cs typeface="Arial" panose="020B0604020202020204" pitchFamily="34" charset="0"/>
              </a:rPr>
              <a:t>How to Communicate Effectively (In Any Situation)</a:t>
            </a:r>
            <a:r>
              <a:rPr lang="en-GB" dirty="0">
                <a:latin typeface="Arial" panose="020B0604020202020204" pitchFamily="34" charset="0"/>
                <a:cs typeface="Arial" panose="020B0604020202020204" pitchFamily="34" charset="0"/>
              </a:rPr>
              <a:t> [Image]. Available at: </a:t>
            </a:r>
            <a:r>
              <a:rPr lang="en-GB" dirty="0">
                <a:latin typeface="Arial" panose="020B0604020202020204" pitchFamily="34" charset="0"/>
                <a:cs typeface="Arial" panose="020B0604020202020204" pitchFamily="34" charset="0"/>
                <a:hlinkClick r:id="rId8"/>
              </a:rPr>
              <a:t>https://thomasgriffin.com/how-to-communicate-effectively</a:t>
            </a:r>
            <a:r>
              <a:rPr lang="en-GB" dirty="0">
                <a:latin typeface="Arial" panose="020B0604020202020204" pitchFamily="34" charset="0"/>
                <a:cs typeface="Arial" panose="020B0604020202020204" pitchFamily="34" charset="0"/>
              </a:rPr>
              <a:t>/ (Accessed: 08 July 2026).</a:t>
            </a:r>
          </a:p>
          <a:p>
            <a:r>
              <a:rPr lang="en-GB" dirty="0">
                <a:latin typeface="Arial" panose="020B0604020202020204" pitchFamily="34" charset="0"/>
                <a:cs typeface="Arial" panose="020B0604020202020204" pitchFamily="34" charset="0"/>
              </a:rPr>
              <a:t>Hall, J.E. and Hall, M.E. (2021) </a:t>
            </a:r>
            <a:r>
              <a:rPr lang="en-GB" i="1" dirty="0">
                <a:latin typeface="Arial" panose="020B0604020202020204" pitchFamily="34" charset="0"/>
                <a:cs typeface="Arial" panose="020B0604020202020204" pitchFamily="34" charset="0"/>
              </a:rPr>
              <a:t>Guyton and Hall Textbook of Medical Physiology</a:t>
            </a:r>
            <a:r>
              <a:rPr lang="en-GB" dirty="0">
                <a:latin typeface="Arial" panose="020B0604020202020204" pitchFamily="34" charset="0"/>
                <a:cs typeface="Arial" panose="020B0604020202020204" pitchFamily="34" charset="0"/>
              </a:rPr>
              <a:t>. 14th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Philadelphia: Elsevier. Available at: </a:t>
            </a:r>
            <a:r>
              <a:rPr lang="en-GB" dirty="0">
                <a:latin typeface="Arial" panose="020B0604020202020204" pitchFamily="34" charset="0"/>
                <a:cs typeface="Arial" panose="020B0604020202020204" pitchFamily="34" charset="0"/>
                <a:hlinkClick r:id="rId9"/>
              </a:rPr>
              <a:t>https://shop.elsevier.com/books/guyton-and-hall-textbook-of-medical-physiology/hall/9780323597128</a:t>
            </a:r>
            <a:r>
              <a:rPr lang="en-GB" dirty="0">
                <a:latin typeface="Arial" panose="020B0604020202020204" pitchFamily="34" charset="0"/>
                <a:cs typeface="Arial" panose="020B0604020202020204" pitchFamily="34" charset="0"/>
              </a:rPr>
              <a:t> (Accessed: 10 July 2026). </a:t>
            </a:r>
          </a:p>
          <a:p>
            <a:r>
              <a:rPr lang="en-GB" dirty="0">
                <a:latin typeface="Arial" panose="020B0604020202020204" pitchFamily="34" charset="0"/>
                <a:cs typeface="Arial" panose="020B0604020202020204" pitchFamily="34" charset="0"/>
              </a:rPr>
              <a:t>National Institute for Health and Care Excellence (NICE) (2025) </a:t>
            </a:r>
            <a:r>
              <a:rPr lang="en-GB" i="1" dirty="0">
                <a:latin typeface="Arial" panose="020B0604020202020204" pitchFamily="34" charset="0"/>
                <a:cs typeface="Arial" panose="020B0604020202020204" pitchFamily="34" charset="0"/>
              </a:rPr>
              <a:t>Tobacco: Preventing uptake, promoting quitting and treating dependence (NG209).</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10"/>
              </a:rPr>
              <a:t>https://www.nice.org.uk/guidance/ng209</a:t>
            </a:r>
            <a:r>
              <a:rPr lang="en-GB" dirty="0">
                <a:latin typeface="Arial" panose="020B0604020202020204" pitchFamily="34" charset="0"/>
                <a:cs typeface="Arial" panose="020B0604020202020204" pitchFamily="34" charset="0"/>
              </a:rPr>
              <a:t> (Accessed: 10 July 2026).</a:t>
            </a:r>
          </a:p>
          <a:p>
            <a:r>
              <a:rPr lang="en-GB" dirty="0">
                <a:latin typeface="Arial" panose="020B0604020202020204" pitchFamily="34" charset="0"/>
                <a:cs typeface="Arial" panose="020B0604020202020204" pitchFamily="34" charset="0"/>
              </a:rPr>
              <a:t>National Institute for Health and Care Excellence (NICE) (2026) </a:t>
            </a:r>
            <a:r>
              <a:rPr lang="en-GB" i="1" dirty="0">
                <a:latin typeface="Arial" panose="020B0604020202020204" pitchFamily="34" charset="0"/>
                <a:cs typeface="Arial" panose="020B0604020202020204" pitchFamily="34" charset="0"/>
              </a:rPr>
              <a:t>Type 2 diabetes in adults: Management (NG28).</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11"/>
              </a:rPr>
              <a:t>https://www.nice.org.uk/guidance/ng28 </a:t>
            </a:r>
            <a:r>
              <a:rPr lang="en-GB" dirty="0">
                <a:latin typeface="Arial" panose="020B0604020202020204" pitchFamily="34" charset="0"/>
                <a:cs typeface="Arial" panose="020B0604020202020204" pitchFamily="34" charset="0"/>
              </a:rPr>
              <a:t>(Accessed: 10 July 2026).</a:t>
            </a:r>
          </a:p>
          <a:p>
            <a:r>
              <a:rPr lang="en-GB" dirty="0">
                <a:latin typeface="Arial" panose="020B0604020202020204" pitchFamily="34" charset="0"/>
                <a:cs typeface="Arial" panose="020B0604020202020204" pitchFamily="34" charset="0"/>
              </a:rPr>
              <a:t>NHS (2025) </a:t>
            </a:r>
            <a:r>
              <a:rPr lang="en-GB" i="1" dirty="0">
                <a:latin typeface="Arial" panose="020B0604020202020204" pitchFamily="34" charset="0"/>
                <a:cs typeface="Arial" panose="020B0604020202020204" pitchFamily="34" charset="0"/>
              </a:rPr>
              <a:t>Type 2 diabetes – Symptoms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12"/>
              </a:rPr>
              <a:t>https://www.nhs.uk/conditions/type-2-diabetes/symptoms/</a:t>
            </a:r>
            <a:r>
              <a:rPr lang="en-GB" dirty="0">
                <a:latin typeface="Arial" panose="020B0604020202020204" pitchFamily="34" charset="0"/>
                <a:cs typeface="Arial" panose="020B0604020202020204" pitchFamily="34" charset="0"/>
              </a:rPr>
              <a:t> (Accessed: 10 July 2026).</a:t>
            </a:r>
          </a:p>
          <a:p>
            <a:r>
              <a:rPr lang="en-GB" dirty="0">
                <a:latin typeface="Arial" panose="020B0604020202020204" pitchFamily="34" charset="0"/>
                <a:cs typeface="Arial" panose="020B0604020202020204" pitchFamily="34" charset="0"/>
              </a:rPr>
              <a:t>NHS England Digital (2026) </a:t>
            </a:r>
            <a:r>
              <a:rPr lang="en-GB" i="1" dirty="0">
                <a:latin typeface="Arial" panose="020B0604020202020204" pitchFamily="34" charset="0"/>
                <a:cs typeface="Arial" panose="020B0604020202020204" pitchFamily="34" charset="0"/>
              </a:rPr>
              <a:t>Information sharing in multidisciplinary teams</a:t>
            </a:r>
            <a:r>
              <a:rPr lang="en-GB" dirty="0">
                <a:latin typeface="Arial" panose="020B0604020202020204" pitchFamily="34" charset="0"/>
                <a:cs typeface="Arial" panose="020B0604020202020204" pitchFamily="34" charset="0"/>
              </a:rPr>
              <a:t>. Available at:</a:t>
            </a:r>
            <a:r>
              <a:rPr lang="en-GB" dirty="0">
                <a:latin typeface="Arial" panose="020B0604020202020204" pitchFamily="34" charset="0"/>
                <a:cs typeface="Arial" panose="020B0604020202020204" pitchFamily="34" charset="0"/>
                <a:hlinkClick r:id="rId13"/>
              </a:rPr>
              <a:t> https://digital.nhs.uk/data-and-information/information-governance/guidance/information-sharing-in-multidisciplinary-teams </a:t>
            </a:r>
            <a:r>
              <a:rPr lang="en-GB" dirty="0">
                <a:latin typeface="Arial" panose="020B0604020202020204" pitchFamily="34" charset="0"/>
                <a:cs typeface="Arial" panose="020B0604020202020204" pitchFamily="34" charset="0"/>
              </a:rPr>
              <a:t>(Accessed: 10 July 2026).</a:t>
            </a:r>
          </a:p>
          <a:p>
            <a:r>
              <a:rPr lang="en-GB" dirty="0">
                <a:latin typeface="Arial" panose="020B0604020202020204" pitchFamily="34" charset="0"/>
                <a:cs typeface="Arial" panose="020B0604020202020204" pitchFamily="34" charset="0"/>
              </a:rPr>
              <a:t>Norton, L., Shannon, C., </a:t>
            </a:r>
            <a:r>
              <a:rPr lang="en-GB" dirty="0" err="1">
                <a:latin typeface="Arial" panose="020B0604020202020204" pitchFamily="34" charset="0"/>
                <a:cs typeface="Arial" panose="020B0604020202020204" pitchFamily="34" charset="0"/>
              </a:rPr>
              <a:t>Gastaldelli</a:t>
            </a:r>
            <a:r>
              <a:rPr lang="en-GB" dirty="0">
                <a:latin typeface="Arial" panose="020B0604020202020204" pitchFamily="34" charset="0"/>
                <a:cs typeface="Arial" panose="020B0604020202020204" pitchFamily="34" charset="0"/>
              </a:rPr>
              <a:t>, A. and DeFronzo, R.A. (2022) 'Insulin: The master regulator of glucose metabolism', </a:t>
            </a:r>
            <a:r>
              <a:rPr lang="en-GB" i="1" dirty="0">
                <a:latin typeface="Arial" panose="020B0604020202020204" pitchFamily="34" charset="0"/>
                <a:cs typeface="Arial" panose="020B0604020202020204" pitchFamily="34" charset="0"/>
              </a:rPr>
              <a:t>Metabolism</a:t>
            </a:r>
            <a:r>
              <a:rPr lang="en-GB" dirty="0">
                <a:latin typeface="Arial" panose="020B0604020202020204" pitchFamily="34" charset="0"/>
                <a:cs typeface="Arial" panose="020B0604020202020204" pitchFamily="34" charset="0"/>
              </a:rPr>
              <a:t>, 129, 155142. Available at: </a:t>
            </a:r>
            <a:r>
              <a:rPr lang="en-GB" dirty="0">
                <a:latin typeface="Arial" panose="020B0604020202020204" pitchFamily="34" charset="0"/>
                <a:cs typeface="Arial" panose="020B0604020202020204" pitchFamily="34" charset="0"/>
                <a:hlinkClick r:id="rId14"/>
              </a:rPr>
              <a:t>https://www.metabolismjournal.com/article/S0026-0495(22)00020-8/abstract </a:t>
            </a:r>
            <a:r>
              <a:rPr lang="en-GB" dirty="0">
                <a:latin typeface="Arial" panose="020B0604020202020204" pitchFamily="34" charset="0"/>
                <a:cs typeface="Arial" panose="020B0604020202020204" pitchFamily="34" charset="0"/>
              </a:rPr>
              <a:t> (Accessed: 09 July 2026).</a:t>
            </a:r>
          </a:p>
          <a:p>
            <a:r>
              <a:rPr lang="en-GB" dirty="0">
                <a:latin typeface="Arial" panose="020B0604020202020204" pitchFamily="34" charset="0"/>
                <a:cs typeface="Arial" panose="020B0604020202020204" pitchFamily="34" charset="0"/>
              </a:rPr>
              <a:t>Nursing and Midwifery Council (2018) </a:t>
            </a:r>
            <a:r>
              <a:rPr lang="en-GB"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dirty="0">
                <a:latin typeface="Arial" panose="020B0604020202020204" pitchFamily="34" charset="0"/>
                <a:cs typeface="Arial" panose="020B0604020202020204" pitchFamily="34" charset="0"/>
              </a:rPr>
              <a:t>. London: Nursing and Midwifery Council. Available at: </a:t>
            </a:r>
            <a:r>
              <a:rPr lang="en-GB" dirty="0">
                <a:latin typeface="Arial" panose="020B0604020202020204" pitchFamily="34" charset="0"/>
                <a:cs typeface="Arial" panose="020B0604020202020204" pitchFamily="34" charset="0"/>
                <a:hlinkClick r:id="rId15"/>
              </a:rPr>
              <a:t>https://www.nmc.org.uk/standards/code/</a:t>
            </a:r>
            <a:r>
              <a:rPr lang="en-GB" dirty="0">
                <a:latin typeface="Arial" panose="020B0604020202020204" pitchFamily="34" charset="0"/>
                <a:cs typeface="Arial" panose="020B0604020202020204" pitchFamily="34" charset="0"/>
              </a:rPr>
              <a:t> (Accessed: 09 July 2026).</a:t>
            </a:r>
          </a:p>
          <a:p>
            <a:r>
              <a:rPr lang="en-GB" dirty="0">
                <a:latin typeface="Arial" panose="020B0604020202020204" pitchFamily="34" charset="0"/>
                <a:cs typeface="Arial" panose="020B0604020202020204" pitchFamily="34" charset="0"/>
              </a:rPr>
              <a:t>Professional Record Standards Body (PRSB) (2023) </a:t>
            </a:r>
            <a:r>
              <a:rPr lang="en-GB" i="1" dirty="0">
                <a:latin typeface="Arial" panose="020B0604020202020204" pitchFamily="34" charset="0"/>
                <a:cs typeface="Arial" panose="020B0604020202020204" pitchFamily="34" charset="0"/>
              </a:rPr>
              <a:t>Generic care plans infographic</a:t>
            </a:r>
            <a:r>
              <a:rPr lang="en-GB" dirty="0">
                <a:latin typeface="Arial" panose="020B0604020202020204" pitchFamily="34" charset="0"/>
                <a:cs typeface="Arial" panose="020B0604020202020204" pitchFamily="34" charset="0"/>
              </a:rPr>
              <a:t> [Infographic]. Available at: </a:t>
            </a:r>
            <a:r>
              <a:rPr lang="en-GB" dirty="0">
                <a:latin typeface="Arial" panose="020B0604020202020204" pitchFamily="34" charset="0"/>
                <a:cs typeface="Arial" panose="020B0604020202020204" pitchFamily="34" charset="0"/>
                <a:hlinkClick r:id="rId16"/>
              </a:rPr>
              <a:t>https://theprsb.org/wp-content/uploads/2023/01/Infographic-generic-care-plans.pdf</a:t>
            </a:r>
            <a:r>
              <a:rPr lang="en-GB" dirty="0">
                <a:latin typeface="Arial" panose="020B0604020202020204" pitchFamily="34" charset="0"/>
                <a:cs typeface="Arial" panose="020B0604020202020204" pitchFamily="34" charset="0"/>
              </a:rPr>
              <a:t> (Accessed: 09 July 2026).</a:t>
            </a:r>
          </a:p>
          <a:p>
            <a:r>
              <a:rPr lang="en-GB" dirty="0" err="1">
                <a:latin typeface="Arial" panose="020B0604020202020204" pitchFamily="34" charset="0"/>
                <a:cs typeface="Arial" panose="020B0604020202020204" pitchFamily="34" charset="0"/>
              </a:rPr>
              <a:t>Qbtech</a:t>
            </a:r>
            <a:r>
              <a:rPr lang="en-GB" dirty="0">
                <a:latin typeface="Arial" panose="020B0604020202020204" pitchFamily="34" charset="0"/>
                <a:cs typeface="Arial" panose="020B0604020202020204" pitchFamily="34" charset="0"/>
              </a:rPr>
              <a:t> (n.d.) </a:t>
            </a:r>
            <a:r>
              <a:rPr lang="en-GB" i="1" dirty="0">
                <a:latin typeface="Arial" panose="020B0604020202020204" pitchFamily="34" charset="0"/>
                <a:cs typeface="Arial" panose="020B0604020202020204" pitchFamily="34" charset="0"/>
              </a:rPr>
              <a:t>Multi-disciplinary teams: Improving ADHD diagnosis in the UK</a:t>
            </a:r>
            <a:r>
              <a:rPr lang="en-GB" dirty="0">
                <a:latin typeface="Arial" panose="020B0604020202020204" pitchFamily="34" charset="0"/>
                <a:cs typeface="Arial" panose="020B0604020202020204" pitchFamily="34" charset="0"/>
              </a:rPr>
              <a:t> [Image]. Available at:  </a:t>
            </a:r>
            <a:r>
              <a:rPr lang="en-GB" dirty="0">
                <a:latin typeface="Arial" panose="020B0604020202020204" pitchFamily="34" charset="0"/>
                <a:cs typeface="Arial" panose="020B0604020202020204" pitchFamily="34" charset="0"/>
                <a:hlinkClick r:id="rId17"/>
              </a:rPr>
              <a:t>https://</a:t>
            </a:r>
            <a:r>
              <a:rPr lang="en-GB" dirty="0" err="1">
                <a:latin typeface="Arial" panose="020B0604020202020204" pitchFamily="34" charset="0"/>
                <a:cs typeface="Arial" panose="020B0604020202020204" pitchFamily="34" charset="0"/>
                <a:hlinkClick r:id="rId17"/>
              </a:rPr>
              <a:t>www.qbtech.com</a:t>
            </a:r>
            <a:r>
              <a:rPr lang="en-GB" dirty="0">
                <a:latin typeface="Arial" panose="020B0604020202020204" pitchFamily="34" charset="0"/>
                <a:cs typeface="Arial" panose="020B0604020202020204" pitchFamily="34" charset="0"/>
                <a:hlinkClick r:id="rId17"/>
              </a:rPr>
              <a:t>/blog/multi-disciplinary-teams-improving-</a:t>
            </a:r>
            <a:r>
              <a:rPr lang="en-GB" dirty="0" err="1">
                <a:latin typeface="Arial" panose="020B0604020202020204" pitchFamily="34" charset="0"/>
                <a:cs typeface="Arial" panose="020B0604020202020204" pitchFamily="34" charset="0"/>
                <a:hlinkClick r:id="rId17"/>
              </a:rPr>
              <a:t>adhd</a:t>
            </a:r>
            <a:r>
              <a:rPr lang="en-GB" dirty="0">
                <a:latin typeface="Arial" panose="020B0604020202020204" pitchFamily="34" charset="0"/>
                <a:cs typeface="Arial" panose="020B0604020202020204" pitchFamily="34" charset="0"/>
                <a:hlinkClick r:id="rId17"/>
              </a:rPr>
              <a:t>-diagnosis-</a:t>
            </a:r>
            <a:r>
              <a:rPr lang="en-GB" dirty="0" err="1">
                <a:latin typeface="Arial" panose="020B0604020202020204" pitchFamily="34" charset="0"/>
                <a:cs typeface="Arial" panose="020B0604020202020204" pitchFamily="34" charset="0"/>
                <a:hlinkClick r:id="rId17"/>
              </a:rPr>
              <a:t>uk</a:t>
            </a:r>
            <a:r>
              <a:rPr lang="en-GB" dirty="0">
                <a:latin typeface="Arial" panose="020B0604020202020204" pitchFamily="34" charset="0"/>
                <a:cs typeface="Arial" panose="020B0604020202020204" pitchFamily="34" charset="0"/>
                <a:hlinkClick r:id="rId17"/>
              </a:rPr>
              <a:t>/  </a:t>
            </a:r>
            <a:r>
              <a:rPr lang="en-GB" dirty="0">
                <a:latin typeface="Arial" panose="020B0604020202020204" pitchFamily="34" charset="0"/>
                <a:cs typeface="Arial" panose="020B0604020202020204" pitchFamily="34" charset="0"/>
              </a:rPr>
              <a:t>(Accessed: 10 July 2026).</a:t>
            </a:r>
          </a:p>
          <a:p>
            <a:r>
              <a:rPr lang="en-GB" dirty="0">
                <a:latin typeface="Arial" panose="020B0604020202020204" pitchFamily="34" charset="0"/>
                <a:cs typeface="Arial" panose="020B0604020202020204" pitchFamily="34" charset="0"/>
              </a:rPr>
              <a:t>Rey, A.V. (no date) </a:t>
            </a:r>
            <a:r>
              <a:rPr lang="en-GB" i="1" dirty="0">
                <a:latin typeface="Arial" panose="020B0604020202020204" pitchFamily="34" charset="0"/>
                <a:cs typeface="Arial" panose="020B0604020202020204" pitchFamily="34" charset="0"/>
              </a:rPr>
              <a:t>Worried man with obesity clip art. Vector illustration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Vecteezy</a:t>
            </a:r>
            <a:r>
              <a:rPr lang="en-GB" dirty="0">
                <a:latin typeface="Arial" panose="020B0604020202020204" pitchFamily="34" charset="0"/>
                <a:cs typeface="Arial" panose="020B0604020202020204" pitchFamily="34" charset="0"/>
              </a:rPr>
              <a:t>. Available at:</a:t>
            </a:r>
            <a:r>
              <a:rPr lang="en-GB" dirty="0">
                <a:latin typeface="Arial" panose="020B0604020202020204" pitchFamily="34" charset="0"/>
                <a:cs typeface="Arial" panose="020B0604020202020204" pitchFamily="34" charset="0"/>
                <a:hlinkClick r:id="rId18"/>
              </a:rPr>
              <a:t> https://</a:t>
            </a:r>
            <a:r>
              <a:rPr lang="en-GB" dirty="0" err="1">
                <a:latin typeface="Arial" panose="020B0604020202020204" pitchFamily="34" charset="0"/>
                <a:cs typeface="Arial" panose="020B0604020202020204" pitchFamily="34" charset="0"/>
                <a:hlinkClick r:id="rId18"/>
              </a:rPr>
              <a:t>www.vecteezy.com</a:t>
            </a:r>
            <a:r>
              <a:rPr lang="en-GB" dirty="0">
                <a:latin typeface="Arial" panose="020B0604020202020204" pitchFamily="34" charset="0"/>
                <a:cs typeface="Arial" panose="020B0604020202020204" pitchFamily="34" charset="0"/>
                <a:hlinkClick r:id="rId18"/>
              </a:rPr>
              <a:t>/vector-art/28763408-worried-man-with-obesity-clip-art-vector-illustration</a:t>
            </a:r>
            <a:r>
              <a:rPr lang="en-GB" dirty="0">
                <a:latin typeface="Arial" panose="020B0604020202020204" pitchFamily="34" charset="0"/>
                <a:cs typeface="Arial" panose="020B0604020202020204" pitchFamily="34" charset="0"/>
              </a:rPr>
              <a:t> (Accessed: 10 July 2026).</a:t>
            </a:r>
          </a:p>
          <a:p>
            <a:r>
              <a:rPr lang="en-GB" dirty="0" err="1">
                <a:latin typeface="Arial" panose="020B0604020202020204" pitchFamily="34" charset="0"/>
                <a:cs typeface="Arial" panose="020B0604020202020204" pitchFamily="34" charset="0"/>
              </a:rPr>
              <a:t>SimplyMeds</a:t>
            </a:r>
            <a:r>
              <a:rPr lang="en-GB" dirty="0">
                <a:latin typeface="Arial" panose="020B0604020202020204" pitchFamily="34" charset="0"/>
                <a:cs typeface="Arial" panose="020B0604020202020204" pitchFamily="34" charset="0"/>
              </a:rPr>
              <a:t> Online (n.d.) </a:t>
            </a:r>
            <a:r>
              <a:rPr lang="en-GB" i="1" dirty="0">
                <a:latin typeface="Arial" panose="020B0604020202020204" pitchFamily="34" charset="0"/>
                <a:cs typeface="Arial" panose="020B0604020202020204" pitchFamily="34" charset="0"/>
              </a:rPr>
              <a:t>Metformin tablets</a:t>
            </a:r>
            <a:r>
              <a:rPr lang="en-GB" dirty="0">
                <a:latin typeface="Arial" panose="020B0604020202020204" pitchFamily="34" charset="0"/>
                <a:cs typeface="Arial" panose="020B0604020202020204" pitchFamily="34" charset="0"/>
              </a:rPr>
              <a:t> [Image]. Available at:  </a:t>
            </a:r>
            <a:r>
              <a:rPr lang="en-GB" dirty="0">
                <a:latin typeface="Arial" panose="020B0604020202020204" pitchFamily="34" charset="0"/>
                <a:cs typeface="Arial" panose="020B0604020202020204" pitchFamily="34" charset="0"/>
                <a:hlinkClick r:id="rId19"/>
              </a:rPr>
              <a:t>https://www.simplymedsonline.co.uk/emergency-medicines/metformin-tablets.html</a:t>
            </a:r>
            <a:r>
              <a:rPr lang="en-GB" dirty="0">
                <a:latin typeface="Arial" panose="020B0604020202020204" pitchFamily="34" charset="0"/>
                <a:cs typeface="Arial" panose="020B0604020202020204" pitchFamily="34" charset="0"/>
              </a:rPr>
              <a:t> (Accessed: 10 July 2026).</a:t>
            </a:r>
          </a:p>
          <a:p>
            <a:r>
              <a:rPr lang="en-GB" dirty="0">
                <a:latin typeface="Arial" panose="020B0604020202020204" pitchFamily="34" charset="0"/>
                <a:cs typeface="Arial" panose="020B0604020202020204" pitchFamily="34" charset="0"/>
              </a:rPr>
              <a:t>Skills for Health (2025) </a:t>
            </a:r>
            <a:r>
              <a:rPr lang="en-GB" i="1" dirty="0">
                <a:latin typeface="Arial" panose="020B0604020202020204" pitchFamily="34" charset="0"/>
                <a:cs typeface="Arial" panose="020B0604020202020204" pitchFamily="34" charset="0"/>
              </a:rPr>
              <a:t>Person-centred care: What it means and why it matters</a:t>
            </a:r>
            <a:r>
              <a:rPr lang="en-GB" dirty="0">
                <a:latin typeface="Arial" panose="020B0604020202020204" pitchFamily="34" charset="0"/>
                <a:cs typeface="Arial" panose="020B0604020202020204" pitchFamily="34" charset="0"/>
              </a:rPr>
              <a:t> [Image]. Available at:  </a:t>
            </a:r>
            <a:r>
              <a:rPr lang="en-GB" dirty="0">
                <a:latin typeface="Arial" panose="020B0604020202020204" pitchFamily="34" charset="0"/>
                <a:cs typeface="Arial" panose="020B0604020202020204" pitchFamily="34" charset="0"/>
                <a:hlinkClick r:id="rId20"/>
              </a:rPr>
              <a:t>https://www.skillsforhealth.org.uk/article/person-centred-care-meaning-implications/</a:t>
            </a:r>
            <a:r>
              <a:rPr lang="en-GB" dirty="0">
                <a:latin typeface="Arial" panose="020B0604020202020204" pitchFamily="34" charset="0"/>
                <a:cs typeface="Arial" panose="020B0604020202020204" pitchFamily="34" charset="0"/>
              </a:rPr>
              <a:t> (Accessed: 10 July 2026).</a:t>
            </a:r>
          </a:p>
          <a:p>
            <a:r>
              <a:rPr lang="en-GB" dirty="0">
                <a:latin typeface="Arial" panose="020B0604020202020204" pitchFamily="34" charset="0"/>
                <a:cs typeface="Arial" panose="020B0604020202020204" pitchFamily="34" charset="0"/>
              </a:rPr>
              <a:t>Tenet Health (n.d.) </a:t>
            </a:r>
            <a:r>
              <a:rPr lang="en-GB" i="1" dirty="0">
                <a:latin typeface="Arial" panose="020B0604020202020204" pitchFamily="34" charset="0"/>
                <a:cs typeface="Arial" panose="020B0604020202020204" pitchFamily="34" charset="0"/>
              </a:rPr>
              <a:t>What does the pancreas do and how to keep it healthy?</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1"/>
              </a:rPr>
              <a:t>https://www.tenethealth.com/healthy-living/corporate-content/what-does-the-pancreas-do-and-how-to-keep-it-healthy</a:t>
            </a:r>
            <a:r>
              <a:rPr lang="en-GB" dirty="0">
                <a:latin typeface="Arial" panose="020B0604020202020204" pitchFamily="34" charset="0"/>
                <a:cs typeface="Arial" panose="020B0604020202020204" pitchFamily="34" charset="0"/>
              </a:rPr>
              <a:t> (Accessed: 10 July 2026).</a:t>
            </a:r>
          </a:p>
        </p:txBody>
      </p:sp>
    </p:spTree>
    <p:extLst>
      <p:ext uri="{BB962C8B-B14F-4D97-AF65-F5344CB8AC3E}">
        <p14:creationId xmlns:p14="http://schemas.microsoft.com/office/powerpoint/2010/main" val="22357038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0|5.6|5.9|8.8|17.2|1.2|2.2|3|5.1|5.5"/>
</p:tagLst>
</file>

<file path=ppt/tags/tag2.xml><?xml version="1.0" encoding="utf-8"?>
<p:tagLst xmlns:a="http://schemas.openxmlformats.org/drawingml/2006/main" xmlns:r="http://schemas.openxmlformats.org/officeDocument/2006/relationships" xmlns:p="http://schemas.openxmlformats.org/presentationml/2006/main">
  <p:tag name="TIMING" val="|0.6|1.9|0.8"/>
</p:tagLst>
</file>

<file path=ppt/tags/tag3.xml><?xml version="1.0" encoding="utf-8"?>
<p:tagLst xmlns:a="http://schemas.openxmlformats.org/drawingml/2006/main" xmlns:r="http://schemas.openxmlformats.org/officeDocument/2006/relationships" xmlns:p="http://schemas.openxmlformats.org/presentationml/2006/main">
  <p:tag name="TIMING" val="|0.6|2.1|0.7|5.4|0.5|0.6"/>
</p:tagLst>
</file>

<file path=ppt/tags/tag4.xml><?xml version="1.0" encoding="utf-8"?>
<p:tagLst xmlns:a="http://schemas.openxmlformats.org/drawingml/2006/main" xmlns:r="http://schemas.openxmlformats.org/officeDocument/2006/relationships" xmlns:p="http://schemas.openxmlformats.org/presentationml/2006/main">
  <p:tag name="TIMING" val="|2.6|2.6|7.8|5.1|0.9|0.7|0.7"/>
</p:tagLst>
</file>

<file path=ppt/tags/tag5.xml><?xml version="1.0" encoding="utf-8"?>
<p:tagLst xmlns:a="http://schemas.openxmlformats.org/drawingml/2006/main" xmlns:r="http://schemas.openxmlformats.org/officeDocument/2006/relationships" xmlns:p="http://schemas.openxmlformats.org/presentationml/2006/main">
  <p:tag name="TIMING" val="|0.1|3|4.3|8.1|3.5|7.4|10|5|12.6"/>
</p:tagLst>
</file>

<file path=ppt/tags/tag6.xml><?xml version="1.0" encoding="utf-8"?>
<p:tagLst xmlns:a="http://schemas.openxmlformats.org/drawingml/2006/main" xmlns:r="http://schemas.openxmlformats.org/officeDocument/2006/relationships" xmlns:p="http://schemas.openxmlformats.org/presentationml/2006/main">
  <p:tag name="TIMING" val="|0.1|3.5|12.5|1.4|2|1|0.9|1|1.9|5.1|1.8"/>
</p:tagLst>
</file>

<file path=ppt/tags/tag7.xml><?xml version="1.0" encoding="utf-8"?>
<p:tagLst xmlns:a="http://schemas.openxmlformats.org/drawingml/2006/main" xmlns:r="http://schemas.openxmlformats.org/officeDocument/2006/relationships" xmlns:p="http://schemas.openxmlformats.org/presentationml/2006/main">
  <p:tag name="TIMING" val="|0|1.9|5.3|6.4|6.6|6.4|0.7|2|1.7|1.4|3.4|3.1|5.2"/>
</p:tagLst>
</file>

<file path=ppt/tags/tag8.xml><?xml version="1.0" encoding="utf-8"?>
<p:tagLst xmlns:a="http://schemas.openxmlformats.org/drawingml/2006/main" xmlns:r="http://schemas.openxmlformats.org/officeDocument/2006/relationships" xmlns:p="http://schemas.openxmlformats.org/presentationml/2006/main">
  <p:tag name="TIMING" val="|2.8|2.6|10.4|17.6|6.1|8.3|17.3|14.7|8.4|7.5|3.5|7.8|5|24.2"/>
</p:tagLst>
</file>

<file path=ppt/tags/tag9.xml><?xml version="1.0" encoding="utf-8"?>
<p:tagLst xmlns:a="http://schemas.openxmlformats.org/drawingml/2006/main" xmlns:r="http://schemas.openxmlformats.org/officeDocument/2006/relationships" xmlns:p="http://schemas.openxmlformats.org/presentationml/2006/main">
  <p:tag name="TIMING" val="|0.5|0.7|6.5|4.1|13.9|2.3|19.2|2.6|6.1|2.8|5.8|5.3"/>
</p:tagLst>
</file>

<file path=ppt/tags/tag10.xml><?xml version="1.0" encoding="utf-8"?>
<p:tagLst xmlns:a="http://schemas.openxmlformats.org/drawingml/2006/main" xmlns:r="http://schemas.openxmlformats.org/officeDocument/2006/relationships" xmlns:p="http://schemas.openxmlformats.org/presentationml/2006/main">
  <p:tag name="TIMING" val="|1|1.5|11|1.4|8.8|9.7|13.9|5.8"/>
</p:tagLst>
</file>

<file path=ppt/tags/tag11.xml><?xml version="1.0" encoding="utf-8"?>
<p:tagLst xmlns:a="http://schemas.openxmlformats.org/drawingml/2006/main" xmlns:r="http://schemas.openxmlformats.org/officeDocument/2006/relationships" xmlns:p="http://schemas.openxmlformats.org/presentationml/2006/main">
  <p:tag name="TIMING" val="|0.6|1.3|15.8|12.2|10|14|13.9|14.1"/>
</p:tagLst>
</file>

<file path=ppt/tags/tag12.xml><?xml version="1.0" encoding="utf-8"?>
<p:tagLst xmlns:a="http://schemas.openxmlformats.org/drawingml/2006/main" xmlns:r="http://schemas.openxmlformats.org/officeDocument/2006/relationships" xmlns:p="http://schemas.openxmlformats.org/presentationml/2006/main">
  <p:tag name="TIMING" val="|0.3|1.3|2.1|5|13.3"/>
</p:tagLst>
</file>

<file path=ppt/theme/theme1.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66C8E3"/>
      </a:hlink>
      <a:folHlink>
        <a:srgbClr val="B162A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568</TotalTime>
  <Words>2634</Words>
  <Application>Microsoft Macintosh PowerPoint</Application>
  <PresentationFormat>Widescreen</PresentationFormat>
  <Paragraphs>215</Paragraphs>
  <Slides>14</Slides>
  <Notes>3</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Franklin Gothic Book</vt:lpstr>
      <vt:lpstr>Wingdings</vt:lpstr>
      <vt:lpstr>Crop</vt:lpstr>
      <vt:lpstr>Component 2 – Care Plan Presentation FOR a fictional patient with type 2 diabetes </vt:lpstr>
      <vt:lpstr>Introduction to Type 2 Diabetes </vt:lpstr>
      <vt:lpstr>Fictional patient with demographics and risk factors</vt:lpstr>
      <vt:lpstr>Anatomy and Physiology of the Endocrine System</vt:lpstr>
      <vt:lpstr>Impact of Type 2 Diabetes on Body Functioning</vt:lpstr>
      <vt:lpstr>Pathophysiology of Type 2 Diabetes Mellitus</vt:lpstr>
      <vt:lpstr>Diagnosis and Clinical Assessment Of Type 2 Diabetes </vt:lpstr>
      <vt:lpstr>Person-Centred Care Plan for Fictional Patient Leo  </vt:lpstr>
      <vt:lpstr>Evidence-Based Care Recommendations </vt:lpstr>
      <vt:lpstr>Treatment and Monitoring </vt:lpstr>
      <vt:lpstr>Communication in Person centred care </vt:lpstr>
      <vt:lpstr>Ethical Considerations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Alisha Ali (2437713)</dc:creator>
  <cp:lastModifiedBy>Alisha Ali (2437713)</cp:lastModifiedBy>
  <cp:revision>14</cp:revision>
  <cp:lastPrinted>2026-07-14T23:14:25Z</cp:lastPrinted>
  <dcterms:created xsi:type="dcterms:W3CDTF">2026-07-12T22:19:53Z</dcterms:created>
  <dcterms:modified xsi:type="dcterms:W3CDTF">2026-07-19T00:46:33Z</dcterms:modified>
</cp:coreProperties>
</file>