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dirty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846CE7D5-CF57-46EF-B807-FDD0502418D4}" type="datetimeFigureOut">
              <a:rPr lang="en-GB" smtClean="0"/>
              <a:t>18/05/2018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1911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8188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18/05/2018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190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18/05/2018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1500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18/05/2018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048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430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18/05/2018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858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9900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18/05/2018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50055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24835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18/05/2018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5435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6</a:t>
            </a:r>
          </a:p>
          <a:p>
            <a:pPr lvl="6"/>
            <a:r>
              <a:rPr lang="en-US" dirty="0"/>
              <a:t>7</a:t>
            </a:r>
          </a:p>
          <a:p>
            <a:pPr lvl="7"/>
            <a:r>
              <a:rPr lang="en-US" dirty="0"/>
              <a:t>8</a:t>
            </a:r>
          </a:p>
          <a:p>
            <a:pPr lvl="8"/>
            <a:r>
              <a:rPr lang="en-US" dirty="0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18/05/2018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8263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8" descr="A drawing of a face&#10;&#10;Description generated with high confidence">
            <a:extLst>
              <a:ext uri="{FF2B5EF4-FFF2-40B4-BE49-F238E27FC236}">
                <a16:creationId xmlns:a16="http://schemas.microsoft.com/office/drawing/2014/main" id="{F10CB50C-973E-431E-98D8-1AAF24E560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5391" y="2234714"/>
            <a:ext cx="3435968" cy="2388572"/>
          </a:xfrm>
          <a:prstGeom prst="rect">
            <a:avLst/>
          </a:prstGeom>
        </p:spPr>
      </p:pic>
      <p:pic>
        <p:nvPicPr>
          <p:cNvPr id="4" name="Picture 4" descr="A picture containing sky, skiing, table&#10;&#10;Description generated with very high confidence">
            <a:extLst>
              <a:ext uri="{FF2B5EF4-FFF2-40B4-BE49-F238E27FC236}">
                <a16:creationId xmlns:a16="http://schemas.microsoft.com/office/drawing/2014/main" id="{DEEFF444-9490-46A1-BDB9-5325E70B96E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240" r="7623"/>
          <a:stretch/>
        </p:blipFill>
        <p:spPr>
          <a:xfrm>
            <a:off x="8401299" y="827315"/>
            <a:ext cx="3176168" cy="2440819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B6D69122-0AF3-4789-A2BD-CC20574B2D0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167" r="3" b="3"/>
          <a:stretch/>
        </p:blipFill>
        <p:spPr>
          <a:xfrm>
            <a:off x="8271399" y="3589868"/>
            <a:ext cx="3435968" cy="241106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311" y="308"/>
            <a:ext cx="3333199" cy="7387542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3200" dirty="0">
                <a:ea typeface="+mj-lt"/>
                <a:cs typeface="+mj-lt"/>
              </a:rPr>
              <a:t>Psychological explanation for affiliation</a:t>
            </a:r>
            <a:br>
              <a:rPr lang="en-GB" sz="3200" dirty="0">
                <a:ea typeface="+mj-lt"/>
                <a:cs typeface="+mj-lt"/>
              </a:rPr>
            </a:br>
            <a:r>
              <a:rPr lang="en-GB" sz="2400" b="1" dirty="0">
                <a:ea typeface="+mj-lt"/>
                <a:cs typeface="+mj-lt"/>
              </a:rPr>
              <a:t>.Henry Murray 1938/ David </a:t>
            </a:r>
            <a:r>
              <a:rPr lang="en-GB" sz="2400" b="1" dirty="0" err="1">
                <a:ea typeface="+mj-lt"/>
                <a:cs typeface="+mj-lt"/>
              </a:rPr>
              <a:t>Mclelland</a:t>
            </a:r>
            <a:r>
              <a:rPr lang="en-GB" sz="2400" b="1" dirty="0">
                <a:ea typeface="+mj-lt"/>
                <a:cs typeface="+mj-lt"/>
              </a:rPr>
              <a:t> 1960</a:t>
            </a:r>
            <a:br>
              <a:rPr lang="en-GB" sz="2400" b="1" dirty="0">
                <a:ea typeface="+mj-lt"/>
                <a:cs typeface="+mj-lt"/>
              </a:rPr>
            </a:br>
            <a:r>
              <a:rPr lang="en-GB" sz="2400" b="1" dirty="0">
                <a:ea typeface="+mj-lt"/>
                <a:cs typeface="+mj-lt"/>
              </a:rPr>
              <a:t>. Affiliation is the need to be a part of a group of community</a:t>
            </a:r>
            <a:br>
              <a:rPr lang="en-GB" sz="2400" b="1" dirty="0">
                <a:ea typeface="+mj-lt"/>
                <a:cs typeface="+mj-lt"/>
              </a:rPr>
            </a:br>
            <a:r>
              <a:rPr lang="en-GB" sz="2400" b="1" dirty="0">
                <a:ea typeface="+mj-lt"/>
                <a:cs typeface="+mj-lt"/>
              </a:rPr>
              <a:t>.</a:t>
            </a:r>
            <a:r>
              <a:rPr lang="en-GB" sz="2400" b="1" dirty="0" err="1">
                <a:ea typeface="+mj-lt"/>
                <a:cs typeface="+mj-lt"/>
              </a:rPr>
              <a:t>intergrated</a:t>
            </a:r>
            <a:r>
              <a:rPr lang="en-GB" sz="2400" b="1" dirty="0">
                <a:ea typeface="+mj-lt"/>
                <a:cs typeface="+mj-lt"/>
              </a:rPr>
              <a:t>  motivational theory</a:t>
            </a:r>
            <a:br>
              <a:rPr lang="en-GB" sz="2400" b="1" dirty="0">
                <a:ea typeface="+mj-lt"/>
                <a:cs typeface="+mj-lt"/>
              </a:rPr>
            </a:br>
            <a:r>
              <a:rPr lang="en-GB" sz="2400" b="1" dirty="0">
                <a:ea typeface="+mj-lt"/>
                <a:cs typeface="+mj-lt"/>
              </a:rPr>
              <a:t>.Personality theory</a:t>
            </a:r>
            <a:br>
              <a:rPr lang="en-GB" sz="2400" b="1" dirty="0">
                <a:ea typeface="+mj-lt"/>
                <a:cs typeface="+mj-lt"/>
              </a:rPr>
            </a:br>
            <a:br>
              <a:rPr lang="en-GB" sz="2400" b="1" dirty="0">
                <a:ea typeface="+mj-lt"/>
                <a:cs typeface="+mj-lt"/>
              </a:rPr>
            </a:br>
            <a:br>
              <a:rPr lang="en-GB" sz="2400" b="1" dirty="0">
                <a:ea typeface="+mj-lt"/>
                <a:cs typeface="+mj-lt"/>
              </a:rPr>
            </a:br>
            <a:br>
              <a:rPr lang="en-GB" sz="2400" b="1" dirty="0">
                <a:ea typeface="+mj-lt"/>
                <a:cs typeface="+mj-lt"/>
              </a:rPr>
            </a:br>
            <a:br>
              <a:rPr lang="en-GB" sz="2400" b="1" dirty="0">
                <a:ea typeface="+mj-lt"/>
                <a:cs typeface="+mj-lt"/>
              </a:rPr>
            </a:br>
            <a:endParaRPr lang="en-GB" sz="1500" b="1">
              <a:ea typeface="+mj-lt"/>
              <a:cs typeface="+mj-l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4724" y="4260714"/>
            <a:ext cx="3331786" cy="1032093"/>
          </a:xfrm>
        </p:spPr>
        <p:txBody>
          <a:bodyPr>
            <a:normAutofit/>
          </a:bodyPr>
          <a:lstStyle/>
          <a:p>
            <a:endParaRPr lang="en-GB" sz="700"/>
          </a:p>
          <a:p>
            <a:endParaRPr lang="en-GB" sz="700"/>
          </a:p>
          <a:p>
            <a:endParaRPr lang="en-GB" sz="700"/>
          </a:p>
          <a:p>
            <a:r>
              <a:rPr lang="en-GB" sz="700"/>
              <a:t>.</a:t>
            </a:r>
          </a:p>
          <a:p>
            <a:endParaRPr lang="en-GB" sz="700"/>
          </a:p>
          <a:p>
            <a:endParaRPr lang="en-GB" sz="7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9A517D76-CE12-47A5-BD95-9A8F05070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2F2F994-D93C-4552-B9AD-DA9E8C94BF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502B8064-B713-4DB8-AC36-3E576B348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1D700A84-AE55-4EDE-A656-62806F504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E04FC3D0-B839-4900-B5C8-86C794457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731A8D63-72B9-496F-BB43-DDD90FC7E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5B167ED7-B36F-4DDE-B273-7A309BD0F7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1178D32B-E32A-4691-84EB-5FE693D3B1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AB800FF0-63F8-4B30-96F4-E9601D026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3">
              <a:extLst>
                <a:ext uri="{FF2B5EF4-FFF2-40B4-BE49-F238E27FC236}">
                  <a16:creationId xmlns:a16="http://schemas.microsoft.com/office/drawing/2014/main" id="{A4616F81-02F6-4A18-949C-FB6CBA200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4">
              <a:extLst>
                <a:ext uri="{FF2B5EF4-FFF2-40B4-BE49-F238E27FC236}">
                  <a16:creationId xmlns:a16="http://schemas.microsoft.com/office/drawing/2014/main" id="{D31D2123-B363-42F3-8A04-43048C7BAC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5">
              <a:extLst>
                <a:ext uri="{FF2B5EF4-FFF2-40B4-BE49-F238E27FC236}">
                  <a16:creationId xmlns:a16="http://schemas.microsoft.com/office/drawing/2014/main" id="{C60973D3-0B9D-465C-8FD3-266BBA49ED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6">
              <a:extLst>
                <a:ext uri="{FF2B5EF4-FFF2-40B4-BE49-F238E27FC236}">
                  <a16:creationId xmlns:a16="http://schemas.microsoft.com/office/drawing/2014/main" id="{C6655AC3-A1D6-4A0B-861F-F94CB5F0D1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17">
              <a:extLst>
                <a:ext uri="{FF2B5EF4-FFF2-40B4-BE49-F238E27FC236}">
                  <a16:creationId xmlns:a16="http://schemas.microsoft.com/office/drawing/2014/main" id="{E8850C4A-AFA5-499E-8E1C-176A59C88B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18">
              <a:extLst>
                <a:ext uri="{FF2B5EF4-FFF2-40B4-BE49-F238E27FC236}">
                  <a16:creationId xmlns:a16="http://schemas.microsoft.com/office/drawing/2014/main" id="{8C06F8D4-97B5-4836-AD19-2151421B03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19">
              <a:extLst>
                <a:ext uri="{FF2B5EF4-FFF2-40B4-BE49-F238E27FC236}">
                  <a16:creationId xmlns:a16="http://schemas.microsoft.com/office/drawing/2014/main" id="{89A2942D-1C1B-4AFF-9818-DA7B73EA4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0">
              <a:extLst>
                <a:ext uri="{FF2B5EF4-FFF2-40B4-BE49-F238E27FC236}">
                  <a16:creationId xmlns:a16="http://schemas.microsoft.com/office/drawing/2014/main" id="{2B61C5D3-5852-403F-B4BA-A64B933120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1">
              <a:extLst>
                <a:ext uri="{FF2B5EF4-FFF2-40B4-BE49-F238E27FC236}">
                  <a16:creationId xmlns:a16="http://schemas.microsoft.com/office/drawing/2014/main" id="{EF62A1A7-26C1-4804-93CB-A07F356CA3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2">
              <a:extLst>
                <a:ext uri="{FF2B5EF4-FFF2-40B4-BE49-F238E27FC236}">
                  <a16:creationId xmlns:a16="http://schemas.microsoft.com/office/drawing/2014/main" id="{490A1082-3E3A-4C61-9613-910BB024A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2" name="Freeform 23">
              <a:extLst>
                <a:ext uri="{FF2B5EF4-FFF2-40B4-BE49-F238E27FC236}">
                  <a16:creationId xmlns:a16="http://schemas.microsoft.com/office/drawing/2014/main" id="{5F452D69-A1DB-4A06-B933-896AED861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445D6626-A6F2-4475-922C-BE42D3365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0ECFEB13-5D98-43DB-8DFF-78327AE138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Isosceles Triangle 35">
              <a:extLst>
                <a:ext uri="{FF2B5EF4-FFF2-40B4-BE49-F238E27FC236}">
                  <a16:creationId xmlns:a16="http://schemas.microsoft.com/office/drawing/2014/main" id="{29DA4AFD-8D10-4660-A842-40F4D1434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F2DBAFF0-48F5-43BB-87C6-CE56A16B63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4363488F-AA1F-4B7B-807A-0F057A202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EDACA284-4660-4870-8127-B8B1AD219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42" name="Freeform 5">
              <a:extLst>
                <a:ext uri="{FF2B5EF4-FFF2-40B4-BE49-F238E27FC236}">
                  <a16:creationId xmlns:a16="http://schemas.microsoft.com/office/drawing/2014/main" id="{32FC7453-F5F5-41F3-BBED-23D2B02F2E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>
                <a:gd name="T0" fmla="*/ 1752 w 2038"/>
                <a:gd name="T1" fmla="*/ 1169 h 1169"/>
                <a:gd name="T2" fmla="*/ 1487 w 2038"/>
                <a:gd name="T3" fmla="*/ 334 h 1169"/>
                <a:gd name="T4" fmla="*/ 860 w 2038"/>
                <a:gd name="T5" fmla="*/ 22 h 1169"/>
                <a:gd name="T6" fmla="*/ 199 w 2038"/>
                <a:gd name="T7" fmla="*/ 318 h 1169"/>
                <a:gd name="T8" fmla="*/ 399 w 2038"/>
                <a:gd name="T9" fmla="*/ 1165 h 1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6">
              <a:extLst>
                <a:ext uri="{FF2B5EF4-FFF2-40B4-BE49-F238E27FC236}">
                  <a16:creationId xmlns:a16="http://schemas.microsoft.com/office/drawing/2014/main" id="{9BB03BF2-E257-493F-9F6C-A9B91F4B6A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>
                <a:gd name="T0" fmla="*/ 1025 w 1549"/>
                <a:gd name="T1" fmla="*/ 1016 h 1017"/>
                <a:gd name="T2" fmla="*/ 1443 w 1549"/>
                <a:gd name="T3" fmla="*/ 592 h 1017"/>
                <a:gd name="T4" fmla="*/ 782 w 1549"/>
                <a:gd name="T5" fmla="*/ 53 h 1017"/>
                <a:gd name="T6" fmla="*/ 150 w 1549"/>
                <a:gd name="T7" fmla="*/ 329 h 1017"/>
                <a:gd name="T8" fmla="*/ 477 w 1549"/>
                <a:gd name="T9" fmla="*/ 1017 h 10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7">
              <a:extLst>
                <a:ext uri="{FF2B5EF4-FFF2-40B4-BE49-F238E27FC236}">
                  <a16:creationId xmlns:a16="http://schemas.microsoft.com/office/drawing/2014/main" id="{66397538-8ABA-43E6-8960-CB0AB6E6C2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>
                <a:gd name="T0" fmla="*/ 1302 w 1688"/>
                <a:gd name="T1" fmla="*/ 1066 h 1066"/>
                <a:gd name="T2" fmla="*/ 1613 w 1688"/>
                <a:gd name="T3" fmla="*/ 850 h 1066"/>
                <a:gd name="T4" fmla="*/ 1517 w 1688"/>
                <a:gd name="T5" fmla="*/ 471 h 1066"/>
                <a:gd name="T6" fmla="*/ 798 w 1688"/>
                <a:gd name="T7" fmla="*/ 28 h 1066"/>
                <a:gd name="T8" fmla="*/ 181 w 1688"/>
                <a:gd name="T9" fmla="*/ 333 h 1066"/>
                <a:gd name="T10" fmla="*/ 420 w 1688"/>
                <a:gd name="T11" fmla="*/ 1066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8">
              <a:extLst>
                <a:ext uri="{FF2B5EF4-FFF2-40B4-BE49-F238E27FC236}">
                  <a16:creationId xmlns:a16="http://schemas.microsoft.com/office/drawing/2014/main" id="{19E5124C-63E7-4B6A-BDAA-C8625C73A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>
                <a:gd name="T0" fmla="*/ 1873 w 2171"/>
                <a:gd name="T1" fmla="*/ 1326 h 1326"/>
                <a:gd name="T2" fmla="*/ 1609 w 2171"/>
                <a:gd name="T3" fmla="*/ 473 h 1326"/>
                <a:gd name="T4" fmla="*/ 880 w 2171"/>
                <a:gd name="T5" fmla="*/ 63 h 1326"/>
                <a:gd name="T6" fmla="*/ 0 w 2171"/>
                <a:gd name="T7" fmla="*/ 423 h 1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9">
              <a:extLst>
                <a:ext uri="{FF2B5EF4-FFF2-40B4-BE49-F238E27FC236}">
                  <a16:creationId xmlns:a16="http://schemas.microsoft.com/office/drawing/2014/main" id="{DB013DB1-8A69-4890-9AF3-B53FD4A40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>
                <a:gd name="T0" fmla="*/ 0 w 106"/>
                <a:gd name="T1" fmla="*/ 0 h 143"/>
                <a:gd name="T2" fmla="*/ 106 w 106"/>
                <a:gd name="T3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0">
              <a:extLst>
                <a:ext uri="{FF2B5EF4-FFF2-40B4-BE49-F238E27FC236}">
                  <a16:creationId xmlns:a16="http://schemas.microsoft.com/office/drawing/2014/main" id="{ACB6749A-708E-49FE-AAF3-685CAEB0D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>
                <a:gd name="T0" fmla="*/ 2046 w 2330"/>
                <a:gd name="T1" fmla="*/ 1452 h 1452"/>
                <a:gd name="T2" fmla="*/ 1813 w 2330"/>
                <a:gd name="T3" fmla="*/ 601 h 1452"/>
                <a:gd name="T4" fmla="*/ 956 w 2330"/>
                <a:gd name="T5" fmla="*/ 97 h 1452"/>
                <a:gd name="T6" fmla="*/ 0 w 2330"/>
                <a:gd name="T7" fmla="*/ 366 h 14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1">
              <a:extLst>
                <a:ext uri="{FF2B5EF4-FFF2-40B4-BE49-F238E27FC236}">
                  <a16:creationId xmlns:a16="http://schemas.microsoft.com/office/drawing/2014/main" id="{4800B0B0-3891-471E-9ED1-8CBE111FE7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>
                <a:gd name="T0" fmla="*/ 1094 w 1216"/>
                <a:gd name="T1" fmla="*/ 1436 h 1436"/>
                <a:gd name="T2" fmla="*/ 709 w 1216"/>
                <a:gd name="T3" fmla="*/ 551 h 1436"/>
                <a:gd name="T4" fmla="*/ 0 w 1216"/>
                <a:gd name="T5" fmla="*/ 0 h 1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2">
              <a:extLst>
                <a:ext uri="{FF2B5EF4-FFF2-40B4-BE49-F238E27FC236}">
                  <a16:creationId xmlns:a16="http://schemas.microsoft.com/office/drawing/2014/main" id="{0E9755D8-E31A-4575-AB41-5D40E89F7E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>
                <a:gd name="T0" fmla="*/ 222 w 222"/>
                <a:gd name="T1" fmla="*/ 0 h 129"/>
                <a:gd name="T2" fmla="*/ 0 w 222"/>
                <a:gd name="T3" fmla="*/ 129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3">
              <a:extLst>
                <a:ext uri="{FF2B5EF4-FFF2-40B4-BE49-F238E27FC236}">
                  <a16:creationId xmlns:a16="http://schemas.microsoft.com/office/drawing/2014/main" id="{3BD5C047-FD08-4FBB-B9D9-57FF9B9540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>
                <a:gd name="T0" fmla="*/ 1067 w 1174"/>
                <a:gd name="T1" fmla="*/ 1440 h 1440"/>
                <a:gd name="T2" fmla="*/ 698 w 1174"/>
                <a:gd name="T3" fmla="*/ 577 h 1440"/>
                <a:gd name="T4" fmla="*/ 0 w 1174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4">
              <a:extLst>
                <a:ext uri="{FF2B5EF4-FFF2-40B4-BE49-F238E27FC236}">
                  <a16:creationId xmlns:a16="http://schemas.microsoft.com/office/drawing/2014/main" id="{BE7EA234-6A9D-4C11-A8C1-B68841DE3A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>
                <a:gd name="T0" fmla="*/ 125 w 125"/>
                <a:gd name="T1" fmla="*/ 0 h 74"/>
                <a:gd name="T2" fmla="*/ 0 w 125"/>
                <a:gd name="T3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5">
              <a:extLst>
                <a:ext uri="{FF2B5EF4-FFF2-40B4-BE49-F238E27FC236}">
                  <a16:creationId xmlns:a16="http://schemas.microsoft.com/office/drawing/2014/main" id="{7B3ADD58-40D9-4B50-984C-D356916373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>
                <a:gd name="T0" fmla="*/ 1056 w 1155"/>
                <a:gd name="T1" fmla="*/ 1440 h 1440"/>
                <a:gd name="T2" fmla="*/ 686 w 1155"/>
                <a:gd name="T3" fmla="*/ 580 h 1440"/>
                <a:gd name="T4" fmla="*/ 0 w 1155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6">
              <a:extLst>
                <a:ext uri="{FF2B5EF4-FFF2-40B4-BE49-F238E27FC236}">
                  <a16:creationId xmlns:a16="http://schemas.microsoft.com/office/drawing/2014/main" id="{60F6C226-10D2-4B97-B8B8-CC375EF51A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>
                <a:gd name="T0" fmla="*/ 75 w 75"/>
                <a:gd name="T1" fmla="*/ 0 h 45"/>
                <a:gd name="T2" fmla="*/ 0 w 75"/>
                <a:gd name="T3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17">
              <a:extLst>
                <a:ext uri="{FF2B5EF4-FFF2-40B4-BE49-F238E27FC236}">
                  <a16:creationId xmlns:a16="http://schemas.microsoft.com/office/drawing/2014/main" id="{73161DBE-C691-4872-B7D6-6D35735A10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>
                <a:gd name="T0" fmla="*/ 1053 w 1160"/>
                <a:gd name="T1" fmla="*/ 1441 h 1441"/>
                <a:gd name="T2" fmla="*/ 705 w 1160"/>
                <a:gd name="T3" fmla="*/ 599 h 1441"/>
                <a:gd name="T4" fmla="*/ 0 w 1160"/>
                <a:gd name="T5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18">
              <a:extLst>
                <a:ext uri="{FF2B5EF4-FFF2-40B4-BE49-F238E27FC236}">
                  <a16:creationId xmlns:a16="http://schemas.microsoft.com/office/drawing/2014/main" id="{5B72174E-22C7-48BE-A963-14DE8A05E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>
                <a:gd name="T0" fmla="*/ 1040 w 1137"/>
                <a:gd name="T1" fmla="*/ 1440 h 1440"/>
                <a:gd name="T2" fmla="*/ 698 w 1137"/>
                <a:gd name="T3" fmla="*/ 611 h 1440"/>
                <a:gd name="T4" fmla="*/ 0 w 1137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19">
              <a:extLst>
                <a:ext uri="{FF2B5EF4-FFF2-40B4-BE49-F238E27FC236}">
                  <a16:creationId xmlns:a16="http://schemas.microsoft.com/office/drawing/2014/main" id="{DCB951F8-12B0-4AF3-A6B1-A627BBFFB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>
                <a:gd name="T0" fmla="*/ 1011 w 1058"/>
                <a:gd name="T1" fmla="*/ 1439 h 1439"/>
                <a:gd name="T2" fmla="*/ 648 w 1058"/>
                <a:gd name="T3" fmla="*/ 617 h 1439"/>
                <a:gd name="T4" fmla="*/ 0 w 1058"/>
                <a:gd name="T5" fmla="*/ 0 h 1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20">
              <a:extLst>
                <a:ext uri="{FF2B5EF4-FFF2-40B4-BE49-F238E27FC236}">
                  <a16:creationId xmlns:a16="http://schemas.microsoft.com/office/drawing/2014/main" id="{095725BF-17CD-419C-ABDA-413C968B77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>
                <a:gd name="T0" fmla="*/ 718 w 718"/>
                <a:gd name="T1" fmla="*/ 575 h 575"/>
                <a:gd name="T2" fmla="*/ 0 w 718"/>
                <a:gd name="T3" fmla="*/ 0 h 5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21">
              <a:extLst>
                <a:ext uri="{FF2B5EF4-FFF2-40B4-BE49-F238E27FC236}">
                  <a16:creationId xmlns:a16="http://schemas.microsoft.com/office/drawing/2014/main" id="{5FA5D45F-6925-438B-80E1-1A8C6A2EC3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>
                <a:gd name="T0" fmla="*/ 620 w 620"/>
                <a:gd name="T1" fmla="*/ 536 h 536"/>
                <a:gd name="T2" fmla="*/ 0 w 620"/>
                <a:gd name="T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22">
              <a:extLst>
                <a:ext uri="{FF2B5EF4-FFF2-40B4-BE49-F238E27FC236}">
                  <a16:creationId xmlns:a16="http://schemas.microsoft.com/office/drawing/2014/main" id="{381B3B5F-D54F-4CAD-99B2-C5C17385A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>
                <a:gd name="T0" fmla="*/ 0 w 455"/>
                <a:gd name="T1" fmla="*/ 0 h 285"/>
                <a:gd name="T2" fmla="*/ 455 w 455"/>
                <a:gd name="T3" fmla="*/ 285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23">
              <a:extLst>
                <a:ext uri="{FF2B5EF4-FFF2-40B4-BE49-F238E27FC236}">
                  <a16:creationId xmlns:a16="http://schemas.microsoft.com/office/drawing/2014/main" id="{90AA8FDA-918A-41EB-8BD1-E460C0870F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>
                <a:gd name="T0" fmla="*/ 0 w 188"/>
                <a:gd name="T1" fmla="*/ 0 h 112"/>
                <a:gd name="T2" fmla="*/ 188 w 188"/>
                <a:gd name="T3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62" name="Rectangle 61">
            <a:extLst>
              <a:ext uri="{FF2B5EF4-FFF2-40B4-BE49-F238E27FC236}">
                <a16:creationId xmlns:a16="http://schemas.microsoft.com/office/drawing/2014/main" id="{0E9C38C2-9F50-4659-B061-C7604DC72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3751" y="0"/>
            <a:ext cx="4066605" cy="685800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8" name="Picture 8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497AD04E-A63A-4949-BDDF-E1DB4BD951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31520" y="4035185"/>
            <a:ext cx="2019300" cy="2266950"/>
          </a:xfrm>
          <a:prstGeom prst="rect">
            <a:avLst/>
          </a:prstGeom>
          <a:ln w="9525">
            <a:noFill/>
          </a:ln>
        </p:spPr>
      </p:pic>
      <p:pic>
        <p:nvPicPr>
          <p:cNvPr id="6" name="Picture 6" descr="A picture containing clipart&#10;&#10;Description generated with high confidence">
            <a:extLst>
              <a:ext uri="{FF2B5EF4-FFF2-40B4-BE49-F238E27FC236}">
                <a16:creationId xmlns:a16="http://schemas.microsoft.com/office/drawing/2014/main" id="{280216D9-DE49-471B-AF13-7680E58183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39678" y="651668"/>
            <a:ext cx="3432282" cy="2284027"/>
          </a:xfrm>
          <a:prstGeom prst="rect">
            <a:avLst/>
          </a:prstGeom>
          <a:ln w="9525">
            <a:noFill/>
          </a:ln>
        </p:spPr>
      </p:pic>
      <p:grpSp>
        <p:nvGrpSpPr>
          <p:cNvPr id="64" name="Group 63">
            <a:extLst>
              <a:ext uri="{FF2B5EF4-FFF2-40B4-BE49-F238E27FC236}">
                <a16:creationId xmlns:a16="http://schemas.microsoft.com/office/drawing/2014/main" id="{EC9EB1F2-7769-4038-B88F-B4DE79EA5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7084" y="1186483"/>
            <a:ext cx="6509954" cy="4477933"/>
            <a:chOff x="807084" y="1186483"/>
            <a:chExt cx="6509954" cy="4477933"/>
          </a:xfrm>
        </p:grpSpPr>
        <p:sp>
          <p:nvSpPr>
            <p:cNvPr id="65" name="Rectangle 64">
              <a:extLst>
                <a:ext uri="{FF2B5EF4-FFF2-40B4-BE49-F238E27FC236}">
                  <a16:creationId xmlns:a16="http://schemas.microsoft.com/office/drawing/2014/main" id="{3B1FDF60-E26A-429D-BA43-6C025CB18F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7846" y="1186483"/>
              <a:ext cx="6508430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Isosceles Triangle 39">
              <a:extLst>
                <a:ext uri="{FF2B5EF4-FFF2-40B4-BE49-F238E27FC236}">
                  <a16:creationId xmlns:a16="http://schemas.microsoft.com/office/drawing/2014/main" id="{46B42412-98F4-4930-B872-B8201663C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3858445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Rectangle 66">
              <a:extLst>
                <a:ext uri="{FF2B5EF4-FFF2-40B4-BE49-F238E27FC236}">
                  <a16:creationId xmlns:a16="http://schemas.microsoft.com/office/drawing/2014/main" id="{AEA52B9B-4949-4570-9103-837B28C668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7084" y="1991156"/>
              <a:ext cx="6509954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itle 2">
            <a:extLst>
              <a:ext uri="{FF2B5EF4-FFF2-40B4-BE49-F238E27FC236}">
                <a16:creationId xmlns:a16="http://schemas.microsoft.com/office/drawing/2014/main" id="{3163FE79-A899-458A-8CC6-9CB5DB5CE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5414" y="2075504"/>
            <a:ext cx="6337231" cy="1748729"/>
          </a:xfrm>
        </p:spPr>
        <p:txBody>
          <a:bodyPr vert="horz" lIns="228600" tIns="228600" rIns="228600" bIns="0" rtlCol="0" anchor="b">
            <a:normAutofit fontScale="90000"/>
          </a:bodyPr>
          <a:lstStyle/>
          <a:p>
            <a:pPr>
              <a:lnSpc>
                <a:spcPct val="80000"/>
              </a:lnSpc>
            </a:pPr>
            <a:r>
              <a:rPr lang="en-US" sz="5400">
                <a:cs typeface="Calibri Light"/>
              </a:rPr>
              <a:t>Would people with a need for affiliation act alone of as a group????</a:t>
            </a:r>
            <a:endParaRPr lang="en-US" sz="540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01F3CB-F438-4785-A63E-94ECE7787A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95416" y="3906266"/>
            <a:ext cx="6337230" cy="1322587"/>
          </a:xfrm>
        </p:spPr>
        <p:txBody>
          <a:bodyPr vert="horz" lIns="91440" tIns="0" rIns="91440" bIns="45720" rtlCol="0" anchor="t">
            <a:normAutofit fontScale="92500" lnSpcReduction="10000"/>
          </a:bodyPr>
          <a:lstStyle/>
          <a:p>
            <a:pPr>
              <a:lnSpc>
                <a:spcPct val="100000"/>
              </a:lnSpc>
            </a:pPr>
            <a:r>
              <a:rPr lang="en-US" dirty="0"/>
              <a:t>. </a:t>
            </a:r>
            <a:r>
              <a:rPr lang="en-US" dirty="0" err="1"/>
              <a:t>Affliation</a:t>
            </a:r>
            <a:r>
              <a:rPr lang="en-US" dirty="0"/>
              <a:t>- feels the need for other peoples company</a:t>
            </a:r>
            <a:endParaRPr lang="en-US"/>
          </a:p>
          <a:p>
            <a:pPr>
              <a:lnSpc>
                <a:spcPct val="100000"/>
              </a:lnSpc>
            </a:pPr>
            <a:r>
              <a:rPr lang="en-US" dirty="0"/>
              <a:t>.will always look for a </a:t>
            </a:r>
            <a:r>
              <a:rPr lang="en-US" dirty="0" err="1"/>
              <a:t>sence</a:t>
            </a:r>
            <a:r>
              <a:rPr lang="en-US" dirty="0"/>
              <a:t> of belonging within a social group</a:t>
            </a:r>
            <a:endParaRPr lang="en-US"/>
          </a:p>
          <a:p>
            <a:pPr>
              <a:lnSpc>
                <a:spcPct val="100000"/>
              </a:lnSpc>
            </a:pPr>
            <a:r>
              <a:rPr lang="en-US" dirty="0"/>
              <a:t>.we spend 50% of our lives with others rather than be alone.</a:t>
            </a:r>
          </a:p>
          <a:p>
            <a:pPr>
              <a:lnSpc>
                <a:spcPct val="100000"/>
              </a:lnSpc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73961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" name="Group 8">
            <a:extLst>
              <a:ext uri="{FF2B5EF4-FFF2-40B4-BE49-F238E27FC236}">
                <a16:creationId xmlns:a16="http://schemas.microsoft.com/office/drawing/2014/main" id="{17C4610E-9C18-467B-BF10-BE6A974CC3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296DF307-344E-4E9B-A7AA-8139E450D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E263CC2D-ACFB-4EB3-ADF9-CD82BC8422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C5366E2F-9BA0-485A-B1CA-A5E6E2E37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1803051E-7C26-4F53-8293-B4EAED4212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D10888CD-E496-4116-9C45-CF4F17ADE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0A42DA8F-DA3D-43E9-A184-E0F6C133A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473EAD31-7AA3-49B7-ADD6-C13FF0F14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2">
              <a:extLst>
                <a:ext uri="{FF2B5EF4-FFF2-40B4-BE49-F238E27FC236}">
                  <a16:creationId xmlns:a16="http://schemas.microsoft.com/office/drawing/2014/main" id="{2BBB7CDF-BA2E-451F-9201-CF2B6FEAEA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3">
              <a:extLst>
                <a:ext uri="{FF2B5EF4-FFF2-40B4-BE49-F238E27FC236}">
                  <a16:creationId xmlns:a16="http://schemas.microsoft.com/office/drawing/2014/main" id="{84809EF2-CD0D-4BC3-ABC7-E7E312A1D7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4">
              <a:extLst>
                <a:ext uri="{FF2B5EF4-FFF2-40B4-BE49-F238E27FC236}">
                  <a16:creationId xmlns:a16="http://schemas.microsoft.com/office/drawing/2014/main" id="{11D2D6C5-637B-4AFE-97F4-D4E48A6134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5">
              <a:extLst>
                <a:ext uri="{FF2B5EF4-FFF2-40B4-BE49-F238E27FC236}">
                  <a16:creationId xmlns:a16="http://schemas.microsoft.com/office/drawing/2014/main" id="{F841B2C5-57F5-4FE6-B4D4-EBB3F30881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6">
              <a:extLst>
                <a:ext uri="{FF2B5EF4-FFF2-40B4-BE49-F238E27FC236}">
                  <a16:creationId xmlns:a16="http://schemas.microsoft.com/office/drawing/2014/main" id="{B4822A39-2A52-4B2C-9319-BEFC526DB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7">
              <a:extLst>
                <a:ext uri="{FF2B5EF4-FFF2-40B4-BE49-F238E27FC236}">
                  <a16:creationId xmlns:a16="http://schemas.microsoft.com/office/drawing/2014/main" id="{4E469692-E783-4950-8DEC-3A1FD3978B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8">
              <a:extLst>
                <a:ext uri="{FF2B5EF4-FFF2-40B4-BE49-F238E27FC236}">
                  <a16:creationId xmlns:a16="http://schemas.microsoft.com/office/drawing/2014/main" id="{012909CD-3254-41E5-B8BB-0F2D7CE0D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9">
              <a:extLst>
                <a:ext uri="{FF2B5EF4-FFF2-40B4-BE49-F238E27FC236}">
                  <a16:creationId xmlns:a16="http://schemas.microsoft.com/office/drawing/2014/main" id="{93E7648E-861E-4503-AEDC-56C4EC5072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20">
              <a:extLst>
                <a:ext uri="{FF2B5EF4-FFF2-40B4-BE49-F238E27FC236}">
                  <a16:creationId xmlns:a16="http://schemas.microsoft.com/office/drawing/2014/main" id="{F9C72257-EBD0-4D1C-A32C-D846446872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1">
              <a:extLst>
                <a:ext uri="{FF2B5EF4-FFF2-40B4-BE49-F238E27FC236}">
                  <a16:creationId xmlns:a16="http://schemas.microsoft.com/office/drawing/2014/main" id="{87BB2CBB-9C22-4E28-AB86-DC92AEE2DB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2">
              <a:extLst>
                <a:ext uri="{FF2B5EF4-FFF2-40B4-BE49-F238E27FC236}">
                  <a16:creationId xmlns:a16="http://schemas.microsoft.com/office/drawing/2014/main" id="{F85B3053-8D9F-410A-80C2-7960DDEA6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3">
              <a:extLst>
                <a:ext uri="{FF2B5EF4-FFF2-40B4-BE49-F238E27FC236}">
                  <a16:creationId xmlns:a16="http://schemas.microsoft.com/office/drawing/2014/main" id="{E8FF5DA7-6E72-41F1-A54C-EAF440A274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1" name="Group 29">
            <a:extLst>
              <a:ext uri="{FF2B5EF4-FFF2-40B4-BE49-F238E27FC236}">
                <a16:creationId xmlns:a16="http://schemas.microsoft.com/office/drawing/2014/main" id="{A899734C-500F-4274-9854-8BFA14A1D7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FF07BF51-2934-47AD-A415-7400882F14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DD6E3DF0-EDC0-458B-9C5B-911814F0A6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5D0824B1-47C9-4504-99FB-CB1505197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72" name="Rectangle 34">
            <a:extLst>
              <a:ext uri="{FF2B5EF4-FFF2-40B4-BE49-F238E27FC236}">
                <a16:creationId xmlns:a16="http://schemas.microsoft.com/office/drawing/2014/main" id="{5A3952F4-CEEF-450F-BDC5-CF312F59BA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3" name="Group 36">
            <a:extLst>
              <a:ext uri="{FF2B5EF4-FFF2-40B4-BE49-F238E27FC236}">
                <a16:creationId xmlns:a16="http://schemas.microsoft.com/office/drawing/2014/main" id="{0D4DA78C-0C4B-4D8A-B55A-A282B7167E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38" name="Freeform 5">
              <a:extLst>
                <a:ext uri="{FF2B5EF4-FFF2-40B4-BE49-F238E27FC236}">
                  <a16:creationId xmlns:a16="http://schemas.microsoft.com/office/drawing/2014/main" id="{7ECF73DA-C76A-4916-B98E-A7BCDC621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>
                <a:gd name="T0" fmla="*/ 1752 w 2038"/>
                <a:gd name="T1" fmla="*/ 1169 h 1169"/>
                <a:gd name="T2" fmla="*/ 1487 w 2038"/>
                <a:gd name="T3" fmla="*/ 334 h 1169"/>
                <a:gd name="T4" fmla="*/ 860 w 2038"/>
                <a:gd name="T5" fmla="*/ 22 h 1169"/>
                <a:gd name="T6" fmla="*/ 199 w 2038"/>
                <a:gd name="T7" fmla="*/ 318 h 1169"/>
                <a:gd name="T8" fmla="*/ 399 w 2038"/>
                <a:gd name="T9" fmla="*/ 1165 h 1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6">
              <a:extLst>
                <a:ext uri="{FF2B5EF4-FFF2-40B4-BE49-F238E27FC236}">
                  <a16:creationId xmlns:a16="http://schemas.microsoft.com/office/drawing/2014/main" id="{7D9C77C3-B503-45A3-8D26-D0C1937605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>
                <a:gd name="T0" fmla="*/ 1025 w 1549"/>
                <a:gd name="T1" fmla="*/ 1016 h 1017"/>
                <a:gd name="T2" fmla="*/ 1443 w 1549"/>
                <a:gd name="T3" fmla="*/ 592 h 1017"/>
                <a:gd name="T4" fmla="*/ 782 w 1549"/>
                <a:gd name="T5" fmla="*/ 53 h 1017"/>
                <a:gd name="T6" fmla="*/ 150 w 1549"/>
                <a:gd name="T7" fmla="*/ 329 h 1017"/>
                <a:gd name="T8" fmla="*/ 477 w 1549"/>
                <a:gd name="T9" fmla="*/ 1017 h 10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7">
              <a:extLst>
                <a:ext uri="{FF2B5EF4-FFF2-40B4-BE49-F238E27FC236}">
                  <a16:creationId xmlns:a16="http://schemas.microsoft.com/office/drawing/2014/main" id="{69473FFE-1F72-4D1A-B3CF-EA3AB83333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>
                <a:gd name="T0" fmla="*/ 1302 w 1688"/>
                <a:gd name="T1" fmla="*/ 1066 h 1066"/>
                <a:gd name="T2" fmla="*/ 1613 w 1688"/>
                <a:gd name="T3" fmla="*/ 850 h 1066"/>
                <a:gd name="T4" fmla="*/ 1517 w 1688"/>
                <a:gd name="T5" fmla="*/ 471 h 1066"/>
                <a:gd name="T6" fmla="*/ 798 w 1688"/>
                <a:gd name="T7" fmla="*/ 28 h 1066"/>
                <a:gd name="T8" fmla="*/ 181 w 1688"/>
                <a:gd name="T9" fmla="*/ 333 h 1066"/>
                <a:gd name="T10" fmla="*/ 420 w 1688"/>
                <a:gd name="T11" fmla="*/ 1066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8">
              <a:extLst>
                <a:ext uri="{FF2B5EF4-FFF2-40B4-BE49-F238E27FC236}">
                  <a16:creationId xmlns:a16="http://schemas.microsoft.com/office/drawing/2014/main" id="{92D28C2F-AA3A-4AE4-A363-CDAAD6903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>
                <a:gd name="T0" fmla="*/ 1873 w 2171"/>
                <a:gd name="T1" fmla="*/ 1326 h 1326"/>
                <a:gd name="T2" fmla="*/ 1609 w 2171"/>
                <a:gd name="T3" fmla="*/ 473 h 1326"/>
                <a:gd name="T4" fmla="*/ 880 w 2171"/>
                <a:gd name="T5" fmla="*/ 63 h 1326"/>
                <a:gd name="T6" fmla="*/ 0 w 2171"/>
                <a:gd name="T7" fmla="*/ 423 h 1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9">
              <a:extLst>
                <a:ext uri="{FF2B5EF4-FFF2-40B4-BE49-F238E27FC236}">
                  <a16:creationId xmlns:a16="http://schemas.microsoft.com/office/drawing/2014/main" id="{23FB7128-453B-4B41-B6C4-08DD8E0B4F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>
                <a:gd name="T0" fmla="*/ 0 w 106"/>
                <a:gd name="T1" fmla="*/ 0 h 143"/>
                <a:gd name="T2" fmla="*/ 106 w 106"/>
                <a:gd name="T3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10">
              <a:extLst>
                <a:ext uri="{FF2B5EF4-FFF2-40B4-BE49-F238E27FC236}">
                  <a16:creationId xmlns:a16="http://schemas.microsoft.com/office/drawing/2014/main" id="{6880E309-1912-4236-B9B3-BEADC589C9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>
                <a:gd name="T0" fmla="*/ 2046 w 2330"/>
                <a:gd name="T1" fmla="*/ 1452 h 1452"/>
                <a:gd name="T2" fmla="*/ 1813 w 2330"/>
                <a:gd name="T3" fmla="*/ 601 h 1452"/>
                <a:gd name="T4" fmla="*/ 956 w 2330"/>
                <a:gd name="T5" fmla="*/ 97 h 1452"/>
                <a:gd name="T6" fmla="*/ 0 w 2330"/>
                <a:gd name="T7" fmla="*/ 366 h 14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11">
              <a:extLst>
                <a:ext uri="{FF2B5EF4-FFF2-40B4-BE49-F238E27FC236}">
                  <a16:creationId xmlns:a16="http://schemas.microsoft.com/office/drawing/2014/main" id="{B3581478-F786-431D-8338-BC92579278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>
                <a:gd name="T0" fmla="*/ 1094 w 1216"/>
                <a:gd name="T1" fmla="*/ 1436 h 1436"/>
                <a:gd name="T2" fmla="*/ 709 w 1216"/>
                <a:gd name="T3" fmla="*/ 551 h 1436"/>
                <a:gd name="T4" fmla="*/ 0 w 1216"/>
                <a:gd name="T5" fmla="*/ 0 h 1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12">
              <a:extLst>
                <a:ext uri="{FF2B5EF4-FFF2-40B4-BE49-F238E27FC236}">
                  <a16:creationId xmlns:a16="http://schemas.microsoft.com/office/drawing/2014/main" id="{C2F3C25E-0AD0-40B1-9A53-803E311EB6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>
                <a:gd name="T0" fmla="*/ 222 w 222"/>
                <a:gd name="T1" fmla="*/ 0 h 129"/>
                <a:gd name="T2" fmla="*/ 0 w 222"/>
                <a:gd name="T3" fmla="*/ 129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3">
              <a:extLst>
                <a:ext uri="{FF2B5EF4-FFF2-40B4-BE49-F238E27FC236}">
                  <a16:creationId xmlns:a16="http://schemas.microsoft.com/office/drawing/2014/main" id="{254A4092-09A9-4534-9FB7-E8C43BAFEF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>
                <a:gd name="T0" fmla="*/ 1067 w 1174"/>
                <a:gd name="T1" fmla="*/ 1440 h 1440"/>
                <a:gd name="T2" fmla="*/ 698 w 1174"/>
                <a:gd name="T3" fmla="*/ 577 h 1440"/>
                <a:gd name="T4" fmla="*/ 0 w 1174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4">
              <a:extLst>
                <a:ext uri="{FF2B5EF4-FFF2-40B4-BE49-F238E27FC236}">
                  <a16:creationId xmlns:a16="http://schemas.microsoft.com/office/drawing/2014/main" id="{17DC81C3-0AAE-4C51-AC1E-9C52D9D6E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>
                <a:gd name="T0" fmla="*/ 125 w 125"/>
                <a:gd name="T1" fmla="*/ 0 h 74"/>
                <a:gd name="T2" fmla="*/ 0 w 125"/>
                <a:gd name="T3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5">
              <a:extLst>
                <a:ext uri="{FF2B5EF4-FFF2-40B4-BE49-F238E27FC236}">
                  <a16:creationId xmlns:a16="http://schemas.microsoft.com/office/drawing/2014/main" id="{ECF228EB-7CAF-48CA-91FF-7F90D38D1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>
                <a:gd name="T0" fmla="*/ 1056 w 1155"/>
                <a:gd name="T1" fmla="*/ 1440 h 1440"/>
                <a:gd name="T2" fmla="*/ 686 w 1155"/>
                <a:gd name="T3" fmla="*/ 580 h 1440"/>
                <a:gd name="T4" fmla="*/ 0 w 1155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6">
              <a:extLst>
                <a:ext uri="{FF2B5EF4-FFF2-40B4-BE49-F238E27FC236}">
                  <a16:creationId xmlns:a16="http://schemas.microsoft.com/office/drawing/2014/main" id="{03F69F28-F451-40B8-B537-50B2F600CC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>
                <a:gd name="T0" fmla="*/ 75 w 75"/>
                <a:gd name="T1" fmla="*/ 0 h 45"/>
                <a:gd name="T2" fmla="*/ 0 w 75"/>
                <a:gd name="T3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7">
              <a:extLst>
                <a:ext uri="{FF2B5EF4-FFF2-40B4-BE49-F238E27FC236}">
                  <a16:creationId xmlns:a16="http://schemas.microsoft.com/office/drawing/2014/main" id="{54488737-013B-4318-BC67-434AD28B5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>
                <a:gd name="T0" fmla="*/ 1053 w 1160"/>
                <a:gd name="T1" fmla="*/ 1441 h 1441"/>
                <a:gd name="T2" fmla="*/ 705 w 1160"/>
                <a:gd name="T3" fmla="*/ 599 h 1441"/>
                <a:gd name="T4" fmla="*/ 0 w 1160"/>
                <a:gd name="T5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8">
              <a:extLst>
                <a:ext uri="{FF2B5EF4-FFF2-40B4-BE49-F238E27FC236}">
                  <a16:creationId xmlns:a16="http://schemas.microsoft.com/office/drawing/2014/main" id="{389B1C22-A68B-4C03-801D-CC83D731C7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>
                <a:gd name="T0" fmla="*/ 1040 w 1137"/>
                <a:gd name="T1" fmla="*/ 1440 h 1440"/>
                <a:gd name="T2" fmla="*/ 698 w 1137"/>
                <a:gd name="T3" fmla="*/ 611 h 1440"/>
                <a:gd name="T4" fmla="*/ 0 w 1137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9">
              <a:extLst>
                <a:ext uri="{FF2B5EF4-FFF2-40B4-BE49-F238E27FC236}">
                  <a16:creationId xmlns:a16="http://schemas.microsoft.com/office/drawing/2014/main" id="{D567BE50-5D40-4D8A-8152-F226B9A5E9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>
                <a:gd name="T0" fmla="*/ 1011 w 1058"/>
                <a:gd name="T1" fmla="*/ 1439 h 1439"/>
                <a:gd name="T2" fmla="*/ 648 w 1058"/>
                <a:gd name="T3" fmla="*/ 617 h 1439"/>
                <a:gd name="T4" fmla="*/ 0 w 1058"/>
                <a:gd name="T5" fmla="*/ 0 h 1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20">
              <a:extLst>
                <a:ext uri="{FF2B5EF4-FFF2-40B4-BE49-F238E27FC236}">
                  <a16:creationId xmlns:a16="http://schemas.microsoft.com/office/drawing/2014/main" id="{7DC52B42-3DD8-4619-B5D5-B2F32AB35C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>
                <a:gd name="T0" fmla="*/ 718 w 718"/>
                <a:gd name="T1" fmla="*/ 575 h 575"/>
                <a:gd name="T2" fmla="*/ 0 w 718"/>
                <a:gd name="T3" fmla="*/ 0 h 5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21">
              <a:extLst>
                <a:ext uri="{FF2B5EF4-FFF2-40B4-BE49-F238E27FC236}">
                  <a16:creationId xmlns:a16="http://schemas.microsoft.com/office/drawing/2014/main" id="{5C0D071D-8745-4FB3-A5F7-419D25938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>
                <a:gd name="T0" fmla="*/ 620 w 620"/>
                <a:gd name="T1" fmla="*/ 536 h 536"/>
                <a:gd name="T2" fmla="*/ 0 w 620"/>
                <a:gd name="T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22">
              <a:extLst>
                <a:ext uri="{FF2B5EF4-FFF2-40B4-BE49-F238E27FC236}">
                  <a16:creationId xmlns:a16="http://schemas.microsoft.com/office/drawing/2014/main" id="{CFA10117-7DD4-43E8-83FA-D7EE3F5C8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>
                <a:gd name="T0" fmla="*/ 0 w 455"/>
                <a:gd name="T1" fmla="*/ 0 h 285"/>
                <a:gd name="T2" fmla="*/ 455 w 455"/>
                <a:gd name="T3" fmla="*/ 285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23">
              <a:extLst>
                <a:ext uri="{FF2B5EF4-FFF2-40B4-BE49-F238E27FC236}">
                  <a16:creationId xmlns:a16="http://schemas.microsoft.com/office/drawing/2014/main" id="{EDEC1EC1-629B-49D7-98BA-406E23FAE7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>
                <a:gd name="T0" fmla="*/ 0 w 188"/>
                <a:gd name="T1" fmla="*/ 0 h 112"/>
                <a:gd name="T2" fmla="*/ 188 w 188"/>
                <a:gd name="T3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74" name="Group 57">
            <a:extLst>
              <a:ext uri="{FF2B5EF4-FFF2-40B4-BE49-F238E27FC236}">
                <a16:creationId xmlns:a16="http://schemas.microsoft.com/office/drawing/2014/main" id="{73715383-73C4-4901-AFA5-0102295EA9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258942" y="3893141"/>
            <a:ext cx="5648782" cy="1771275"/>
            <a:chOff x="3258942" y="3893141"/>
            <a:chExt cx="5648782" cy="1771275"/>
          </a:xfrm>
        </p:grpSpPr>
        <p:sp>
          <p:nvSpPr>
            <p:cNvPr id="75" name="Isosceles Triangle 39">
              <a:extLst>
                <a:ext uri="{FF2B5EF4-FFF2-40B4-BE49-F238E27FC236}">
                  <a16:creationId xmlns:a16="http://schemas.microsoft.com/office/drawing/2014/main" id="{5D140808-42E8-4A10-B128-BA27555657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Rectangle 59">
              <a:extLst>
                <a:ext uri="{FF2B5EF4-FFF2-40B4-BE49-F238E27FC236}">
                  <a16:creationId xmlns:a16="http://schemas.microsoft.com/office/drawing/2014/main" id="{76C84F0D-C481-4C9A-914C-85BCC2C6F3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58942" y="3893141"/>
              <a:ext cx="5648782" cy="142021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7" name="Rectangle 61">
            <a:extLst>
              <a:ext uri="{FF2B5EF4-FFF2-40B4-BE49-F238E27FC236}">
                <a16:creationId xmlns:a16="http://schemas.microsoft.com/office/drawing/2014/main" id="{6FC59711-2B1C-40F1-BD85-80BE44EA6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58942" y="1177047"/>
            <a:ext cx="5648782" cy="2623954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screenshot&#10;&#10;Description generated with high confidence">
            <a:extLst>
              <a:ext uri="{FF2B5EF4-FFF2-40B4-BE49-F238E27FC236}">
                <a16:creationId xmlns:a16="http://schemas.microsoft.com/office/drawing/2014/main" id="{69A8D4F2-C4D1-4F15-AD83-17052208E8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9440" y="1344133"/>
            <a:ext cx="3056847" cy="2289685"/>
          </a:xfrm>
          <a:prstGeom prst="rect">
            <a:avLst/>
          </a:prstGeom>
          <a:ln w="12700"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62B010-C366-4A26-A2D4-54623B504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1238" y="3980237"/>
            <a:ext cx="5495069" cy="727748"/>
          </a:xfrm>
        </p:spPr>
        <p:txBody>
          <a:bodyPr vert="horz" lIns="228600" tIns="228600" rIns="228600" bIns="0" rtlCol="0" anchor="b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1900"/>
              <a:t>The proximity effect</a:t>
            </a:r>
            <a:br>
              <a:rPr lang="en-US" sz="1900"/>
            </a:br>
            <a:r>
              <a:rPr lang="en-US" sz="1900"/>
              <a:t>what is it?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926EEE-A505-4EB7-BFA6-A48FC289F4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41238" y="4707986"/>
            <a:ext cx="5495069" cy="522636"/>
          </a:xfrm>
        </p:spPr>
        <p:txBody>
          <a:bodyPr vert="horz" lIns="91440" tIns="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000"/>
              <a:t>Its al about familiarity </a:t>
            </a:r>
          </a:p>
          <a:p>
            <a:pPr>
              <a:lnSpc>
                <a:spcPct val="90000"/>
              </a:lnSpc>
            </a:pPr>
            <a:r>
              <a:rPr lang="en-US" sz="1000"/>
              <a:t>If you spend a lot of time with a person this is when the proximity effect comes in to play</a:t>
            </a:r>
          </a:p>
        </p:txBody>
      </p:sp>
    </p:spTree>
    <p:extLst>
      <p:ext uri="{BB962C8B-B14F-4D97-AF65-F5344CB8AC3E}">
        <p14:creationId xmlns:p14="http://schemas.microsoft.com/office/powerpoint/2010/main" val="1500075214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Atlas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Atlas</vt:lpstr>
      <vt:lpstr>Psychological explanation for affiliation .Henry Murray 1938/ David Mclelland 1960 . Affiliation is the need to be a part of a group of community .intergrated  motivational theory .Personality theory     </vt:lpstr>
      <vt:lpstr>Would people with a need for affiliation act alone of as a group????</vt:lpstr>
      <vt:lpstr>The proximity effect what is it?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81</cp:revision>
  <dcterms:created xsi:type="dcterms:W3CDTF">2013-07-15T20:26:40Z</dcterms:created>
  <dcterms:modified xsi:type="dcterms:W3CDTF">2018-05-18T08:46:16Z</dcterms:modified>
</cp:coreProperties>
</file>