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4"/>
  </p:sldMasterIdLst>
  <p:sldIdLst>
    <p:sldId id="268" r:id="rId5"/>
    <p:sldId id="269" r:id="rId6"/>
    <p:sldId id="259" r:id="rId7"/>
    <p:sldId id="260" r:id="rId8"/>
    <p:sldId id="261" r:id="rId9"/>
    <p:sldId id="262" r:id="rId10"/>
    <p:sldId id="264" r:id="rId11"/>
    <p:sldId id="265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996B83-A307-4F96-BA6C-78268E433EE2}" v="2" dt="2026-03-23T10:24:04.9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2813D6-F555-4610-B925-D951978B03E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B292EF8-F31F-4D78-8F16-77AC5E81A300}">
      <dgm:prSet custT="1"/>
      <dgm:spPr/>
      <dgm:t>
        <a:bodyPr/>
        <a:lstStyle/>
        <a:p>
          <a:r>
            <a:rPr lang="en-GB" sz="1500" dirty="0"/>
            <a:t>Green Haven Florists has </a:t>
          </a:r>
          <a:r>
            <a:rPr lang="en-GB" sz="1600" dirty="0"/>
            <a:t>seen</a:t>
          </a:r>
          <a:r>
            <a:rPr lang="en-GB" sz="1500" dirty="0"/>
            <a:t> a significant drop in in‑store sales over the past year, with only modest online growth that hasn’t offset reduced foot traffic.</a:t>
          </a:r>
          <a:endParaRPr lang="en-US" sz="1500" dirty="0"/>
        </a:p>
      </dgm:t>
    </dgm:pt>
    <dgm:pt modelId="{97840527-CA73-40B1-9F07-F761526AB0AC}" type="parTrans" cxnId="{E4194FBF-1FAF-4F01-BEC0-C4766B35120A}">
      <dgm:prSet/>
      <dgm:spPr/>
      <dgm:t>
        <a:bodyPr/>
        <a:lstStyle/>
        <a:p>
          <a:endParaRPr lang="en-US"/>
        </a:p>
      </dgm:t>
    </dgm:pt>
    <dgm:pt modelId="{4F82DE2F-3585-4824-8CEB-5DF7F48F4C8A}" type="sibTrans" cxnId="{E4194FBF-1FAF-4F01-BEC0-C4766B35120A}">
      <dgm:prSet/>
      <dgm:spPr/>
      <dgm:t>
        <a:bodyPr/>
        <a:lstStyle/>
        <a:p>
          <a:endParaRPr lang="en-US"/>
        </a:p>
      </dgm:t>
    </dgm:pt>
    <dgm:pt modelId="{2E4D920A-C2DF-46E1-8E87-EF156FF150DA}">
      <dgm:prSet/>
      <dgm:spPr/>
      <dgm:t>
        <a:bodyPr/>
        <a:lstStyle/>
        <a:p>
          <a:r>
            <a:rPr lang="en-GB"/>
            <a:t>Rising supply costs, stronger competition from digital‑focused rivals and national chains, and customer concerns about the shop’s online experience are adding further pressure. </a:t>
          </a:r>
          <a:endParaRPr lang="en-US"/>
        </a:p>
      </dgm:t>
    </dgm:pt>
    <dgm:pt modelId="{BB847B18-6570-4CAA-940C-F0E3658B103E}" type="parTrans" cxnId="{124B76B2-63FD-478C-82C9-2BEB9BFE2C33}">
      <dgm:prSet/>
      <dgm:spPr/>
      <dgm:t>
        <a:bodyPr/>
        <a:lstStyle/>
        <a:p>
          <a:endParaRPr lang="en-US"/>
        </a:p>
      </dgm:t>
    </dgm:pt>
    <dgm:pt modelId="{7DEAA544-0C19-44BC-A484-B628EE7B7DF9}" type="sibTrans" cxnId="{124B76B2-63FD-478C-82C9-2BEB9BFE2C33}">
      <dgm:prSet/>
      <dgm:spPr/>
      <dgm:t>
        <a:bodyPr/>
        <a:lstStyle/>
        <a:p>
          <a:endParaRPr lang="en-US"/>
        </a:p>
      </dgm:t>
    </dgm:pt>
    <dgm:pt modelId="{0E9B575A-E714-4135-A990-A5A3FB60D1D2}">
      <dgm:prSet/>
      <dgm:spPr/>
      <dgm:t>
        <a:bodyPr/>
        <a:lstStyle/>
        <a:p>
          <a:r>
            <a:rPr lang="en-GB" dirty="0"/>
            <a:t>This case study reviews the key internal and external factors behind the decline to inform future strategic recommendations.</a:t>
          </a:r>
          <a:endParaRPr lang="en-US" dirty="0"/>
        </a:p>
      </dgm:t>
    </dgm:pt>
    <dgm:pt modelId="{EFE3792B-84E2-46A9-9DF3-6CA76AD02EB9}" type="parTrans" cxnId="{6F345706-C1C7-479E-8697-B5CCFCB0BC30}">
      <dgm:prSet/>
      <dgm:spPr/>
      <dgm:t>
        <a:bodyPr/>
        <a:lstStyle/>
        <a:p>
          <a:endParaRPr lang="en-US"/>
        </a:p>
      </dgm:t>
    </dgm:pt>
    <dgm:pt modelId="{2CE52345-E441-4152-9CE6-8E0F5619F169}" type="sibTrans" cxnId="{6F345706-C1C7-479E-8697-B5CCFCB0BC30}">
      <dgm:prSet/>
      <dgm:spPr/>
      <dgm:t>
        <a:bodyPr/>
        <a:lstStyle/>
        <a:p>
          <a:endParaRPr lang="en-US"/>
        </a:p>
      </dgm:t>
    </dgm:pt>
    <dgm:pt modelId="{9A34FC7F-8EFA-4D4B-BC11-35D4FDA23784}" type="pres">
      <dgm:prSet presAssocID="{BD2813D6-F555-4610-B925-D951978B03E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4642EC-AEA3-4517-941E-BC1D208A6297}" type="pres">
      <dgm:prSet presAssocID="{5B292EF8-F31F-4D78-8F16-77AC5E81A300}" presName="hierRoot1" presStyleCnt="0"/>
      <dgm:spPr/>
    </dgm:pt>
    <dgm:pt modelId="{840B0DD4-3040-4F82-8FD2-D71C8F60F55B}" type="pres">
      <dgm:prSet presAssocID="{5B292EF8-F31F-4D78-8F16-77AC5E81A300}" presName="composite" presStyleCnt="0"/>
      <dgm:spPr/>
    </dgm:pt>
    <dgm:pt modelId="{5A8994D6-CDC4-413A-B5B9-02964104D8AB}" type="pres">
      <dgm:prSet presAssocID="{5B292EF8-F31F-4D78-8F16-77AC5E81A300}" presName="background" presStyleLbl="node0" presStyleIdx="0" presStyleCnt="3"/>
      <dgm:spPr/>
    </dgm:pt>
    <dgm:pt modelId="{C020D0A2-B089-4D0E-B302-FACB2EE49768}" type="pres">
      <dgm:prSet presAssocID="{5B292EF8-F31F-4D78-8F16-77AC5E81A300}" presName="text" presStyleLbl="fgAcc0" presStyleIdx="0" presStyleCnt="3">
        <dgm:presLayoutVars>
          <dgm:chPref val="3"/>
        </dgm:presLayoutVars>
      </dgm:prSet>
      <dgm:spPr/>
    </dgm:pt>
    <dgm:pt modelId="{393C60CF-F410-4EFA-9C8F-77E18C1F9AB1}" type="pres">
      <dgm:prSet presAssocID="{5B292EF8-F31F-4D78-8F16-77AC5E81A300}" presName="hierChild2" presStyleCnt="0"/>
      <dgm:spPr/>
    </dgm:pt>
    <dgm:pt modelId="{72A57292-4DAD-488D-8C33-A7DBD57F35CC}" type="pres">
      <dgm:prSet presAssocID="{2E4D920A-C2DF-46E1-8E87-EF156FF150DA}" presName="hierRoot1" presStyleCnt="0"/>
      <dgm:spPr/>
    </dgm:pt>
    <dgm:pt modelId="{7D253789-6C17-4A17-A28A-2FEF6F4855AC}" type="pres">
      <dgm:prSet presAssocID="{2E4D920A-C2DF-46E1-8E87-EF156FF150DA}" presName="composite" presStyleCnt="0"/>
      <dgm:spPr/>
    </dgm:pt>
    <dgm:pt modelId="{9D442546-A1F7-4355-ACAE-FD32BD3CC7F5}" type="pres">
      <dgm:prSet presAssocID="{2E4D920A-C2DF-46E1-8E87-EF156FF150DA}" presName="background" presStyleLbl="node0" presStyleIdx="1" presStyleCnt="3"/>
      <dgm:spPr/>
    </dgm:pt>
    <dgm:pt modelId="{5655FF68-79ED-47DD-98FA-83778BAD8D8C}" type="pres">
      <dgm:prSet presAssocID="{2E4D920A-C2DF-46E1-8E87-EF156FF150DA}" presName="text" presStyleLbl="fgAcc0" presStyleIdx="1" presStyleCnt="3">
        <dgm:presLayoutVars>
          <dgm:chPref val="3"/>
        </dgm:presLayoutVars>
      </dgm:prSet>
      <dgm:spPr/>
    </dgm:pt>
    <dgm:pt modelId="{17565D93-1D18-4BE7-8AC6-5ADD77D2CC56}" type="pres">
      <dgm:prSet presAssocID="{2E4D920A-C2DF-46E1-8E87-EF156FF150DA}" presName="hierChild2" presStyleCnt="0"/>
      <dgm:spPr/>
    </dgm:pt>
    <dgm:pt modelId="{0FF48CC9-D25A-41BE-B8C2-1F08E3B40316}" type="pres">
      <dgm:prSet presAssocID="{0E9B575A-E714-4135-A990-A5A3FB60D1D2}" presName="hierRoot1" presStyleCnt="0"/>
      <dgm:spPr/>
    </dgm:pt>
    <dgm:pt modelId="{37BC5198-0EAC-44B4-8C22-E9B10AEF7111}" type="pres">
      <dgm:prSet presAssocID="{0E9B575A-E714-4135-A990-A5A3FB60D1D2}" presName="composite" presStyleCnt="0"/>
      <dgm:spPr/>
    </dgm:pt>
    <dgm:pt modelId="{66062D62-F2C8-4DD5-9325-67C7BF819B03}" type="pres">
      <dgm:prSet presAssocID="{0E9B575A-E714-4135-A990-A5A3FB60D1D2}" presName="background" presStyleLbl="node0" presStyleIdx="2" presStyleCnt="3"/>
      <dgm:spPr/>
    </dgm:pt>
    <dgm:pt modelId="{E04A752D-B3CE-487A-90C9-07882BDC0B37}" type="pres">
      <dgm:prSet presAssocID="{0E9B575A-E714-4135-A990-A5A3FB60D1D2}" presName="text" presStyleLbl="fgAcc0" presStyleIdx="2" presStyleCnt="3">
        <dgm:presLayoutVars>
          <dgm:chPref val="3"/>
        </dgm:presLayoutVars>
      </dgm:prSet>
      <dgm:spPr/>
    </dgm:pt>
    <dgm:pt modelId="{4D033EC8-CE88-465C-98C0-C3A777E02562}" type="pres">
      <dgm:prSet presAssocID="{0E9B575A-E714-4135-A990-A5A3FB60D1D2}" presName="hierChild2" presStyleCnt="0"/>
      <dgm:spPr/>
    </dgm:pt>
  </dgm:ptLst>
  <dgm:cxnLst>
    <dgm:cxn modelId="{6F345706-C1C7-479E-8697-B5CCFCB0BC30}" srcId="{BD2813D6-F555-4610-B925-D951978B03EE}" destId="{0E9B575A-E714-4135-A990-A5A3FB60D1D2}" srcOrd="2" destOrd="0" parTransId="{EFE3792B-84E2-46A9-9DF3-6CA76AD02EB9}" sibTransId="{2CE52345-E441-4152-9CE6-8E0F5619F169}"/>
    <dgm:cxn modelId="{CB143011-7A7A-4FAC-B9E2-6902AFFBC36D}" type="presOf" srcId="{0E9B575A-E714-4135-A990-A5A3FB60D1D2}" destId="{E04A752D-B3CE-487A-90C9-07882BDC0B37}" srcOrd="0" destOrd="0" presId="urn:microsoft.com/office/officeart/2005/8/layout/hierarchy1"/>
    <dgm:cxn modelId="{9C255577-11FE-4B2D-81CF-D0766D8041EE}" type="presOf" srcId="{5B292EF8-F31F-4D78-8F16-77AC5E81A300}" destId="{C020D0A2-B089-4D0E-B302-FACB2EE49768}" srcOrd="0" destOrd="0" presId="urn:microsoft.com/office/officeart/2005/8/layout/hierarchy1"/>
    <dgm:cxn modelId="{124B76B2-63FD-478C-82C9-2BEB9BFE2C33}" srcId="{BD2813D6-F555-4610-B925-D951978B03EE}" destId="{2E4D920A-C2DF-46E1-8E87-EF156FF150DA}" srcOrd="1" destOrd="0" parTransId="{BB847B18-6570-4CAA-940C-F0E3658B103E}" sibTransId="{7DEAA544-0C19-44BC-A484-B628EE7B7DF9}"/>
    <dgm:cxn modelId="{E4194FBF-1FAF-4F01-BEC0-C4766B35120A}" srcId="{BD2813D6-F555-4610-B925-D951978B03EE}" destId="{5B292EF8-F31F-4D78-8F16-77AC5E81A300}" srcOrd="0" destOrd="0" parTransId="{97840527-CA73-40B1-9F07-F761526AB0AC}" sibTransId="{4F82DE2F-3585-4824-8CEB-5DF7F48F4C8A}"/>
    <dgm:cxn modelId="{EDF48CD6-4FF2-4810-AB0E-23F41FF734B9}" type="presOf" srcId="{BD2813D6-F555-4610-B925-D951978B03EE}" destId="{9A34FC7F-8EFA-4D4B-BC11-35D4FDA23784}" srcOrd="0" destOrd="0" presId="urn:microsoft.com/office/officeart/2005/8/layout/hierarchy1"/>
    <dgm:cxn modelId="{4A37E9E3-F690-40A1-B3DA-D291AE37532E}" type="presOf" srcId="{2E4D920A-C2DF-46E1-8E87-EF156FF150DA}" destId="{5655FF68-79ED-47DD-98FA-83778BAD8D8C}" srcOrd="0" destOrd="0" presId="urn:microsoft.com/office/officeart/2005/8/layout/hierarchy1"/>
    <dgm:cxn modelId="{8848DA56-168F-4CA3-8954-7601A0A16E3C}" type="presParOf" srcId="{9A34FC7F-8EFA-4D4B-BC11-35D4FDA23784}" destId="{384642EC-AEA3-4517-941E-BC1D208A6297}" srcOrd="0" destOrd="0" presId="urn:microsoft.com/office/officeart/2005/8/layout/hierarchy1"/>
    <dgm:cxn modelId="{A122C811-5388-4632-89D9-61C214D355D7}" type="presParOf" srcId="{384642EC-AEA3-4517-941E-BC1D208A6297}" destId="{840B0DD4-3040-4F82-8FD2-D71C8F60F55B}" srcOrd="0" destOrd="0" presId="urn:microsoft.com/office/officeart/2005/8/layout/hierarchy1"/>
    <dgm:cxn modelId="{BF539A97-43B7-4736-BB0C-CA747DF7E164}" type="presParOf" srcId="{840B0DD4-3040-4F82-8FD2-D71C8F60F55B}" destId="{5A8994D6-CDC4-413A-B5B9-02964104D8AB}" srcOrd="0" destOrd="0" presId="urn:microsoft.com/office/officeart/2005/8/layout/hierarchy1"/>
    <dgm:cxn modelId="{38E50DDF-B86E-4C58-8239-67A7ECB49D74}" type="presParOf" srcId="{840B0DD4-3040-4F82-8FD2-D71C8F60F55B}" destId="{C020D0A2-B089-4D0E-B302-FACB2EE49768}" srcOrd="1" destOrd="0" presId="urn:microsoft.com/office/officeart/2005/8/layout/hierarchy1"/>
    <dgm:cxn modelId="{720C0C3C-2D19-426A-823D-48BD2E67B498}" type="presParOf" srcId="{384642EC-AEA3-4517-941E-BC1D208A6297}" destId="{393C60CF-F410-4EFA-9C8F-77E18C1F9AB1}" srcOrd="1" destOrd="0" presId="urn:microsoft.com/office/officeart/2005/8/layout/hierarchy1"/>
    <dgm:cxn modelId="{D2C5C25A-C61F-4962-AD22-187D91366A39}" type="presParOf" srcId="{9A34FC7F-8EFA-4D4B-BC11-35D4FDA23784}" destId="{72A57292-4DAD-488D-8C33-A7DBD57F35CC}" srcOrd="1" destOrd="0" presId="urn:microsoft.com/office/officeart/2005/8/layout/hierarchy1"/>
    <dgm:cxn modelId="{2CB15B55-588B-4306-AF0C-E606791EA0B1}" type="presParOf" srcId="{72A57292-4DAD-488D-8C33-A7DBD57F35CC}" destId="{7D253789-6C17-4A17-A28A-2FEF6F4855AC}" srcOrd="0" destOrd="0" presId="urn:microsoft.com/office/officeart/2005/8/layout/hierarchy1"/>
    <dgm:cxn modelId="{822C0924-28DC-48BA-A35C-D736F196FBE6}" type="presParOf" srcId="{7D253789-6C17-4A17-A28A-2FEF6F4855AC}" destId="{9D442546-A1F7-4355-ACAE-FD32BD3CC7F5}" srcOrd="0" destOrd="0" presId="urn:microsoft.com/office/officeart/2005/8/layout/hierarchy1"/>
    <dgm:cxn modelId="{E289FB75-6A97-466C-BA37-DBAAC236F28E}" type="presParOf" srcId="{7D253789-6C17-4A17-A28A-2FEF6F4855AC}" destId="{5655FF68-79ED-47DD-98FA-83778BAD8D8C}" srcOrd="1" destOrd="0" presId="urn:microsoft.com/office/officeart/2005/8/layout/hierarchy1"/>
    <dgm:cxn modelId="{BD312D74-FC80-40BE-A326-A57D3FAE1059}" type="presParOf" srcId="{72A57292-4DAD-488D-8C33-A7DBD57F35CC}" destId="{17565D93-1D18-4BE7-8AC6-5ADD77D2CC56}" srcOrd="1" destOrd="0" presId="urn:microsoft.com/office/officeart/2005/8/layout/hierarchy1"/>
    <dgm:cxn modelId="{3A1F4522-CE6F-4BF4-A6CB-A3A50B1B16D7}" type="presParOf" srcId="{9A34FC7F-8EFA-4D4B-BC11-35D4FDA23784}" destId="{0FF48CC9-D25A-41BE-B8C2-1F08E3B40316}" srcOrd="2" destOrd="0" presId="urn:microsoft.com/office/officeart/2005/8/layout/hierarchy1"/>
    <dgm:cxn modelId="{F5274DF3-62EB-460B-8D0B-DD181C189DD5}" type="presParOf" srcId="{0FF48CC9-D25A-41BE-B8C2-1F08E3B40316}" destId="{37BC5198-0EAC-44B4-8C22-E9B10AEF7111}" srcOrd="0" destOrd="0" presId="urn:microsoft.com/office/officeart/2005/8/layout/hierarchy1"/>
    <dgm:cxn modelId="{407F8CB9-3448-4185-B169-B2D2C78F90D1}" type="presParOf" srcId="{37BC5198-0EAC-44B4-8C22-E9B10AEF7111}" destId="{66062D62-F2C8-4DD5-9325-67C7BF819B03}" srcOrd="0" destOrd="0" presId="urn:microsoft.com/office/officeart/2005/8/layout/hierarchy1"/>
    <dgm:cxn modelId="{7198E3E0-8015-4824-A59B-D3E336F00DC0}" type="presParOf" srcId="{37BC5198-0EAC-44B4-8C22-E9B10AEF7111}" destId="{E04A752D-B3CE-487A-90C9-07882BDC0B37}" srcOrd="1" destOrd="0" presId="urn:microsoft.com/office/officeart/2005/8/layout/hierarchy1"/>
    <dgm:cxn modelId="{5DBE46B2-460C-4ABA-928B-7AD0E86AF201}" type="presParOf" srcId="{0FF48CC9-D25A-41BE-B8C2-1F08E3B40316}" destId="{4D033EC8-CE88-465C-98C0-C3A777E025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E15907-DEB9-445B-BD60-72D8133E745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C0387F-79E9-44E9-A7F1-C4AD9DD68E86}">
      <dgm:prSet/>
      <dgm:spPr/>
      <dgm:t>
        <a:bodyPr/>
        <a:lstStyle/>
        <a:p>
          <a:r>
            <a:rPr lang="en-GB"/>
            <a:t>Green Haven Florists’ sales decline is driven by lower foot traffic, a shift toward online shopping, and stronger competition.</a:t>
          </a:r>
          <a:endParaRPr lang="en-US"/>
        </a:p>
      </dgm:t>
    </dgm:pt>
    <dgm:pt modelId="{A7B344AF-1424-49F7-8208-28C7026E8B21}" type="parTrans" cxnId="{DF97C9F8-A2A1-47B3-AA37-751698C1FED1}">
      <dgm:prSet/>
      <dgm:spPr/>
      <dgm:t>
        <a:bodyPr/>
        <a:lstStyle/>
        <a:p>
          <a:endParaRPr lang="en-US"/>
        </a:p>
      </dgm:t>
    </dgm:pt>
    <dgm:pt modelId="{AE2C3278-03AC-4255-BB6F-8AA10C1241DC}" type="sibTrans" cxnId="{DF97C9F8-A2A1-47B3-AA37-751698C1FED1}">
      <dgm:prSet/>
      <dgm:spPr/>
      <dgm:t>
        <a:bodyPr/>
        <a:lstStyle/>
        <a:p>
          <a:endParaRPr lang="en-US"/>
        </a:p>
      </dgm:t>
    </dgm:pt>
    <dgm:pt modelId="{CAB35CC8-0429-4A14-A73E-F8E57F9D7548}">
      <dgm:prSet/>
      <dgm:spPr/>
      <dgm:t>
        <a:bodyPr/>
        <a:lstStyle/>
        <a:p>
          <a:r>
            <a:rPr lang="en-GB"/>
            <a:t>Internal gaps like an outdated website, limited marketing, and no delivery service have intensified the issue.</a:t>
          </a:r>
          <a:endParaRPr lang="en-US"/>
        </a:p>
      </dgm:t>
    </dgm:pt>
    <dgm:pt modelId="{D38EA015-B839-417C-AA76-3CE0340E3855}" type="parTrans" cxnId="{C5F7B8BC-7E6C-44DD-A16F-EBACA6A5E9E6}">
      <dgm:prSet/>
      <dgm:spPr/>
      <dgm:t>
        <a:bodyPr/>
        <a:lstStyle/>
        <a:p>
          <a:endParaRPr lang="en-US"/>
        </a:p>
      </dgm:t>
    </dgm:pt>
    <dgm:pt modelId="{95ED426A-31E2-4A0A-98C5-86783325A12A}" type="sibTrans" cxnId="{C5F7B8BC-7E6C-44DD-A16F-EBACA6A5E9E6}">
      <dgm:prSet/>
      <dgm:spPr/>
      <dgm:t>
        <a:bodyPr/>
        <a:lstStyle/>
        <a:p>
          <a:endParaRPr lang="en-US"/>
        </a:p>
      </dgm:t>
    </dgm:pt>
    <dgm:pt modelId="{D0751859-358E-4853-A670-E614F812D3BF}">
      <dgm:prSet/>
      <dgm:spPr/>
      <dgm:t>
        <a:bodyPr/>
        <a:lstStyle/>
        <a:p>
          <a:r>
            <a:rPr lang="en-GB"/>
            <a:t>Strengthening digital capabilities is essential for the business to stay competitive.</a:t>
          </a:r>
          <a:endParaRPr lang="en-US"/>
        </a:p>
      </dgm:t>
    </dgm:pt>
    <dgm:pt modelId="{E301A1C8-932A-4876-AB59-BA5BA9458FB9}" type="parTrans" cxnId="{F68744FF-08B7-4527-86CF-65E975DEE27A}">
      <dgm:prSet/>
      <dgm:spPr/>
      <dgm:t>
        <a:bodyPr/>
        <a:lstStyle/>
        <a:p>
          <a:endParaRPr lang="en-US"/>
        </a:p>
      </dgm:t>
    </dgm:pt>
    <dgm:pt modelId="{D7729FE3-6CA0-4878-AE4A-904A52BABE68}" type="sibTrans" cxnId="{F68744FF-08B7-4527-86CF-65E975DEE27A}">
      <dgm:prSet/>
      <dgm:spPr/>
      <dgm:t>
        <a:bodyPr/>
        <a:lstStyle/>
        <a:p>
          <a:endParaRPr lang="en-US"/>
        </a:p>
      </dgm:t>
    </dgm:pt>
    <dgm:pt modelId="{CBD47FA6-0F2C-4E68-B528-E6FCE2B13042}" type="pres">
      <dgm:prSet presAssocID="{9DE15907-DEB9-445B-BD60-72D8133E74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A81218A-C879-4EE9-A8E5-0E396C6C8E1F}" type="pres">
      <dgm:prSet presAssocID="{31C0387F-79E9-44E9-A7F1-C4AD9DD68E86}" presName="hierRoot1" presStyleCnt="0"/>
      <dgm:spPr/>
    </dgm:pt>
    <dgm:pt modelId="{B91284B8-8784-4284-9DC6-7B438CE77B6E}" type="pres">
      <dgm:prSet presAssocID="{31C0387F-79E9-44E9-A7F1-C4AD9DD68E86}" presName="composite" presStyleCnt="0"/>
      <dgm:spPr/>
    </dgm:pt>
    <dgm:pt modelId="{275B7C7F-CB14-4BF0-99C6-7F7485DF8635}" type="pres">
      <dgm:prSet presAssocID="{31C0387F-79E9-44E9-A7F1-C4AD9DD68E86}" presName="background" presStyleLbl="node0" presStyleIdx="0" presStyleCnt="3"/>
      <dgm:spPr/>
    </dgm:pt>
    <dgm:pt modelId="{D4B0E8B9-B141-4D78-8DCC-D9FD3546E435}" type="pres">
      <dgm:prSet presAssocID="{31C0387F-79E9-44E9-A7F1-C4AD9DD68E86}" presName="text" presStyleLbl="fgAcc0" presStyleIdx="0" presStyleCnt="3">
        <dgm:presLayoutVars>
          <dgm:chPref val="3"/>
        </dgm:presLayoutVars>
      </dgm:prSet>
      <dgm:spPr/>
    </dgm:pt>
    <dgm:pt modelId="{22C1012A-21F3-4981-8777-440C98F8D46D}" type="pres">
      <dgm:prSet presAssocID="{31C0387F-79E9-44E9-A7F1-C4AD9DD68E86}" presName="hierChild2" presStyleCnt="0"/>
      <dgm:spPr/>
    </dgm:pt>
    <dgm:pt modelId="{33E66069-4BC2-4B2F-BA22-4B46244CA8D9}" type="pres">
      <dgm:prSet presAssocID="{CAB35CC8-0429-4A14-A73E-F8E57F9D7548}" presName="hierRoot1" presStyleCnt="0"/>
      <dgm:spPr/>
    </dgm:pt>
    <dgm:pt modelId="{31E005A2-9F5D-4E16-98AB-8D5251FA5450}" type="pres">
      <dgm:prSet presAssocID="{CAB35CC8-0429-4A14-A73E-F8E57F9D7548}" presName="composite" presStyleCnt="0"/>
      <dgm:spPr/>
    </dgm:pt>
    <dgm:pt modelId="{3BF33132-0259-4134-B888-24BB93B46C44}" type="pres">
      <dgm:prSet presAssocID="{CAB35CC8-0429-4A14-A73E-F8E57F9D7548}" presName="background" presStyleLbl="node0" presStyleIdx="1" presStyleCnt="3"/>
      <dgm:spPr/>
    </dgm:pt>
    <dgm:pt modelId="{5FB4123B-F870-4CA6-A98B-450F7AF71BDB}" type="pres">
      <dgm:prSet presAssocID="{CAB35CC8-0429-4A14-A73E-F8E57F9D7548}" presName="text" presStyleLbl="fgAcc0" presStyleIdx="1" presStyleCnt="3">
        <dgm:presLayoutVars>
          <dgm:chPref val="3"/>
        </dgm:presLayoutVars>
      </dgm:prSet>
      <dgm:spPr/>
    </dgm:pt>
    <dgm:pt modelId="{C3F242B5-13E8-44AE-9A4C-4B8F4F9D2EBB}" type="pres">
      <dgm:prSet presAssocID="{CAB35CC8-0429-4A14-A73E-F8E57F9D7548}" presName="hierChild2" presStyleCnt="0"/>
      <dgm:spPr/>
    </dgm:pt>
    <dgm:pt modelId="{98CB4C88-38B9-4E9B-9563-C7AF54C74F3F}" type="pres">
      <dgm:prSet presAssocID="{D0751859-358E-4853-A670-E614F812D3BF}" presName="hierRoot1" presStyleCnt="0"/>
      <dgm:spPr/>
    </dgm:pt>
    <dgm:pt modelId="{DB6A37A2-7199-4CD3-BCA7-F66043343F4D}" type="pres">
      <dgm:prSet presAssocID="{D0751859-358E-4853-A670-E614F812D3BF}" presName="composite" presStyleCnt="0"/>
      <dgm:spPr/>
    </dgm:pt>
    <dgm:pt modelId="{8A6F26DC-241A-4034-98AB-DB13DA7966F5}" type="pres">
      <dgm:prSet presAssocID="{D0751859-358E-4853-A670-E614F812D3BF}" presName="background" presStyleLbl="node0" presStyleIdx="2" presStyleCnt="3"/>
      <dgm:spPr/>
    </dgm:pt>
    <dgm:pt modelId="{0432A358-250D-4228-861C-D05E0B6D5392}" type="pres">
      <dgm:prSet presAssocID="{D0751859-358E-4853-A670-E614F812D3BF}" presName="text" presStyleLbl="fgAcc0" presStyleIdx="2" presStyleCnt="3">
        <dgm:presLayoutVars>
          <dgm:chPref val="3"/>
        </dgm:presLayoutVars>
      </dgm:prSet>
      <dgm:spPr/>
    </dgm:pt>
    <dgm:pt modelId="{867105A4-66E1-43E9-BFD6-C5145399FA77}" type="pres">
      <dgm:prSet presAssocID="{D0751859-358E-4853-A670-E614F812D3BF}" presName="hierChild2" presStyleCnt="0"/>
      <dgm:spPr/>
    </dgm:pt>
  </dgm:ptLst>
  <dgm:cxnLst>
    <dgm:cxn modelId="{B62EBD40-8B31-44DC-89C6-D1F8F8078131}" type="presOf" srcId="{D0751859-358E-4853-A670-E614F812D3BF}" destId="{0432A358-250D-4228-861C-D05E0B6D5392}" srcOrd="0" destOrd="0" presId="urn:microsoft.com/office/officeart/2005/8/layout/hierarchy1"/>
    <dgm:cxn modelId="{9216C06B-8C44-4E87-8735-0DF4A5347F5B}" type="presOf" srcId="{31C0387F-79E9-44E9-A7F1-C4AD9DD68E86}" destId="{D4B0E8B9-B141-4D78-8DCC-D9FD3546E435}" srcOrd="0" destOrd="0" presId="urn:microsoft.com/office/officeart/2005/8/layout/hierarchy1"/>
    <dgm:cxn modelId="{0C3513A2-7423-48DE-A7E4-ED24EB24216A}" type="presOf" srcId="{9DE15907-DEB9-445B-BD60-72D8133E7453}" destId="{CBD47FA6-0F2C-4E68-B528-E6FCE2B13042}" srcOrd="0" destOrd="0" presId="urn:microsoft.com/office/officeart/2005/8/layout/hierarchy1"/>
    <dgm:cxn modelId="{C5F7B8BC-7E6C-44DD-A16F-EBACA6A5E9E6}" srcId="{9DE15907-DEB9-445B-BD60-72D8133E7453}" destId="{CAB35CC8-0429-4A14-A73E-F8E57F9D7548}" srcOrd="1" destOrd="0" parTransId="{D38EA015-B839-417C-AA76-3CE0340E3855}" sibTransId="{95ED426A-31E2-4A0A-98C5-86783325A12A}"/>
    <dgm:cxn modelId="{40F91FC8-5C23-4453-99D6-74A64DEC93CB}" type="presOf" srcId="{CAB35CC8-0429-4A14-A73E-F8E57F9D7548}" destId="{5FB4123B-F870-4CA6-A98B-450F7AF71BDB}" srcOrd="0" destOrd="0" presId="urn:microsoft.com/office/officeart/2005/8/layout/hierarchy1"/>
    <dgm:cxn modelId="{DF97C9F8-A2A1-47B3-AA37-751698C1FED1}" srcId="{9DE15907-DEB9-445B-BD60-72D8133E7453}" destId="{31C0387F-79E9-44E9-A7F1-C4AD9DD68E86}" srcOrd="0" destOrd="0" parTransId="{A7B344AF-1424-49F7-8208-28C7026E8B21}" sibTransId="{AE2C3278-03AC-4255-BB6F-8AA10C1241DC}"/>
    <dgm:cxn modelId="{F68744FF-08B7-4527-86CF-65E975DEE27A}" srcId="{9DE15907-DEB9-445B-BD60-72D8133E7453}" destId="{D0751859-358E-4853-A670-E614F812D3BF}" srcOrd="2" destOrd="0" parTransId="{E301A1C8-932A-4876-AB59-BA5BA9458FB9}" sibTransId="{D7729FE3-6CA0-4878-AE4A-904A52BABE68}"/>
    <dgm:cxn modelId="{3899AEDE-1AF1-46DD-9EFE-19A31A92D2E7}" type="presParOf" srcId="{CBD47FA6-0F2C-4E68-B528-E6FCE2B13042}" destId="{BA81218A-C879-4EE9-A8E5-0E396C6C8E1F}" srcOrd="0" destOrd="0" presId="urn:microsoft.com/office/officeart/2005/8/layout/hierarchy1"/>
    <dgm:cxn modelId="{228A5B0D-D214-4BA9-9FCB-D88B23E3D64A}" type="presParOf" srcId="{BA81218A-C879-4EE9-A8E5-0E396C6C8E1F}" destId="{B91284B8-8784-4284-9DC6-7B438CE77B6E}" srcOrd="0" destOrd="0" presId="urn:microsoft.com/office/officeart/2005/8/layout/hierarchy1"/>
    <dgm:cxn modelId="{10995FED-AB9C-4833-BC25-1CFB0844E81E}" type="presParOf" srcId="{B91284B8-8784-4284-9DC6-7B438CE77B6E}" destId="{275B7C7F-CB14-4BF0-99C6-7F7485DF8635}" srcOrd="0" destOrd="0" presId="urn:microsoft.com/office/officeart/2005/8/layout/hierarchy1"/>
    <dgm:cxn modelId="{DB93417E-A572-4AB8-A805-6B40637B5DCF}" type="presParOf" srcId="{B91284B8-8784-4284-9DC6-7B438CE77B6E}" destId="{D4B0E8B9-B141-4D78-8DCC-D9FD3546E435}" srcOrd="1" destOrd="0" presId="urn:microsoft.com/office/officeart/2005/8/layout/hierarchy1"/>
    <dgm:cxn modelId="{080757DF-7FAA-4F33-94A8-B3E4DC11D2D7}" type="presParOf" srcId="{BA81218A-C879-4EE9-A8E5-0E396C6C8E1F}" destId="{22C1012A-21F3-4981-8777-440C98F8D46D}" srcOrd="1" destOrd="0" presId="urn:microsoft.com/office/officeart/2005/8/layout/hierarchy1"/>
    <dgm:cxn modelId="{44B9EB5B-111A-4906-92B9-552D9E7F00C7}" type="presParOf" srcId="{CBD47FA6-0F2C-4E68-B528-E6FCE2B13042}" destId="{33E66069-4BC2-4B2F-BA22-4B46244CA8D9}" srcOrd="1" destOrd="0" presId="urn:microsoft.com/office/officeart/2005/8/layout/hierarchy1"/>
    <dgm:cxn modelId="{3A6142DC-B7D2-4B1F-9981-1F90BAA45B2A}" type="presParOf" srcId="{33E66069-4BC2-4B2F-BA22-4B46244CA8D9}" destId="{31E005A2-9F5D-4E16-98AB-8D5251FA5450}" srcOrd="0" destOrd="0" presId="urn:microsoft.com/office/officeart/2005/8/layout/hierarchy1"/>
    <dgm:cxn modelId="{086D16EF-EC00-4843-87BC-D6E3B0882E8C}" type="presParOf" srcId="{31E005A2-9F5D-4E16-98AB-8D5251FA5450}" destId="{3BF33132-0259-4134-B888-24BB93B46C44}" srcOrd="0" destOrd="0" presId="urn:microsoft.com/office/officeart/2005/8/layout/hierarchy1"/>
    <dgm:cxn modelId="{AADE29A8-8BFA-4810-8C7B-1DF1EAB68C96}" type="presParOf" srcId="{31E005A2-9F5D-4E16-98AB-8D5251FA5450}" destId="{5FB4123B-F870-4CA6-A98B-450F7AF71BDB}" srcOrd="1" destOrd="0" presId="urn:microsoft.com/office/officeart/2005/8/layout/hierarchy1"/>
    <dgm:cxn modelId="{56CECBB8-849E-4DCD-AE3C-DC9452BDBD12}" type="presParOf" srcId="{33E66069-4BC2-4B2F-BA22-4B46244CA8D9}" destId="{C3F242B5-13E8-44AE-9A4C-4B8F4F9D2EBB}" srcOrd="1" destOrd="0" presId="urn:microsoft.com/office/officeart/2005/8/layout/hierarchy1"/>
    <dgm:cxn modelId="{EFAD9056-3933-40B3-AE9F-E37B462F8FFD}" type="presParOf" srcId="{CBD47FA6-0F2C-4E68-B528-E6FCE2B13042}" destId="{98CB4C88-38B9-4E9B-9563-C7AF54C74F3F}" srcOrd="2" destOrd="0" presId="urn:microsoft.com/office/officeart/2005/8/layout/hierarchy1"/>
    <dgm:cxn modelId="{050C1788-74C1-4D8D-B9D7-4E42BA0959CD}" type="presParOf" srcId="{98CB4C88-38B9-4E9B-9563-C7AF54C74F3F}" destId="{DB6A37A2-7199-4CD3-BCA7-F66043343F4D}" srcOrd="0" destOrd="0" presId="urn:microsoft.com/office/officeart/2005/8/layout/hierarchy1"/>
    <dgm:cxn modelId="{015F8098-4D9D-4298-9BB4-44EB987F2FF1}" type="presParOf" srcId="{DB6A37A2-7199-4CD3-BCA7-F66043343F4D}" destId="{8A6F26DC-241A-4034-98AB-DB13DA7966F5}" srcOrd="0" destOrd="0" presId="urn:microsoft.com/office/officeart/2005/8/layout/hierarchy1"/>
    <dgm:cxn modelId="{5404CA5B-A054-470E-B484-08CDD18BF4B4}" type="presParOf" srcId="{DB6A37A2-7199-4CD3-BCA7-F66043343F4D}" destId="{0432A358-250D-4228-861C-D05E0B6D5392}" srcOrd="1" destOrd="0" presId="urn:microsoft.com/office/officeart/2005/8/layout/hierarchy1"/>
    <dgm:cxn modelId="{6E3BB59B-5E95-483C-90FE-874D6D00EDC2}" type="presParOf" srcId="{98CB4C88-38B9-4E9B-9563-C7AF54C74F3F}" destId="{867105A4-66E1-43E9-BFD6-C5145399FA7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994D6-CDC4-413A-B5B9-02964104D8AB}">
      <dsp:nvSpPr>
        <dsp:cNvPr id="0" name=""/>
        <dsp:cNvSpPr/>
      </dsp:nvSpPr>
      <dsp:spPr>
        <a:xfrm>
          <a:off x="0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0D0A2-B089-4D0E-B302-FACB2EE49768}">
      <dsp:nvSpPr>
        <dsp:cNvPr id="0" name=""/>
        <dsp:cNvSpPr/>
      </dsp:nvSpPr>
      <dsp:spPr>
        <a:xfrm>
          <a:off x="300566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Green Haven Florists has </a:t>
          </a:r>
          <a:r>
            <a:rPr lang="en-GB" sz="1600" kern="1200" dirty="0"/>
            <a:t>seen</a:t>
          </a:r>
          <a:r>
            <a:rPr lang="en-GB" sz="1500" kern="1200" dirty="0"/>
            <a:t> a significant drop in in‑store sales over the past year, with only modest online growth that hasn’t offset reduced foot traffic.</a:t>
          </a:r>
          <a:endParaRPr lang="en-US" sz="1500" kern="1200" dirty="0"/>
        </a:p>
      </dsp:txBody>
      <dsp:txXfrm>
        <a:off x="350877" y="1380951"/>
        <a:ext cx="2604477" cy="1617116"/>
      </dsp:txXfrm>
    </dsp:sp>
    <dsp:sp modelId="{9D442546-A1F7-4355-ACAE-FD32BD3CC7F5}">
      <dsp:nvSpPr>
        <dsp:cNvPr id="0" name=""/>
        <dsp:cNvSpPr/>
      </dsp:nvSpPr>
      <dsp:spPr>
        <a:xfrm>
          <a:off x="3306233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5FF68-79ED-47DD-98FA-83778BAD8D8C}">
      <dsp:nvSpPr>
        <dsp:cNvPr id="0" name=""/>
        <dsp:cNvSpPr/>
      </dsp:nvSpPr>
      <dsp:spPr>
        <a:xfrm>
          <a:off x="3606799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Rising supply costs, stronger competition from digital‑focused rivals and national chains, and customer concerns about the shop’s online experience are adding further pressure. </a:t>
          </a:r>
          <a:endParaRPr lang="en-US" sz="1500" kern="1200"/>
        </a:p>
      </dsp:txBody>
      <dsp:txXfrm>
        <a:off x="3657110" y="1380951"/>
        <a:ext cx="2604477" cy="1617116"/>
      </dsp:txXfrm>
    </dsp:sp>
    <dsp:sp modelId="{66062D62-F2C8-4DD5-9325-67C7BF819B03}">
      <dsp:nvSpPr>
        <dsp:cNvPr id="0" name=""/>
        <dsp:cNvSpPr/>
      </dsp:nvSpPr>
      <dsp:spPr>
        <a:xfrm>
          <a:off x="6612466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4A752D-B3CE-487A-90C9-07882BDC0B37}">
      <dsp:nvSpPr>
        <dsp:cNvPr id="0" name=""/>
        <dsp:cNvSpPr/>
      </dsp:nvSpPr>
      <dsp:spPr>
        <a:xfrm>
          <a:off x="6913033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This case study reviews the key internal and external factors behind the decline to inform future strategic recommendations.</a:t>
          </a:r>
          <a:endParaRPr lang="en-US" sz="1500" kern="1200" dirty="0"/>
        </a:p>
      </dsp:txBody>
      <dsp:txXfrm>
        <a:off x="6963344" y="1380951"/>
        <a:ext cx="2604477" cy="16171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5B7C7F-CB14-4BF0-99C6-7F7485DF8635}">
      <dsp:nvSpPr>
        <dsp:cNvPr id="0" name=""/>
        <dsp:cNvSpPr/>
      </dsp:nvSpPr>
      <dsp:spPr>
        <a:xfrm>
          <a:off x="0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0E8B9-B141-4D78-8DCC-D9FD3546E435}">
      <dsp:nvSpPr>
        <dsp:cNvPr id="0" name=""/>
        <dsp:cNvSpPr/>
      </dsp:nvSpPr>
      <dsp:spPr>
        <a:xfrm>
          <a:off x="300566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Green Haven Florists’ sales decline is driven by lower foot traffic, a shift toward online shopping, and stronger competition.</a:t>
          </a:r>
          <a:endParaRPr lang="en-US" sz="1800" kern="1200"/>
        </a:p>
      </dsp:txBody>
      <dsp:txXfrm>
        <a:off x="350877" y="1380951"/>
        <a:ext cx="2604477" cy="1617116"/>
      </dsp:txXfrm>
    </dsp:sp>
    <dsp:sp modelId="{3BF33132-0259-4134-B888-24BB93B46C44}">
      <dsp:nvSpPr>
        <dsp:cNvPr id="0" name=""/>
        <dsp:cNvSpPr/>
      </dsp:nvSpPr>
      <dsp:spPr>
        <a:xfrm>
          <a:off x="3306233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4123B-F870-4CA6-A98B-450F7AF71BDB}">
      <dsp:nvSpPr>
        <dsp:cNvPr id="0" name=""/>
        <dsp:cNvSpPr/>
      </dsp:nvSpPr>
      <dsp:spPr>
        <a:xfrm>
          <a:off x="3606799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Internal gaps like an outdated website, limited marketing, and no delivery service have intensified the issue.</a:t>
          </a:r>
          <a:endParaRPr lang="en-US" sz="1800" kern="1200"/>
        </a:p>
      </dsp:txBody>
      <dsp:txXfrm>
        <a:off x="3657110" y="1380951"/>
        <a:ext cx="2604477" cy="1617116"/>
      </dsp:txXfrm>
    </dsp:sp>
    <dsp:sp modelId="{8A6F26DC-241A-4034-98AB-DB13DA7966F5}">
      <dsp:nvSpPr>
        <dsp:cNvPr id="0" name=""/>
        <dsp:cNvSpPr/>
      </dsp:nvSpPr>
      <dsp:spPr>
        <a:xfrm>
          <a:off x="6612466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2A358-250D-4228-861C-D05E0B6D5392}">
      <dsp:nvSpPr>
        <dsp:cNvPr id="0" name=""/>
        <dsp:cNvSpPr/>
      </dsp:nvSpPr>
      <dsp:spPr>
        <a:xfrm>
          <a:off x="6913033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Strengthening digital capabilities is essential for the business to stay competitive.</a:t>
          </a:r>
          <a:endParaRPr lang="en-US" sz="1800" kern="1200"/>
        </a:p>
      </dsp:txBody>
      <dsp:txXfrm>
        <a:off x="6963344" y="1380951"/>
        <a:ext cx="2604477" cy="1617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137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027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308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622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075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00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990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54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473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772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191858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0199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55434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61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4597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721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1194C-0BA9-46E6-9DE0-5BF17FF0FC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004CAFD-AEBD-47F4-9D5B-06477A059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764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4F81109-B0B5-86D6-17B2-C925C08CDDC9}"/>
              </a:ext>
            </a:extLst>
          </p:cNvPr>
          <p:cNvSpPr txBox="1"/>
          <p:nvPr/>
        </p:nvSpPr>
        <p:spPr>
          <a:xfrm>
            <a:off x="685167" y="2160589"/>
            <a:ext cx="3720916" cy="35607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TITLE:PROBLEM SOLVING and DECISION MAKING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NUMBER:LCLM4004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ASSESSEMENT N0:ASSIGNMENT 1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 2510863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NAME:AWA KONE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LECTURER’S NAME:S.USMAN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BB899D-0B89-501B-D511-5B54267C84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5362" y="435674"/>
            <a:ext cx="4602747" cy="153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42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40B4C-F197-79D8-434E-8278E4E55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ACKNOWLEDGE USE OF AI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tx2"/>
                </a:solidFill>
              </a:rPr>
              <a:t>I CAN ENSURE THAT I DO NOT USE AI FOR THIS ASSESSMENT</a:t>
            </a:r>
          </a:p>
        </p:txBody>
      </p:sp>
    </p:spTree>
    <p:extLst>
      <p:ext uri="{BB962C8B-B14F-4D97-AF65-F5344CB8AC3E}">
        <p14:creationId xmlns:p14="http://schemas.microsoft.com/office/powerpoint/2010/main" val="243016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43E1D-0E5F-47F6-5990-82343D8B9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   INTRODUCTION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E9936C6-3132-9317-66F9-4B12AB1D2D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362098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3840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ne of grocery carts">
            <a:extLst>
              <a:ext uri="{FF2B5EF4-FFF2-40B4-BE49-F238E27FC236}">
                <a16:creationId xmlns:a16="http://schemas.microsoft.com/office/drawing/2014/main" id="{01767A20-B794-4285-E395-425DF03EDF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93" r="-2" b="-2"/>
          <a:stretch>
            <a:fillRect/>
          </a:stretch>
        </p:blipFill>
        <p:spPr>
          <a:xfrm>
            <a:off x="5084064" y="-1"/>
            <a:ext cx="710793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D32319-1891-C271-288B-2AF2D800B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NATURE and SCOPE IMPACTING GREEN HAVEN FLORIST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15A7595-8E4A-2E97-A819-69976F455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 dirty="0"/>
              <a:t>Nature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dirty="0"/>
              <a:t>There is an ongoing decline in physical retail, driven by nearby business closures, a less appealing high street environment, and the continued rise of online shopping.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Scope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dirty="0"/>
              <a:t>This shift affects all walk‑in customers, not just Green Haven, and is likely to be long‑lasting. It reduces spontaneous purchases and limits opportunities for repeat in‑store visits</a:t>
            </a:r>
            <a:r>
              <a:rPr lang="en-GB" sz="1300" dirty="0"/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b="1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933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67D9E-1D50-E560-7908-8432B5563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591127"/>
          </a:xfrm>
        </p:spPr>
        <p:txBody>
          <a:bodyPr>
            <a:normAutofit fontScale="90000"/>
          </a:bodyPr>
          <a:lstStyle/>
          <a:p>
            <a:r>
              <a:rPr lang="en-GB" dirty="0"/>
              <a:t>5W2H MODELS FOR GREEN HAVEN FLORIST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3E35E-C462-DFA3-F331-02369C6EF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408" y="1346762"/>
            <a:ext cx="10835184" cy="49016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i="1" u="sng" dirty="0">
                <a:solidFill>
                  <a:schemeClr val="tx2"/>
                </a:solidFill>
              </a:rPr>
              <a:t> 1 WHAT IS IT HAPPENING?</a:t>
            </a:r>
            <a:endParaRPr lang="en-GB" sz="1600" b="1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Green Have Florist had a </a:t>
            </a:r>
            <a:r>
              <a:rPr lang="en-GB" sz="1600" dirty="0">
                <a:solidFill>
                  <a:schemeClr val="tx1"/>
                </a:solidFill>
              </a:rPr>
              <a:t>30</a:t>
            </a:r>
            <a:r>
              <a:rPr lang="en-GB" sz="1600" dirty="0"/>
              <a:t>% fall in in‑store sales, and minimal online growth isn’t offsetting the loss. Reduced footfall, higher costs, strong competition, and a weak digital presence are key drivers.</a:t>
            </a:r>
          </a:p>
          <a:p>
            <a:r>
              <a:rPr lang="en-GB" sz="1600" dirty="0"/>
              <a:t>2</a:t>
            </a:r>
            <a:r>
              <a:rPr lang="en-GB" sz="1600" b="1" dirty="0"/>
              <a:t>. Why is it happening</a:t>
            </a:r>
            <a:r>
              <a:rPr lang="en-GB" sz="1600" dirty="0"/>
              <a:t>?</a:t>
            </a:r>
          </a:p>
          <a:p>
            <a:r>
              <a:rPr lang="en-GB" sz="1600" dirty="0"/>
              <a:t>Customers are moving online, the high street is quieter, competitors are stronger, the website is outdated, costs are rising, and service options are limited.</a:t>
            </a:r>
          </a:p>
          <a:p>
            <a:r>
              <a:rPr lang="en-GB" sz="1600" dirty="0"/>
              <a:t>Insight: The business model no longer fits current customer expectations. </a:t>
            </a:r>
          </a:p>
          <a:p>
            <a:r>
              <a:rPr lang="en-GB" sz="1600" b="1" dirty="0"/>
              <a:t>3 WHERE IS IT HAPPENING?</a:t>
            </a:r>
          </a:p>
          <a:p>
            <a:r>
              <a:rPr lang="en-GB" sz="1600" dirty="0"/>
              <a:t>Mainly in the physical store, but also online and across the wider high street.</a:t>
            </a:r>
          </a:p>
          <a:p>
            <a:r>
              <a:rPr lang="en-GB" sz="1600" dirty="0"/>
              <a:t>Insight: The issue reflects a broader market shift.</a:t>
            </a:r>
          </a:p>
          <a:p>
            <a:r>
              <a:rPr lang="en-GB" sz="1600" dirty="0"/>
              <a:t>4</a:t>
            </a:r>
            <a:r>
              <a:rPr lang="en-GB" sz="1600" b="1" dirty="0"/>
              <a:t>. When did it start?</a:t>
            </a:r>
          </a:p>
          <a:p>
            <a:r>
              <a:rPr lang="en-GB" sz="1600" dirty="0"/>
              <a:t>Over the past year, accelerated by post‑pandemic habits, economic pressures, and new competitors.</a:t>
            </a:r>
          </a:p>
          <a:p>
            <a:r>
              <a:rPr lang="en-GB" sz="1600" dirty="0"/>
              <a:t>Insight: This is an ongoing trend.</a:t>
            </a:r>
          </a:p>
          <a:p>
            <a:r>
              <a:rPr lang="en-GB" sz="1600" dirty="0"/>
              <a:t>5</a:t>
            </a:r>
            <a:r>
              <a:rPr lang="en-GB" sz="1600" b="1" dirty="0"/>
              <a:t>. Who is affected?</a:t>
            </a:r>
          </a:p>
          <a:p>
            <a:r>
              <a:rPr lang="en-GB" sz="1600" dirty="0"/>
              <a:t>Owners, customers, employees, and suppliers.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516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3E18F95-FC97-7895-696D-B4A4B30D3A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34" r="18235" b="-1"/>
          <a:stretch>
            <a:fillRect/>
          </a:stretch>
        </p:blipFill>
        <p:spPr>
          <a:xfrm>
            <a:off x="4760886" y="-1"/>
            <a:ext cx="7431114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CE15DC-6C4B-2904-5BCE-75C4832CA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49" y="199043"/>
            <a:ext cx="3851123" cy="609601"/>
          </a:xfrm>
        </p:spPr>
        <p:txBody>
          <a:bodyPr>
            <a:normAutofit/>
          </a:bodyPr>
          <a:lstStyle/>
          <a:p>
            <a:r>
              <a:rPr lang="en-GB" sz="1800" dirty="0"/>
              <a:t>PESTLE FOR GREEN HAVEN FLORIST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A90B6-6FBC-A29B-5C91-A298F298C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856" y="628073"/>
            <a:ext cx="4895944" cy="65524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b="1" dirty="0"/>
              <a:t>Political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Import rules, tariffs, and customs delays raise flower costs.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Limited small‑business support adds pressure.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Economic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Inflation is driving up supply and operation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Customers prefer online shopping and convenience services.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Social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Customers prefer online shopping and convenience services.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Sustainability interest is rising, but high‑street visits are falling.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Technological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	E‑commerce and social media are key to customer engagement.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Competitors have stronger digital platforms.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Environmental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• Sustainable practices strengthen the brand but increase costs.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Legal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Employment, safety, environmental, and consumer laws add cost and complexity.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According to( Colman ,et al.,2024) Sustainability now drives consumer choice, and shoppers will pay more for eco‑friendly floral designs. Strong, sustainability‑focused branding boosts awareness and demand, increasing profits.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700" dirty="0"/>
          </a:p>
          <a:p>
            <a:pPr>
              <a:lnSpc>
                <a:spcPct val="90000"/>
              </a:lnSpc>
            </a:pPr>
            <a:endParaRPr lang="en-GB" sz="700" dirty="0"/>
          </a:p>
          <a:p>
            <a:pPr>
              <a:lnSpc>
                <a:spcPct val="90000"/>
              </a:lnSpc>
            </a:pPr>
            <a:endParaRPr lang="en-GB" sz="700" dirty="0"/>
          </a:p>
          <a:p>
            <a:pPr>
              <a:lnSpc>
                <a:spcPct val="90000"/>
              </a:lnSpc>
            </a:pPr>
            <a:endParaRPr lang="en-GB" sz="700" dirty="0"/>
          </a:p>
          <a:p>
            <a:pPr>
              <a:lnSpc>
                <a:spcPct val="90000"/>
              </a:lnSpc>
            </a:pPr>
            <a:endParaRPr lang="en-GB" sz="700" dirty="0"/>
          </a:p>
          <a:p>
            <a:pPr marL="0" indent="0">
              <a:lnSpc>
                <a:spcPct val="90000"/>
              </a:lnSpc>
              <a:buNone/>
            </a:pPr>
            <a:endParaRPr lang="en-GB" sz="700" dirty="0"/>
          </a:p>
          <a:p>
            <a:pPr>
              <a:lnSpc>
                <a:spcPct val="90000"/>
              </a:lnSpc>
            </a:pPr>
            <a:endParaRPr lang="en-GB" sz="700" dirty="0"/>
          </a:p>
          <a:p>
            <a:pPr marL="0" indent="0">
              <a:lnSpc>
                <a:spcPct val="90000"/>
              </a:lnSpc>
              <a:buNone/>
            </a:pP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1973778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EA9EA-A1AE-98EC-CDF0-B8DE85243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FOR GREEN HAVEN FLORIST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585CC3-5342-DC1B-4A53-CFE2C636D0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4" y="1096407"/>
            <a:ext cx="7534511" cy="50230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EA9A69-83A6-578F-7080-D57FF57CCDAE}"/>
              </a:ext>
            </a:extLst>
          </p:cNvPr>
          <p:cNvSpPr txBox="1"/>
          <p:nvPr/>
        </p:nvSpPr>
        <p:spPr>
          <a:xfrm>
            <a:off x="1068873" y="5908290"/>
            <a:ext cx="588109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According to( ILIE ,ET AL.,2010)A Fishbone diagram is a tool used to identify an effect and the various causes that contribute to it. Because it maps causes and effects, it’s also known as a cause‑and‑effect diagram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28303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445BA5-74A7-D55B-613F-F6A8AE065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                      CONCLUSION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EE67E3-20D7-F1FA-F031-D94A648E46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110283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6663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6A176-32F1-C080-9A25-5848221D2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613D6-2530-7615-8A31-B99AABED1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Etheredge, C.L., DelPrince, J. and Waliczek, T.M., 2024. Perceptions of environmentalism and the use of sustainable floral design practices by professional florists. </a:t>
            </a:r>
            <a:r>
              <a:rPr lang="en-GB" dirty="0" err="1"/>
              <a:t>HortTechnology</a:t>
            </a:r>
            <a:r>
              <a:rPr lang="en-GB" dirty="0"/>
              <a:t>, 34(6), pp.812-818.</a:t>
            </a:r>
          </a:p>
          <a:p>
            <a:r>
              <a:rPr lang="en-GB" dirty="0"/>
              <a:t> Ilie, G. and Ciocoiu, C.N., 2010. Application of fishbone diagram to determine the risk of an event with multiple causes. Management research and practice, 2(1), pp.1-20.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92636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269829c5745b1ed117aa0a568bdcbb03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98654f109d209d4227863c9e1edb12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5315367-DCC0-40BA-B4C7-108197A624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32C6BD-D337-4BE4-B9D9-C15672AD80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9DD51A-D0C8-4F8C-B6A3-16A8FD3B7636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716bca3a-9bc9-4129-a185-7ea87f9d73cc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517</TotalTime>
  <Words>751</Words>
  <Application>Microsoft Office PowerPoint</Application>
  <PresentationFormat>Widescreen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Trebuchet MS</vt:lpstr>
      <vt:lpstr>Wingdings</vt:lpstr>
      <vt:lpstr>Wingdings 3</vt:lpstr>
      <vt:lpstr>Facet</vt:lpstr>
      <vt:lpstr>PowerPoint Presentation</vt:lpstr>
      <vt:lpstr>ACKNOWLEDGE USE OF AI    I CAN ENSURE THAT I DO NOT USE AI FOR THIS ASSESSMENT</vt:lpstr>
      <vt:lpstr>                           INTRODUCTION</vt:lpstr>
      <vt:lpstr>NATURE and SCOPE IMPACTING GREEN HAVEN FLORIST</vt:lpstr>
      <vt:lpstr>5W2H MODELS FOR GREEN HAVEN FLORIST</vt:lpstr>
      <vt:lpstr>PESTLE FOR GREEN HAVEN FLORIST</vt:lpstr>
      <vt:lpstr>FISHBONE FOR GREEN HAVEN FLORIST</vt:lpstr>
      <vt:lpstr>                      CONCLUSION</vt:lpstr>
      <vt:lpstr>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Awa Kone (2510863)</dc:creator>
  <cp:lastModifiedBy>Awa Kone (2510863)</cp:lastModifiedBy>
  <cp:revision>2</cp:revision>
  <dcterms:created xsi:type="dcterms:W3CDTF">2026-03-22T11:51:50Z</dcterms:created>
  <dcterms:modified xsi:type="dcterms:W3CDTF">2026-03-23T16:14:16Z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