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8" r:id="rId3"/>
    <p:sldId id="259" r:id="rId4"/>
    <p:sldId id="261" r:id="rId5"/>
    <p:sldId id="262" r:id="rId6"/>
    <p:sldId id="263"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213"/>
  </p:normalViewPr>
  <p:slideViewPr>
    <p:cSldViewPr snapToGrid="0">
      <p:cViewPr varScale="1">
        <p:scale>
          <a:sx n="76" d="100"/>
          <a:sy n="76" d="100"/>
        </p:scale>
        <p:origin x="216"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8E472-A623-3941-84F8-2E8107B3FE51}" type="datetimeFigureOut">
              <a:rPr lang="en-US" smtClean="0"/>
              <a:t>5/8/25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5708EB-5E2D-584E-A293-6CE5D69DFB6E}" type="slidenum">
              <a:rPr lang="en-US" smtClean="0"/>
              <a:t>‹#›</a:t>
            </a:fld>
            <a:endParaRPr lang="en-US"/>
          </a:p>
        </p:txBody>
      </p:sp>
    </p:spTree>
    <p:extLst>
      <p:ext uri="{BB962C8B-B14F-4D97-AF65-F5344CB8AC3E}">
        <p14:creationId xmlns:p14="http://schemas.microsoft.com/office/powerpoint/2010/main" val="223998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min</a:t>
            </a:r>
            <a:endParaRPr lang="en-US" dirty="0"/>
          </a:p>
        </p:txBody>
      </p:sp>
      <p:sp>
        <p:nvSpPr>
          <p:cNvPr id="4" name="Slide Number Placeholder 3"/>
          <p:cNvSpPr>
            <a:spLocks noGrp="1"/>
          </p:cNvSpPr>
          <p:nvPr>
            <p:ph type="sldNum" sz="quarter" idx="5"/>
          </p:nvPr>
        </p:nvSpPr>
        <p:spPr/>
        <p:txBody>
          <a:bodyPr/>
          <a:lstStyle/>
          <a:p>
            <a:fld id="{485708EB-5E2D-584E-A293-6CE5D69DFB6E}" type="slidenum">
              <a:rPr lang="en-US" smtClean="0"/>
              <a:t>2</a:t>
            </a:fld>
            <a:endParaRPr lang="en-US"/>
          </a:p>
        </p:txBody>
      </p:sp>
    </p:spTree>
    <p:extLst>
      <p:ext uri="{BB962C8B-B14F-4D97-AF65-F5344CB8AC3E}">
        <p14:creationId xmlns:p14="http://schemas.microsoft.com/office/powerpoint/2010/main" val="3185588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1min</a:t>
            </a:r>
            <a:endParaRPr lang="en-US" dirty="0"/>
          </a:p>
        </p:txBody>
      </p:sp>
      <p:sp>
        <p:nvSpPr>
          <p:cNvPr id="4" name="Slide Number Placeholder 3"/>
          <p:cNvSpPr>
            <a:spLocks noGrp="1"/>
          </p:cNvSpPr>
          <p:nvPr>
            <p:ph type="sldNum" sz="quarter" idx="5"/>
          </p:nvPr>
        </p:nvSpPr>
        <p:spPr/>
        <p:txBody>
          <a:bodyPr/>
          <a:lstStyle/>
          <a:p>
            <a:fld id="{485708EB-5E2D-584E-A293-6CE5D69DFB6E}" type="slidenum">
              <a:rPr lang="en-US" smtClean="0"/>
              <a:t>3</a:t>
            </a:fld>
            <a:endParaRPr lang="en-US"/>
          </a:p>
        </p:txBody>
      </p:sp>
    </p:spTree>
    <p:extLst>
      <p:ext uri="{BB962C8B-B14F-4D97-AF65-F5344CB8AC3E}">
        <p14:creationId xmlns:p14="http://schemas.microsoft.com/office/powerpoint/2010/main" val="38232135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min</a:t>
            </a:r>
            <a:endParaRPr lang="en-US" dirty="0"/>
          </a:p>
        </p:txBody>
      </p:sp>
      <p:sp>
        <p:nvSpPr>
          <p:cNvPr id="4" name="Slide Number Placeholder 3"/>
          <p:cNvSpPr>
            <a:spLocks noGrp="1"/>
          </p:cNvSpPr>
          <p:nvPr>
            <p:ph type="sldNum" sz="quarter" idx="5"/>
          </p:nvPr>
        </p:nvSpPr>
        <p:spPr/>
        <p:txBody>
          <a:bodyPr/>
          <a:lstStyle/>
          <a:p>
            <a:fld id="{485708EB-5E2D-584E-A293-6CE5D69DFB6E}" type="slidenum">
              <a:rPr lang="en-US" smtClean="0"/>
              <a:t>4</a:t>
            </a:fld>
            <a:endParaRPr lang="en-US"/>
          </a:p>
        </p:txBody>
      </p:sp>
    </p:spTree>
    <p:extLst>
      <p:ext uri="{BB962C8B-B14F-4D97-AF65-F5344CB8AC3E}">
        <p14:creationId xmlns:p14="http://schemas.microsoft.com/office/powerpoint/2010/main" val="2922481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1min</a:t>
            </a:r>
            <a:endParaRPr lang="en-US" dirty="0"/>
          </a:p>
        </p:txBody>
      </p:sp>
      <p:sp>
        <p:nvSpPr>
          <p:cNvPr id="4" name="Slide Number Placeholder 3"/>
          <p:cNvSpPr>
            <a:spLocks noGrp="1"/>
          </p:cNvSpPr>
          <p:nvPr>
            <p:ph type="sldNum" sz="quarter" idx="5"/>
          </p:nvPr>
        </p:nvSpPr>
        <p:spPr/>
        <p:txBody>
          <a:bodyPr/>
          <a:lstStyle/>
          <a:p>
            <a:fld id="{485708EB-5E2D-584E-A293-6CE5D69DFB6E}" type="slidenum">
              <a:rPr lang="en-US" smtClean="0"/>
              <a:t>5</a:t>
            </a:fld>
            <a:endParaRPr lang="en-US"/>
          </a:p>
        </p:txBody>
      </p:sp>
    </p:spTree>
    <p:extLst>
      <p:ext uri="{BB962C8B-B14F-4D97-AF65-F5344CB8AC3E}">
        <p14:creationId xmlns:p14="http://schemas.microsoft.com/office/powerpoint/2010/main" val="189693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min</a:t>
            </a:r>
            <a:endParaRPr lang="en-US" dirty="0"/>
          </a:p>
        </p:txBody>
      </p:sp>
      <p:sp>
        <p:nvSpPr>
          <p:cNvPr id="4" name="Slide Number Placeholder 3"/>
          <p:cNvSpPr>
            <a:spLocks noGrp="1"/>
          </p:cNvSpPr>
          <p:nvPr>
            <p:ph type="sldNum" sz="quarter" idx="5"/>
          </p:nvPr>
        </p:nvSpPr>
        <p:spPr/>
        <p:txBody>
          <a:bodyPr/>
          <a:lstStyle/>
          <a:p>
            <a:fld id="{485708EB-5E2D-584E-A293-6CE5D69DFB6E}" type="slidenum">
              <a:rPr lang="en-US" smtClean="0"/>
              <a:t>6</a:t>
            </a:fld>
            <a:endParaRPr lang="en-US"/>
          </a:p>
        </p:txBody>
      </p:sp>
    </p:spTree>
    <p:extLst>
      <p:ext uri="{BB962C8B-B14F-4D97-AF65-F5344CB8AC3E}">
        <p14:creationId xmlns:p14="http://schemas.microsoft.com/office/powerpoint/2010/main" val="545703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5/8/25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5/8/25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dk2"/>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AAABA8A-E4F2-4C1F-1492-7C0A06309E88}"/>
              </a:ext>
            </a:extLst>
          </p:cNvPr>
          <p:cNvSpPr>
            <a:spLocks noGrp="1"/>
          </p:cNvSpPr>
          <p:nvPr>
            <p:ph type="subTitle" idx="1"/>
          </p:nvPr>
        </p:nvSpPr>
        <p:spPr>
          <a:xfrm>
            <a:off x="1535372" y="4133234"/>
            <a:ext cx="9120954" cy="744373"/>
          </a:xfrm>
        </p:spPr>
        <p:txBody>
          <a:bodyPr>
            <a:noAutofit/>
          </a:bodyPr>
          <a:lstStyle/>
          <a:p>
            <a:pPr algn="ctr">
              <a:lnSpc>
                <a:spcPct val="110000"/>
              </a:lnSpc>
            </a:pPr>
            <a:r>
              <a:rPr lang="en-US" sz="1600" dirty="0"/>
              <a:t>By Elenya </a:t>
            </a:r>
            <a:r>
              <a:rPr lang="en-US" sz="1600" dirty="0" err="1"/>
              <a:t>moore</a:t>
            </a:r>
            <a:r>
              <a:rPr lang="en-US" sz="1600" dirty="0"/>
              <a:t> </a:t>
            </a:r>
          </a:p>
          <a:p>
            <a:pPr algn="ctr">
              <a:lnSpc>
                <a:spcPct val="110000"/>
              </a:lnSpc>
            </a:pPr>
            <a:r>
              <a:rPr lang="en-US" sz="1600" dirty="0"/>
              <a:t>- 2204588</a:t>
            </a: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BD69E8F-FE58-E54A-DD41-78C9DD0E2987}"/>
              </a:ext>
            </a:extLst>
          </p:cNvPr>
          <p:cNvSpPr txBox="1"/>
          <p:nvPr/>
        </p:nvSpPr>
        <p:spPr>
          <a:xfrm>
            <a:off x="2773948" y="2060427"/>
            <a:ext cx="7419473" cy="2292935"/>
          </a:xfrm>
          <a:prstGeom prst="rect">
            <a:avLst/>
          </a:prstGeom>
          <a:noFill/>
        </p:spPr>
        <p:txBody>
          <a:bodyPr wrap="square" rtlCol="0">
            <a:spAutoFit/>
          </a:bodyPr>
          <a:lstStyle/>
          <a:p>
            <a:pPr algn="ctr"/>
            <a:r>
              <a:rPr lang="en-GB" sz="2500" kern="100" dirty="0">
                <a:effectLst/>
                <a:latin typeface="Calibri" panose="020F0502020204030204" pitchFamily="34" charset="0"/>
                <a:ea typeface="Calibri" panose="020F0502020204030204" pitchFamily="34" charset="0"/>
                <a:cs typeface="Calibri" panose="020F0502020204030204" pitchFamily="34" charset="0"/>
              </a:rPr>
              <a:t>How Can Water Sport Instructors Promote Pro-Environmental Behaviours? </a:t>
            </a:r>
          </a:p>
          <a:p>
            <a:pPr algn="ctr"/>
            <a:endParaRPr lang="en-GB" sz="2500" kern="100" dirty="0">
              <a:latin typeface="Calibri" panose="020F0502020204030204" pitchFamily="34" charset="0"/>
              <a:ea typeface="Calibri" panose="020F0502020204030204" pitchFamily="34" charset="0"/>
              <a:cs typeface="Calibri" panose="020F0502020204030204" pitchFamily="34" charset="0"/>
            </a:endParaRPr>
          </a:p>
          <a:p>
            <a:pPr algn="ctr"/>
            <a:r>
              <a:rPr lang="en-GB" sz="2500" kern="100" dirty="0">
                <a:effectLst/>
                <a:latin typeface="Calibri" panose="020F0502020204030204" pitchFamily="34" charset="0"/>
                <a:ea typeface="Calibri" panose="020F0502020204030204" pitchFamily="34" charset="0"/>
                <a:cs typeface="Calibri" panose="020F0502020204030204" pitchFamily="34" charset="0"/>
              </a:rPr>
              <a:t>Llandysul Paddlers - A Case Study.</a:t>
            </a:r>
            <a:endParaRPr lang="en-GB" sz="25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500" strike="noStrike" kern="100" dirty="0">
                <a:effectLst/>
                <a:latin typeface="Calibri" panose="020F0502020204030204" pitchFamily="34" charset="0"/>
                <a:ea typeface="Calibri" panose="020F0502020204030204" pitchFamily="34" charset="0"/>
                <a:cs typeface="Calibri" panose="020F0502020204030204" pitchFamily="34" charset="0"/>
              </a:rPr>
              <a:t> </a:t>
            </a:r>
            <a:endParaRPr lang="en-GB" sz="2500" kern="1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873250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E3C88-BDD5-1972-E0F2-E26BFC4C9C5B}"/>
              </a:ext>
            </a:extLst>
          </p:cNvPr>
          <p:cNvSpPr>
            <a:spLocks noGrp="1"/>
          </p:cNvSpPr>
          <p:nvPr>
            <p:ph type="title"/>
          </p:nvPr>
        </p:nvSpPr>
        <p:spPr>
          <a:xfrm>
            <a:off x="1468513" y="440582"/>
            <a:ext cx="9603275" cy="1049235"/>
          </a:xfrm>
        </p:spPr>
        <p:txBody>
          <a:bodyPr/>
          <a:lstStyle/>
          <a:p>
            <a:pPr algn="ctr"/>
            <a:r>
              <a:rPr lang="en-US" dirty="0"/>
              <a:t>Introduction: </a:t>
            </a:r>
          </a:p>
        </p:txBody>
      </p:sp>
      <p:sp>
        <p:nvSpPr>
          <p:cNvPr id="3" name="Content Placeholder 2">
            <a:extLst>
              <a:ext uri="{FF2B5EF4-FFF2-40B4-BE49-F238E27FC236}">
                <a16:creationId xmlns:a16="http://schemas.microsoft.com/office/drawing/2014/main" id="{059970E8-435F-853D-B184-1C0743D140E7}"/>
              </a:ext>
            </a:extLst>
          </p:cNvPr>
          <p:cNvSpPr>
            <a:spLocks noGrp="1"/>
          </p:cNvSpPr>
          <p:nvPr>
            <p:ph idx="1"/>
          </p:nvPr>
        </p:nvSpPr>
        <p:spPr>
          <a:xfrm>
            <a:off x="118533" y="2015067"/>
            <a:ext cx="12073467" cy="3725334"/>
          </a:xfrm>
        </p:spPr>
        <p:txBody>
          <a:bodyPr>
            <a:normAutofit lnSpcReduction="10000"/>
          </a:bodyPr>
          <a:lstStyle/>
          <a:p>
            <a:pPr marL="0" indent="0">
              <a:buNone/>
            </a:pPr>
            <a:r>
              <a:rPr lang="en-US" sz="1600" dirty="0"/>
              <a:t>The key research question that underpins this case study arose from the inherent contradiction between encouraging the clear benefits to physical and mental health of being active outdoors, and the damage caused to the environment by increased use. </a:t>
            </a:r>
          </a:p>
          <a:p>
            <a:pPr marL="0" indent="0">
              <a:buNone/>
            </a:pPr>
            <a:r>
              <a:rPr lang="en-US" sz="1600" u="sng" dirty="0"/>
              <a:t>Positives of increased engagement in outdoor activities for participants: </a:t>
            </a:r>
          </a:p>
          <a:p>
            <a:r>
              <a:rPr lang="en-US" sz="1600" dirty="0"/>
              <a:t>Prince (2016) suggests undertaking both outdoor experiences and having positive role model experiences an understanding of the effects humans have on the environment can lead to positive behaviors towards the environment. Building respect and understanding. </a:t>
            </a:r>
          </a:p>
          <a:p>
            <a:r>
              <a:rPr lang="en-US" sz="1600" dirty="0"/>
              <a:t>Webber, Chen (2016, 2024) found participating in watersports and understanding marine wildlife can increase their sense of place and this led to more pro-environmental attitudes and behaviors being demonstrated. </a:t>
            </a:r>
          </a:p>
          <a:p>
            <a:pPr marL="0" indent="0">
              <a:buNone/>
            </a:pPr>
            <a:r>
              <a:rPr lang="en-US" sz="1600" u="sng" dirty="0"/>
              <a:t>Barriers to acting sustainably:  </a:t>
            </a:r>
          </a:p>
          <a:p>
            <a:r>
              <a:rPr lang="en-GB" sz="1600" kern="0" dirty="0">
                <a:solidFill>
                  <a:srgbClr val="000000"/>
                </a:solidFill>
                <a:effectLst/>
                <a:ea typeface="Calibri" panose="020F0502020204030204" pitchFamily="34" charset="0"/>
              </a:rPr>
              <a:t>Lack of understanding or lack of  awareness of impacts towards the environment  (Dioba </a:t>
            </a:r>
            <a:r>
              <a:rPr lang="en-GB" sz="1600" i="1" kern="0" dirty="0">
                <a:solidFill>
                  <a:srgbClr val="000000"/>
                </a:solidFill>
                <a:effectLst/>
                <a:ea typeface="Calibri" panose="020F0502020204030204" pitchFamily="34" charset="0"/>
              </a:rPr>
              <a:t>et al, </a:t>
            </a:r>
            <a:r>
              <a:rPr lang="en-GB" sz="1600" kern="0" dirty="0">
                <a:solidFill>
                  <a:srgbClr val="000000"/>
                </a:solidFill>
                <a:effectLst/>
                <a:ea typeface="Calibri" panose="020F0502020204030204" pitchFamily="34" charset="0"/>
              </a:rPr>
              <a:t>2024)</a:t>
            </a:r>
            <a:endParaRPr lang="en-GB" sz="1600" dirty="0">
              <a:effectLst/>
            </a:endParaRPr>
          </a:p>
          <a:p>
            <a:r>
              <a:rPr lang="en-GB" sz="1600" kern="0" dirty="0">
                <a:solidFill>
                  <a:srgbClr val="000000"/>
                </a:solidFill>
                <a:effectLst/>
                <a:ea typeface="Calibri" panose="020F0502020204030204" pitchFamily="34" charset="0"/>
              </a:rPr>
              <a:t>Perceived financial costs, inconvenience causes less willing to act sustainably (Carducci, </a:t>
            </a:r>
            <a:r>
              <a:rPr lang="en-GB" sz="1600" i="1" kern="0" dirty="0">
                <a:solidFill>
                  <a:srgbClr val="000000"/>
                </a:solidFill>
                <a:effectLst/>
                <a:ea typeface="Calibri" panose="020F0502020204030204" pitchFamily="34" charset="0"/>
              </a:rPr>
              <a:t>et al</a:t>
            </a:r>
            <a:r>
              <a:rPr lang="en-GB" sz="1600" kern="0" dirty="0">
                <a:solidFill>
                  <a:srgbClr val="000000"/>
                </a:solidFill>
                <a:effectLst/>
                <a:ea typeface="Calibri" panose="020F0502020204030204" pitchFamily="34" charset="0"/>
              </a:rPr>
              <a:t>, 2021). </a:t>
            </a:r>
            <a:endParaRPr lang="en-US" sz="1600" dirty="0"/>
          </a:p>
        </p:txBody>
      </p:sp>
    </p:spTree>
    <p:extLst>
      <p:ext uri="{BB962C8B-B14F-4D97-AF65-F5344CB8AC3E}">
        <p14:creationId xmlns:p14="http://schemas.microsoft.com/office/powerpoint/2010/main" val="2992722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048DA-CF37-6FCB-5B44-93DD3A93F970}"/>
              </a:ext>
            </a:extLst>
          </p:cNvPr>
          <p:cNvSpPr>
            <a:spLocks noGrp="1"/>
          </p:cNvSpPr>
          <p:nvPr>
            <p:ph type="title"/>
          </p:nvPr>
        </p:nvSpPr>
        <p:spPr/>
        <p:txBody>
          <a:bodyPr/>
          <a:lstStyle/>
          <a:p>
            <a:pPr algn="ctr"/>
            <a:r>
              <a:rPr lang="en-US" dirty="0"/>
              <a:t>Aims and method:</a:t>
            </a:r>
          </a:p>
        </p:txBody>
      </p:sp>
      <p:sp>
        <p:nvSpPr>
          <p:cNvPr id="3" name="Content Placeholder 2">
            <a:extLst>
              <a:ext uri="{FF2B5EF4-FFF2-40B4-BE49-F238E27FC236}">
                <a16:creationId xmlns:a16="http://schemas.microsoft.com/office/drawing/2014/main" id="{4BCE7093-4731-1BA3-B527-031744489DA3}"/>
              </a:ext>
            </a:extLst>
          </p:cNvPr>
          <p:cNvSpPr>
            <a:spLocks noGrp="1"/>
          </p:cNvSpPr>
          <p:nvPr>
            <p:ph idx="1"/>
          </p:nvPr>
        </p:nvSpPr>
        <p:spPr/>
        <p:txBody>
          <a:bodyPr>
            <a:normAutofit/>
          </a:bodyPr>
          <a:lstStyle/>
          <a:p>
            <a:r>
              <a:rPr lang="en-US" sz="1800" dirty="0"/>
              <a:t>To consider the encouragement of pro- environmental behaviors in participants of water-based activities in the Llandysul area. </a:t>
            </a:r>
          </a:p>
          <a:p>
            <a:r>
              <a:rPr lang="en-US" sz="1800" dirty="0"/>
              <a:t>To assess the current understanding and awareness of instructors around issues of sustainability and environmental impact, and how they can impart that knowledge to participants.</a:t>
            </a:r>
          </a:p>
          <a:p>
            <a:r>
              <a:rPr lang="en-US" sz="1800" dirty="0"/>
              <a:t>The case study involved qualitive data collection in the form of interviews and observations.</a:t>
            </a:r>
          </a:p>
          <a:p>
            <a:r>
              <a:rPr lang="en-US" sz="1800" dirty="0"/>
              <a:t>Nine instructors were interviewed, and their answers were recorded and transcribed for analysis, and the results sorted into tables to identify key emerging themes.  </a:t>
            </a:r>
          </a:p>
        </p:txBody>
      </p:sp>
    </p:spTree>
    <p:extLst>
      <p:ext uri="{BB962C8B-B14F-4D97-AF65-F5344CB8AC3E}">
        <p14:creationId xmlns:p14="http://schemas.microsoft.com/office/powerpoint/2010/main" val="993646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23CA-6509-FAD4-8EC0-E7EEFED27C17}"/>
              </a:ext>
            </a:extLst>
          </p:cNvPr>
          <p:cNvSpPr>
            <a:spLocks noGrp="1"/>
          </p:cNvSpPr>
          <p:nvPr>
            <p:ph type="title"/>
          </p:nvPr>
        </p:nvSpPr>
        <p:spPr>
          <a:xfrm>
            <a:off x="1437476" y="669052"/>
            <a:ext cx="9603275" cy="1049235"/>
          </a:xfrm>
        </p:spPr>
        <p:txBody>
          <a:bodyPr/>
          <a:lstStyle/>
          <a:p>
            <a:pPr algn="ctr"/>
            <a:r>
              <a:rPr lang="en-US" dirty="0"/>
              <a:t>Results:</a:t>
            </a:r>
          </a:p>
        </p:txBody>
      </p:sp>
      <p:sp>
        <p:nvSpPr>
          <p:cNvPr id="3" name="Content Placeholder 2">
            <a:extLst>
              <a:ext uri="{FF2B5EF4-FFF2-40B4-BE49-F238E27FC236}">
                <a16:creationId xmlns:a16="http://schemas.microsoft.com/office/drawing/2014/main" id="{9A028B27-331F-E014-DA5B-95D22C2177C5}"/>
              </a:ext>
            </a:extLst>
          </p:cNvPr>
          <p:cNvSpPr>
            <a:spLocks noGrp="1"/>
          </p:cNvSpPr>
          <p:nvPr>
            <p:ph idx="1"/>
          </p:nvPr>
        </p:nvSpPr>
        <p:spPr>
          <a:xfrm>
            <a:off x="186267" y="1993677"/>
            <a:ext cx="11693286" cy="3983790"/>
          </a:xfrm>
        </p:spPr>
        <p:txBody>
          <a:bodyPr>
            <a:normAutofit fontScale="70000" lnSpcReduction="20000"/>
          </a:bodyPr>
          <a:lstStyle/>
          <a:p>
            <a:r>
              <a:rPr lang="en-US" sz="2600" dirty="0">
                <a:cs typeface="Calibri" panose="020F0502020204030204" pitchFamily="34" charset="0"/>
              </a:rPr>
              <a:t>Six key themes were established:</a:t>
            </a:r>
          </a:p>
          <a:p>
            <a:pPr marL="457200" indent="-457200">
              <a:buFont typeface="+mj-lt"/>
              <a:buAutoNum type="arabicPeriod"/>
            </a:pPr>
            <a:r>
              <a:rPr lang="en-GB" sz="2600" kern="0" dirty="0">
                <a:effectLst/>
                <a:ea typeface="Calibri" panose="020F0502020204030204" pitchFamily="34" charset="0"/>
                <a:cs typeface="Calibri" panose="020F0502020204030204" pitchFamily="34" charset="0"/>
              </a:rPr>
              <a:t>A connection to nature increases the motivation to protect it.</a:t>
            </a:r>
            <a:endParaRPr lang="en-GB" sz="2600" kern="100" dirty="0">
              <a:ea typeface="Calibri" panose="020F0502020204030204" pitchFamily="34" charset="0"/>
              <a:cs typeface="Calibri" panose="020F0502020204030204" pitchFamily="34" charset="0"/>
            </a:endParaRPr>
          </a:p>
          <a:p>
            <a:pPr marL="457200" indent="-457200">
              <a:buFont typeface="+mj-lt"/>
              <a:buAutoNum type="arabicPeriod"/>
            </a:pPr>
            <a:r>
              <a:rPr lang="en-GB" sz="2600" kern="0" dirty="0">
                <a:effectLst/>
                <a:ea typeface="Calibri" panose="020F0502020204030204" pitchFamily="34" charset="0"/>
                <a:cs typeface="Calibri" panose="020F0502020204030204" pitchFamily="34" charset="0"/>
              </a:rPr>
              <a:t>Still water activities were the most useful </a:t>
            </a:r>
            <a:r>
              <a:rPr lang="en-GB" sz="2600" kern="0" dirty="0">
                <a:ea typeface="Calibri" panose="020F0502020204030204" pitchFamily="34" charset="0"/>
                <a:cs typeface="Calibri" panose="020F0502020204030204" pitchFamily="34" charset="0"/>
              </a:rPr>
              <a:t>sessions </a:t>
            </a:r>
            <a:r>
              <a:rPr lang="en-GB" sz="2600" kern="0" dirty="0">
                <a:effectLst/>
                <a:ea typeface="Calibri" panose="020F0502020204030204" pitchFamily="34" charset="0"/>
                <a:cs typeface="Calibri" panose="020F0502020204030204" pitchFamily="34" charset="0"/>
              </a:rPr>
              <a:t>to promote PEB due to the location and relaxed nature of them.</a:t>
            </a:r>
            <a:endParaRPr lang="en-GB" sz="2600" kern="100" dirty="0">
              <a:ea typeface="Calibri" panose="020F0502020204030204" pitchFamily="34" charset="0"/>
              <a:cs typeface="Calibri" panose="020F0502020204030204" pitchFamily="34" charset="0"/>
            </a:endParaRPr>
          </a:p>
          <a:p>
            <a:pPr marL="457200" indent="-457200">
              <a:buFont typeface="+mj-lt"/>
              <a:buAutoNum type="arabicPeriod"/>
            </a:pPr>
            <a:r>
              <a:rPr lang="en-GB" sz="2600" kern="0" dirty="0">
                <a:effectLst/>
                <a:ea typeface="Calibri" panose="020F0502020204030204" pitchFamily="34" charset="0"/>
                <a:cs typeface="Calibri" panose="020F0502020204030204" pitchFamily="34" charset="0"/>
              </a:rPr>
              <a:t>The most common sustainable current practices mentioned </a:t>
            </a:r>
            <a:r>
              <a:rPr lang="en-GB" sz="2600" kern="0" dirty="0">
                <a:ea typeface="Calibri" panose="020F0502020204030204" pitchFamily="34" charset="0"/>
                <a:cs typeface="Calibri" panose="020F0502020204030204" pitchFamily="34" charset="0"/>
              </a:rPr>
              <a:t>were</a:t>
            </a:r>
            <a:r>
              <a:rPr lang="en-GB" sz="2600" kern="0" dirty="0">
                <a:effectLst/>
                <a:ea typeface="Calibri" panose="020F0502020204030204" pitchFamily="34" charset="0"/>
                <a:cs typeface="Calibri" panose="020F0502020204030204" pitchFamily="34" charset="0"/>
              </a:rPr>
              <a:t> river cleans and instructing participants not to slide down the bankside.</a:t>
            </a:r>
          </a:p>
          <a:p>
            <a:pPr marL="457200" indent="-457200">
              <a:buFont typeface="+mj-lt"/>
              <a:buAutoNum type="arabicPeriod"/>
            </a:pPr>
            <a:r>
              <a:rPr lang="en-GB" sz="2600" kern="0" dirty="0">
                <a:effectLst/>
                <a:ea typeface="Calibri" panose="020F0502020204030204" pitchFamily="34" charset="0"/>
                <a:cs typeface="Calibri" panose="020F0502020204030204" pitchFamily="34" charset="0"/>
              </a:rPr>
              <a:t>Instructors are viewed as role models and therefore have an opportunity to promote PEB, but subtle and nuanced interventions were more effective than lecturing participants.</a:t>
            </a:r>
            <a:endParaRPr lang="en-GB" sz="2600" kern="100" dirty="0">
              <a:ea typeface="Calibri" panose="020F0502020204030204" pitchFamily="34" charset="0"/>
              <a:cs typeface="Calibri" panose="020F0502020204030204" pitchFamily="34" charset="0"/>
            </a:endParaRPr>
          </a:p>
          <a:p>
            <a:pPr marL="457200" indent="-457200">
              <a:buFont typeface="+mj-lt"/>
              <a:buAutoNum type="arabicPeriod"/>
            </a:pPr>
            <a:r>
              <a:rPr lang="en-GB" sz="2600" kern="0" dirty="0">
                <a:effectLst/>
                <a:ea typeface="Calibri" panose="020F0502020204030204" pitchFamily="34" charset="0"/>
                <a:cs typeface="Calibri" panose="020F0502020204030204" pitchFamily="34" charset="0"/>
              </a:rPr>
              <a:t>Participants had varying awareness of the impact of their behaviour on the environment, and varying degrees of care for ethical and sustainability issues arising from their sessions. </a:t>
            </a:r>
          </a:p>
          <a:p>
            <a:pPr marL="457200" indent="-457200">
              <a:buFont typeface="+mj-lt"/>
              <a:buAutoNum type="arabicPeriod"/>
            </a:pPr>
            <a:r>
              <a:rPr lang="en-GB" sz="2600" kern="0" dirty="0">
                <a:ea typeface="Calibri" panose="020F0502020204030204" pitchFamily="34" charset="0"/>
                <a:cs typeface="Calibri" panose="020F0502020204030204" pitchFamily="34" charset="0"/>
              </a:rPr>
              <a:t>The f</a:t>
            </a:r>
            <a:r>
              <a:rPr lang="en-GB" sz="2600" kern="0" dirty="0">
                <a:effectLst/>
                <a:ea typeface="Calibri" panose="020F0502020204030204" pitchFamily="34" charset="0"/>
                <a:cs typeface="Calibri" panose="020F0502020204030204" pitchFamily="34" charset="0"/>
              </a:rPr>
              <a:t>uture of sustainable paddling was of concern to instructors, with differing views on how to promote the benefits of outdoor activities whilst minimising impact on the natural environment. </a:t>
            </a:r>
            <a:endParaRPr lang="en-GB" sz="2600" kern="100" dirty="0">
              <a:effectLst/>
              <a:ea typeface="Calibri" panose="020F0502020204030204" pitchFamily="34" charset="0"/>
              <a:cs typeface="Calibri" panose="020F0502020204030204" pitchFamily="34" charset="0"/>
            </a:endParaRPr>
          </a:p>
          <a:p>
            <a:endParaRPr lang="en-GB" sz="2600" kern="100" dirty="0">
              <a:effectLst/>
              <a:ea typeface="Calibri" panose="020F0502020204030204" pitchFamily="34" charset="0"/>
              <a:cs typeface="Calibri" panose="020F0502020204030204" pitchFamily="34"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endParaRPr lang="en-US" dirty="0"/>
          </a:p>
        </p:txBody>
      </p:sp>
    </p:spTree>
    <p:extLst>
      <p:ext uri="{BB962C8B-B14F-4D97-AF65-F5344CB8AC3E}">
        <p14:creationId xmlns:p14="http://schemas.microsoft.com/office/powerpoint/2010/main" val="2783458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370EF-E095-79D2-D4FC-44919DC20DEA}"/>
              </a:ext>
            </a:extLst>
          </p:cNvPr>
          <p:cNvSpPr>
            <a:spLocks noGrp="1"/>
          </p:cNvSpPr>
          <p:nvPr>
            <p:ph type="title"/>
          </p:nvPr>
        </p:nvSpPr>
        <p:spPr/>
        <p:txBody>
          <a:bodyPr/>
          <a:lstStyle/>
          <a:p>
            <a:pPr algn="ctr"/>
            <a:r>
              <a:rPr lang="en-US" dirty="0"/>
              <a:t>Discussion: </a:t>
            </a:r>
          </a:p>
        </p:txBody>
      </p:sp>
      <p:sp>
        <p:nvSpPr>
          <p:cNvPr id="3" name="Content Placeholder 2">
            <a:extLst>
              <a:ext uri="{FF2B5EF4-FFF2-40B4-BE49-F238E27FC236}">
                <a16:creationId xmlns:a16="http://schemas.microsoft.com/office/drawing/2014/main" id="{A526E71A-B998-FD42-453F-54CBF32FFD84}"/>
              </a:ext>
            </a:extLst>
          </p:cNvPr>
          <p:cNvSpPr>
            <a:spLocks noGrp="1"/>
          </p:cNvSpPr>
          <p:nvPr>
            <p:ph idx="1"/>
          </p:nvPr>
        </p:nvSpPr>
        <p:spPr/>
        <p:txBody>
          <a:bodyPr>
            <a:normAutofit/>
          </a:bodyPr>
          <a:lstStyle/>
          <a:p>
            <a:pPr marL="0" indent="0">
              <a:buNone/>
            </a:pPr>
            <a:r>
              <a:rPr lang="en-GB" sz="1800" dirty="0"/>
              <a:t>Key messages:</a:t>
            </a:r>
          </a:p>
          <a:p>
            <a:r>
              <a:rPr lang="en-US" sz="1800" dirty="0"/>
              <a:t>Understanding the environment promotes a desire to protect it, consistent with the research of Prince, (2016). </a:t>
            </a:r>
          </a:p>
          <a:p>
            <a:r>
              <a:rPr lang="en-US" sz="1800" dirty="0"/>
              <a:t>This relates to intrinsic motivation (</a:t>
            </a:r>
            <a:r>
              <a:rPr lang="en-US" sz="1800" dirty="0" err="1"/>
              <a:t>Demenico</a:t>
            </a:r>
            <a:r>
              <a:rPr lang="en-US" sz="1800" dirty="0"/>
              <a:t> and Ryan, 2017)</a:t>
            </a:r>
          </a:p>
          <a:p>
            <a:endParaRPr lang="en-US" sz="1800" dirty="0"/>
          </a:p>
          <a:p>
            <a:r>
              <a:rPr lang="en-US" sz="1800" dirty="0"/>
              <a:t>The positive power of role modeling behaviors and unconscious encouragement was reinforced (Reid and Jones 1997, Prince, 2016)</a:t>
            </a:r>
          </a:p>
          <a:p>
            <a:r>
              <a:rPr lang="en-US" sz="1800" dirty="0"/>
              <a:t>This links to Kolb’s </a:t>
            </a:r>
            <a:r>
              <a:rPr lang="en-GB" sz="1800" dirty="0"/>
              <a:t>E</a:t>
            </a:r>
            <a:r>
              <a:rPr lang="en-US" sz="1800" dirty="0"/>
              <a:t>xperiential </a:t>
            </a:r>
            <a:r>
              <a:rPr lang="en-GB" sz="1800" dirty="0"/>
              <a:t>Learning </a:t>
            </a:r>
            <a:r>
              <a:rPr lang="en-US" sz="1800" dirty="0"/>
              <a:t>cycle (1984)</a:t>
            </a:r>
          </a:p>
        </p:txBody>
      </p:sp>
    </p:spTree>
    <p:extLst>
      <p:ext uri="{BB962C8B-B14F-4D97-AF65-F5344CB8AC3E}">
        <p14:creationId xmlns:p14="http://schemas.microsoft.com/office/powerpoint/2010/main" val="3263434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61BB6-DC4E-C2BB-105A-95B7B6E5376B}"/>
              </a:ext>
            </a:extLst>
          </p:cNvPr>
          <p:cNvSpPr>
            <a:spLocks noGrp="1"/>
          </p:cNvSpPr>
          <p:nvPr>
            <p:ph type="title"/>
          </p:nvPr>
        </p:nvSpPr>
        <p:spPr>
          <a:xfrm>
            <a:off x="1451579" y="782216"/>
            <a:ext cx="9603275" cy="1049235"/>
          </a:xfrm>
        </p:spPr>
        <p:txBody>
          <a:bodyPr>
            <a:normAutofit fontScale="90000"/>
          </a:bodyPr>
          <a:lstStyle/>
          <a:p>
            <a:pPr algn="ctr"/>
            <a:r>
              <a:rPr lang="en-US" dirty="0"/>
              <a:t>Reflection on processes that resulted in a successful research dissertation: </a:t>
            </a:r>
            <a:br>
              <a:rPr lang="en-US" dirty="0"/>
            </a:br>
            <a:endParaRPr lang="en-US" dirty="0"/>
          </a:p>
        </p:txBody>
      </p:sp>
      <p:sp>
        <p:nvSpPr>
          <p:cNvPr id="3" name="Content Placeholder 2">
            <a:extLst>
              <a:ext uri="{FF2B5EF4-FFF2-40B4-BE49-F238E27FC236}">
                <a16:creationId xmlns:a16="http://schemas.microsoft.com/office/drawing/2014/main" id="{0010347C-CF4D-A88A-95C0-A51975E67BBA}"/>
              </a:ext>
            </a:extLst>
          </p:cNvPr>
          <p:cNvSpPr>
            <a:spLocks noGrp="1"/>
          </p:cNvSpPr>
          <p:nvPr>
            <p:ph idx="1"/>
          </p:nvPr>
        </p:nvSpPr>
        <p:spPr/>
        <p:txBody>
          <a:bodyPr/>
          <a:lstStyle/>
          <a:p>
            <a:r>
              <a:rPr lang="en-US" sz="1800" dirty="0"/>
              <a:t>Planning and preparation in the early stages.</a:t>
            </a:r>
          </a:p>
          <a:p>
            <a:r>
              <a:rPr lang="en-US" sz="1800" dirty="0"/>
              <a:t>Time management for proof reading. </a:t>
            </a:r>
          </a:p>
          <a:p>
            <a:r>
              <a:rPr lang="en-US" sz="1800" dirty="0"/>
              <a:t> Communication with chosen participants and company.</a:t>
            </a:r>
          </a:p>
          <a:p>
            <a:r>
              <a:rPr lang="en-US" sz="1800" dirty="0"/>
              <a:t>Contingency plan with another company. </a:t>
            </a:r>
          </a:p>
          <a:p>
            <a:pPr marL="0" indent="0">
              <a:buNone/>
            </a:pPr>
            <a:endParaRPr lang="en-US" dirty="0"/>
          </a:p>
          <a:p>
            <a:endParaRPr lang="en-US" dirty="0"/>
          </a:p>
        </p:txBody>
      </p:sp>
    </p:spTree>
    <p:extLst>
      <p:ext uri="{BB962C8B-B14F-4D97-AF65-F5344CB8AC3E}">
        <p14:creationId xmlns:p14="http://schemas.microsoft.com/office/powerpoint/2010/main" val="326349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D632-A3D4-0634-37FE-DC768472050F}"/>
              </a:ext>
            </a:extLst>
          </p:cNvPr>
          <p:cNvSpPr>
            <a:spLocks noGrp="1"/>
          </p:cNvSpPr>
          <p:nvPr>
            <p:ph type="title"/>
          </p:nvPr>
        </p:nvSpPr>
        <p:spPr>
          <a:xfrm>
            <a:off x="1999785" y="765717"/>
            <a:ext cx="8897852" cy="1043432"/>
          </a:xfrm>
        </p:spPr>
        <p:txBody>
          <a:bodyPr/>
          <a:lstStyle/>
          <a:p>
            <a:pPr algn="ctr"/>
            <a:r>
              <a:rPr lang="en-US" dirty="0"/>
              <a:t>Thank you for listening.</a:t>
            </a:r>
            <a:br>
              <a:rPr lang="en-US" dirty="0"/>
            </a:br>
            <a:r>
              <a:rPr lang="en-US" dirty="0"/>
              <a:t> any questions?</a:t>
            </a:r>
          </a:p>
        </p:txBody>
      </p:sp>
    </p:spTree>
    <p:extLst>
      <p:ext uri="{BB962C8B-B14F-4D97-AF65-F5344CB8AC3E}">
        <p14:creationId xmlns:p14="http://schemas.microsoft.com/office/powerpoint/2010/main" val="2294613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3BED0-B53C-3D45-49ED-C2BB14C4F52B}"/>
              </a:ext>
            </a:extLst>
          </p:cNvPr>
          <p:cNvSpPr>
            <a:spLocks noGrp="1"/>
          </p:cNvSpPr>
          <p:nvPr>
            <p:ph type="title"/>
          </p:nvPr>
        </p:nvSpPr>
        <p:spPr>
          <a:xfrm>
            <a:off x="1444936" y="723549"/>
            <a:ext cx="9603275" cy="1049235"/>
          </a:xfrm>
        </p:spPr>
        <p:txBody>
          <a:bodyPr/>
          <a:lstStyle/>
          <a:p>
            <a:r>
              <a:rPr lang="en-US" dirty="0"/>
              <a:t>References </a:t>
            </a:r>
          </a:p>
        </p:txBody>
      </p:sp>
      <p:sp>
        <p:nvSpPr>
          <p:cNvPr id="3" name="Content Placeholder 2">
            <a:extLst>
              <a:ext uri="{FF2B5EF4-FFF2-40B4-BE49-F238E27FC236}">
                <a16:creationId xmlns:a16="http://schemas.microsoft.com/office/drawing/2014/main" id="{2680256A-3D0B-111F-625B-477FDD6B363A}"/>
              </a:ext>
            </a:extLst>
          </p:cNvPr>
          <p:cNvSpPr>
            <a:spLocks noGrp="1"/>
          </p:cNvSpPr>
          <p:nvPr>
            <p:ph idx="1"/>
          </p:nvPr>
        </p:nvSpPr>
        <p:spPr>
          <a:xfrm>
            <a:off x="301149" y="1997242"/>
            <a:ext cx="11890851" cy="3612591"/>
          </a:xfrm>
        </p:spPr>
        <p:txBody>
          <a:bodyPr>
            <a:normAutofit fontScale="77500" lnSpcReduction="20000"/>
          </a:bodyPr>
          <a:lstStyle/>
          <a:p>
            <a:r>
              <a:rPr lang="en-GB" sz="1800" dirty="0">
                <a:solidFill>
                  <a:srgbClr val="000000"/>
                </a:solidFill>
                <a:effectLst/>
                <a:latin typeface="Times New Roman" panose="02020603050405020304" pitchFamily="18" charset="0"/>
                <a:ea typeface="Times New Roman" panose="02020603050405020304" pitchFamily="18" charset="0"/>
              </a:rPr>
              <a:t>Carducci, A., Fiore, M., </a:t>
            </a:r>
            <a:r>
              <a:rPr lang="en-GB" sz="1800" dirty="0" err="1">
                <a:solidFill>
                  <a:srgbClr val="000000"/>
                </a:solidFill>
                <a:effectLst/>
                <a:latin typeface="Times New Roman" panose="02020603050405020304" pitchFamily="18" charset="0"/>
                <a:ea typeface="Times New Roman" panose="02020603050405020304" pitchFamily="18" charset="0"/>
              </a:rPr>
              <a:t>Azara</a:t>
            </a:r>
            <a:r>
              <a:rPr lang="en-GB" sz="1800" dirty="0">
                <a:solidFill>
                  <a:srgbClr val="000000"/>
                </a:solidFill>
                <a:effectLst/>
                <a:latin typeface="Times New Roman" panose="02020603050405020304" pitchFamily="18" charset="0"/>
                <a:ea typeface="Times New Roman" panose="02020603050405020304" pitchFamily="18" charset="0"/>
              </a:rPr>
              <a:t>, A., </a:t>
            </a:r>
            <a:r>
              <a:rPr lang="en-GB" sz="1800" dirty="0" err="1">
                <a:solidFill>
                  <a:srgbClr val="000000"/>
                </a:solidFill>
                <a:effectLst/>
                <a:latin typeface="Times New Roman" panose="02020603050405020304" pitchFamily="18" charset="0"/>
                <a:ea typeface="Times New Roman" panose="02020603050405020304" pitchFamily="18" charset="0"/>
              </a:rPr>
              <a:t>Bonaccorsi</a:t>
            </a:r>
            <a:r>
              <a:rPr lang="en-GB" sz="1800" dirty="0">
                <a:solidFill>
                  <a:srgbClr val="000000"/>
                </a:solidFill>
                <a:effectLst/>
                <a:latin typeface="Times New Roman" panose="02020603050405020304" pitchFamily="18" charset="0"/>
                <a:ea typeface="Times New Roman" panose="02020603050405020304" pitchFamily="18" charset="0"/>
              </a:rPr>
              <a:t>, G., </a:t>
            </a:r>
            <a:r>
              <a:rPr lang="en-GB" sz="1800" dirty="0" err="1">
                <a:solidFill>
                  <a:srgbClr val="000000"/>
                </a:solidFill>
                <a:effectLst/>
                <a:latin typeface="Times New Roman" panose="02020603050405020304" pitchFamily="18" charset="0"/>
                <a:ea typeface="Times New Roman" panose="02020603050405020304" pitchFamily="18" charset="0"/>
              </a:rPr>
              <a:t>Bortoletto</a:t>
            </a:r>
            <a:r>
              <a:rPr lang="en-GB" sz="1800" dirty="0">
                <a:solidFill>
                  <a:srgbClr val="000000"/>
                </a:solidFill>
                <a:effectLst/>
                <a:latin typeface="Times New Roman" panose="02020603050405020304" pitchFamily="18" charset="0"/>
                <a:ea typeface="Times New Roman" panose="02020603050405020304" pitchFamily="18" charset="0"/>
              </a:rPr>
              <a:t>, M., </a:t>
            </a:r>
            <a:r>
              <a:rPr lang="en-GB" sz="1800" dirty="0" err="1">
                <a:solidFill>
                  <a:srgbClr val="000000"/>
                </a:solidFill>
                <a:effectLst/>
                <a:latin typeface="Times New Roman" panose="02020603050405020304" pitchFamily="18" charset="0"/>
                <a:ea typeface="Times New Roman" panose="02020603050405020304" pitchFamily="18" charset="0"/>
              </a:rPr>
              <a:t>Caggiano</a:t>
            </a:r>
            <a:r>
              <a:rPr lang="en-GB" sz="1800" dirty="0">
                <a:solidFill>
                  <a:srgbClr val="000000"/>
                </a:solidFill>
                <a:effectLst/>
                <a:latin typeface="Times New Roman" panose="02020603050405020304" pitchFamily="18" charset="0"/>
                <a:ea typeface="Times New Roman" panose="02020603050405020304" pitchFamily="18" charset="0"/>
              </a:rPr>
              <a:t>, G., </a:t>
            </a:r>
            <a:r>
              <a:rPr lang="en-GB" sz="1800" dirty="0" err="1">
                <a:solidFill>
                  <a:srgbClr val="000000"/>
                </a:solidFill>
                <a:effectLst/>
                <a:latin typeface="Times New Roman" panose="02020603050405020304" pitchFamily="18" charset="0"/>
                <a:ea typeface="Times New Roman" panose="02020603050405020304" pitchFamily="18" charset="0"/>
              </a:rPr>
              <a:t>Calamusa</a:t>
            </a:r>
            <a:r>
              <a:rPr lang="en-GB" sz="1800" dirty="0">
                <a:solidFill>
                  <a:srgbClr val="000000"/>
                </a:solidFill>
                <a:effectLst/>
                <a:latin typeface="Times New Roman" panose="02020603050405020304" pitchFamily="18" charset="0"/>
                <a:ea typeface="Times New Roman" panose="02020603050405020304" pitchFamily="18" charset="0"/>
              </a:rPr>
              <a:t>, A., Antonella De </a:t>
            </a:r>
            <a:r>
              <a:rPr lang="en-GB" sz="1800" dirty="0" err="1">
                <a:solidFill>
                  <a:srgbClr val="000000"/>
                </a:solidFill>
                <a:effectLst/>
                <a:latin typeface="Times New Roman" panose="02020603050405020304" pitchFamily="18" charset="0"/>
                <a:ea typeface="Times New Roman" panose="02020603050405020304" pitchFamily="18" charset="0"/>
              </a:rPr>
              <a:t>Donno</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Osvalda</a:t>
            </a:r>
            <a:r>
              <a:rPr lang="en-GB" sz="1800" dirty="0">
                <a:solidFill>
                  <a:srgbClr val="000000"/>
                </a:solidFill>
                <a:effectLst/>
                <a:latin typeface="Times New Roman" panose="02020603050405020304" pitchFamily="18" charset="0"/>
                <a:ea typeface="Times New Roman" panose="02020603050405020304" pitchFamily="18" charset="0"/>
              </a:rPr>
              <a:t> De Giglio, </a:t>
            </a:r>
            <a:r>
              <a:rPr lang="en-GB" sz="1800" dirty="0" err="1">
                <a:solidFill>
                  <a:srgbClr val="000000"/>
                </a:solidFill>
                <a:effectLst/>
                <a:latin typeface="Times New Roman" panose="02020603050405020304" pitchFamily="18" charset="0"/>
                <a:ea typeface="Times New Roman" panose="02020603050405020304" pitchFamily="18" charset="0"/>
              </a:rPr>
              <a:t>Dettori</a:t>
            </a:r>
            <a:r>
              <a:rPr lang="en-GB" sz="1800" dirty="0">
                <a:solidFill>
                  <a:srgbClr val="000000"/>
                </a:solidFill>
                <a:effectLst/>
                <a:latin typeface="Times New Roman" panose="02020603050405020304" pitchFamily="18" charset="0"/>
                <a:ea typeface="Times New Roman" panose="02020603050405020304" pitchFamily="18" charset="0"/>
              </a:rPr>
              <a:t>, M., Pamela Di Giovanni, Angela Di Pietro, Alessio </a:t>
            </a:r>
            <a:r>
              <a:rPr lang="en-GB" sz="1800" dirty="0" err="1">
                <a:solidFill>
                  <a:srgbClr val="000000"/>
                </a:solidFill>
                <a:effectLst/>
                <a:latin typeface="Times New Roman" panose="02020603050405020304" pitchFamily="18" charset="0"/>
                <a:ea typeface="Times New Roman" panose="02020603050405020304" pitchFamily="18" charset="0"/>
              </a:rPr>
              <a:t>Facciolà</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Federigi</a:t>
            </a:r>
            <a:r>
              <a:rPr lang="en-GB" sz="1800" dirty="0">
                <a:solidFill>
                  <a:srgbClr val="000000"/>
                </a:solidFill>
                <a:effectLst/>
                <a:latin typeface="Times New Roman" panose="02020603050405020304" pitchFamily="18" charset="0"/>
                <a:ea typeface="Times New Roman" panose="02020603050405020304" pitchFamily="18" charset="0"/>
              </a:rPr>
              <a:t>, I., </a:t>
            </a:r>
            <a:r>
              <a:rPr lang="en-GB" sz="1800" dirty="0" err="1">
                <a:solidFill>
                  <a:srgbClr val="000000"/>
                </a:solidFill>
                <a:effectLst/>
                <a:latin typeface="Times New Roman" panose="02020603050405020304" pitchFamily="18" charset="0"/>
                <a:ea typeface="Times New Roman" panose="02020603050405020304" pitchFamily="18" charset="0"/>
              </a:rPr>
              <a:t>Iolanda</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Grappasonni</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Izzotti</a:t>
            </a:r>
            <a:r>
              <a:rPr lang="en-GB" sz="1800" dirty="0">
                <a:solidFill>
                  <a:srgbClr val="000000"/>
                </a:solidFill>
                <a:effectLst/>
                <a:latin typeface="Times New Roman" panose="02020603050405020304" pitchFamily="18" charset="0"/>
                <a:ea typeface="Times New Roman" panose="02020603050405020304" pitchFamily="18" charset="0"/>
              </a:rPr>
              <a:t>, A., </a:t>
            </a:r>
            <a:r>
              <a:rPr lang="en-GB" sz="1800" dirty="0" err="1">
                <a:solidFill>
                  <a:srgbClr val="000000"/>
                </a:solidFill>
                <a:effectLst/>
                <a:latin typeface="Times New Roman" panose="02020603050405020304" pitchFamily="18" charset="0"/>
                <a:ea typeface="Times New Roman" panose="02020603050405020304" pitchFamily="18" charset="0"/>
              </a:rPr>
              <a:t>Libralato</a:t>
            </a:r>
            <a:r>
              <a:rPr lang="en-GB" sz="1800" dirty="0">
                <a:solidFill>
                  <a:srgbClr val="000000"/>
                </a:solidFill>
                <a:effectLst/>
                <a:latin typeface="Times New Roman" panose="02020603050405020304" pitchFamily="18" charset="0"/>
                <a:ea typeface="Times New Roman" panose="02020603050405020304" pitchFamily="18" charset="0"/>
              </a:rPr>
              <a:t>, G., Chiara </a:t>
            </a:r>
            <a:r>
              <a:rPr lang="en-GB" sz="1800" dirty="0" err="1">
                <a:solidFill>
                  <a:srgbClr val="000000"/>
                </a:solidFill>
                <a:effectLst/>
                <a:latin typeface="Times New Roman" panose="02020603050405020304" pitchFamily="18" charset="0"/>
                <a:ea typeface="Times New Roman" panose="02020603050405020304" pitchFamily="18" charset="0"/>
              </a:rPr>
              <a:t>Lorini</a:t>
            </a:r>
            <a:r>
              <a:rPr lang="en-GB" sz="1800" dirty="0">
                <a:solidFill>
                  <a:srgbClr val="000000"/>
                </a:solidFill>
                <a:effectLst/>
                <a:latin typeface="Times New Roman" panose="02020603050405020304" pitchFamily="18" charset="0"/>
                <a:ea typeface="Times New Roman" panose="02020603050405020304" pitchFamily="18" charset="0"/>
              </a:rPr>
              <a:t>, Maria Teresa </a:t>
            </a:r>
            <a:r>
              <a:rPr lang="en-GB" sz="1800" dirty="0" err="1">
                <a:solidFill>
                  <a:srgbClr val="000000"/>
                </a:solidFill>
                <a:effectLst/>
                <a:latin typeface="Times New Roman" panose="02020603050405020304" pitchFamily="18" charset="0"/>
                <a:ea typeface="Times New Roman" panose="02020603050405020304" pitchFamily="18" charset="0"/>
              </a:rPr>
              <a:t>Montagna</a:t>
            </a:r>
            <a:r>
              <a:rPr lang="en-GB" sz="1800" dirty="0">
                <a:solidFill>
                  <a:srgbClr val="000000"/>
                </a:solidFill>
                <a:effectLst/>
                <a:latin typeface="Times New Roman" panose="02020603050405020304" pitchFamily="18" charset="0"/>
                <a:ea typeface="Times New Roman" panose="02020603050405020304" pitchFamily="18" charset="0"/>
              </a:rPr>
              <a:t> and </a:t>
            </a:r>
            <a:r>
              <a:rPr lang="en-GB" sz="1800" dirty="0" err="1">
                <a:solidFill>
                  <a:srgbClr val="000000"/>
                </a:solidFill>
                <a:effectLst/>
                <a:latin typeface="Times New Roman" panose="02020603050405020304" pitchFamily="18" charset="0"/>
                <a:ea typeface="Times New Roman" panose="02020603050405020304" pitchFamily="18" charset="0"/>
              </a:rPr>
              <a:t>Liberata</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dirty="0" err="1">
                <a:solidFill>
                  <a:srgbClr val="000000"/>
                </a:solidFill>
                <a:effectLst/>
                <a:latin typeface="Times New Roman" panose="02020603050405020304" pitchFamily="18" charset="0"/>
                <a:ea typeface="Times New Roman" panose="02020603050405020304" pitchFamily="18" charset="0"/>
              </a:rPr>
              <a:t>Keti</a:t>
            </a:r>
            <a:r>
              <a:rPr lang="en-GB" sz="1800" dirty="0">
                <a:solidFill>
                  <a:srgbClr val="000000"/>
                </a:solidFill>
                <a:effectLst/>
                <a:latin typeface="Times New Roman" panose="02020603050405020304" pitchFamily="18" charset="0"/>
                <a:ea typeface="Times New Roman" panose="02020603050405020304" pitchFamily="18" charset="0"/>
              </a:rPr>
              <a:t> Nicolosi (2021). Pro-Environmental </a:t>
            </a:r>
            <a:r>
              <a:rPr lang="en-GB" sz="1800" dirty="0" err="1">
                <a:solidFill>
                  <a:srgbClr val="000000"/>
                </a:solidFill>
                <a:effectLst/>
                <a:latin typeface="Times New Roman" panose="02020603050405020304" pitchFamily="18" charset="0"/>
                <a:ea typeface="Times New Roman" panose="02020603050405020304" pitchFamily="18" charset="0"/>
              </a:rPr>
              <a:t>Behaviors</a:t>
            </a:r>
            <a:r>
              <a:rPr lang="en-GB" sz="1800" dirty="0">
                <a:solidFill>
                  <a:srgbClr val="000000"/>
                </a:solidFill>
                <a:effectLst/>
                <a:latin typeface="Times New Roman" panose="02020603050405020304" pitchFamily="18" charset="0"/>
                <a:ea typeface="Times New Roman" panose="02020603050405020304" pitchFamily="18" charset="0"/>
              </a:rPr>
              <a:t>: Determinants and Obstacles among Italian University Students. </a:t>
            </a:r>
            <a:r>
              <a:rPr lang="en-GB" sz="1800" i="1" dirty="0">
                <a:solidFill>
                  <a:srgbClr val="000000"/>
                </a:solidFill>
                <a:effectLst/>
                <a:latin typeface="Times New Roman" panose="02020603050405020304" pitchFamily="18" charset="0"/>
                <a:ea typeface="Times New Roman" panose="02020603050405020304" pitchFamily="18" charset="0"/>
              </a:rPr>
              <a:t>International Journal of Environmental Research and Public Health</a:t>
            </a:r>
            <a:r>
              <a:rPr lang="en-GB" sz="1800" dirty="0">
                <a:solidFill>
                  <a:srgbClr val="000000"/>
                </a:solidFill>
                <a:effectLst/>
                <a:latin typeface="Times New Roman" panose="02020603050405020304" pitchFamily="18" charset="0"/>
                <a:ea typeface="Times New Roman" panose="02020603050405020304" pitchFamily="18" charset="0"/>
              </a:rPr>
              <a:t>, [online] 18(6), pp.3306–3306. </a:t>
            </a:r>
            <a:r>
              <a:rPr lang="en-GB" sz="1800" dirty="0" err="1">
                <a:solidFill>
                  <a:srgbClr val="000000"/>
                </a:solidFill>
                <a:effectLst/>
                <a:latin typeface="Times New Roman" panose="02020603050405020304" pitchFamily="18" charset="0"/>
                <a:ea typeface="Times New Roman" panose="02020603050405020304" pitchFamily="18" charset="0"/>
              </a:rPr>
              <a:t>doi:https</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doi.org</a:t>
            </a:r>
            <a:r>
              <a:rPr lang="en-GB" sz="1800" dirty="0">
                <a:solidFill>
                  <a:srgbClr val="000000"/>
                </a:solidFill>
                <a:effectLst/>
                <a:latin typeface="Times New Roman" panose="02020603050405020304" pitchFamily="18" charset="0"/>
                <a:ea typeface="Times New Roman" panose="02020603050405020304" pitchFamily="18" charset="0"/>
              </a:rPr>
              <a:t>/10.3390/ijerph18063306. [Accessed 10</a:t>
            </a:r>
            <a:r>
              <a:rPr lang="en-GB" sz="1800" baseline="30000" dirty="0">
                <a:solidFill>
                  <a:srgbClr val="000000"/>
                </a:solidFill>
                <a:effectLst/>
                <a:latin typeface="Times New Roman" panose="02020603050405020304" pitchFamily="18" charset="0"/>
                <a:ea typeface="Times New Roman" panose="02020603050405020304" pitchFamily="18" charset="0"/>
              </a:rPr>
              <a:t>th</a:t>
            </a:r>
            <a:r>
              <a:rPr lang="en-GB" sz="1800" dirty="0">
                <a:solidFill>
                  <a:srgbClr val="000000"/>
                </a:solidFill>
                <a:effectLst/>
                <a:latin typeface="Times New Roman" panose="02020603050405020304" pitchFamily="18" charset="0"/>
                <a:ea typeface="Times New Roman" panose="02020603050405020304" pitchFamily="18" charset="0"/>
              </a:rPr>
              <a:t> February. 2025].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Times New Roman" panose="02020603050405020304" pitchFamily="18" charset="0"/>
                <a:ea typeface="Times New Roman" panose="02020603050405020304" pitchFamily="18" charset="0"/>
              </a:rPr>
              <a:t>Chen, W.-H. (2024). A Study on the Integration of Marine Education Into Water Sports to Enhance the Local Identity of University Students: A Case Study of Canoeing in the Tamsui River. </a:t>
            </a:r>
            <a:r>
              <a:rPr lang="en-GB" sz="1800" i="1" dirty="0">
                <a:solidFill>
                  <a:srgbClr val="000000"/>
                </a:solidFill>
                <a:effectLst/>
                <a:latin typeface="Times New Roman" panose="02020603050405020304" pitchFamily="18" charset="0"/>
                <a:ea typeface="Times New Roman" panose="02020603050405020304" pitchFamily="18" charset="0"/>
              </a:rPr>
              <a:t>Journal of Sports Research</a:t>
            </a:r>
            <a:r>
              <a:rPr lang="en-GB" sz="1800" dirty="0">
                <a:solidFill>
                  <a:srgbClr val="000000"/>
                </a:solidFill>
                <a:effectLst/>
                <a:latin typeface="Times New Roman" panose="02020603050405020304" pitchFamily="18" charset="0"/>
                <a:ea typeface="Times New Roman" panose="02020603050405020304" pitchFamily="18" charset="0"/>
              </a:rPr>
              <a:t>, [online] 33(2), pp.65–89. </a:t>
            </a:r>
            <a:r>
              <a:rPr lang="en-GB" sz="1800" dirty="0" err="1">
                <a:solidFill>
                  <a:srgbClr val="000000"/>
                </a:solidFill>
                <a:effectLst/>
                <a:latin typeface="Times New Roman" panose="02020603050405020304" pitchFamily="18" charset="0"/>
                <a:ea typeface="Times New Roman" panose="02020603050405020304" pitchFamily="18" charset="0"/>
              </a:rPr>
              <a:t>doi:https</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doi.org</a:t>
            </a:r>
            <a:r>
              <a:rPr lang="en-GB" sz="1800" dirty="0">
                <a:solidFill>
                  <a:srgbClr val="000000"/>
                </a:solidFill>
                <a:effectLst/>
                <a:latin typeface="Times New Roman" panose="02020603050405020304" pitchFamily="18" charset="0"/>
                <a:ea typeface="Times New Roman" panose="02020603050405020304" pitchFamily="18" charset="0"/>
              </a:rPr>
              <a:t>/10.6167/JSR.202412_33(2).0004. [Accessed 13</a:t>
            </a:r>
            <a:r>
              <a:rPr lang="en-GB" sz="1800" baseline="30000" dirty="0">
                <a:solidFill>
                  <a:srgbClr val="000000"/>
                </a:solidFill>
                <a:effectLst/>
                <a:latin typeface="Times New Roman" panose="02020603050405020304" pitchFamily="18" charset="0"/>
                <a:ea typeface="Times New Roman" panose="02020603050405020304" pitchFamily="18" charset="0"/>
              </a:rPr>
              <a:t>th</a:t>
            </a:r>
            <a:r>
              <a:rPr lang="en-GB" sz="1800" dirty="0">
                <a:solidFill>
                  <a:srgbClr val="000000"/>
                </a:solidFill>
                <a:effectLst/>
                <a:latin typeface="Times New Roman" panose="02020603050405020304" pitchFamily="18" charset="0"/>
                <a:ea typeface="Times New Roman" panose="02020603050405020304" pitchFamily="18" charset="0"/>
              </a:rPr>
              <a:t> March. 2025].</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Times New Roman" panose="02020603050405020304" pitchFamily="18" charset="0"/>
                <a:ea typeface="Times New Roman" panose="02020603050405020304" pitchFamily="18" charset="0"/>
              </a:rPr>
              <a:t>Dioba, A., </a:t>
            </a:r>
            <a:r>
              <a:rPr lang="en-GB" sz="1800" dirty="0" err="1">
                <a:solidFill>
                  <a:srgbClr val="000000"/>
                </a:solidFill>
                <a:effectLst/>
                <a:latin typeface="Times New Roman" panose="02020603050405020304" pitchFamily="18" charset="0"/>
                <a:ea typeface="Times New Roman" panose="02020603050405020304" pitchFamily="18" charset="0"/>
              </a:rPr>
              <a:t>Kroker</a:t>
            </a:r>
            <a:r>
              <a:rPr lang="en-GB" sz="1800" dirty="0">
                <a:solidFill>
                  <a:srgbClr val="000000"/>
                </a:solidFill>
                <a:effectLst/>
                <a:latin typeface="Times New Roman" panose="02020603050405020304" pitchFamily="18" charset="0"/>
                <a:ea typeface="Times New Roman" panose="02020603050405020304" pitchFamily="18" charset="0"/>
              </a:rPr>
              <a:t>, V., </a:t>
            </a:r>
            <a:r>
              <a:rPr lang="en-GB" sz="1800" dirty="0" err="1">
                <a:solidFill>
                  <a:srgbClr val="000000"/>
                </a:solidFill>
                <a:effectLst/>
                <a:latin typeface="Times New Roman" panose="02020603050405020304" pitchFamily="18" charset="0"/>
                <a:ea typeface="Times New Roman" panose="02020603050405020304" pitchFamily="18" charset="0"/>
              </a:rPr>
              <a:t>Dewitte</a:t>
            </a:r>
            <a:r>
              <a:rPr lang="en-GB" sz="1800" dirty="0">
                <a:solidFill>
                  <a:srgbClr val="000000"/>
                </a:solidFill>
                <a:effectLst/>
                <a:latin typeface="Times New Roman" panose="02020603050405020304" pitchFamily="18" charset="0"/>
                <a:ea typeface="Times New Roman" panose="02020603050405020304" pitchFamily="18" charset="0"/>
              </a:rPr>
              <a:t>, S. and Lange, F. (2024). Barriers to Pro-Environmental </a:t>
            </a:r>
            <a:r>
              <a:rPr lang="en-GB" sz="1800" dirty="0" err="1">
                <a:solidFill>
                  <a:srgbClr val="000000"/>
                </a:solidFill>
                <a:effectLst/>
                <a:latin typeface="Times New Roman" panose="02020603050405020304" pitchFamily="18" charset="0"/>
                <a:ea typeface="Times New Roman" panose="02020603050405020304" pitchFamily="18" charset="0"/>
              </a:rPr>
              <a:t>Behavior</a:t>
            </a:r>
            <a:r>
              <a:rPr lang="en-GB" sz="1800" dirty="0">
                <a:solidFill>
                  <a:srgbClr val="000000"/>
                </a:solidFill>
                <a:effectLst/>
                <a:latin typeface="Times New Roman" panose="02020603050405020304" pitchFamily="18" charset="0"/>
                <a:ea typeface="Times New Roman" panose="02020603050405020304" pitchFamily="18" charset="0"/>
              </a:rPr>
              <a:t> Change: A Review of Qualitative Research. </a:t>
            </a:r>
            <a:r>
              <a:rPr lang="en-GB" sz="1800" i="1" dirty="0">
                <a:solidFill>
                  <a:srgbClr val="000000"/>
                </a:solidFill>
                <a:effectLst/>
                <a:latin typeface="Times New Roman" panose="02020603050405020304" pitchFamily="18" charset="0"/>
                <a:ea typeface="Times New Roman" panose="02020603050405020304" pitchFamily="18" charset="0"/>
              </a:rPr>
              <a:t>Sustainability</a:t>
            </a:r>
            <a:r>
              <a:rPr lang="en-GB" sz="1800" dirty="0">
                <a:solidFill>
                  <a:srgbClr val="000000"/>
                </a:solidFill>
                <a:effectLst/>
                <a:latin typeface="Times New Roman" panose="02020603050405020304" pitchFamily="18" charset="0"/>
                <a:ea typeface="Times New Roman" panose="02020603050405020304" pitchFamily="18" charset="0"/>
              </a:rPr>
              <a:t>, [online] 16(20), pp.8776–8776. </a:t>
            </a:r>
            <a:r>
              <a:rPr lang="en-GB" sz="1800" dirty="0" err="1">
                <a:solidFill>
                  <a:srgbClr val="000000"/>
                </a:solidFill>
                <a:effectLst/>
                <a:latin typeface="Times New Roman" panose="02020603050405020304" pitchFamily="18" charset="0"/>
                <a:ea typeface="Times New Roman" panose="02020603050405020304" pitchFamily="18" charset="0"/>
              </a:rPr>
              <a:t>doi:https</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doi.org</a:t>
            </a:r>
            <a:r>
              <a:rPr lang="en-GB" sz="1800" dirty="0">
                <a:solidFill>
                  <a:srgbClr val="000000"/>
                </a:solidFill>
                <a:effectLst/>
                <a:latin typeface="Times New Roman" panose="02020603050405020304" pitchFamily="18" charset="0"/>
                <a:ea typeface="Times New Roman" panose="02020603050405020304" pitchFamily="18" charset="0"/>
              </a:rPr>
              <a:t>/10.3390/su16208776. [Accessed 2</a:t>
            </a:r>
            <a:r>
              <a:rPr lang="en-GB" sz="1800" baseline="30000" dirty="0">
                <a:solidFill>
                  <a:srgbClr val="000000"/>
                </a:solidFill>
                <a:effectLst/>
                <a:latin typeface="Times New Roman" panose="02020603050405020304" pitchFamily="18" charset="0"/>
                <a:ea typeface="Times New Roman" panose="02020603050405020304" pitchFamily="18" charset="0"/>
              </a:rPr>
              <a:t>nd</a:t>
            </a:r>
            <a:r>
              <a:rPr lang="en-GB" sz="1800" dirty="0">
                <a:solidFill>
                  <a:srgbClr val="000000"/>
                </a:solidFill>
                <a:effectLst/>
                <a:latin typeface="Times New Roman" panose="02020603050405020304" pitchFamily="18" charset="0"/>
                <a:ea typeface="Times New Roman" panose="02020603050405020304" pitchFamily="18" charset="0"/>
              </a:rPr>
              <a:t> January 2025].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Times New Roman" panose="02020603050405020304" pitchFamily="18" charset="0"/>
                <a:ea typeface="Times New Roman" panose="02020603050405020304" pitchFamily="18" charset="0"/>
              </a:rPr>
              <a:t>Prince, H.E. (2016). Outdoor Experiences and Sustainability. </a:t>
            </a:r>
            <a:r>
              <a:rPr lang="en-GB" sz="1800" i="1" dirty="0">
                <a:solidFill>
                  <a:srgbClr val="000000"/>
                </a:solidFill>
                <a:effectLst/>
                <a:latin typeface="Times New Roman" panose="02020603050405020304" pitchFamily="18" charset="0"/>
                <a:ea typeface="Times New Roman" panose="02020603050405020304" pitchFamily="18" charset="0"/>
              </a:rPr>
              <a:t>Journal of Adventure Education and Outdoor Learning</a:t>
            </a:r>
            <a:r>
              <a:rPr lang="en-GB" sz="1800" dirty="0">
                <a:solidFill>
                  <a:srgbClr val="000000"/>
                </a:solidFill>
                <a:effectLst/>
                <a:latin typeface="Times New Roman" panose="02020603050405020304" pitchFamily="18" charset="0"/>
                <a:ea typeface="Times New Roman" panose="02020603050405020304" pitchFamily="18" charset="0"/>
              </a:rPr>
              <a:t>, [online] 17(2), pp.161–171. </a:t>
            </a:r>
            <a:r>
              <a:rPr lang="en-GB" sz="1800" dirty="0" err="1">
                <a:solidFill>
                  <a:srgbClr val="000000"/>
                </a:solidFill>
                <a:effectLst/>
                <a:latin typeface="Times New Roman" panose="02020603050405020304" pitchFamily="18" charset="0"/>
                <a:ea typeface="Times New Roman" panose="02020603050405020304" pitchFamily="18" charset="0"/>
              </a:rPr>
              <a:t>doi:https</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dirty="0" err="1">
                <a:solidFill>
                  <a:srgbClr val="000000"/>
                </a:solidFill>
                <a:effectLst/>
                <a:latin typeface="Times New Roman" panose="02020603050405020304" pitchFamily="18" charset="0"/>
                <a:ea typeface="Times New Roman" panose="02020603050405020304" pitchFamily="18" charset="0"/>
              </a:rPr>
              <a:t>doi.org</a:t>
            </a:r>
            <a:r>
              <a:rPr lang="en-GB" sz="1800" dirty="0">
                <a:solidFill>
                  <a:srgbClr val="000000"/>
                </a:solidFill>
                <a:effectLst/>
                <a:latin typeface="Times New Roman" panose="02020603050405020304" pitchFamily="18" charset="0"/>
                <a:ea typeface="Times New Roman" panose="02020603050405020304" pitchFamily="18" charset="0"/>
              </a:rPr>
              <a:t>/10.1080/14729679.2016.1244645. [Accessed 15</a:t>
            </a:r>
            <a:r>
              <a:rPr lang="en-GB" sz="1800" baseline="30000" dirty="0">
                <a:solidFill>
                  <a:srgbClr val="000000"/>
                </a:solidFill>
                <a:effectLst/>
                <a:latin typeface="Times New Roman" panose="02020603050405020304" pitchFamily="18" charset="0"/>
                <a:ea typeface="Times New Roman" panose="02020603050405020304" pitchFamily="18" charset="0"/>
              </a:rPr>
              <a:t>th</a:t>
            </a:r>
            <a:r>
              <a:rPr lang="en-GB" sz="1800" dirty="0">
                <a:solidFill>
                  <a:srgbClr val="000000"/>
                </a:solidFill>
                <a:effectLst/>
                <a:latin typeface="Times New Roman" panose="02020603050405020304" pitchFamily="18" charset="0"/>
                <a:ea typeface="Times New Roman" panose="02020603050405020304" pitchFamily="18" charset="0"/>
              </a:rPr>
              <a:t> October 2024].</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Times New Roman" panose="02020603050405020304" pitchFamily="18" charset="0"/>
                <a:ea typeface="Times New Roman" panose="02020603050405020304" pitchFamily="18" charset="0"/>
              </a:rPr>
              <a:t>Weber, M. (2016). Marine Environmental education: a Successful Case Study. </a:t>
            </a:r>
            <a:r>
              <a:rPr lang="en-GB" sz="1800" i="1" dirty="0">
                <a:solidFill>
                  <a:srgbClr val="000000"/>
                </a:solidFill>
                <a:effectLst/>
                <a:latin typeface="Times New Roman" panose="02020603050405020304" pitchFamily="18" charset="0"/>
                <a:ea typeface="Times New Roman" panose="02020603050405020304" pitchFamily="18" charset="0"/>
              </a:rPr>
              <a:t>Frontiers in Marine Science</a:t>
            </a:r>
            <a:r>
              <a:rPr lang="en-GB" sz="1800" dirty="0">
                <a:solidFill>
                  <a:srgbClr val="000000"/>
                </a:solidFill>
                <a:effectLst/>
                <a:latin typeface="Times New Roman" panose="02020603050405020304" pitchFamily="18" charset="0"/>
                <a:ea typeface="Times New Roman" panose="02020603050405020304" pitchFamily="18" charset="0"/>
              </a:rPr>
              <a:t>, [online] 3(1). Available at: https://</a:t>
            </a:r>
            <a:r>
              <a:rPr lang="en-GB" sz="1800" dirty="0" err="1">
                <a:solidFill>
                  <a:srgbClr val="000000"/>
                </a:solidFill>
                <a:effectLst/>
                <a:latin typeface="Times New Roman" panose="02020603050405020304" pitchFamily="18" charset="0"/>
                <a:ea typeface="Times New Roman" panose="02020603050405020304" pitchFamily="18" charset="0"/>
              </a:rPr>
              <a:t>ui.adsabs.harvard.edu</a:t>
            </a:r>
            <a:r>
              <a:rPr lang="en-GB" sz="1800" dirty="0">
                <a:solidFill>
                  <a:srgbClr val="000000"/>
                </a:solidFill>
                <a:effectLst/>
                <a:latin typeface="Times New Roman" panose="02020603050405020304" pitchFamily="18" charset="0"/>
                <a:ea typeface="Times New Roman" panose="02020603050405020304" pitchFamily="18" charset="0"/>
              </a:rPr>
              <a:t>/abs/2016FrMaS...3R..94M [Accessed 26 March. 2025]. </a:t>
            </a:r>
          </a:p>
          <a:p>
            <a:endParaRPr lang="en-US" dirty="0"/>
          </a:p>
        </p:txBody>
      </p:sp>
    </p:spTree>
    <p:extLst>
      <p:ext uri="{BB962C8B-B14F-4D97-AF65-F5344CB8AC3E}">
        <p14:creationId xmlns:p14="http://schemas.microsoft.com/office/powerpoint/2010/main" val="1859141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3033</TotalTime>
  <Words>926</Words>
  <Application>Microsoft Macintosh PowerPoint</Application>
  <PresentationFormat>Widescreen</PresentationFormat>
  <Paragraphs>58</Paragraphs>
  <Slides>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Times New Roman</vt:lpstr>
      <vt:lpstr>Gallery</vt:lpstr>
      <vt:lpstr>PowerPoint Presentation</vt:lpstr>
      <vt:lpstr>Introduction: </vt:lpstr>
      <vt:lpstr>Aims and method:</vt:lpstr>
      <vt:lpstr>Results:</vt:lpstr>
      <vt:lpstr>Discussion: </vt:lpstr>
      <vt:lpstr>Reflection on processes that resulted in a successful research dissertation:  </vt:lpstr>
      <vt:lpstr>Thank you for listening.  any 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Water Sport Instructors Promote Pro-Environmental Behaviours? Llandysul Paddlers - A Case Study.</dc:title>
  <dc:creator>Elenya Moore (2204588)</dc:creator>
  <cp:lastModifiedBy>Elenya Moore (2204588)</cp:lastModifiedBy>
  <cp:revision>10</cp:revision>
  <dcterms:created xsi:type="dcterms:W3CDTF">2025-04-29T13:08:57Z</dcterms:created>
  <dcterms:modified xsi:type="dcterms:W3CDTF">2025-05-08T20:40:05Z</dcterms:modified>
</cp:coreProperties>
</file>