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1"/>
  </p:sldMasterIdLst>
  <p:notesMasterIdLst>
    <p:notesMasterId r:id="rId3"/>
  </p:notesMasterIdLst>
  <p:sldIdLst>
    <p:sldId id="258" r:id="rId2"/>
  </p:sldIdLst>
  <p:sldSz cx="43891200" cy="246888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704" userDrawn="1">
          <p15:clr>
            <a:srgbClr val="A4A3A4"/>
          </p15:clr>
        </p15:guide>
        <p15:guide id="2" pos="1375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EF7F8-E7B4-4889-A510-AB4A260C3F39}" v="12" dt="2022-06-04T19:59:02.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6816" autoAdjust="0"/>
  </p:normalViewPr>
  <p:slideViewPr>
    <p:cSldViewPr snapToGrid="0" showGuides="1">
      <p:cViewPr varScale="1">
        <p:scale>
          <a:sx n="27" d="100"/>
          <a:sy n="27" d="100"/>
        </p:scale>
        <p:origin x="124" y="360"/>
      </p:cViewPr>
      <p:guideLst>
        <p:guide orient="horz" pos="7704"/>
        <p:guide pos="1375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t>07/03/2026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t>‹#›</a:t>
            </a:fld>
            <a:endParaRPr lang="en-GB"/>
          </a:p>
        </p:txBody>
      </p:sp>
    </p:spTree>
    <p:extLst>
      <p:ext uri="{BB962C8B-B14F-4D97-AF65-F5344CB8AC3E}">
        <p14:creationId xmlns:p14="http://schemas.microsoft.com/office/powerpoint/2010/main" val="874503110"/>
      </p:ext>
    </p:extLst>
  </p:cSld>
  <p:clrMap bg1="lt1" tx1="dk1" bg2="lt2" tx2="dk2" accent1="accent1" accent2="accent2" accent3="accent3" accent4="accent4" accent5="accent5" accent6="accent6" hlink="hlink" folHlink="folHlink"/>
  <p:notesStyle>
    <a:lvl1pPr marL="0" algn="l" defTabSz="2194341" rtl="0" eaLnBrk="1" latinLnBrk="0" hangingPunct="1">
      <a:defRPr sz="2880" kern="1200">
        <a:solidFill>
          <a:schemeClr val="tx1"/>
        </a:solidFill>
        <a:latin typeface="+mn-lt"/>
        <a:ea typeface="+mn-ea"/>
        <a:cs typeface="+mn-cs"/>
      </a:defRPr>
    </a:lvl1pPr>
    <a:lvl2pPr marL="1097170" algn="l" defTabSz="2194341" rtl="0" eaLnBrk="1" latinLnBrk="0" hangingPunct="1">
      <a:defRPr sz="2880" kern="1200">
        <a:solidFill>
          <a:schemeClr val="tx1"/>
        </a:solidFill>
        <a:latin typeface="+mn-lt"/>
        <a:ea typeface="+mn-ea"/>
        <a:cs typeface="+mn-cs"/>
      </a:defRPr>
    </a:lvl2pPr>
    <a:lvl3pPr marL="2194341" algn="l" defTabSz="2194341" rtl="0" eaLnBrk="1" latinLnBrk="0" hangingPunct="1">
      <a:defRPr sz="2880" kern="1200">
        <a:solidFill>
          <a:schemeClr val="tx1"/>
        </a:solidFill>
        <a:latin typeface="+mn-lt"/>
        <a:ea typeface="+mn-ea"/>
        <a:cs typeface="+mn-cs"/>
      </a:defRPr>
    </a:lvl3pPr>
    <a:lvl4pPr marL="3291511" algn="l" defTabSz="2194341" rtl="0" eaLnBrk="1" latinLnBrk="0" hangingPunct="1">
      <a:defRPr sz="2880" kern="1200">
        <a:solidFill>
          <a:schemeClr val="tx1"/>
        </a:solidFill>
        <a:latin typeface="+mn-lt"/>
        <a:ea typeface="+mn-ea"/>
        <a:cs typeface="+mn-cs"/>
      </a:defRPr>
    </a:lvl4pPr>
    <a:lvl5pPr marL="4388681" algn="l" defTabSz="2194341" rtl="0" eaLnBrk="1" latinLnBrk="0" hangingPunct="1">
      <a:defRPr sz="2880" kern="1200">
        <a:solidFill>
          <a:schemeClr val="tx1"/>
        </a:solidFill>
        <a:latin typeface="+mn-lt"/>
        <a:ea typeface="+mn-ea"/>
        <a:cs typeface="+mn-cs"/>
      </a:defRPr>
    </a:lvl5pPr>
    <a:lvl6pPr marL="5485851" algn="l" defTabSz="2194341" rtl="0" eaLnBrk="1" latinLnBrk="0" hangingPunct="1">
      <a:defRPr sz="2880" kern="1200">
        <a:solidFill>
          <a:schemeClr val="tx1"/>
        </a:solidFill>
        <a:latin typeface="+mn-lt"/>
        <a:ea typeface="+mn-ea"/>
        <a:cs typeface="+mn-cs"/>
      </a:defRPr>
    </a:lvl6pPr>
    <a:lvl7pPr marL="6583022" algn="l" defTabSz="2194341" rtl="0" eaLnBrk="1" latinLnBrk="0" hangingPunct="1">
      <a:defRPr sz="2880" kern="1200">
        <a:solidFill>
          <a:schemeClr val="tx1"/>
        </a:solidFill>
        <a:latin typeface="+mn-lt"/>
        <a:ea typeface="+mn-ea"/>
        <a:cs typeface="+mn-cs"/>
      </a:defRPr>
    </a:lvl7pPr>
    <a:lvl8pPr marL="7680192" algn="l" defTabSz="2194341" rtl="0" eaLnBrk="1" latinLnBrk="0" hangingPunct="1">
      <a:defRPr sz="2880" kern="1200">
        <a:solidFill>
          <a:schemeClr val="tx1"/>
        </a:solidFill>
        <a:latin typeface="+mn-lt"/>
        <a:ea typeface="+mn-ea"/>
        <a:cs typeface="+mn-cs"/>
      </a:defRPr>
    </a:lvl8pPr>
    <a:lvl9pPr marL="8777362" algn="l" defTabSz="2194341" rtl="0" eaLnBrk="1" latinLnBrk="0" hangingPunct="1">
      <a:defRPr sz="288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city in England's East Midlands. It is the county town for the county of Leicestershire and one of the oldest cities in England. It has been around for at least 2,000 years. The Romans found an Iron Age village there, which seems to have been there since around the second or first century BC. This podcast aims to identify health and social care issues as well as different health and social care structures and provisions within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this city, there are 355218 people are now living now. And because of the large number of students and people who have just moved there from other countries, the city is rather youthful in comparison to England.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city consists with 50 per cent female and 50 per cent male, according to a 2018 population estimate. Only 12 per cent of Leicester's population (42,300 people) is above the age of 65, compared to the rest of England's population (72,600 people) being between the ages of 20 and 29 (13 per cent in England), and a third of all city homes have children in need of care. Leicester's youthful population is a result of the city's two institutions and the influx of individuals from outside the area.</a:t>
            </a: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Ethnic Make-up of Leicester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Leicester is home to people from more than 50 different nations, making it one of the most culturally and ethnically diversified cities in the United Kingdom.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51% of the population is comprised of white people which is lower than in England and Wales’s 86%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37% of the population is of Asian or Asian British descent, which is higher than England and Wales’s 7.5%.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6% of the population is of African, Caribbean, or Black British descent, which is higher than England and Wales (3.3%)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of the population is made up of people from mixed ethnic backgrounds which, is lower than England and Wales (2.2%)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 ethnic groups make up approximately 2% of the population, which is a little bit higher than England and Wales (1%)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Religious Make-up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32% of the population identifies as Christian while total Christians are 51% in England and Wales.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23% of inhabitants have no religion, which is less than in England and Wales (38.4%).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19% of the population is Muslim, in which England and Wales have 5.7%.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15% of the population is comprised of Hindus which is much higher than England and Wales (1.7%).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 of the population is Sikh.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Others consist of 1% and 6% are not stated.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Socio-economic condition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significant number of the city's inhabitants live in deprived conditions.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2019 Index of Multiple Deprivation ranks the local authority area of Leicester, which is located in England, as the 32nd most deprived of the country's 317 total areas. More than a third of the city's low-super output regions are among the most destitute in the United States. A further 37% of Leicester's residents reside in the 20-40 per cent most impoverished districts, putting the city's total poverty rate at 35%. Only 2% of Leicester's population lives in the city's most impoverished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Moreover, two-thirds of Leicester's inhabitants aged 16 and over were either working or in school at the time of the 2011 census, with a further 6% reporting that they were jobless. Compared to England's 66 per cent, a smaller percentage of Leicester's residents are employed.</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Poor health habits and results, such as alcohol abuse, smoking, and obesity, are connected to such deprivation in Leicester, which is relatively higher here than overall in England. Those who reside in Leicester's most impoverished regions have a life expectancy that is much shorter than that of those who live in the city's least impoverished areas.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issue of low-quality housing is most prevalent in privately owned homes, of which about two-fifths do not meet the criteria for a good dwelling.</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Fuel poverty is linked to a number of long-term health issues, including difficulty with breathing and cardiovascular function in adults, and a broad range of adverse consequences on the health of children who are raised in these types of homes.</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Health Issues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Main causes of Death in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Cancer, cardiovascular disease, respiratory illness,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disorders are the leading causes of mortality in Leicester. Nearly two-thirds of all fatalities are caused by these factors. 25% of deaths are because of cancers, 25% are because of cardiovascular diseases, 14% are respiratory diseases, and 11% mental and behavioral problems.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Main Health Concerns in Leicester are Smoking and Poor 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Smoking is the most avoidable cause of death in Leicester. More disadvantaged districts and the west side of the city have greater rates of prevalence. In Leicester, 20% total current adults are smokers. Smoking rates are much higher among white people consisting 27%, whereas they are significantly lower among those under the age of 19, people over the age of 65, and people of Asian descent. </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UK people are most likely to suffer from a disorder that is related to their mental health. 17 per cent of the population aged 16 and older in Leicester reports having a bad mental health score. People who are jobless, unwell or handicapped for an extended period of time, and those who live in social housing are more prone to report having poor mental health. Those who report having low mental health are more likely to be socially isolated, and there is a connection between the two groups.</a:t>
            </a:r>
          </a:p>
          <a:p>
            <a:pPr marL="0" marR="0" algn="just">
              <a:lnSpc>
                <a:spcPct val="107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Why these are issues?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Smoking is a major health concern in Leicester since the leading causes of mortality are cancer, respiratory illness, and cardiovascular disease, all of which are linked to smoking.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were 506,100 hospital admissions and 74,600 fatalities in London that were directly attributed to smoking.</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Many homes in Leicester, particularly those with individuals in paid employment, are unable to maintain an adequate level of life, according to recent data. Because of this, depression and poor mental health are inevitable consequences of this. People in Leicester are more likely to engage in risky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including smoking, drinking alcohol, and being fat as a consequence of their poor mental health. A significant public health issue in Leicester is mental illness, which is the city's fourth-leading cause of mortality.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Every year, approximately £7.5 billion are spent on mental health issues in London. Costs associated with health and social care, as well as those associated with education and the criminal courts all fall under this umbrella term. However, these expenses only account for a small portion of the £26 billion in annual losses London suffers as a result of concerns including decreased productivity and worse quality of life.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07000"/>
              </a:lnSpc>
              <a:spcBef>
                <a:spcPts val="1200"/>
              </a:spcBef>
              <a:spcAft>
                <a:spcPts val="0"/>
              </a:spcAft>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Health Provision 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a primary care, there are around 60 general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Leicester. The Canon Street Medical Centre serves a patient population of more than 3,000 people and is situated in the Belgrave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Leicester. The primary care services that this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offers are geared toward meeting the requirements of each patient in terms of both appropriateness and accessibility. The facility offers a wide variety of services, but two of the most important ones are comprehensive care planning for mental health and a smoking cessation clinic.</a:t>
            </a:r>
          </a:p>
          <a:p>
            <a:pPr marL="0" marR="0" algn="just">
              <a:lnSpc>
                <a:spcPct val="107000"/>
              </a:lnSpc>
              <a:spcBef>
                <a:spcPts val="0"/>
              </a:spcBef>
              <a:spcAft>
                <a:spcPts val="800"/>
              </a:spcAft>
            </a:pPr>
            <a:r>
              <a:rPr lang="en-US" sz="1800" dirty="0">
                <a:solidFill>
                  <a:srgbClr val="666666"/>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secondary care, the Leicester Royal Infirmary may be found in close proximity to the heart of Leicester. Medical treatment that would normally be administered by specialists or another institution after a referral from a general practitioner is made available at the hospital. This hospital consists of many special departments to provide services including cancer services, dementia services, and respiratory medicine.</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Care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Life Links is a mental health support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for people in their communities. A collaboration with other service providers, providing information and guidance, navigation, and community recovery services. Leicester City Council has engaged them.</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Let's Talk Wellbeing offers psychological evaluation and therapy for issues ranging from mild to moderate that are considered to be typical mental health disorders.</a:t>
            </a: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kaleidoscope of different races and poor people. There are many social and economic factors that affect health in this city. Cancer, heart disease, lung disease,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problems are some of the most common causes of death. People in the city smoke a lot and have bad mental health, which are both big health problems. Help is available from the Royal Infirmary Leicester, the Canon Street Medical Centre Leicester, and other social care services.</a:t>
            </a:r>
          </a:p>
          <a:p>
            <a:endParaRPr lang="en-GB" dirty="0"/>
          </a:p>
        </p:txBody>
      </p:sp>
      <p:sp>
        <p:nvSpPr>
          <p:cNvPr id="4" name="Slide Number Placeholder 3"/>
          <p:cNvSpPr>
            <a:spLocks noGrp="1"/>
          </p:cNvSpPr>
          <p:nvPr>
            <p:ph type="sldNum" sz="quarter" idx="5"/>
          </p:nvPr>
        </p:nvSpPr>
        <p:spPr/>
        <p:txBody>
          <a:bodyPr/>
          <a:lstStyle/>
          <a:p>
            <a:fld id="{2B56485E-9FE1-45C8-8197-12A0635167A2}" type="slidenum">
              <a:rPr lang="en-GB" smtClean="0"/>
              <a:t>1</a:t>
            </a:fld>
            <a:endParaRPr lang="en-GB"/>
          </a:p>
        </p:txBody>
      </p:sp>
    </p:spTree>
    <p:extLst>
      <p:ext uri="{BB962C8B-B14F-4D97-AF65-F5344CB8AC3E}">
        <p14:creationId xmlns:p14="http://schemas.microsoft.com/office/powerpoint/2010/main"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86400" y="4040507"/>
            <a:ext cx="32918400" cy="8595360"/>
          </a:xfrm>
        </p:spPr>
        <p:txBody>
          <a:bodyPr anchor="b"/>
          <a:lstStyle>
            <a:lvl1pPr algn="ctr">
              <a:defRPr sz="21600"/>
            </a:lvl1pPr>
          </a:lstStyle>
          <a:p>
            <a:r>
              <a:rPr lang="en-US"/>
              <a:t>Click to edit Master title style</a:t>
            </a:r>
            <a:endParaRPr lang="en-US" dirty="0"/>
          </a:p>
        </p:txBody>
      </p:sp>
      <p:sp>
        <p:nvSpPr>
          <p:cNvPr id="3" name="Subtitle 2"/>
          <p:cNvSpPr>
            <a:spLocks noGrp="1"/>
          </p:cNvSpPr>
          <p:nvPr>
            <p:ph type="subTitle" idx="1"/>
          </p:nvPr>
        </p:nvSpPr>
        <p:spPr>
          <a:xfrm>
            <a:off x="5486400" y="12967337"/>
            <a:ext cx="32918400" cy="5960743"/>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400100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452422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0" y="6155059"/>
            <a:ext cx="37856160" cy="10269853"/>
          </a:xfrm>
        </p:spPr>
        <p:txBody>
          <a:bodyPr anchor="b"/>
          <a:lstStyle>
            <a:lvl1pPr>
              <a:defRPr sz="21600"/>
            </a:lvl1pPr>
          </a:lstStyle>
          <a:p>
            <a:r>
              <a:rPr lang="en-US"/>
              <a:t>Click to edit Master title style</a:t>
            </a:r>
            <a:endParaRPr lang="en-US" dirty="0"/>
          </a:p>
        </p:txBody>
      </p:sp>
      <p:sp>
        <p:nvSpPr>
          <p:cNvPr id="3" name="Text Placeholder 2"/>
          <p:cNvSpPr>
            <a:spLocks noGrp="1"/>
          </p:cNvSpPr>
          <p:nvPr>
            <p:ph type="body" idx="1"/>
          </p:nvPr>
        </p:nvSpPr>
        <p:spPr>
          <a:xfrm>
            <a:off x="2994660" y="16522069"/>
            <a:ext cx="37856160" cy="5400673"/>
          </a:xfrm>
        </p:spPr>
        <p:txBody>
          <a:bodyPr/>
          <a:lstStyle>
            <a:lvl1pPr marL="0" indent="0">
              <a:buNone/>
              <a:defRPr sz="8640">
                <a:solidFill>
                  <a:schemeClr val="tx1">
                    <a:tint val="75000"/>
                  </a:schemeClr>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2866478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75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199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580778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314452"/>
            <a:ext cx="37856160" cy="4772027"/>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3239" y="6052187"/>
            <a:ext cx="18568033"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p:cNvSpPr>
            <a:spLocks noGrp="1"/>
          </p:cNvSpPr>
          <p:nvPr>
            <p:ph sz="half" idx="2"/>
          </p:nvPr>
        </p:nvSpPr>
        <p:spPr>
          <a:xfrm>
            <a:off x="3023239" y="9018270"/>
            <a:ext cx="18568033"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19920" y="6052187"/>
            <a:ext cx="18659477"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p:cNvSpPr>
            <a:spLocks noGrp="1"/>
          </p:cNvSpPr>
          <p:nvPr>
            <p:ph sz="quarter" idx="4"/>
          </p:nvPr>
        </p:nvSpPr>
        <p:spPr>
          <a:xfrm>
            <a:off x="22219920" y="9018270"/>
            <a:ext cx="18659477"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t>07/03/2026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9523305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t>07/03/2026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761411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t>07/03/2026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578894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Content Placeholder 2"/>
          <p:cNvSpPr>
            <a:spLocks noGrp="1"/>
          </p:cNvSpPr>
          <p:nvPr>
            <p:ph idx="1"/>
          </p:nvPr>
        </p:nvSpPr>
        <p:spPr>
          <a:xfrm>
            <a:off x="18659477" y="3554732"/>
            <a:ext cx="22219920" cy="1754505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7231276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59477" y="3554732"/>
            <a:ext cx="22219920" cy="17545050"/>
          </a:xfrm>
        </p:spPr>
        <p:txBody>
          <a:bodyPr anchor="t"/>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US"/>
              <a:t>Click icon to add picture</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13536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0366647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0" y="1314450"/>
            <a:ext cx="9464040" cy="209226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7520" y="1314450"/>
            <a:ext cx="27843480" cy="209226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60882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314452"/>
            <a:ext cx="37856160" cy="477202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7520" y="6572250"/>
            <a:ext cx="37856160" cy="156648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7520" y="22882862"/>
            <a:ext cx="9875520" cy="1314450"/>
          </a:xfrm>
          <a:prstGeom prst="rect">
            <a:avLst/>
          </a:prstGeom>
        </p:spPr>
        <p:txBody>
          <a:bodyPr vert="horz" lIns="91440" tIns="45720" rIns="91440" bIns="45720" rtlCol="0" anchor="ctr"/>
          <a:lstStyle>
            <a:lvl1pPr algn="l">
              <a:defRPr sz="4320">
                <a:solidFill>
                  <a:schemeClr val="tx1">
                    <a:tint val="75000"/>
                  </a:schemeClr>
                </a:solidFill>
              </a:defRPr>
            </a:lvl1pPr>
          </a:lstStyle>
          <a:p>
            <a:fld id="{9E1D0B38-8A49-491C-BCFD-3A3548D97B87}" type="datetimeFigureOut">
              <a:rPr lang="en-GB" smtClean="0"/>
              <a:t>07/03/2026</a:t>
            </a:fld>
            <a:endParaRPr lang="en-GB"/>
          </a:p>
        </p:txBody>
      </p:sp>
      <p:sp>
        <p:nvSpPr>
          <p:cNvPr id="5" name="Footer Placeholder 4"/>
          <p:cNvSpPr>
            <a:spLocks noGrp="1"/>
          </p:cNvSpPr>
          <p:nvPr>
            <p:ph type="ftr" sz="quarter" idx="3"/>
          </p:nvPr>
        </p:nvSpPr>
        <p:spPr>
          <a:xfrm>
            <a:off x="14538960" y="22882862"/>
            <a:ext cx="14813280" cy="1314450"/>
          </a:xfrm>
          <a:prstGeom prst="rect">
            <a:avLst/>
          </a:prstGeom>
        </p:spPr>
        <p:txBody>
          <a:bodyPr vert="horz" lIns="91440" tIns="45720" rIns="91440" bIns="45720" rtlCol="0" anchor="ctr"/>
          <a:lstStyle>
            <a:lvl1pPr algn="ctr">
              <a:defRPr sz="432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998160" y="22882862"/>
            <a:ext cx="9875520" cy="1314450"/>
          </a:xfrm>
          <a:prstGeom prst="rect">
            <a:avLst/>
          </a:prstGeom>
        </p:spPr>
        <p:txBody>
          <a:bodyPr vert="horz" lIns="91440" tIns="45720" rIns="91440" bIns="45720" rtlCol="0" anchor="ctr"/>
          <a:lstStyle>
            <a:lvl1pPr algn="r">
              <a:defRPr sz="4320">
                <a:solidFill>
                  <a:schemeClr val="tx1">
                    <a:tint val="75000"/>
                  </a:schemeClr>
                </a:solidFill>
              </a:defRPr>
            </a:lvl1pPr>
          </a:lstStyle>
          <a:p>
            <a:fld id="{7F21083E-D7C1-4569-A3AF-EFE20D1C1F09}" type="slidenum">
              <a:rPr lang="en-GB" smtClean="0"/>
              <a:t>‹#›</a:t>
            </a:fld>
            <a:endParaRPr lang="en-GB"/>
          </a:p>
        </p:txBody>
      </p:sp>
    </p:spTree>
    <p:extLst>
      <p:ext uri="{BB962C8B-B14F-4D97-AF65-F5344CB8AC3E}">
        <p14:creationId xmlns:p14="http://schemas.microsoft.com/office/powerpoint/2010/main" val="38200967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401010-0151-D3FB-0AC1-DF11C93425BA}"/>
              </a:ext>
            </a:extLst>
          </p:cNvPr>
          <p:cNvSpPr/>
          <p:nvPr/>
        </p:nvSpPr>
        <p:spPr>
          <a:xfrm>
            <a:off x="0" y="-1380162"/>
            <a:ext cx="43891200" cy="2779312"/>
          </a:xfrm>
          <a:prstGeom prst="rect">
            <a:avLst/>
          </a:prstGeom>
          <a:solidFill>
            <a:schemeClr val="accent2">
              <a:lumMod val="75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chemeClr val="accent2">
                    <a:lumMod val="20000"/>
                    <a:lumOff val="80000"/>
                  </a:schemeClr>
                </a:solidFill>
                <a:latin typeface="Arial Black" panose="020B0A04020102020204" pitchFamily="34" charset="0"/>
              </a:rPr>
              <a:t>“The Impact of Health Education on Awareness and Prevention of Cardiovascular Disease Among Adults in the UK: A Systematic Review”</a:t>
            </a:r>
          </a:p>
          <a:p>
            <a:pPr algn="ctr"/>
            <a:r>
              <a:rPr lang="en-GB" sz="4400" b="1" dirty="0"/>
              <a:t>                  Student Name: </a:t>
            </a:r>
            <a:r>
              <a:rPr lang="en-GB" sz="4400" dirty="0" err="1"/>
              <a:t>Bilkis</a:t>
            </a:r>
            <a:r>
              <a:rPr lang="en-GB" sz="4400" dirty="0"/>
              <a:t> Begum </a:t>
            </a:r>
            <a:r>
              <a:rPr lang="en-GB" sz="4400" b="1" dirty="0"/>
              <a:t>Student ID: </a:t>
            </a:r>
            <a:r>
              <a:rPr lang="en-GB" sz="4400" dirty="0"/>
              <a:t>2432744  Supervisor</a:t>
            </a:r>
            <a:r>
              <a:rPr lang="en-GB" sz="4400"/>
              <a:t>: Supervisor</a:t>
            </a:r>
            <a:r>
              <a:rPr lang="en-GB" sz="4400" dirty="0"/>
              <a:t>: </a:t>
            </a:r>
            <a:r>
              <a:rPr lang="en-GB" sz="4400" dirty="0" err="1"/>
              <a:t>Itse</a:t>
            </a:r>
            <a:r>
              <a:rPr lang="en-GB" sz="4400" dirty="0"/>
              <a:t> </a:t>
            </a:r>
            <a:r>
              <a:rPr lang="en-GB" sz="4400" dirty="0" err="1"/>
              <a:t>Olaoye</a:t>
            </a:r>
            <a:r>
              <a:rPr lang="en-GB" sz="4400" dirty="0"/>
              <a:t> </a:t>
            </a:r>
            <a:r>
              <a:rPr lang="en-US" sz="4400" b="1" dirty="0"/>
              <a:t>Module Name:</a:t>
            </a:r>
            <a:r>
              <a:rPr lang="en-US" sz="4400" dirty="0"/>
              <a:t> Practice Based Research </a:t>
            </a:r>
            <a:r>
              <a:rPr lang="en-US" sz="4400" b="1" dirty="0"/>
              <a:t>Module code: </a:t>
            </a:r>
            <a:r>
              <a:rPr lang="en-US" sz="4400" dirty="0"/>
              <a:t>LCHS 7008 </a:t>
            </a:r>
            <a:endParaRPr lang="en-GB" sz="4800" b="1" dirty="0">
              <a:solidFill>
                <a:schemeClr val="accent2">
                  <a:lumMod val="20000"/>
                  <a:lumOff val="80000"/>
                </a:schemeClr>
              </a:solidFill>
              <a:latin typeface="Arial Black" panose="020B0A04020102020204" pitchFamily="34" charset="0"/>
            </a:endParaRPr>
          </a:p>
        </p:txBody>
      </p:sp>
      <p:sp>
        <p:nvSpPr>
          <p:cNvPr id="19" name="TextBox 18">
            <a:extLst>
              <a:ext uri="{FF2B5EF4-FFF2-40B4-BE49-F238E27FC236}">
                <a16:creationId xmlns:a16="http://schemas.microsoft.com/office/drawing/2014/main" id="{0A41819D-D8E7-4530-2AFD-523F8D4CCE1E}"/>
              </a:ext>
            </a:extLst>
          </p:cNvPr>
          <p:cNvSpPr txBox="1"/>
          <p:nvPr/>
        </p:nvSpPr>
        <p:spPr>
          <a:xfrm>
            <a:off x="0" y="1397236"/>
            <a:ext cx="9060872" cy="707886"/>
          </a:xfrm>
          <a:prstGeom prst="rect">
            <a:avLst/>
          </a:prstGeom>
          <a:solidFill>
            <a:schemeClr val="bg2"/>
          </a:solidFill>
          <a:ln>
            <a:solidFill>
              <a:schemeClr val="accent5"/>
            </a:solidFill>
          </a:ln>
        </p:spPr>
        <p:txBody>
          <a:bodyPr wrap="square" rtlCol="0">
            <a:spAutoFit/>
          </a:bodyPr>
          <a:lstStyle/>
          <a:p>
            <a:r>
              <a:rPr lang="en-US" sz="4000" dirty="0">
                <a:solidFill>
                  <a:schemeClr val="accent1">
                    <a:lumMod val="50000"/>
                  </a:schemeClr>
                </a:solidFill>
                <a:latin typeface="Arial Black" panose="020B0A04020102020204" pitchFamily="34" charset="0"/>
              </a:rPr>
              <a:t>Prevalence</a:t>
            </a:r>
            <a:endParaRPr lang="en-GB" sz="4000" dirty="0">
              <a:solidFill>
                <a:schemeClr val="accent1">
                  <a:lumMod val="50000"/>
                </a:schemeClr>
              </a:solidFill>
              <a:latin typeface="Arial Black" panose="020B0A04020102020204" pitchFamily="34" charset="0"/>
            </a:endParaRPr>
          </a:p>
        </p:txBody>
      </p:sp>
      <p:sp>
        <p:nvSpPr>
          <p:cNvPr id="21" name="TextBox 20">
            <a:extLst>
              <a:ext uri="{FF2B5EF4-FFF2-40B4-BE49-F238E27FC236}">
                <a16:creationId xmlns:a16="http://schemas.microsoft.com/office/drawing/2014/main" id="{7A2AA460-2533-1E86-4C9D-5F0FFE455FFB}"/>
              </a:ext>
            </a:extLst>
          </p:cNvPr>
          <p:cNvSpPr txBox="1"/>
          <p:nvPr/>
        </p:nvSpPr>
        <p:spPr>
          <a:xfrm>
            <a:off x="-98166" y="2076614"/>
            <a:ext cx="13398111" cy="10761920"/>
          </a:xfrm>
          <a:prstGeom prst="rect">
            <a:avLst/>
          </a:prstGeom>
          <a:solidFill>
            <a:srgbClr val="FFFF00"/>
          </a:solidFill>
          <a:ln>
            <a:solidFill>
              <a:srgbClr val="0070C0"/>
            </a:solidFill>
          </a:ln>
        </p:spPr>
        <p:txBody>
          <a:bodyPr wrap="square" rtlCol="0">
            <a:spAutoFit/>
          </a:bodyPr>
          <a:lstStyle/>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Cardiovascular disease is one of the leading causes of death and disability in the United Kingdom.</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Over 7.6 million UK adults 4 million men and 3.6 million women have cardiovascular diseases like coronary heart disease (CHD), stroke, heart failure, and atrial fibrillation, a major public health issue (</a:t>
            </a:r>
            <a:r>
              <a:rPr lang="en-US" sz="3300" dirty="0" err="1">
                <a:latin typeface="Arial" panose="020B0604020202020204" pitchFamily="34" charset="0"/>
                <a:ea typeface="Calibri" panose="020F0502020204030204" pitchFamily="34" charset="0"/>
                <a:cs typeface="Arial" panose="020B0604020202020204" pitchFamily="34" charset="0"/>
              </a:rPr>
              <a:t>Allara</a:t>
            </a:r>
            <a:r>
              <a:rPr lang="en-US" sz="3300" dirty="0">
                <a:latin typeface="Arial" panose="020B0604020202020204" pitchFamily="34" charset="0"/>
                <a:ea typeface="Calibri" panose="020F0502020204030204" pitchFamily="34" charset="0"/>
                <a:cs typeface="Arial" panose="020B0604020202020204" pitchFamily="34" charset="0"/>
              </a:rPr>
              <a:t> et al., 2025; British Heart Foundation, 2024).</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These conditions cause 174,693 deaths annually, or 26% of all UK deaths, or 480 deaths per day, with 49,000 premature deaths under 75. CHD kills 66,000 people (180 daily) and affects 2.3 million adults, while heart attacks cause 100,000 hospitalizations </a:t>
            </a:r>
            <a:r>
              <a:rPr lang="da-DK" sz="3300" dirty="0">
                <a:latin typeface="Arial" panose="020B0604020202020204" pitchFamily="34" charset="0"/>
                <a:ea typeface="Calibri" panose="020F0502020204030204" pitchFamily="34" charset="0"/>
                <a:cs typeface="Arial" panose="020B0604020202020204" pitchFamily="34" charset="0"/>
              </a:rPr>
              <a:t>(Conrad et al., 2024; Duddy et al., 2025).</a:t>
            </a:r>
            <a:endParaRPr lang="en-US" sz="3300" dirty="0">
              <a:latin typeface="Arial" panose="020B0604020202020204" pitchFamily="34" charset="0"/>
              <a:ea typeface="Calibri" panose="020F0502020204030204" pitchFamily="34" charset="0"/>
              <a:cs typeface="Arial" panose="020B0604020202020204" pitchFamily="34" charset="0"/>
            </a:endParaRP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Around 26% of UK deaths are from cardiovascular diseases, so 170,000 people die annually, or 480 per day (Health, 2025).</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cardiovascular disease (CVD) continues to affect the lives of millions of people and is one of the largest causes of death and disability in England. 22% of all premature deaths in England – 33,700 a year are caused by CVD </a:t>
            </a:r>
            <a:r>
              <a:rPr lang="da-DK" sz="3300" dirty="0">
                <a:latin typeface="Arial" panose="020B0604020202020204" pitchFamily="34" charset="0"/>
                <a:ea typeface="Calibri" panose="020F0502020204030204" pitchFamily="34" charset="0"/>
                <a:cs typeface="Arial" panose="020B0604020202020204" pitchFamily="34" charset="0"/>
              </a:rPr>
              <a:t>(J Saund et al., 2025; Townsend et al., 2025).</a:t>
            </a:r>
            <a:endParaRPr lang="en-US" sz="3300" dirty="0">
              <a:latin typeface="Arial" panose="020B0604020202020204" pitchFamily="34" charset="0"/>
              <a:ea typeface="Calibri" panose="020F0502020204030204" pitchFamily="34" charset="0"/>
              <a:cs typeface="Arial" panose="020B0604020202020204" pitchFamily="34" charset="0"/>
            </a:endParaRP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Expected to rise by 1 million by 2030, and 2 million by 2040 due to an ageing population and improved survival rates (Office, 2024).</a:t>
            </a:r>
          </a:p>
        </p:txBody>
      </p:sp>
      <p:sp>
        <p:nvSpPr>
          <p:cNvPr id="32" name="TextBox 31">
            <a:extLst>
              <a:ext uri="{FF2B5EF4-FFF2-40B4-BE49-F238E27FC236}">
                <a16:creationId xmlns:a16="http://schemas.microsoft.com/office/drawing/2014/main" id="{0D3713EE-89FD-157D-5571-4706D3142240}"/>
              </a:ext>
            </a:extLst>
          </p:cNvPr>
          <p:cNvSpPr txBox="1"/>
          <p:nvPr/>
        </p:nvSpPr>
        <p:spPr>
          <a:xfrm>
            <a:off x="15433" y="13498843"/>
            <a:ext cx="13693406" cy="10002738"/>
          </a:xfrm>
          <a:prstGeom prst="rect">
            <a:avLst/>
          </a:prstGeom>
          <a:solidFill>
            <a:schemeClr val="accent2">
              <a:lumMod val="60000"/>
              <a:lumOff val="40000"/>
            </a:schemeClr>
          </a:solidFill>
          <a:ln>
            <a:solidFill>
              <a:srgbClr val="0070C0"/>
            </a:solidFill>
          </a:ln>
        </p:spPr>
        <p:txBody>
          <a:bodyPr wrap="square" rtlCol="0">
            <a:spAutoFit/>
          </a:bodyPr>
          <a:lstStyle/>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The high prevalence of cardiovascular disease in the UK and the urgent need to improve preventive strategies through health education motivate this research.</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High prevalence (7.6 million) and rising comorbidities (80% of cases) with £28 billion annual economic costs and widening inequalities (e.g., higher northern rates) make it urgent (Wang et al., 2023).</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Health education </a:t>
            </a:r>
            <a:r>
              <a:rPr lang="en-US" sz="3300" dirty="0" err="1">
                <a:effectLst/>
                <a:latin typeface="Arial" panose="020B0604020202020204" pitchFamily="34" charset="0"/>
                <a:ea typeface="Times New Roman" panose="02020603050405020304" pitchFamily="18" charset="0"/>
                <a:cs typeface="Arial" panose="020B0604020202020204" pitchFamily="34" charset="0"/>
              </a:rPr>
              <a:t>programmes</a:t>
            </a:r>
            <a:r>
              <a:rPr lang="en-US" sz="3300" dirty="0">
                <a:effectLst/>
                <a:latin typeface="Arial" panose="020B0604020202020204" pitchFamily="34" charset="0"/>
                <a:ea typeface="Times New Roman" panose="02020603050405020304" pitchFamily="18" charset="0"/>
                <a:cs typeface="Arial" panose="020B0604020202020204" pitchFamily="34" charset="0"/>
              </a:rPr>
              <a:t> have become a key component of public health strategies to address this issue (Radoslaw </a:t>
            </a:r>
            <a:r>
              <a:rPr lang="en-US" sz="3300" dirty="0" err="1">
                <a:effectLst/>
                <a:latin typeface="Arial" panose="020B0604020202020204" pitchFamily="34" charset="0"/>
                <a:ea typeface="Times New Roman" panose="02020603050405020304" pitchFamily="18" charset="0"/>
                <a:cs typeface="Arial" panose="020B0604020202020204" pitchFamily="34" charset="0"/>
              </a:rPr>
              <a:t>Debiec</a:t>
            </a:r>
            <a:r>
              <a:rPr lang="en-US" sz="3300" dirty="0">
                <a:effectLst/>
                <a:latin typeface="Arial" panose="020B0604020202020204" pitchFamily="34" charset="0"/>
                <a:ea typeface="Times New Roman" panose="02020603050405020304" pitchFamily="18" charset="0"/>
                <a:cs typeface="Arial" panose="020B0604020202020204" pitchFamily="34" charset="0"/>
              </a:rPr>
              <a:t> et al., 2023).</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The National Health Service's focus on preventive care is another reason for this research. Cardiovascular disease prevention improves health and lowers healthcare costs.</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Health education interventions are studied in many ways, but little is known about how they affect adult awareness and preventive behaviour in the UK.</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The research is timely because sedentary lifestyles, unhealthy diets, and rising obesity rates increase cardiovascular disease risk factors in many populations.</a:t>
            </a:r>
          </a:p>
        </p:txBody>
      </p:sp>
      <p:sp>
        <p:nvSpPr>
          <p:cNvPr id="37" name="TextBox 36">
            <a:extLst>
              <a:ext uri="{FF2B5EF4-FFF2-40B4-BE49-F238E27FC236}">
                <a16:creationId xmlns:a16="http://schemas.microsoft.com/office/drawing/2014/main" id="{211D1C7A-5604-80DD-0B7A-13D48D86A5DC}"/>
              </a:ext>
            </a:extLst>
          </p:cNvPr>
          <p:cNvSpPr txBox="1"/>
          <p:nvPr/>
        </p:nvSpPr>
        <p:spPr>
          <a:xfrm>
            <a:off x="29071420" y="15738876"/>
            <a:ext cx="13731587" cy="553998"/>
          </a:xfrm>
          <a:prstGeom prst="rect">
            <a:avLst/>
          </a:prstGeom>
          <a:solidFill>
            <a:srgbClr val="0070C0"/>
          </a:solidFill>
          <a:ln>
            <a:solidFill>
              <a:srgbClr val="0070C0"/>
            </a:solidFill>
          </a:ln>
        </p:spPr>
        <p:txBody>
          <a:bodyPr wrap="square" rtlCol="0">
            <a:spAutoFit/>
          </a:bodyPr>
          <a:lstStyle/>
          <a:p>
            <a:pPr algn="ctr"/>
            <a:r>
              <a:rPr lang="en-US" sz="3000" dirty="0">
                <a:solidFill>
                  <a:schemeClr val="bg1"/>
                </a:solidFill>
                <a:latin typeface="Arial Black" panose="020B0A04020102020204" pitchFamily="34" charset="0"/>
              </a:rPr>
              <a:t>Reference List</a:t>
            </a:r>
            <a:endParaRPr lang="en-GB" sz="3000" dirty="0">
              <a:solidFill>
                <a:schemeClr val="bg1"/>
              </a:solidFill>
              <a:latin typeface="Arial Black" panose="020B0A04020102020204" pitchFamily="34" charset="0"/>
            </a:endParaRPr>
          </a:p>
        </p:txBody>
      </p:sp>
      <p:sp>
        <p:nvSpPr>
          <p:cNvPr id="38" name="TextBox 37">
            <a:extLst>
              <a:ext uri="{FF2B5EF4-FFF2-40B4-BE49-F238E27FC236}">
                <a16:creationId xmlns:a16="http://schemas.microsoft.com/office/drawing/2014/main" id="{EBF31A81-7E1D-82B1-3CB1-BE06B400AB23}"/>
              </a:ext>
            </a:extLst>
          </p:cNvPr>
          <p:cNvSpPr txBox="1"/>
          <p:nvPr/>
        </p:nvSpPr>
        <p:spPr>
          <a:xfrm>
            <a:off x="29135086" y="16342571"/>
            <a:ext cx="14460816" cy="9756517"/>
          </a:xfrm>
          <a:prstGeom prst="rect">
            <a:avLst/>
          </a:prstGeom>
          <a:noFill/>
          <a:ln>
            <a:solidFill>
              <a:srgbClr val="0070C0"/>
            </a:solidFill>
          </a:ln>
        </p:spPr>
        <p:txBody>
          <a:bodyPr wrap="square" rtlCol="0">
            <a:spAutoFit/>
          </a:bodyPr>
          <a:lstStyle/>
          <a:p>
            <a:pPr marL="0" marR="0">
              <a:spcBef>
                <a:spcPts val="0"/>
              </a:spcBef>
              <a:spcAft>
                <a:spcPts val="800"/>
              </a:spcAft>
            </a:pP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Allara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 Shi, W., Bolton, T., Chalmers, F., Brizzi, L.F., Musto, L., Shah, A.S.V., Tomlinson, C. (2025). Burden of cardiovascular diseases in England (2020–24): a national cohort using electronic health records data. The Lancet Public Health, [online] 10(11), pp.e943–e954. doi: https://doi.org/10.1016/S2468-2667(25)00163-X.</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British Heart Foundation (2024). The CVD Challenge in England. [online] British Heart Foundation. Available at: https://www.bhf.org.uk/for-professionals/healthcare-professionals/data-and-statistics/the-cvd-challenge/the-cvd-challenge-in-england.</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Cheema, K.M., Dicks, E., Pearson, J. and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Samani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N.J. (2022). Long-term Trends in the Epidemiology of Cardiovascular Diseases in the UK: Insights from the British Heart Foundation Statistical Compendium. Cardiovascular Research, [online] 118(10). doi: https://doi.org/10.1093/cvr/cvac053.</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Combes, A.C.A., MD, Paris, P. is P. of I.C.M. at the U. of, Curie, P. et M.,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Cardiologie</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head of the I. department at the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Institut</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de,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Pitié-Salpêtrière</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 Paris and France. (2015). Reducing the risk of cardiovascular disease. [online] On Medicine. Available at: https://blogs.biomedcentral.com/on-medicine/2015/09/29/reducing-risk-cardiovascular-disease/.</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Conrad, N.,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Molenberghs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 Verbeke, G.,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Zaccardi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 Lawson, C., Friday, J.M.,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Jhund</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P.S., Sattar, N., Rahimi, K., Cleland, J.G.,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Khunti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Budts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 and McMurray, J.J.V. (2024). Trends in cardiovascular disease incidence among 22 million people in the UK over 20 years: population based study. BMJ, [online] 385(385), p.e078523. doi: https://doi.org/10.1136/bmj-2023-078523.</a:t>
            </a:r>
          </a:p>
          <a:p>
            <a:pPr marL="0" marR="0">
              <a:spcBef>
                <a:spcPts val="0"/>
              </a:spcBef>
              <a:spcAft>
                <a:spcPts val="800"/>
              </a:spcAft>
            </a:pP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Duddy</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Rough, E., Sutherland, N. and Powell, T. (2025). Debate on premature deaths from heart and circulatory disease. [online] House of Commons Library. Available at: https://commonslibrary.parliament.uk/research-briefings/cdp-2024-0037.</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Hassen, H.Y., Bowyer, M., Gibson, L., Abrams, S. and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Bastiaens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 (2022). Level of cardiovascular disease knowledge, risk perception and intention towards healthy lifestyle and socioeconomic disparities among adults in vulnerable communities of Belgium and England. BMC Public Health, 22(1). doi: https://doi.org/10.1186/s12889-022-12608-z.</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Health, P. (2025). Deaths registered in England and Wales. [online] Ons.gov.uk. Available at: https://www.ons.gov.uk/peoplepopulationandcommunity/birthsdeathsandmarriages/deaths/bulletins/deathsregistrationsummarytables/2024.</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Saund</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Dodhia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Masselot</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O'neill</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J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Vanoli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(2025). Effectiveness of NHS cardiovascular prevention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programme</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 reducing all-cause mortality across an inner-city local authority in the United Kingdom. European Journal of Preventive Cardiology, [online] 32(Supplement_1). doi: https://doi.org/10.1093/eurjpc/zwaf236.512.</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Joy, B. (2025). Cardiovascular Disease: A Nutritionist’s Approach | THS Blog. [online] The Health Suite Leicester. Available at: https://thehealthsuite.co.uk/cardiovascular-disease-a-nutritionists-approach-to-prevention-management/.</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Office, GOV.UK. (2024). Cardiovascular disease profiles: short statistical commentary. [online] GOV.UK. Available at: https://www.gov.uk/government/statistics/cardiovascular-disease-profiles-december-2024-update/cardiovascular-disease-profiles-short-statistical-commentary.</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Radoslaw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Debiec</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Lawday</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Bountziouka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V., and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Samani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N.J. (2023). Evaluating the clinical effectiveness of the NHS Health Check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programme</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prospective analysis in the Genetics and Vascular Health Check (GENVASC) study. BMJ Open, [online] 13(5), pp.e068025–e068025. doi: https://doi.org/10.1136/bmjopen-2022-068025.</a:t>
            </a:r>
          </a:p>
          <a:p>
            <a:pPr marL="0" marR="0">
              <a:spcBef>
                <a:spcPts val="0"/>
              </a:spcBef>
              <a:spcAft>
                <a:spcPts val="800"/>
              </a:spcAft>
            </a:pP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Ramôa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Castro, A., Oliveira, N.L., Ribeiro, F. and Oliveira, J. (2017). Impact of educational interventions on primary prevention of cardiovascular disease: A systematic review with a focus on physical activity. European Journal of General Practice, 23(1), pp.59–68. doi: https://doi.org/10.1080/13814788.2017.1284791.</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Townsend, N.,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Timmis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Andrejs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Erglis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Davor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Miličić</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Perrone-Filardi, P.,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Weidinger</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Guzik</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 and Gale, C.P. (2025). Challenges in the prevention, treatment and management of cardiovascular disease among older adults. The Lancet Regional Health - Europe, pp.101372–101372. doi: https://doi.org/10.1016/j.lanepe.2025.101372.</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Wang, X., Ma, H., Li, X.,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Heianza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Y., Manson, J.E., Franco, O.H. and Qi, L. (2023). Association of Cardiovascular Health With Life Expectancy Free of Cardiovascular Disease, Diabetes, Cancer, and Dementia in UK Adults. JAMA Internal Medicine, 183(4). doi: https://doi.org/10.1001/jamainternmed.2023.0015.</a:t>
            </a:r>
          </a:p>
        </p:txBody>
      </p:sp>
      <p:sp>
        <p:nvSpPr>
          <p:cNvPr id="67" name="TextBox 66">
            <a:extLst>
              <a:ext uri="{FF2B5EF4-FFF2-40B4-BE49-F238E27FC236}">
                <a16:creationId xmlns:a16="http://schemas.microsoft.com/office/drawing/2014/main" id="{078B1DB6-9CCC-4A94-9B88-D842382B0F3F}"/>
              </a:ext>
            </a:extLst>
          </p:cNvPr>
          <p:cNvSpPr txBox="1"/>
          <p:nvPr/>
        </p:nvSpPr>
        <p:spPr>
          <a:xfrm>
            <a:off x="13790605" y="12419168"/>
            <a:ext cx="15280815" cy="12829666"/>
          </a:xfrm>
          <a:prstGeom prst="rect">
            <a:avLst/>
          </a:prstGeom>
          <a:solidFill>
            <a:schemeClr val="accent3"/>
          </a:solidFill>
          <a:ln>
            <a:solidFill>
              <a:srgbClr val="0070C0"/>
            </a:solidFill>
          </a:ln>
        </p:spPr>
        <p:txBody>
          <a:bodyPr wrap="square" rtlCol="0">
            <a:spAutoFit/>
          </a:bodyPr>
          <a:lstStyle/>
          <a:p>
            <a:pPr algn="just">
              <a:lnSpc>
                <a:spcPct val="150000"/>
              </a:lnSpc>
            </a:pPr>
            <a:r>
              <a:rPr lang="en-US" sz="3600" b="1" u="sng" dirty="0">
                <a:latin typeface="Arial" panose="020B0604020202020204" pitchFamily="34" charset="0"/>
                <a:ea typeface="Calibri" panose="020F0502020204030204" pitchFamily="34" charset="0"/>
                <a:cs typeface="Arial" panose="020B0604020202020204" pitchFamily="34" charset="0"/>
              </a:rPr>
              <a:t>Research Aim: </a:t>
            </a:r>
            <a:r>
              <a:rPr lang="en-US" sz="3400" dirty="0">
                <a:latin typeface="Arial" panose="020B0604020202020204" pitchFamily="34" charset="0"/>
                <a:ea typeface="Calibri" panose="020F0502020204030204" pitchFamily="34" charset="0"/>
                <a:cs typeface="Arial" panose="020B0604020202020204" pitchFamily="34" charset="0"/>
              </a:rPr>
              <a:t>To examine how health education </a:t>
            </a:r>
            <a:r>
              <a:rPr lang="en-US" sz="3400" dirty="0" err="1">
                <a:latin typeface="Arial" panose="020B0604020202020204" pitchFamily="34" charset="0"/>
                <a:ea typeface="Calibri" panose="020F0502020204030204" pitchFamily="34" charset="0"/>
                <a:cs typeface="Arial" panose="020B0604020202020204" pitchFamily="34" charset="0"/>
              </a:rPr>
              <a:t>programmes</a:t>
            </a:r>
            <a:r>
              <a:rPr lang="en-US" sz="3400" dirty="0">
                <a:latin typeface="Arial" panose="020B0604020202020204" pitchFamily="34" charset="0"/>
                <a:ea typeface="Calibri" panose="020F0502020204030204" pitchFamily="34" charset="0"/>
                <a:cs typeface="Arial" panose="020B0604020202020204" pitchFamily="34" charset="0"/>
              </a:rPr>
              <a:t> influence awareness and prevention </a:t>
            </a:r>
            <a:r>
              <a:rPr lang="en-US" sz="3400" dirty="0" err="1">
                <a:latin typeface="Arial" panose="020B0604020202020204" pitchFamily="34" charset="0"/>
                <a:ea typeface="Calibri" panose="020F0502020204030204" pitchFamily="34" charset="0"/>
                <a:cs typeface="Arial" panose="020B0604020202020204" pitchFamily="34" charset="0"/>
              </a:rPr>
              <a:t>behaviours</a:t>
            </a:r>
            <a:r>
              <a:rPr lang="en-US" sz="3400" dirty="0">
                <a:latin typeface="Arial" panose="020B0604020202020204" pitchFamily="34" charset="0"/>
                <a:ea typeface="Calibri" panose="020F0502020204030204" pitchFamily="34" charset="0"/>
                <a:cs typeface="Arial" panose="020B0604020202020204" pitchFamily="34" charset="0"/>
              </a:rPr>
              <a:t> related to cardiovascular disease among adults in the UK.</a:t>
            </a:r>
          </a:p>
          <a:p>
            <a:pPr algn="just">
              <a:lnSpc>
                <a:spcPct val="150000"/>
              </a:lnSpc>
            </a:pPr>
            <a:r>
              <a:rPr lang="en-US" sz="3600" b="1" u="sng" dirty="0">
                <a:latin typeface="Arial" panose="020B0604020202020204" pitchFamily="34" charset="0"/>
                <a:ea typeface="Calibri" panose="020F0502020204030204" pitchFamily="34" charset="0"/>
                <a:cs typeface="Arial" panose="020B0604020202020204" pitchFamily="34" charset="0"/>
              </a:rPr>
              <a:t>Research Questions</a:t>
            </a:r>
          </a:p>
          <a:p>
            <a:pPr algn="just">
              <a:lnSpc>
                <a:spcPct val="150000"/>
              </a:lnSpc>
            </a:pPr>
            <a:r>
              <a:rPr lang="en-US" sz="4000" dirty="0">
                <a:latin typeface="Arial" panose="020B0604020202020204" pitchFamily="34" charset="0"/>
                <a:ea typeface="Calibri" panose="020F0502020204030204" pitchFamily="34" charset="0"/>
                <a:cs typeface="Arial" panose="020B0604020202020204" pitchFamily="34" charset="0"/>
              </a:rPr>
              <a:t>•	</a:t>
            </a:r>
            <a:r>
              <a:rPr lang="en-US" sz="3400" dirty="0">
                <a:latin typeface="Arial" panose="020B0604020202020204" pitchFamily="34" charset="0"/>
                <a:ea typeface="Calibri" panose="020F0502020204030204" pitchFamily="34" charset="0"/>
                <a:cs typeface="Arial" panose="020B0604020202020204" pitchFamily="34" charset="0"/>
              </a:rPr>
              <a:t>How do health education </a:t>
            </a:r>
            <a:r>
              <a:rPr lang="en-US" sz="3400" dirty="0" err="1">
                <a:latin typeface="Arial" panose="020B0604020202020204" pitchFamily="34" charset="0"/>
                <a:ea typeface="Calibri" panose="020F0502020204030204" pitchFamily="34" charset="0"/>
                <a:cs typeface="Arial" panose="020B0604020202020204" pitchFamily="34" charset="0"/>
              </a:rPr>
              <a:t>programmes</a:t>
            </a:r>
            <a:r>
              <a:rPr lang="en-US" sz="3400" dirty="0">
                <a:latin typeface="Arial" panose="020B0604020202020204" pitchFamily="34" charset="0"/>
                <a:ea typeface="Calibri" panose="020F0502020204030204" pitchFamily="34" charset="0"/>
                <a:cs typeface="Arial" panose="020B0604020202020204" pitchFamily="34" charset="0"/>
              </a:rPr>
              <a:t> influence awareness and preventive </a:t>
            </a:r>
            <a:r>
              <a:rPr lang="en-US" sz="3400" dirty="0" err="1">
                <a:latin typeface="Arial" panose="020B0604020202020204" pitchFamily="34" charset="0"/>
                <a:ea typeface="Calibri" panose="020F0502020204030204" pitchFamily="34" charset="0"/>
                <a:cs typeface="Arial" panose="020B0604020202020204" pitchFamily="34" charset="0"/>
              </a:rPr>
              <a:t>behaviours</a:t>
            </a:r>
            <a:r>
              <a:rPr lang="en-US" sz="3400" dirty="0">
                <a:latin typeface="Arial" panose="020B0604020202020204" pitchFamily="34" charset="0"/>
                <a:ea typeface="Calibri" panose="020F0502020204030204" pitchFamily="34" charset="0"/>
                <a:cs typeface="Arial" panose="020B0604020202020204" pitchFamily="34" charset="0"/>
              </a:rPr>
              <a:t> related to cardiovascular diseases among adults in the UK?</a:t>
            </a:r>
          </a:p>
          <a:p>
            <a:pPr algn="just">
              <a:lnSpc>
                <a:spcPct val="150000"/>
              </a:lnSpc>
            </a:pPr>
            <a:r>
              <a:rPr lang="en-US" sz="3600" b="1" u="sng" dirty="0">
                <a:latin typeface="Arial" panose="020B0604020202020204" pitchFamily="34" charset="0"/>
                <a:ea typeface="Calibri" panose="020F0502020204030204" pitchFamily="34" charset="0"/>
                <a:cs typeface="Arial" panose="020B0604020202020204" pitchFamily="34" charset="0"/>
              </a:rPr>
              <a:t>Research Objectives</a:t>
            </a:r>
          </a:p>
          <a:p>
            <a:pPr algn="just">
              <a:lnSpc>
                <a:spcPct val="150000"/>
              </a:lnSpc>
            </a:pPr>
            <a:r>
              <a:rPr lang="en-US" sz="3400" dirty="0">
                <a:latin typeface="Arial" panose="020B0604020202020204" pitchFamily="34" charset="0"/>
                <a:ea typeface="Calibri" panose="020F0502020204030204" pitchFamily="34" charset="0"/>
                <a:cs typeface="Arial" panose="020B0604020202020204" pitchFamily="34" charset="0"/>
              </a:rPr>
              <a:t>1. To systematic review impact of public health awareness and preventative </a:t>
            </a:r>
            <a:r>
              <a:rPr lang="en-US" sz="3400" dirty="0" err="1">
                <a:latin typeface="Arial" panose="020B0604020202020204" pitchFamily="34" charset="0"/>
                <a:ea typeface="Calibri" panose="020F0502020204030204" pitchFamily="34" charset="0"/>
                <a:cs typeface="Arial" panose="020B0604020202020204" pitchFamily="34" charset="0"/>
              </a:rPr>
              <a:t>programmes</a:t>
            </a:r>
            <a:r>
              <a:rPr lang="en-US" sz="3400" dirty="0">
                <a:latin typeface="Arial" panose="020B0604020202020204" pitchFamily="34" charset="0"/>
                <a:ea typeface="Calibri" panose="020F0502020204030204" pitchFamily="34" charset="0"/>
                <a:cs typeface="Arial" panose="020B0604020202020204" pitchFamily="34" charset="0"/>
              </a:rPr>
              <a:t> and campaigns on cardiovascular diseases among adults in the UK.</a:t>
            </a:r>
          </a:p>
          <a:p>
            <a:pPr algn="just">
              <a:lnSpc>
                <a:spcPct val="150000"/>
              </a:lnSpc>
            </a:pPr>
            <a:r>
              <a:rPr lang="en-US" sz="3400" dirty="0">
                <a:latin typeface="Arial" panose="020B0604020202020204" pitchFamily="34" charset="0"/>
                <a:ea typeface="Calibri" panose="020F0502020204030204" pitchFamily="34" charset="0"/>
                <a:cs typeface="Arial" panose="020B0604020202020204" pitchFamily="34" charset="0"/>
              </a:rPr>
              <a:t>2. To evaluate the effectiveness of health education </a:t>
            </a:r>
            <a:r>
              <a:rPr lang="en-US" sz="3400" dirty="0" err="1">
                <a:latin typeface="Arial" panose="020B0604020202020204" pitchFamily="34" charset="0"/>
                <a:ea typeface="Calibri" panose="020F0502020204030204" pitchFamily="34" charset="0"/>
                <a:cs typeface="Arial" panose="020B0604020202020204" pitchFamily="34" charset="0"/>
              </a:rPr>
              <a:t>programmes</a:t>
            </a:r>
            <a:r>
              <a:rPr lang="en-US" sz="3400" dirty="0">
                <a:latin typeface="Arial" panose="020B0604020202020204" pitchFamily="34" charset="0"/>
                <a:ea typeface="Calibri" panose="020F0502020204030204" pitchFamily="34" charset="0"/>
                <a:cs typeface="Arial" panose="020B0604020202020204" pitchFamily="34" charset="0"/>
              </a:rPr>
              <a:t> in promoting heart-healthy </a:t>
            </a:r>
            <a:r>
              <a:rPr lang="en-US" sz="3400" dirty="0" err="1">
                <a:latin typeface="Arial" panose="020B0604020202020204" pitchFamily="34" charset="0"/>
                <a:ea typeface="Calibri" panose="020F0502020204030204" pitchFamily="34" charset="0"/>
                <a:cs typeface="Arial" panose="020B0604020202020204" pitchFamily="34" charset="0"/>
              </a:rPr>
              <a:t>behaviours</a:t>
            </a:r>
            <a:r>
              <a:rPr lang="en-US" sz="3400" dirty="0">
                <a:latin typeface="Arial" panose="020B0604020202020204" pitchFamily="34" charset="0"/>
                <a:ea typeface="Calibri" panose="020F0502020204030204" pitchFamily="34" charset="0"/>
                <a:cs typeface="Arial" panose="020B0604020202020204" pitchFamily="34" charset="0"/>
              </a:rPr>
              <a:t>.</a:t>
            </a:r>
          </a:p>
          <a:p>
            <a:pPr algn="just">
              <a:lnSpc>
                <a:spcPct val="150000"/>
              </a:lnSpc>
            </a:pPr>
            <a:r>
              <a:rPr lang="en-US" sz="3400" dirty="0">
                <a:latin typeface="Arial" panose="020B0604020202020204" pitchFamily="34" charset="0"/>
                <a:ea typeface="Calibri" panose="020F0502020204030204" pitchFamily="34" charset="0"/>
                <a:cs typeface="Arial" panose="020B0604020202020204" pitchFamily="34" charset="0"/>
              </a:rPr>
              <a:t>3. To identify barriers to accessing and understanding cardiovascular health information.</a:t>
            </a:r>
          </a:p>
          <a:p>
            <a:pPr algn="just">
              <a:lnSpc>
                <a:spcPct val="150000"/>
              </a:lnSpc>
            </a:pPr>
            <a:r>
              <a:rPr lang="en-US" sz="3400" dirty="0">
                <a:latin typeface="Arial" panose="020B0604020202020204" pitchFamily="34" charset="0"/>
                <a:ea typeface="Calibri" panose="020F0502020204030204" pitchFamily="34" charset="0"/>
                <a:cs typeface="Arial" panose="020B0604020202020204" pitchFamily="34" charset="0"/>
              </a:rPr>
              <a:t>4. To provide recommendations for improving public health education strategies.</a:t>
            </a:r>
          </a:p>
        </p:txBody>
      </p:sp>
      <p:sp>
        <p:nvSpPr>
          <p:cNvPr id="20" name="TextBox 19">
            <a:extLst>
              <a:ext uri="{FF2B5EF4-FFF2-40B4-BE49-F238E27FC236}">
                <a16:creationId xmlns:a16="http://schemas.microsoft.com/office/drawing/2014/main" id="{3C8A9BA3-B47F-48FF-98E0-356AB57B8C14}"/>
              </a:ext>
            </a:extLst>
          </p:cNvPr>
          <p:cNvSpPr txBox="1"/>
          <p:nvPr/>
        </p:nvSpPr>
        <p:spPr>
          <a:xfrm>
            <a:off x="-48233" y="12838534"/>
            <a:ext cx="9060872" cy="707886"/>
          </a:xfrm>
          <a:prstGeom prst="rect">
            <a:avLst/>
          </a:prstGeom>
          <a:solidFill>
            <a:schemeClr val="accent4"/>
          </a:solidFill>
          <a:ln>
            <a:solidFill>
              <a:schemeClr val="accent5"/>
            </a:solidFill>
          </a:ln>
        </p:spPr>
        <p:txBody>
          <a:bodyPr wrap="square" rtlCol="0">
            <a:spAutoFit/>
          </a:bodyPr>
          <a:lstStyle/>
          <a:p>
            <a:r>
              <a:rPr lang="en-US" sz="4000" dirty="0">
                <a:solidFill>
                  <a:schemeClr val="accent1">
                    <a:lumMod val="50000"/>
                  </a:schemeClr>
                </a:solidFill>
                <a:latin typeface="Arial Black" panose="020B0A04020102020204" pitchFamily="34" charset="0"/>
              </a:rPr>
              <a:t>Rationale for Research</a:t>
            </a:r>
          </a:p>
        </p:txBody>
      </p:sp>
      <p:sp>
        <p:nvSpPr>
          <p:cNvPr id="15" name="TextBox 14">
            <a:extLst>
              <a:ext uri="{FF2B5EF4-FFF2-40B4-BE49-F238E27FC236}">
                <a16:creationId xmlns:a16="http://schemas.microsoft.com/office/drawing/2014/main" id="{DD03E935-559D-4EAF-B30F-344430F50717}"/>
              </a:ext>
            </a:extLst>
          </p:cNvPr>
          <p:cNvSpPr txBox="1"/>
          <p:nvPr/>
        </p:nvSpPr>
        <p:spPr>
          <a:xfrm>
            <a:off x="29071420" y="2118986"/>
            <a:ext cx="14545489" cy="9602629"/>
          </a:xfrm>
          <a:prstGeom prst="rect">
            <a:avLst/>
          </a:prstGeom>
          <a:solidFill>
            <a:schemeClr val="accent5">
              <a:lumMod val="40000"/>
              <a:lumOff val="60000"/>
            </a:schemeClr>
          </a:solidFill>
          <a:ln>
            <a:solidFill>
              <a:srgbClr val="0070C0"/>
            </a:solidFill>
          </a:ln>
        </p:spPr>
        <p:txBody>
          <a:bodyPr wrap="square" rtlCol="0">
            <a:spAutoFit/>
          </a:bodyPr>
          <a:lstStyle/>
          <a:p>
            <a:pPr marL="571500" marR="0" indent="-571500">
              <a:spcBef>
                <a:spcPts val="1200"/>
              </a:spcBef>
              <a:spcAft>
                <a:spcPts val="0"/>
              </a:spcAft>
              <a:buFont typeface="Wingdings" panose="05000000000000000000" pitchFamily="2" charset="2"/>
              <a:buChar char="v"/>
            </a:pPr>
            <a:r>
              <a:rPr lang="en-US" sz="3400" dirty="0">
                <a:latin typeface="Arial" panose="020B0604020202020204" pitchFamily="34" charset="0"/>
                <a:ea typeface="Times New Roman" panose="02020603050405020304" pitchFamily="18" charset="0"/>
                <a:cs typeface="Arial" panose="020B0604020202020204" pitchFamily="34" charset="0"/>
              </a:rPr>
              <a:t>The research will identify effective health education strategies to raise awareness of cardiovascular disease risk factors and prevention in UK adults.</a:t>
            </a:r>
          </a:p>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Increased awareness can empower individuals to adopt healthier </a:t>
            </a:r>
            <a:r>
              <a:rPr lang="en-US" sz="3400" dirty="0" err="1">
                <a:effectLst/>
                <a:latin typeface="Arial" panose="020B0604020202020204" pitchFamily="34" charset="0"/>
                <a:ea typeface="Times New Roman" panose="02020603050405020304" pitchFamily="18" charset="0"/>
                <a:cs typeface="Arial" panose="020B0604020202020204" pitchFamily="34" charset="0"/>
              </a:rPr>
              <a:t>behaviours</a:t>
            </a:r>
            <a:r>
              <a:rPr lang="en-US" sz="3400" dirty="0">
                <a:effectLst/>
                <a:latin typeface="Arial" panose="020B0604020202020204" pitchFamily="34" charset="0"/>
                <a:ea typeface="Times New Roman" panose="02020603050405020304" pitchFamily="18" charset="0"/>
                <a:cs typeface="Arial" panose="020B0604020202020204" pitchFamily="34" charset="0"/>
              </a:rPr>
              <a:t> such as improving diet, increasing physical activity, quitting smoking, and monitoring blood pressure and cholesterol levels (Hassen et al., 2022).</a:t>
            </a:r>
          </a:p>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By identifying which education </a:t>
            </a:r>
            <a:r>
              <a:rPr lang="en-US" sz="3400" dirty="0" err="1">
                <a:effectLst/>
                <a:latin typeface="Arial" panose="020B0604020202020204" pitchFamily="34" charset="0"/>
                <a:ea typeface="Times New Roman" panose="02020603050405020304" pitchFamily="18" charset="0"/>
                <a:cs typeface="Arial" panose="020B0604020202020204" pitchFamily="34" charset="0"/>
              </a:rPr>
              <a:t>programmes</a:t>
            </a:r>
            <a:r>
              <a:rPr lang="en-US" sz="3400" dirty="0">
                <a:effectLst/>
                <a:latin typeface="Arial" panose="020B0604020202020204" pitchFamily="34" charset="0"/>
                <a:ea typeface="Times New Roman" panose="02020603050405020304" pitchFamily="18" charset="0"/>
                <a:cs typeface="Arial" panose="020B0604020202020204" pitchFamily="34" charset="0"/>
              </a:rPr>
              <a:t> are most effective, healthcare providers can design more targeted interventions to support cardiovascular disease prevention (</a:t>
            </a:r>
            <a:r>
              <a:rPr lang="en-US" sz="3400" dirty="0" err="1">
                <a:effectLst/>
                <a:latin typeface="Arial" panose="020B0604020202020204" pitchFamily="34" charset="0"/>
                <a:ea typeface="Times New Roman" panose="02020603050405020304" pitchFamily="18" charset="0"/>
                <a:cs typeface="Arial" panose="020B0604020202020204" pitchFamily="34" charset="0"/>
              </a:rPr>
              <a:t>Ramôa</a:t>
            </a:r>
            <a:r>
              <a:rPr lang="en-US" sz="3400" dirty="0">
                <a:effectLst/>
                <a:latin typeface="Arial" panose="020B0604020202020204" pitchFamily="34" charset="0"/>
                <a:ea typeface="Times New Roman" panose="02020603050405020304" pitchFamily="18" charset="0"/>
                <a:cs typeface="Arial" panose="020B0604020202020204" pitchFamily="34" charset="0"/>
              </a:rPr>
              <a:t> Castro et al., 2017).</a:t>
            </a:r>
          </a:p>
          <a:p>
            <a:pPr marL="571500" marR="0" indent="-571500">
              <a:spcBef>
                <a:spcPts val="1200"/>
              </a:spcBef>
              <a:spcAft>
                <a:spcPts val="0"/>
              </a:spcAft>
              <a:buFont typeface="Wingdings" panose="05000000000000000000" pitchFamily="2" charset="2"/>
              <a:buChar char="v"/>
            </a:pPr>
            <a:r>
              <a:rPr lang="en-US" sz="3400" dirty="0">
                <a:latin typeface="Arial" panose="020B0604020202020204" pitchFamily="34" charset="0"/>
                <a:ea typeface="Times New Roman" panose="02020603050405020304" pitchFamily="18" charset="0"/>
                <a:cs typeface="Arial" panose="020B0604020202020204" pitchFamily="34" charset="0"/>
              </a:rPr>
              <a:t>T</a:t>
            </a:r>
            <a:r>
              <a:rPr lang="en-US" sz="3400" dirty="0">
                <a:effectLst/>
                <a:latin typeface="Arial" panose="020B0604020202020204" pitchFamily="34" charset="0"/>
                <a:ea typeface="Times New Roman" panose="02020603050405020304" pitchFamily="18" charset="0"/>
                <a:cs typeface="Arial" panose="020B0604020202020204" pitchFamily="34" charset="0"/>
              </a:rPr>
              <a:t>he study may help improve the efficiency of healthcare services. Cardiovascular disease places a substantial burden on healthcare systems through hospital admissions, long-term treatment, and rehabilitation services.</a:t>
            </a:r>
          </a:p>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Policymakers can use the evidence generated from this systematic review to develop more effective public health education initiatives that address the needs of diverse population groups.</a:t>
            </a:r>
          </a:p>
        </p:txBody>
      </p:sp>
      <p:sp>
        <p:nvSpPr>
          <p:cNvPr id="16" name="TextBox 15">
            <a:extLst>
              <a:ext uri="{FF2B5EF4-FFF2-40B4-BE49-F238E27FC236}">
                <a16:creationId xmlns:a16="http://schemas.microsoft.com/office/drawing/2014/main" id="{D232C287-0660-476A-9340-C63CF4B2F19B}"/>
              </a:ext>
            </a:extLst>
          </p:cNvPr>
          <p:cNvSpPr txBox="1"/>
          <p:nvPr/>
        </p:nvSpPr>
        <p:spPr>
          <a:xfrm>
            <a:off x="29094773" y="1349545"/>
            <a:ext cx="9060872" cy="707886"/>
          </a:xfrm>
          <a:prstGeom prst="rect">
            <a:avLst/>
          </a:prstGeom>
          <a:solidFill>
            <a:srgbClr val="00B0F0"/>
          </a:solidFill>
          <a:ln>
            <a:solidFill>
              <a:schemeClr val="accent5"/>
            </a:solidFill>
          </a:ln>
        </p:spPr>
        <p:txBody>
          <a:bodyPr wrap="square" rtlCol="0">
            <a:spAutoFit/>
          </a:bodyPr>
          <a:lstStyle/>
          <a:p>
            <a:r>
              <a:rPr lang="en-US" sz="4000" dirty="0">
                <a:solidFill>
                  <a:schemeClr val="accent1">
                    <a:lumMod val="50000"/>
                  </a:schemeClr>
                </a:solidFill>
                <a:latin typeface="Arial Black" panose="020B0A04020102020204" pitchFamily="34" charset="0"/>
              </a:rPr>
              <a:t>Research Impact</a:t>
            </a:r>
            <a:endParaRPr lang="en-GB" sz="4000" dirty="0">
              <a:solidFill>
                <a:schemeClr val="accent1">
                  <a:lumMod val="50000"/>
                </a:schemeClr>
              </a:solidFill>
              <a:latin typeface="Arial Black" panose="020B0A04020102020204" pitchFamily="34" charset="0"/>
            </a:endParaRPr>
          </a:p>
        </p:txBody>
      </p:sp>
      <p:sp>
        <p:nvSpPr>
          <p:cNvPr id="24" name="TextBox 23">
            <a:extLst>
              <a:ext uri="{FF2B5EF4-FFF2-40B4-BE49-F238E27FC236}">
                <a16:creationId xmlns:a16="http://schemas.microsoft.com/office/drawing/2014/main" id="{242FC637-784C-43AB-B6FC-FF7C61870241}"/>
              </a:ext>
            </a:extLst>
          </p:cNvPr>
          <p:cNvSpPr txBox="1"/>
          <p:nvPr/>
        </p:nvSpPr>
        <p:spPr>
          <a:xfrm>
            <a:off x="26715322" y="12016880"/>
            <a:ext cx="2419764" cy="369332"/>
          </a:xfrm>
          <a:prstGeom prst="rect">
            <a:avLst/>
          </a:prstGeom>
          <a:noFill/>
        </p:spPr>
        <p:txBody>
          <a:bodyPr wrap="square" rtlCol="0">
            <a:spAutoFit/>
          </a:bodyPr>
          <a:lstStyle/>
          <a:p>
            <a:r>
              <a:rPr lang="en-US" dirty="0"/>
              <a:t>(Combes et al., 2015)</a:t>
            </a:r>
            <a:endParaRPr lang="en-GB" dirty="0"/>
          </a:p>
        </p:txBody>
      </p:sp>
      <p:sp>
        <p:nvSpPr>
          <p:cNvPr id="26" name="TextBox 25">
            <a:extLst>
              <a:ext uri="{FF2B5EF4-FFF2-40B4-BE49-F238E27FC236}">
                <a16:creationId xmlns:a16="http://schemas.microsoft.com/office/drawing/2014/main" id="{71A74B8B-47C9-4EA5-9232-B4D090E46CDE}"/>
              </a:ext>
            </a:extLst>
          </p:cNvPr>
          <p:cNvSpPr txBox="1"/>
          <p:nvPr/>
        </p:nvSpPr>
        <p:spPr>
          <a:xfrm>
            <a:off x="13631341" y="11963794"/>
            <a:ext cx="3511130" cy="369332"/>
          </a:xfrm>
          <a:prstGeom prst="rect">
            <a:avLst/>
          </a:prstGeom>
          <a:noFill/>
        </p:spPr>
        <p:txBody>
          <a:bodyPr wrap="square" rtlCol="0">
            <a:spAutoFit/>
          </a:bodyPr>
          <a:lstStyle/>
          <a:p>
            <a:r>
              <a:rPr lang="en-US" dirty="0"/>
              <a:t>(British Heart Foundation, 2024)</a:t>
            </a:r>
            <a:endParaRPr lang="en-GB" dirty="0"/>
          </a:p>
        </p:txBody>
      </p:sp>
      <p:sp>
        <p:nvSpPr>
          <p:cNvPr id="28" name="TextBox 27">
            <a:extLst>
              <a:ext uri="{FF2B5EF4-FFF2-40B4-BE49-F238E27FC236}">
                <a16:creationId xmlns:a16="http://schemas.microsoft.com/office/drawing/2014/main" id="{8C3654A2-BA42-4886-A53D-58E5A0572663}"/>
              </a:ext>
            </a:extLst>
          </p:cNvPr>
          <p:cNvSpPr txBox="1"/>
          <p:nvPr/>
        </p:nvSpPr>
        <p:spPr>
          <a:xfrm>
            <a:off x="23300732" y="12025038"/>
            <a:ext cx="2419764" cy="369332"/>
          </a:xfrm>
          <a:prstGeom prst="rect">
            <a:avLst/>
          </a:prstGeom>
          <a:noFill/>
        </p:spPr>
        <p:txBody>
          <a:bodyPr wrap="square" rtlCol="0">
            <a:spAutoFit/>
          </a:bodyPr>
          <a:lstStyle/>
          <a:p>
            <a:r>
              <a:rPr lang="en-US" dirty="0"/>
              <a:t>(Joy, 2025)</a:t>
            </a:r>
            <a:endParaRPr lang="en-GB" dirty="0"/>
          </a:p>
        </p:txBody>
      </p:sp>
      <p:pic>
        <p:nvPicPr>
          <p:cNvPr id="22" name="Picture 21">
            <a:extLst>
              <a:ext uri="{FF2B5EF4-FFF2-40B4-BE49-F238E27FC236}">
                <a16:creationId xmlns:a16="http://schemas.microsoft.com/office/drawing/2014/main" id="{F653761D-E62E-401B-A5D2-28A9E09F8B60}"/>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398111" y="1485192"/>
            <a:ext cx="8104952" cy="10384168"/>
          </a:xfrm>
          <a:prstGeom prst="rect">
            <a:avLst/>
          </a:prstGeom>
          <a:noFill/>
        </p:spPr>
      </p:pic>
      <p:pic>
        <p:nvPicPr>
          <p:cNvPr id="7" name="Picture 6">
            <a:extLst>
              <a:ext uri="{FF2B5EF4-FFF2-40B4-BE49-F238E27FC236}">
                <a16:creationId xmlns:a16="http://schemas.microsoft.com/office/drawing/2014/main" id="{5D9A63BB-3926-47C1-BB46-9D138D77B558}"/>
              </a:ext>
            </a:extLst>
          </p:cNvPr>
          <p:cNvPicPr>
            <a:picLocks noChangeAspect="1"/>
          </p:cNvPicPr>
          <p:nvPr/>
        </p:nvPicPr>
        <p:blipFill>
          <a:blip r:embed="rId4"/>
          <a:stretch>
            <a:fillRect/>
          </a:stretch>
        </p:blipFill>
        <p:spPr>
          <a:xfrm>
            <a:off x="21601229" y="1411547"/>
            <a:ext cx="7436715" cy="10625889"/>
          </a:xfrm>
          <a:prstGeom prst="rect">
            <a:avLst/>
          </a:prstGeom>
        </p:spPr>
      </p:pic>
      <p:pic>
        <p:nvPicPr>
          <p:cNvPr id="1028" name="Picture 4" descr="Reducing the risk of cardiovascular disease – On Medicine">
            <a:extLst>
              <a:ext uri="{FF2B5EF4-FFF2-40B4-BE49-F238E27FC236}">
                <a16:creationId xmlns:a16="http://schemas.microsoft.com/office/drawing/2014/main" id="{1FE88E4B-5BDD-44A9-A4BC-707451CEE5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094772" y="11799623"/>
            <a:ext cx="14501129" cy="388955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orld Heart Day Tomorrow | News | Bangladesh Sangbad Sangstha (BSS)">
            <a:extLst>
              <a:ext uri="{FF2B5EF4-FFF2-40B4-BE49-F238E27FC236}">
                <a16:creationId xmlns:a16="http://schemas.microsoft.com/office/drawing/2014/main" id="{DB33AE27-D5E3-4641-B444-21047890755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433" y="23547883"/>
            <a:ext cx="13693406" cy="11194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728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3334</Words>
  <Application>Microsoft Office PowerPoint</Application>
  <PresentationFormat>Custom</PresentationFormat>
  <Paragraphs>98</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Arial Black</vt:lpstr>
      <vt:lpstr>Calibri</vt:lpstr>
      <vt:lpstr>Calibri Light</vt:lpstr>
      <vt:lpstr>Symbol</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2024-12-10T23:21:11Z</dcterms:created>
  <dcterms:modified xsi:type="dcterms:W3CDTF">2026-03-07T11:31:18Z</dcterms:modified>
</cp:coreProperties>
</file>