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74" r:id="rId6"/>
    <p:sldId id="260" r:id="rId7"/>
    <p:sldId id="266" r:id="rId8"/>
    <p:sldId id="263" r:id="rId9"/>
    <p:sldId id="261" r:id="rId10"/>
    <p:sldId id="267" r:id="rId11"/>
    <p:sldId id="264" r:id="rId12"/>
    <p:sldId id="262" r:id="rId13"/>
    <p:sldId id="268" r:id="rId14"/>
    <p:sldId id="265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8892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14" y="3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3921850-07E3-4250-B1C3-F2A1CE79A639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7B89B-4DBA-44EA-B4C8-2C1791FDD1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3673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21850-07E3-4250-B1C3-F2A1CE79A639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7B89B-4DBA-44EA-B4C8-2C1791FDD1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70336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21850-07E3-4250-B1C3-F2A1CE79A639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7B89B-4DBA-44EA-B4C8-2C1791FDD1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8627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21850-07E3-4250-B1C3-F2A1CE79A639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7B89B-4DBA-44EA-B4C8-2C1791FDD1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1592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21850-07E3-4250-B1C3-F2A1CE79A639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7B89B-4DBA-44EA-B4C8-2C1791FDD1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31977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21850-07E3-4250-B1C3-F2A1CE79A639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7B89B-4DBA-44EA-B4C8-2C1791FDD1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55787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21850-07E3-4250-B1C3-F2A1CE79A639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7B89B-4DBA-44EA-B4C8-2C1791FDD1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3814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21850-07E3-4250-B1C3-F2A1CE79A639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7B89B-4DBA-44EA-B4C8-2C1791FDD1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6310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21850-07E3-4250-B1C3-F2A1CE79A639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7B89B-4DBA-44EA-B4C8-2C1791FDD1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93664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21850-07E3-4250-B1C3-F2A1CE79A639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7B89B-4DBA-44EA-B4C8-2C1791FDD1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52114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21850-07E3-4250-B1C3-F2A1CE79A639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7B89B-4DBA-44EA-B4C8-2C1791FDD1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392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21850-07E3-4250-B1C3-F2A1CE79A639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97B89B-4DBA-44EA-B4C8-2C1791FDD1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5317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6BE541-CC82-4E45-9A25-139C599DE60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Port-folio Guidance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7B5C90-D40E-4E28-9BA4-8D0F30F0EFD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5AMOC – Contributing to the Management of Change</a:t>
            </a:r>
          </a:p>
        </p:txBody>
      </p:sp>
    </p:spTree>
    <p:extLst>
      <p:ext uri="{BB962C8B-B14F-4D97-AF65-F5344CB8AC3E}">
        <p14:creationId xmlns:p14="http://schemas.microsoft.com/office/powerpoint/2010/main" val="1343234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7F2F33-15BB-4C59-B0CF-13B3F4E78A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Requirements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B1C2DE-02A4-4380-AE9A-D0D6B44545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lvl="0"/>
            <a:r>
              <a:rPr lang="en-GB" dirty="0"/>
              <a:t>Learners should provide a portfolio (electronic) of evidence, with some basic referencing to show how evidence meets the criteria. </a:t>
            </a:r>
          </a:p>
          <a:p>
            <a:pPr lvl="0"/>
            <a:r>
              <a:rPr lang="en-GB" dirty="0"/>
              <a:t>Evidence should primarily be from work activities undertaken by the learner (i.e. work products) although this may be supplemented by other types of evidence, such as: observation, witness testimony, explanatory personal report, question and answer.  </a:t>
            </a:r>
          </a:p>
          <a:p>
            <a:pPr lvl="0"/>
            <a:r>
              <a:rPr lang="en-GB" dirty="0"/>
              <a:t>Evidence provided for assessment should reflect, or clearly equate to, that stated in the evidence requirements (ER) sections.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81116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0970C2-3E7E-45E4-8066-164161BED9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21186"/>
            <a:ext cx="10972800" cy="583894"/>
          </a:xfrm>
        </p:spPr>
        <p:txBody>
          <a:bodyPr>
            <a:normAutofit fontScale="90000"/>
          </a:bodyPr>
          <a:lstStyle/>
          <a:p>
            <a:r>
              <a:rPr lang="en-GB" dirty="0"/>
              <a:t>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655FC5-A405-4D1F-AE67-DEF57A405E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892366"/>
            <a:ext cx="10972800" cy="4704203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Title page</a:t>
            </a:r>
          </a:p>
          <a:p>
            <a:r>
              <a:rPr lang="en-GB" dirty="0"/>
              <a:t>Contents page</a:t>
            </a:r>
          </a:p>
          <a:p>
            <a:r>
              <a:rPr lang="en-GB" dirty="0"/>
              <a:t>Evidence Matrix – listing evidence for each Assessment Criteria</a:t>
            </a:r>
          </a:p>
          <a:p>
            <a:r>
              <a:rPr lang="en-GB" dirty="0"/>
              <a:t>Personal Statement for LO1 including reference list</a:t>
            </a:r>
          </a:p>
          <a:p>
            <a:r>
              <a:rPr lang="en-GB" dirty="0"/>
              <a:t>Evidence</a:t>
            </a:r>
          </a:p>
          <a:p>
            <a:r>
              <a:rPr lang="en-GB" dirty="0"/>
              <a:t>Personal Statement for LO2 including reference list</a:t>
            </a:r>
          </a:p>
          <a:p>
            <a:r>
              <a:rPr lang="en-GB" dirty="0"/>
              <a:t>Evidence</a:t>
            </a:r>
          </a:p>
          <a:p>
            <a:r>
              <a:rPr lang="en-GB" dirty="0"/>
              <a:t>Personal Statement for LO3 including reference list</a:t>
            </a:r>
          </a:p>
          <a:p>
            <a:r>
              <a:rPr lang="en-GB" dirty="0"/>
              <a:t>Evidence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OR</a:t>
            </a:r>
            <a:r>
              <a:rPr lang="en-GB" dirty="0"/>
              <a:t> if it’s easier – one personal statement, covering the three learning outcomes (you must be clear on which Learning Outcome and assessment criteria you are referring to, throughout your statement).</a:t>
            </a:r>
          </a:p>
        </p:txBody>
      </p:sp>
    </p:spTree>
    <p:extLst>
      <p:ext uri="{BB962C8B-B14F-4D97-AF65-F5344CB8AC3E}">
        <p14:creationId xmlns:p14="http://schemas.microsoft.com/office/powerpoint/2010/main" val="38620514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425C28-428C-4E53-AA11-4F35D6DC2B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Personal Statements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C20D72-6AFF-4CDB-9A4E-DC2FBB965D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Approximately 750-1000 words for each learning outcome</a:t>
            </a:r>
          </a:p>
          <a:p>
            <a:r>
              <a:rPr lang="en-GB" dirty="0"/>
              <a:t>Use references to support your points (refer to theory, models, research)</a:t>
            </a:r>
          </a:p>
          <a:p>
            <a:r>
              <a:rPr lang="en-GB" dirty="0"/>
              <a:t>Be clear on how you meet the criteria – use the learning outcomes and criteria as headings or references</a:t>
            </a:r>
          </a:p>
          <a:p>
            <a:r>
              <a:rPr lang="en-GB" dirty="0"/>
              <a:t>Refer to your evidence (number each piece of evidence)</a:t>
            </a:r>
          </a:p>
        </p:txBody>
      </p:sp>
    </p:spTree>
    <p:extLst>
      <p:ext uri="{BB962C8B-B14F-4D97-AF65-F5344CB8AC3E}">
        <p14:creationId xmlns:p14="http://schemas.microsoft.com/office/powerpoint/2010/main" val="3429956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A9ACB-DE17-4C7F-A9B9-FC7F9A5966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of good evidence referencing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47E4EF-77EE-4D9C-AE56-D1D090266F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According to the CIPD (2018), creating change advocates is an important way HR professionals can contribute to successful organisational change. In total I contacted five people and they all agreed to be change champions </a:t>
            </a:r>
            <a:r>
              <a:rPr lang="en-GB" b="1" dirty="0"/>
              <a:t>(LO 2, AC 2.3). </a:t>
            </a:r>
            <a:r>
              <a:rPr lang="en-GB" dirty="0"/>
              <a:t>I agreed the number and location of change champions with senior management </a:t>
            </a:r>
            <a:r>
              <a:rPr lang="en-GB" b="1" dirty="0"/>
              <a:t>(EV23). </a:t>
            </a:r>
          </a:p>
        </p:txBody>
      </p:sp>
    </p:spTree>
    <p:extLst>
      <p:ext uri="{BB962C8B-B14F-4D97-AF65-F5344CB8AC3E}">
        <p14:creationId xmlns:p14="http://schemas.microsoft.com/office/powerpoint/2010/main" val="29130546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3C917B-26C3-483A-8166-A940EF7D1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09057"/>
            <a:ext cx="10972800" cy="536895"/>
          </a:xfrm>
        </p:spPr>
        <p:txBody>
          <a:bodyPr>
            <a:normAutofit fontScale="90000"/>
          </a:bodyPr>
          <a:lstStyle/>
          <a:p>
            <a:r>
              <a:rPr lang="en-GB" dirty="0"/>
              <a:t>Assessment Criteria - Learning Outcome 1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735628-4A72-4B8A-92A5-B2E8BB5972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813732"/>
            <a:ext cx="10972800" cy="4703501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1" dirty="0"/>
              <a:t>Be able to plan for the implementation of change processes within an organisation.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1.1 Establish the need, objectives and potential benefits in relation to a specific change requirement.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1.2 Analyse who will be affected by the changes and their potential information and support needs.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1.3 Identify the resources required for the change process and how these will be made available.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1.4 Devise a plan, including objectives, actions and timescales for implementing the required change.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1.5 Communicate the change plan, and gain agreement for its implementation, from decision makers.</a:t>
            </a:r>
          </a:p>
        </p:txBody>
      </p:sp>
    </p:spTree>
    <p:extLst>
      <p:ext uri="{BB962C8B-B14F-4D97-AF65-F5344CB8AC3E}">
        <p14:creationId xmlns:p14="http://schemas.microsoft.com/office/powerpoint/2010/main" val="47718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51A7D3-B2DB-477A-A403-074040108A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581039"/>
          </a:xfrm>
        </p:spPr>
        <p:txBody>
          <a:bodyPr>
            <a:normAutofit fontScale="90000"/>
          </a:bodyPr>
          <a:lstStyle/>
          <a:p>
            <a:r>
              <a:rPr lang="en-GB" dirty="0"/>
              <a:t>Personal Statement - Learning Outcome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69380B-63CC-4723-A79B-63E5E3A06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090569"/>
            <a:ext cx="10972800" cy="4426664"/>
          </a:xfrm>
        </p:spPr>
        <p:txBody>
          <a:bodyPr>
            <a:normAutofit fontScale="77500" lnSpcReduction="20000"/>
          </a:bodyPr>
          <a:lstStyle/>
          <a:p>
            <a:r>
              <a:rPr lang="en-GB" b="1" dirty="0"/>
              <a:t>Be clear about your change requirement </a:t>
            </a:r>
            <a:r>
              <a:rPr lang="en-GB" dirty="0"/>
              <a:t>– what was the main driver? External/internal</a:t>
            </a:r>
          </a:p>
          <a:p>
            <a:r>
              <a:rPr lang="en-GB" b="1" dirty="0"/>
              <a:t>What were the objectives and main benefits (the business case)?</a:t>
            </a:r>
          </a:p>
          <a:p>
            <a:r>
              <a:rPr lang="en-GB" b="1" dirty="0"/>
              <a:t>Who was affected</a:t>
            </a:r>
            <a:r>
              <a:rPr lang="en-GB" dirty="0"/>
              <a:t>? Internal or external – customers, shareholders or both</a:t>
            </a:r>
          </a:p>
          <a:p>
            <a:r>
              <a:rPr lang="en-GB" b="1" dirty="0"/>
              <a:t>What were their support needs?</a:t>
            </a:r>
          </a:p>
          <a:p>
            <a:r>
              <a:rPr lang="en-GB" b="1" dirty="0"/>
              <a:t>What resources were needed?</a:t>
            </a:r>
          </a:p>
          <a:p>
            <a:r>
              <a:rPr lang="en-GB" b="1" dirty="0"/>
              <a:t>Plan</a:t>
            </a:r>
            <a:r>
              <a:rPr lang="en-GB" dirty="0"/>
              <a:t> – Vision, objectives, scope of activities, people and roles, stakeholders/parties affected, communication strategies, support, timings and milestones, resources, monitoring activities, success measures. </a:t>
            </a:r>
          </a:p>
          <a:p>
            <a:r>
              <a:rPr lang="en-GB" b="1" dirty="0"/>
              <a:t>How did you communicate and gain agreement for your plan? </a:t>
            </a:r>
            <a:r>
              <a:rPr lang="en-GB" dirty="0"/>
              <a:t>(report? meeting?). </a:t>
            </a:r>
          </a:p>
        </p:txBody>
      </p:sp>
    </p:spTree>
    <p:extLst>
      <p:ext uri="{BB962C8B-B14F-4D97-AF65-F5344CB8AC3E}">
        <p14:creationId xmlns:p14="http://schemas.microsoft.com/office/powerpoint/2010/main" val="35475887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29A5F-5046-482E-B262-331889E99B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721453"/>
          </a:xfrm>
        </p:spPr>
        <p:txBody>
          <a:bodyPr>
            <a:normAutofit fontScale="90000"/>
          </a:bodyPr>
          <a:lstStyle/>
          <a:p>
            <a:r>
              <a:rPr lang="en-GB" dirty="0"/>
              <a:t>Evidence Requirements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AABEA7-D5FC-4606-91AD-F343CB9EDE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645955"/>
            <a:ext cx="5386917" cy="524310"/>
          </a:xfrm>
        </p:spPr>
        <p:txBody>
          <a:bodyPr/>
          <a:lstStyle/>
          <a:p>
            <a:r>
              <a:rPr lang="en-GB" dirty="0"/>
              <a:t>Assessment Criteria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42B77D-FF98-402F-B0B8-9721E5FCC6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1245764"/>
            <a:ext cx="5386917" cy="4441972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1.1 Establish the need, objectives and potential benefits in relation to a specific change requirement.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1.2 Analyse who will be affected by the changes and their potential information and support needs.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1.3 Identify the resources required for the change process and how these will be made available.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1.4 Devise a plan, including objectives, actions and timescales for implementing the required change.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1.5 Communicate the change plan, and gain agreement for its implementation, from decision makers.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6B183D-AAE9-4B52-8420-AB2E6D4B5BB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93368" y="721454"/>
            <a:ext cx="5389033" cy="524310"/>
          </a:xfrm>
        </p:spPr>
        <p:txBody>
          <a:bodyPr/>
          <a:lstStyle/>
          <a:p>
            <a:r>
              <a:rPr lang="en-GB" dirty="0"/>
              <a:t>Evidence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CCFED2A-5579-4EDC-8790-DF789118371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93368" y="1245764"/>
            <a:ext cx="5389033" cy="4343478"/>
          </a:xfrm>
        </p:spPr>
        <p:txBody>
          <a:bodyPr>
            <a:normAutofit fontScale="70000" lnSpcReduction="20000"/>
          </a:bodyPr>
          <a:lstStyle/>
          <a:p>
            <a:pPr lvl="0"/>
            <a:r>
              <a:rPr lang="en-GB" sz="2900" dirty="0"/>
              <a:t>Examples of communications</a:t>
            </a:r>
          </a:p>
          <a:p>
            <a:pPr lvl="0"/>
            <a:r>
              <a:rPr lang="en-GB" sz="2900" dirty="0"/>
              <a:t>Change plan devised by learner</a:t>
            </a:r>
          </a:p>
          <a:p>
            <a:pPr lvl="0"/>
            <a:r>
              <a:rPr lang="en-GB" sz="2900" dirty="0"/>
              <a:t>Confirmation from an appropriate person (usually the learner’s manager) that facts were clearly established and plan was effectively communicated. Signed and dated.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06541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F0B9CA-E8D1-4034-8531-0D93A3D529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92280"/>
            <a:ext cx="10972800" cy="612396"/>
          </a:xfrm>
        </p:spPr>
        <p:txBody>
          <a:bodyPr>
            <a:normAutofit fontScale="90000"/>
          </a:bodyPr>
          <a:lstStyle/>
          <a:p>
            <a:r>
              <a:rPr lang="en-GB" dirty="0"/>
              <a:t>Assessment Criteria – Learning Outcome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C4DEA0-A534-4C8C-8995-6E514450DC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006678"/>
            <a:ext cx="10972800" cy="469783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/>
              <a:t>Be able to implement a change plan: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2.1 Follow the agreed plan to implement change processes.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2.2  Provide information and support to stakeholders in line with their identified requirements.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2.3 Apply techniques for maintaining positive working relationships throughout the change processes.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2.4 Monitor the effectiveness of the implementation, agreeing and making justified adaptations where required.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2.5 Maintain records of the change process in line with organisational requirements.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22437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A26C5E-9751-4303-96DB-D1393376D7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34224"/>
            <a:ext cx="10972800" cy="425613"/>
          </a:xfrm>
        </p:spPr>
        <p:txBody>
          <a:bodyPr>
            <a:normAutofit fontScale="90000"/>
          </a:bodyPr>
          <a:lstStyle/>
          <a:p>
            <a:r>
              <a:rPr lang="en-GB" dirty="0"/>
              <a:t>Personal Statement - Learning Outcome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7CFBA5-73D2-46C0-850F-3E2A9811DB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66326"/>
            <a:ext cx="10972800" cy="5103845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State how you used project management skills – milestones, </a:t>
            </a:r>
            <a:r>
              <a:rPr lang="en-GB" dirty="0" err="1"/>
              <a:t>gantt</a:t>
            </a:r>
            <a:r>
              <a:rPr lang="en-GB" dirty="0"/>
              <a:t> chart to monitor activities. </a:t>
            </a:r>
          </a:p>
          <a:p>
            <a:r>
              <a:rPr lang="en-GB" dirty="0"/>
              <a:t>Your on-going communications - consistent promotion of the need for change, vision and benefits. </a:t>
            </a:r>
          </a:p>
          <a:p>
            <a:r>
              <a:rPr lang="en-GB" dirty="0"/>
              <a:t>State how you used change models – </a:t>
            </a:r>
            <a:r>
              <a:rPr lang="en-GB" dirty="0" err="1"/>
              <a:t>eg</a:t>
            </a:r>
            <a:r>
              <a:rPr lang="en-GB" dirty="0"/>
              <a:t> Kotter</a:t>
            </a:r>
          </a:p>
          <a:p>
            <a:r>
              <a:rPr lang="en-GB" dirty="0"/>
              <a:t>How you used techniques for maintaining positive relationships – clear rationale for change, anticipating reactions, regular and honest communication, change champions, support, resolving conflict, actively monitoring relationships.</a:t>
            </a:r>
          </a:p>
          <a:p>
            <a:r>
              <a:rPr lang="en-GB" dirty="0"/>
              <a:t>How you monitored the effectiveness of the implementation – consultation, milestones, process/performance assessments, data analysis, staff/customer feedback, interviews, surveys.</a:t>
            </a:r>
          </a:p>
          <a:p>
            <a:r>
              <a:rPr lang="en-GB" dirty="0"/>
              <a:t>How you agreed changes and adapted processes as a result of above.</a:t>
            </a:r>
          </a:p>
          <a:p>
            <a:r>
              <a:rPr lang="en-GB" dirty="0"/>
              <a:t>Records of change processes – quantitative data: statistics, outcomes, compliance or quality data and qualitative information: opinions, feedback.</a:t>
            </a:r>
          </a:p>
        </p:txBody>
      </p:sp>
    </p:spTree>
    <p:extLst>
      <p:ext uri="{BB962C8B-B14F-4D97-AF65-F5344CB8AC3E}">
        <p14:creationId xmlns:p14="http://schemas.microsoft.com/office/powerpoint/2010/main" val="7896367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517A83-A2D5-4CD6-A511-36A5F79C5A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75502"/>
            <a:ext cx="10972800" cy="639762"/>
          </a:xfrm>
        </p:spPr>
        <p:txBody>
          <a:bodyPr>
            <a:normAutofit fontScale="90000"/>
          </a:bodyPr>
          <a:lstStyle/>
          <a:p>
            <a:r>
              <a:rPr lang="en-GB" dirty="0"/>
              <a:t>Evidence Requirements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EA5ACA-E350-4105-9C23-1A725E46DD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715264"/>
            <a:ext cx="5386917" cy="553495"/>
          </a:xfrm>
        </p:spPr>
        <p:txBody>
          <a:bodyPr/>
          <a:lstStyle/>
          <a:p>
            <a:r>
              <a:rPr lang="en-GB" dirty="0"/>
              <a:t>Assessment Criteria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5351F4-40BA-4064-9012-09DFD3B070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1355026"/>
            <a:ext cx="5386917" cy="4366266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2.1 Follow the agreed plan to implement change processes.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2.2  Provide information and support to stakeholders in line with their identified requirements.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2.3 Apply techniques for maintaining positive working relationships throughout the change processes.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2.4 Monitor the effectiveness of the implementation, agreeing and making justified adaptations where required.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2.5 Maintain records of the change process in line with organisational requirements.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DE726CB-A854-4B56-84AB-7B3916116D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93368" y="715265"/>
            <a:ext cx="5389033" cy="553494"/>
          </a:xfrm>
        </p:spPr>
        <p:txBody>
          <a:bodyPr/>
          <a:lstStyle/>
          <a:p>
            <a:r>
              <a:rPr lang="en-GB" dirty="0"/>
              <a:t>Evidence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AB7519-18B1-4890-9C3A-F7473384F06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93368" y="1355026"/>
            <a:ext cx="5389033" cy="4234215"/>
          </a:xfrm>
        </p:spPr>
        <p:txBody>
          <a:bodyPr>
            <a:normAutofit fontScale="70000" lnSpcReduction="20000"/>
          </a:bodyPr>
          <a:lstStyle/>
          <a:p>
            <a:pPr lvl="0"/>
            <a:r>
              <a:rPr lang="en-GB" sz="2900" dirty="0"/>
              <a:t>Examples of communications and support provided to others.</a:t>
            </a:r>
          </a:p>
          <a:p>
            <a:pPr lvl="0"/>
            <a:r>
              <a:rPr lang="en-GB" sz="2900" dirty="0"/>
              <a:t>Feedback from others (and/or observation by line manager/colleague) re support provided and relationship skills</a:t>
            </a:r>
          </a:p>
          <a:p>
            <a:pPr lvl="0"/>
            <a:r>
              <a:rPr lang="en-GB" sz="2900" dirty="0"/>
              <a:t>Records of change activities, showing on-going monitoring and adaptation as required.</a:t>
            </a:r>
          </a:p>
          <a:p>
            <a:pPr lvl="0"/>
            <a:r>
              <a:rPr lang="en-GB" sz="2900" dirty="0"/>
              <a:t>Confirmation from an appropriate person (usually the learner’s manager) that the learner’s contribution was effective and met requirements. Signed and dated.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59372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690715-0F76-4DBD-A273-C0903A4F6C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09057"/>
            <a:ext cx="10972800" cy="721453"/>
          </a:xfrm>
        </p:spPr>
        <p:txBody>
          <a:bodyPr>
            <a:normAutofit fontScale="90000"/>
          </a:bodyPr>
          <a:lstStyle/>
          <a:p>
            <a:r>
              <a:rPr lang="en-GB" dirty="0"/>
              <a:t>Assessment Criteria – Learning Outcome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6C60BA-5384-4A81-8E4F-D6D19ED428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090568"/>
            <a:ext cx="10972800" cy="4731391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/>
              <a:t>Be able to assess the impact of change processes within an organisation</a:t>
            </a:r>
            <a:r>
              <a:rPr lang="en-GB" dirty="0"/>
              <a:t>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3.1 Measure the effectiveness of the change process in meeting the required objectives.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3.2 Identify further work required to embed changes and/or further developments required.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3.3 Communicate the key outcomes and the impact of change to stakeholders.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3.4 Evaluate the effectiveness of own performance in contributing to the management of change.</a:t>
            </a:r>
          </a:p>
        </p:txBody>
      </p:sp>
    </p:spTree>
    <p:extLst>
      <p:ext uri="{BB962C8B-B14F-4D97-AF65-F5344CB8AC3E}">
        <p14:creationId xmlns:p14="http://schemas.microsoft.com/office/powerpoint/2010/main" val="28627134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A26C5E-9751-4303-96DB-D1393376D7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34224"/>
            <a:ext cx="10972800" cy="671119"/>
          </a:xfrm>
        </p:spPr>
        <p:txBody>
          <a:bodyPr>
            <a:normAutofit fontScale="90000"/>
          </a:bodyPr>
          <a:lstStyle/>
          <a:p>
            <a:r>
              <a:rPr lang="en-GB" dirty="0"/>
              <a:t>Personal Statement - Learning Outcome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7CFBA5-73D2-46C0-850F-3E2A9811DB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023457"/>
            <a:ext cx="10972800" cy="449377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Methods for measuring effectiveness – measuring against objectives, consultation, quantitative/qualitative data, effect on stakeholders</a:t>
            </a:r>
          </a:p>
          <a:p>
            <a:r>
              <a:rPr lang="en-GB" dirty="0"/>
              <a:t>Findings</a:t>
            </a:r>
          </a:p>
          <a:p>
            <a:r>
              <a:rPr lang="en-GB" dirty="0"/>
              <a:t>Identify further work to embed changes</a:t>
            </a:r>
          </a:p>
          <a:p>
            <a:r>
              <a:rPr lang="en-GB" dirty="0"/>
              <a:t>Communication regarding effectiveness to stakeholders</a:t>
            </a:r>
          </a:p>
          <a:p>
            <a:r>
              <a:rPr lang="en-GB" dirty="0"/>
              <a:t>Evaluation of your own performance – refer to new Profession Map – do you need to improve your knowledge or skills?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88114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517A83-A2D5-4CD6-A511-36A5F79C5A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75502"/>
            <a:ext cx="10972800" cy="639762"/>
          </a:xfrm>
        </p:spPr>
        <p:txBody>
          <a:bodyPr>
            <a:normAutofit fontScale="90000"/>
          </a:bodyPr>
          <a:lstStyle/>
          <a:p>
            <a:r>
              <a:rPr lang="en-GB" dirty="0"/>
              <a:t>Evidence Requirements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EA5ACA-E350-4105-9C23-1A725E46DD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715264"/>
            <a:ext cx="5386917" cy="553495"/>
          </a:xfrm>
        </p:spPr>
        <p:txBody>
          <a:bodyPr/>
          <a:lstStyle/>
          <a:p>
            <a:r>
              <a:rPr lang="en-GB" dirty="0"/>
              <a:t>Assessment Criteria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5351F4-40BA-4064-9012-09DFD3B070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1510018"/>
            <a:ext cx="5386917" cy="4079223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3.1 Measure the effectiveness of the change process in meeting the required objectives.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3.2 Identify further work required to embed changes and/or further developments required.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3.3 Communicate the key outcomes and the impact of change to stakeholders.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3.4 Evaluate the effectiveness of own performance in contributing to the management of change.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DE726CB-A854-4B56-84AB-7B3916116D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93368" y="715265"/>
            <a:ext cx="5389033" cy="553494"/>
          </a:xfrm>
        </p:spPr>
        <p:txBody>
          <a:bodyPr/>
          <a:lstStyle/>
          <a:p>
            <a:r>
              <a:rPr lang="en-GB" dirty="0"/>
              <a:t>Evidence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AB7519-18B1-4890-9C3A-F7473384F06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93368" y="1510018"/>
            <a:ext cx="5389033" cy="4079223"/>
          </a:xfrm>
        </p:spPr>
        <p:txBody>
          <a:bodyPr>
            <a:normAutofit fontScale="85000" lnSpcReduction="10000"/>
          </a:bodyPr>
          <a:lstStyle/>
          <a:p>
            <a:pPr lvl="0"/>
            <a:r>
              <a:rPr lang="en-GB" sz="2800" dirty="0"/>
              <a:t>Written evaluation of the change processes, including data and main findings.</a:t>
            </a:r>
          </a:p>
          <a:p>
            <a:pPr lvl="0"/>
            <a:r>
              <a:rPr lang="en-GB" sz="2800" dirty="0"/>
              <a:t>Feedback (and/or observation by line manager/colleague) regarding effective communication of findings.</a:t>
            </a:r>
          </a:p>
          <a:p>
            <a:pPr lvl="0"/>
            <a:r>
              <a:rPr lang="en-GB" sz="2800" dirty="0"/>
              <a:t>Reflective evaluation of own contribution to the change initiative (use new Profession Map).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3124741"/>
      </p:ext>
    </p:extLst>
  </p:cSld>
  <p:clrMapOvr>
    <a:masterClrMapping/>
  </p:clrMapOvr>
</p:sld>
</file>

<file path=ppt/theme/theme1.xml><?xml version="1.0" encoding="utf-8"?>
<a:theme xmlns:a="http://schemas.openxmlformats.org/drawingml/2006/main" name="Theme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UWTSD" id="{F21EE35A-C65B-4304-A6CB-CDA628125EC2}" vid="{AD4FE309-27E3-4943-B06C-08E55F433F3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ThemeUWTSD</Template>
  <TotalTime>519</TotalTime>
  <Words>1260</Words>
  <Application>Microsoft Office PowerPoint</Application>
  <PresentationFormat>Widescreen</PresentationFormat>
  <Paragraphs>125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Myriad Pro</vt:lpstr>
      <vt:lpstr>ThemeUWTSD</vt:lpstr>
      <vt:lpstr>Port-folio Guidance</vt:lpstr>
      <vt:lpstr>Requirements</vt:lpstr>
      <vt:lpstr>Structure</vt:lpstr>
      <vt:lpstr>Personal Statements</vt:lpstr>
      <vt:lpstr>Example of good evidence referencing</vt:lpstr>
      <vt:lpstr>Assessment Criteria - Learning Outcome 1 </vt:lpstr>
      <vt:lpstr>Personal Statement - Learning Outcome 1</vt:lpstr>
      <vt:lpstr>Evidence Requirements</vt:lpstr>
      <vt:lpstr>Assessment Criteria – Learning Outcome 2</vt:lpstr>
      <vt:lpstr>Personal Statement - Learning Outcome 2</vt:lpstr>
      <vt:lpstr>Evidence Requirements</vt:lpstr>
      <vt:lpstr>Assessment Criteria – Learning Outcome 3</vt:lpstr>
      <vt:lpstr>Personal Statement - Learning Outcome 3</vt:lpstr>
      <vt:lpstr>Evidence Requirements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Julie Thomas</dc:creator>
  <cp:lastModifiedBy>Julie Thomas</cp:lastModifiedBy>
  <cp:revision>27</cp:revision>
  <dcterms:created xsi:type="dcterms:W3CDTF">2019-03-27T11:45:47Z</dcterms:created>
  <dcterms:modified xsi:type="dcterms:W3CDTF">2019-10-14T09:21:30Z</dcterms:modified>
</cp:coreProperties>
</file>