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3"/>
  </p:notesMasterIdLst>
  <p:handoutMasterIdLst>
    <p:handoutMasterId r:id="rId34"/>
  </p:handoutMasterIdLst>
  <p:sldIdLst>
    <p:sldId id="258" r:id="rId5"/>
    <p:sldId id="517" r:id="rId6"/>
    <p:sldId id="445" r:id="rId7"/>
    <p:sldId id="516" r:id="rId8"/>
    <p:sldId id="522" r:id="rId9"/>
    <p:sldId id="533" r:id="rId10"/>
    <p:sldId id="530" r:id="rId11"/>
    <p:sldId id="531" r:id="rId12"/>
    <p:sldId id="537" r:id="rId13"/>
    <p:sldId id="538" r:id="rId14"/>
    <p:sldId id="523" r:id="rId15"/>
    <p:sldId id="448" r:id="rId16"/>
    <p:sldId id="548" r:id="rId17"/>
    <p:sldId id="442" r:id="rId18"/>
    <p:sldId id="541" r:id="rId19"/>
    <p:sldId id="441" r:id="rId20"/>
    <p:sldId id="546" r:id="rId21"/>
    <p:sldId id="524" r:id="rId22"/>
    <p:sldId id="443" r:id="rId23"/>
    <p:sldId id="528" r:id="rId24"/>
    <p:sldId id="549" r:id="rId25"/>
    <p:sldId id="547" r:id="rId26"/>
    <p:sldId id="525" r:id="rId27"/>
    <p:sldId id="545" r:id="rId28"/>
    <p:sldId id="540" r:id="rId29"/>
    <p:sldId id="521" r:id="rId30"/>
    <p:sldId id="527" r:id="rId31"/>
    <p:sldId id="438" r:id="rId3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27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64D323-399C-4AAA-BBEB-EF6019C98CFD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6634E9-DEFB-4C1C-AB5F-B2A042B43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330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08/12/2017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mailto:mark.thomas@uwtsd.ac.uk" TargetMode="External"/><Relationship Id="rId2" Type="http://schemas.openxmlformats.org/officeDocument/2006/relationships/hyperlink" Target="mailto:mark.thomas@pcydds.ac.uk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careers/" TargetMode="External"/><Relationship Id="rId2" Type="http://schemas.openxmlformats.org/officeDocument/2006/relationships/hyperlink" Target="http://www.uwtsd.ac.uk/cy/gyrfaoedd/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uwtsd.ac.uk/media/uwtsd-website/content-assets/documents/maps/carmarthen-web.pdf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cy/gyrfaoedd/" TargetMode="External"/><Relationship Id="rId2" Type="http://schemas.openxmlformats.org/officeDocument/2006/relationships/hyperlink" Target="http://www.uwtsd.ac.uk/cy/gowales/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uwtsd.ac.uk/careers/" TargetMode="External"/><Relationship Id="rId4" Type="http://schemas.openxmlformats.org/officeDocument/2006/relationships/hyperlink" Target="http://www.uwtsd.ac.uk/gowales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teach.com/education-recruitment-landscape-2015" TargetMode="External"/><Relationship Id="rId2" Type="http://schemas.openxmlformats.org/officeDocument/2006/relationships/hyperlink" Target="https://simpleprogrammer.com/2013/11/25/everything-80-20-dont-blindly-follow-paretos-law/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onster.co.uk/" TargetMode="External"/><Relationship Id="rId2" Type="http://schemas.openxmlformats.org/officeDocument/2006/relationships/hyperlink" Target="https://www.eteach.com/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indeed.co.uk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suwt.org.uk/advice/wales.html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upplyadvisor.co.uk/" TargetMode="External"/><Relationship Id="rId5" Type="http://schemas.openxmlformats.org/officeDocument/2006/relationships/hyperlink" Target="https://www.nasuwt.org.uk/uploads/assets/uploaded/e7d27137-a3cb-4db8-ae6d1c34024d344a.pdf" TargetMode="External"/><Relationship Id="rId4" Type="http://schemas.openxmlformats.org/officeDocument/2006/relationships/hyperlink" Target="https://www.nasuwt.org.uk/advice/supply-teacher.html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8.png"/><Relationship Id="rId4" Type="http://schemas.openxmlformats.org/officeDocument/2006/relationships/image" Target="../media/image7.em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careers-advice/interview-tips/interview-tests-and-exercises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827584" y="1556792"/>
            <a:ext cx="3672408" cy="3816424"/>
          </a:xfrm>
        </p:spPr>
        <p:txBody>
          <a:bodyPr/>
          <a:lstStyle/>
          <a:p>
            <a:r>
              <a:rPr lang="en-GB" b="1" dirty="0" err="1" smtClean="0">
                <a:solidFill>
                  <a:schemeClr val="bg1"/>
                </a:solidFill>
              </a:rPr>
              <a:t>Recriwtio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dirty="0" err="1" smtClean="0">
                <a:solidFill>
                  <a:schemeClr val="bg1"/>
                </a:solidFill>
              </a:rPr>
              <a:t>Addysgu</a:t>
            </a:r>
            <a:r>
              <a:rPr lang="en-GB" b="1" dirty="0" smtClean="0">
                <a:solidFill>
                  <a:schemeClr val="bg1"/>
                </a:solidFill>
              </a:rPr>
              <a:t/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dirty="0" smtClean="0">
                <a:solidFill>
                  <a:schemeClr val="bg1"/>
                </a:solidFill>
              </a:rPr>
              <a:t>Session #1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4716016" y="1556792"/>
            <a:ext cx="3672408" cy="3816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chemeClr val="bg1"/>
                </a:solidFill>
              </a:rPr>
              <a:t>Teaching Recruitment </a:t>
            </a:r>
          </a:p>
          <a:p>
            <a:r>
              <a:rPr lang="en-GB" b="1" dirty="0" smtClean="0">
                <a:solidFill>
                  <a:schemeClr val="bg1"/>
                </a:solidFill>
              </a:rPr>
              <a:t>Session #1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59466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6471788"/>
              </p:ext>
            </p:extLst>
          </p:nvPr>
        </p:nvGraphicFramePr>
        <p:xfrm>
          <a:off x="611560" y="2060848"/>
          <a:ext cx="7992888" cy="1512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/>
                <a:gridCol w="2232248"/>
                <a:gridCol w="2808311"/>
              </a:tblGrid>
              <a:tr h="151216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1" i="1" dirty="0" smtClean="0">
                          <a:solidFill>
                            <a:schemeClr val="bg1"/>
                          </a:solidFill>
                        </a:rPr>
                        <a:t>Cyflwyniad: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1" i="1" dirty="0" smtClean="0">
                          <a:solidFill>
                            <a:schemeClr val="bg1"/>
                          </a:solidFill>
                        </a:rPr>
                        <a:t>y sesiwn hon</a:t>
                      </a:r>
                      <a:endParaRPr lang="en-GB" sz="6600" b="1" i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b="1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GB" sz="6000" b="1" i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dirty="0" smtClean="0">
                          <a:solidFill>
                            <a:schemeClr val="bg1"/>
                          </a:solidFill>
                        </a:rPr>
                        <a:t>Introduction: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dirty="0" smtClean="0">
                          <a:solidFill>
                            <a:schemeClr val="bg1"/>
                          </a:solidFill>
                        </a:rPr>
                        <a:t>this session</a:t>
                      </a:r>
                      <a:endParaRPr lang="en-GB" sz="6000" b="1" i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81407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6641174"/>
              </p:ext>
            </p:extLst>
          </p:nvPr>
        </p:nvGraphicFramePr>
        <p:xfrm>
          <a:off x="611559" y="548677"/>
          <a:ext cx="7992888" cy="50405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/>
                <a:gridCol w="2232248"/>
                <a:gridCol w="2808311"/>
              </a:tblGrid>
              <a:tr h="678933">
                <a:tc>
                  <a:txBody>
                    <a:bodyPr/>
                    <a:lstStyle/>
                    <a:p>
                      <a:pPr algn="ctr"/>
                      <a:r>
                        <a:rPr lang="en-GB" sz="3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Eitem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Rh.</a:t>
                      </a:r>
                      <a:r>
                        <a:rPr lang="en-GB" sz="3600" b="1" i="1" kern="1200" baseline="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/ No.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Item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i="1" dirty="0" smtClean="0">
                          <a:solidFill>
                            <a:srgbClr val="0070C0"/>
                          </a:solidFill>
                        </a:rPr>
                        <a:t>Cyflwyniad: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i="1" dirty="0" smtClean="0">
                          <a:solidFill>
                            <a:srgbClr val="0070C0"/>
                          </a:solidFill>
                        </a:rPr>
                        <a:t>y sesiwn hon</a:t>
                      </a:r>
                      <a:endParaRPr lang="en-GB" sz="40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dirty="0" smtClean="0">
                          <a:solidFill>
                            <a:srgbClr val="0070C0"/>
                          </a:solidFill>
                        </a:rPr>
                        <a:t>Introduction: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dirty="0" smtClean="0">
                          <a:solidFill>
                            <a:srgbClr val="0070C0"/>
                          </a:solidFill>
                        </a:rPr>
                        <a:t>this session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7893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Cyflwyniad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: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Gwasanaeth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Gyrfaoedd</a:t>
                      </a: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Introduction: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baseline="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Careers Service</a:t>
                      </a: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7893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Recriwtio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Addysgu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: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Eich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strategaeth</a:t>
                      </a:r>
                      <a:endParaRPr lang="en-GB" sz="16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Teaching</a:t>
                      </a:r>
                      <a:r>
                        <a:rPr lang="en-GB" sz="1600" b="1" i="1" kern="1200" baseline="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recruitment: Your strategy </a:t>
                      </a:r>
                      <a:endParaRPr lang="en-GB" sz="16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7893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1" i="1" dirty="0" smtClean="0">
                          <a:solidFill>
                            <a:srgbClr val="0070C0"/>
                          </a:solidFill>
                        </a:rPr>
                        <a:t>Recriwtio addysgu: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600" b="1" i="1" dirty="0" smtClean="0">
                          <a:solidFill>
                            <a:srgbClr val="0070C0"/>
                          </a:solidFill>
                        </a:rPr>
                        <a:t>Asiantaethau a Chyflenwi</a:t>
                      </a:r>
                      <a:endParaRPr lang="en-GB" sz="1600" b="1" i="1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Teaching</a:t>
                      </a:r>
                      <a:r>
                        <a:rPr lang="en-GB" sz="1600" b="1" i="1" kern="1200" baseline="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recruitment: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baseline="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Agencies &amp; Supply</a:t>
                      </a: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39467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Ffair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Recriwtio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Addysgu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PCYDDS (TRF)</a:t>
                      </a: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UWTSD Teaching Recruitment Fair (TRF)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39467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Gwybodaeth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bellach</a:t>
                      </a: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a </a:t>
                      </a:r>
                      <a:r>
                        <a:rPr lang="en-GB" sz="1600" b="1" i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chwestiynau</a:t>
                      </a:r>
                      <a:endParaRPr lang="en-GB" sz="1600" b="1" i="1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  <a:endParaRPr lang="en-GB" sz="3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Further information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&amp; questions</a:t>
                      </a:r>
                      <a:endParaRPr lang="en-GB" sz="1600" b="1" i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2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26 / 01 /2018 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1" dirty="0" err="1"/>
              <a:t>Sesiwn</a:t>
            </a:r>
            <a:r>
              <a:rPr lang="en-GB" b="1" i="1" dirty="0"/>
              <a:t> # </a:t>
            </a:r>
            <a:r>
              <a:rPr lang="en-GB" b="1" i="1" dirty="0" smtClean="0"/>
              <a:t>2</a:t>
            </a:r>
          </a:p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r>
              <a:rPr lang="en-GB" b="1" dirty="0" smtClean="0"/>
              <a:t>a. CV: </a:t>
            </a:r>
            <a:endParaRPr lang="en-GB" b="1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err="1"/>
              <a:t>Ymchwilio’r</a:t>
            </a:r>
            <a:r>
              <a:rPr lang="en-GB" dirty="0"/>
              <a:t> </a:t>
            </a:r>
            <a:r>
              <a:rPr lang="en-GB" dirty="0" err="1"/>
              <a:t>meini</a:t>
            </a:r>
            <a:r>
              <a:rPr lang="en-GB" dirty="0"/>
              <a:t> </a:t>
            </a:r>
            <a:r>
              <a:rPr lang="en-GB" dirty="0" err="1"/>
              <a:t>prawf</a:t>
            </a:r>
            <a:endParaRPr lang="en-GB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err="1"/>
              <a:t>Strwythur</a:t>
            </a:r>
            <a:r>
              <a:rPr lang="en-GB" dirty="0"/>
              <a:t> a </a:t>
            </a:r>
            <a:r>
              <a:rPr lang="en-GB" dirty="0" err="1"/>
              <a:t>fformat</a:t>
            </a:r>
            <a:endParaRPr lang="en-GB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err="1"/>
              <a:t>Ysgrifennu'n</a:t>
            </a:r>
            <a:r>
              <a:rPr lang="en-GB" dirty="0"/>
              <a:t> </a:t>
            </a:r>
            <a:r>
              <a:rPr lang="en-GB" dirty="0" err="1"/>
              <a:t>gryf</a:t>
            </a:r>
            <a:endParaRPr lang="en-GB" dirty="0"/>
          </a:p>
          <a:p>
            <a:pPr marL="0" indent="0">
              <a:buNone/>
            </a:pPr>
            <a:r>
              <a:rPr lang="en-GB" b="1" dirty="0" smtClean="0"/>
              <a:t>b. </a:t>
            </a:r>
            <a:r>
              <a:rPr lang="en-GB" b="1" dirty="0" err="1" smtClean="0"/>
              <a:t>Cyfweld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1" dirty="0" smtClean="0"/>
              <a:t>Session #2</a:t>
            </a:r>
          </a:p>
          <a:p>
            <a:pPr marL="0" indent="0">
              <a:buNone/>
            </a:pPr>
            <a:endParaRPr lang="en-GB" b="1" i="1" dirty="0" smtClean="0"/>
          </a:p>
          <a:p>
            <a:pPr marL="0" indent="0">
              <a:buNone/>
            </a:pPr>
            <a:r>
              <a:rPr lang="en-GB" b="1" dirty="0" smtClean="0"/>
              <a:t>a. CV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Researching the criteria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Structure &amp; format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Writing strongly</a:t>
            </a:r>
          </a:p>
          <a:p>
            <a:pPr marL="0" indent="0">
              <a:buNone/>
            </a:pPr>
            <a:r>
              <a:rPr lang="en-GB" b="1" dirty="0" smtClean="0"/>
              <a:t>b. Interviewing 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6827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444149"/>
              </p:ext>
            </p:extLst>
          </p:nvPr>
        </p:nvGraphicFramePr>
        <p:xfrm>
          <a:off x="611560" y="2060848"/>
          <a:ext cx="7992888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/>
                <a:gridCol w="2232248"/>
                <a:gridCol w="2808311"/>
              </a:tblGrid>
              <a:tr h="151216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1" i="1" dirty="0" smtClean="0">
                          <a:solidFill>
                            <a:schemeClr val="bg1"/>
                          </a:solidFill>
                        </a:rPr>
                        <a:t>Cyflwyniad: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1" i="1" dirty="0" smtClean="0">
                          <a:solidFill>
                            <a:schemeClr val="bg1"/>
                          </a:solidFill>
                        </a:rPr>
                        <a:t>Gwasanaeth Gyrfaoedd</a:t>
                      </a:r>
                      <a:endParaRPr lang="en-GB" sz="6600" b="1" i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b="1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GB" sz="6000" b="1" i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dirty="0" smtClean="0">
                          <a:solidFill>
                            <a:schemeClr val="bg1"/>
                          </a:solidFill>
                        </a:rPr>
                        <a:t>Introduction: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dirty="0" smtClean="0">
                          <a:solidFill>
                            <a:schemeClr val="bg1"/>
                          </a:solidFill>
                        </a:rPr>
                        <a:t>Careers Service</a:t>
                      </a:r>
                      <a:endParaRPr lang="en-GB" sz="6000" b="1" i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457442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0070C0"/>
                </a:solidFill>
              </a:rPr>
              <a:t>Cyflogadwyedd</a:t>
            </a:r>
            <a:r>
              <a:rPr lang="en-GB" dirty="0" smtClean="0">
                <a:solidFill>
                  <a:srgbClr val="0070C0"/>
                </a:solidFill>
              </a:rPr>
              <a:t> / Employability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609600" y="17526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itchFamily="34" charset="0"/>
              <a:buNone/>
            </a:pPr>
            <a:r>
              <a:rPr lang="en-GB" i="1" dirty="0" smtClean="0">
                <a:solidFill>
                  <a:srgbClr val="002060"/>
                </a:solidFill>
              </a:rPr>
              <a:t>"A set of achievements, understandings and personal attributes that make individuals more likely to gain employment and to be successful in their chosen occupations". </a:t>
            </a:r>
          </a:p>
          <a:p>
            <a:pPr marL="0" indent="0" algn="just">
              <a:buFont typeface="Arial" pitchFamily="34" charset="0"/>
              <a:buNone/>
            </a:pPr>
            <a:endParaRPr lang="en-GB" i="1" dirty="0" smtClean="0">
              <a:solidFill>
                <a:srgbClr val="002060"/>
              </a:solidFill>
            </a:endParaRPr>
          </a:p>
          <a:p>
            <a:pPr marL="0" indent="0" algn="r">
              <a:buFont typeface="Arial" pitchFamily="34" charset="0"/>
              <a:buNone/>
            </a:pPr>
            <a:r>
              <a:rPr lang="en-GB" sz="2400" dirty="0" smtClean="0"/>
              <a:t>                                             	   </a:t>
            </a:r>
            <a:r>
              <a:rPr lang="en-GB" sz="1800" dirty="0" smtClean="0">
                <a:solidFill>
                  <a:schemeClr val="accent1">
                    <a:lumMod val="75000"/>
                  </a:schemeClr>
                </a:solidFill>
              </a:rPr>
              <a:t>Peter Knight &amp; </a:t>
            </a:r>
            <a:r>
              <a:rPr lang="en-GB" sz="1800" dirty="0" err="1" smtClean="0">
                <a:solidFill>
                  <a:schemeClr val="accent1">
                    <a:lumMod val="75000"/>
                  </a:schemeClr>
                </a:solidFill>
              </a:rPr>
              <a:t>Mantz</a:t>
            </a:r>
            <a:r>
              <a:rPr lang="en-GB" sz="18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800" dirty="0" err="1" smtClean="0">
                <a:solidFill>
                  <a:schemeClr val="accent1">
                    <a:lumMod val="75000"/>
                  </a:schemeClr>
                </a:solidFill>
              </a:rPr>
              <a:t>Yorke</a:t>
            </a:r>
            <a:r>
              <a:rPr lang="en-GB" sz="1800" dirty="0" smtClean="0">
                <a:solidFill>
                  <a:schemeClr val="accent1">
                    <a:lumMod val="75000"/>
                  </a:schemeClr>
                </a:solidFill>
              </a:rPr>
              <a:t>            </a:t>
            </a:r>
          </a:p>
          <a:p>
            <a:pPr marL="0" indent="0" algn="r">
              <a:buFont typeface="Arial" pitchFamily="34" charset="0"/>
              <a:buNone/>
            </a:pPr>
            <a:r>
              <a:rPr lang="en-GB" sz="1800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               		</a:t>
            </a:r>
            <a:r>
              <a:rPr lang="en-GB" sz="1600" dirty="0" smtClean="0">
                <a:solidFill>
                  <a:schemeClr val="accent1">
                    <a:lumMod val="75000"/>
                  </a:schemeClr>
                </a:solidFill>
              </a:rPr>
              <a:t> (HEFCE/DfES ESECT group)</a:t>
            </a:r>
            <a:endParaRPr lang="en-GB" sz="16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97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066130"/>
          </a:xfrm>
        </p:spPr>
        <p:txBody>
          <a:bodyPr>
            <a:noAutofit/>
          </a:bodyPr>
          <a:lstStyle/>
          <a:p>
            <a:pPr algn="l"/>
            <a:r>
              <a:rPr lang="cy-GB" altLang="en-US" sz="3000" dirty="0" smtClean="0">
                <a:solidFill>
                  <a:srgbClr val="0070C0"/>
                </a:solidFill>
                <a:ea typeface="ＭＳ Ｐゴシック" pitchFamily="34" charset="-128"/>
              </a:rPr>
              <a:t> I wneud apwyntiad: </a:t>
            </a:r>
            <a:r>
              <a:rPr lang="en-GB" altLang="en-US" sz="3000" dirty="0" smtClean="0">
                <a:solidFill>
                  <a:srgbClr val="0070C0"/>
                </a:solidFill>
                <a:ea typeface="ＭＳ Ｐゴシック" pitchFamily="34" charset="-128"/>
              </a:rPr>
              <a:t>       Making an appointment: 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340768"/>
            <a:ext cx="4244280" cy="4248473"/>
          </a:xfrm>
        </p:spPr>
        <p:txBody>
          <a:bodyPr>
            <a:noAutofit/>
          </a:bodyPr>
          <a:lstStyle/>
          <a:p>
            <a:pPr lvl="0">
              <a:lnSpc>
                <a:spcPct val="80000"/>
              </a:lnSpc>
              <a:defRPr/>
            </a:pPr>
            <a:r>
              <a:rPr lang="cy-GB" sz="2200" dirty="0"/>
              <a:t>Gwnewch apwyntiad drwy dderbynfa </a:t>
            </a:r>
            <a:r>
              <a:rPr lang="cy-GB" sz="2200" dirty="0" smtClean="0"/>
              <a:t>Gwas. </a:t>
            </a:r>
            <a:r>
              <a:rPr lang="cy-GB" sz="2200" dirty="0"/>
              <a:t>Myfyrwyr  </a:t>
            </a:r>
          </a:p>
          <a:p>
            <a:pPr>
              <a:lnSpc>
                <a:spcPct val="80000"/>
              </a:lnSpc>
              <a:defRPr/>
            </a:pPr>
            <a:r>
              <a:rPr lang="cy-GB" sz="2200" dirty="0"/>
              <a:t>Lucy Wigley, Adeilad Myddfai, campws Caerfyrddin</a:t>
            </a:r>
          </a:p>
          <a:p>
            <a:pPr>
              <a:lnSpc>
                <a:spcPct val="80000"/>
              </a:lnSpc>
              <a:defRPr/>
            </a:pPr>
            <a:r>
              <a:rPr lang="cy-GB" sz="2200" dirty="0"/>
              <a:t>Hygyrch i gadeiriau olwyn </a:t>
            </a:r>
          </a:p>
          <a:p>
            <a:pPr>
              <a:lnSpc>
                <a:spcPct val="80000"/>
              </a:lnSpc>
              <a:defRPr/>
            </a:pPr>
            <a:r>
              <a:rPr lang="cy-GB" sz="2200" dirty="0"/>
              <a:t>Yn bersonol neu dros y ffôn: </a:t>
            </a:r>
          </a:p>
          <a:p>
            <a:pPr lvl="0">
              <a:lnSpc>
                <a:spcPct val="80000"/>
              </a:lnSpc>
              <a:defRPr/>
            </a:pPr>
            <a:endParaRPr lang="en-GB" sz="2200" dirty="0"/>
          </a:p>
          <a:p>
            <a:pPr marL="0" lvl="0" indent="0" algn="ctr">
              <a:lnSpc>
                <a:spcPct val="80000"/>
              </a:lnSpc>
              <a:buFont typeface="Arial" pitchFamily="34" charset="0"/>
              <a:buNone/>
              <a:defRPr/>
            </a:pPr>
            <a:r>
              <a:rPr lang="en-GB" sz="2200" dirty="0"/>
              <a:t>01267 676830 </a:t>
            </a:r>
          </a:p>
          <a:p>
            <a:pPr marL="0" lvl="0" indent="0" algn="ctr">
              <a:lnSpc>
                <a:spcPct val="80000"/>
              </a:lnSpc>
              <a:buFont typeface="Arial" pitchFamily="34" charset="0"/>
              <a:buNone/>
              <a:defRPr/>
            </a:pPr>
            <a:r>
              <a:rPr lang="en-GB" sz="2200" dirty="0">
                <a:hlinkClick r:id="rId2"/>
              </a:rPr>
              <a:t>mark.thomas@pcydds.ac.uk</a:t>
            </a:r>
            <a:endParaRPr lang="en-GB" sz="2200" dirty="0"/>
          </a:p>
          <a:p>
            <a:pPr lvl="0">
              <a:lnSpc>
                <a:spcPct val="80000"/>
              </a:lnSpc>
              <a:defRPr/>
            </a:pPr>
            <a:endParaRPr lang="cy-GB" sz="2200" dirty="0"/>
          </a:p>
          <a:p>
            <a:pPr marL="0" lvl="0" indent="0" algn="ctr">
              <a:lnSpc>
                <a:spcPct val="80000"/>
              </a:lnSpc>
              <a:buNone/>
              <a:defRPr/>
            </a:pPr>
            <a:r>
              <a:rPr lang="cy-GB" sz="1800" dirty="0">
                <a:solidFill>
                  <a:schemeClr val="accent6">
                    <a:lumMod val="50000"/>
                  </a:schemeClr>
                </a:solidFill>
              </a:rPr>
              <a:t>Dydd Llun i ddydd Iau 9am – 5pm </a:t>
            </a:r>
          </a:p>
          <a:p>
            <a:pPr marL="0" lvl="0" indent="0" algn="ctr">
              <a:lnSpc>
                <a:spcPct val="80000"/>
              </a:lnSpc>
              <a:buNone/>
              <a:defRPr/>
            </a:pPr>
            <a:r>
              <a:rPr lang="cy-GB" sz="1800" dirty="0">
                <a:solidFill>
                  <a:schemeClr val="accent6">
                    <a:lumMod val="50000"/>
                  </a:schemeClr>
                </a:solidFill>
              </a:rPr>
              <a:t>a dydd Gwener 9am – 4.30pm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>
              <a:defRPr/>
            </a:pPr>
            <a:endParaRPr lang="en-GB" sz="2800" dirty="0" smtClean="0"/>
          </a:p>
          <a:p>
            <a:pPr>
              <a:buFontTx/>
              <a:buNone/>
              <a:defRPr/>
            </a:pPr>
            <a:r>
              <a:rPr lang="en-GB" sz="2800" dirty="0" smtClean="0"/>
              <a:t> </a:t>
            </a:r>
            <a:endParaRPr lang="en-GB" sz="2800" b="1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100264" cy="4248473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dirty="0"/>
              <a:t>Make an appointment via Student Services reception </a:t>
            </a:r>
            <a:endParaRPr lang="en-GB" dirty="0" smtClean="0"/>
          </a:p>
          <a:p>
            <a:pPr>
              <a:defRPr/>
            </a:pPr>
            <a:r>
              <a:rPr lang="en-GB" dirty="0" smtClean="0"/>
              <a:t>Lucy Wigley, </a:t>
            </a:r>
            <a:r>
              <a:rPr lang="cy-GB" dirty="0" smtClean="0"/>
              <a:t>Myddfai</a:t>
            </a:r>
            <a:r>
              <a:rPr lang="en-GB" dirty="0" smtClean="0"/>
              <a:t> Building, </a:t>
            </a:r>
            <a:r>
              <a:rPr lang="en-GB" dirty="0" err="1" smtClean="0"/>
              <a:t>Carm</a:t>
            </a:r>
            <a:r>
              <a:rPr lang="en-GB" dirty="0" smtClean="0"/>
              <a:t>. campus</a:t>
            </a:r>
            <a:endParaRPr lang="en-GB" dirty="0"/>
          </a:p>
          <a:p>
            <a:pPr>
              <a:defRPr/>
            </a:pPr>
            <a:r>
              <a:rPr lang="en-GB" dirty="0" smtClean="0"/>
              <a:t>Mobility </a:t>
            </a:r>
            <a:r>
              <a:rPr lang="en-GB" dirty="0"/>
              <a:t>accessible  </a:t>
            </a:r>
            <a:endParaRPr lang="en-GB" dirty="0" smtClean="0"/>
          </a:p>
          <a:p>
            <a:pPr>
              <a:defRPr/>
            </a:pPr>
            <a:r>
              <a:rPr lang="en-GB" dirty="0" smtClean="0"/>
              <a:t>In person or telephone: </a:t>
            </a:r>
            <a:endParaRPr lang="en-GB" dirty="0"/>
          </a:p>
          <a:p>
            <a:pPr>
              <a:defRPr/>
            </a:pPr>
            <a:endParaRPr lang="en-GB" dirty="0"/>
          </a:p>
          <a:p>
            <a:pPr marL="0" indent="0" algn="ctr">
              <a:buNone/>
              <a:defRPr/>
            </a:pPr>
            <a:r>
              <a:rPr lang="en-GB" dirty="0" smtClean="0"/>
              <a:t>01267 676830 </a:t>
            </a:r>
          </a:p>
          <a:p>
            <a:pPr marL="0" indent="0" algn="ctr">
              <a:buNone/>
              <a:defRPr/>
            </a:pPr>
            <a:r>
              <a:rPr lang="en-GB" dirty="0" smtClean="0">
                <a:hlinkClick r:id="rId3"/>
              </a:rPr>
              <a:t>mark.thomas@uwtsd.ac.uk</a:t>
            </a:r>
            <a:endParaRPr lang="en-GB" dirty="0" smtClean="0"/>
          </a:p>
          <a:p>
            <a:pPr marL="0" indent="0" algn="ctr">
              <a:buNone/>
              <a:defRPr/>
            </a:pPr>
            <a:endParaRPr lang="en-GB" sz="23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  <a:defRPr/>
            </a:pPr>
            <a:r>
              <a:rPr lang="en-GB" sz="2300" dirty="0" smtClean="0">
                <a:solidFill>
                  <a:schemeClr val="accent6">
                    <a:lumMod val="50000"/>
                  </a:schemeClr>
                </a:solidFill>
              </a:rPr>
              <a:t>Monday to Thursday 9am – 5pm </a:t>
            </a:r>
          </a:p>
          <a:p>
            <a:pPr marL="0" indent="0" algn="ctr">
              <a:buNone/>
              <a:defRPr/>
            </a:pPr>
            <a:r>
              <a:rPr lang="en-GB" sz="2300" dirty="0" smtClean="0">
                <a:solidFill>
                  <a:schemeClr val="accent6">
                    <a:lumMod val="50000"/>
                  </a:schemeClr>
                </a:solidFill>
              </a:rPr>
              <a:t>&amp; Friday 9am – 4.30pm.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9064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08721"/>
            <a:ext cx="4038600" cy="309634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hlinkClick r:id="rId2"/>
              </a:rPr>
              <a:t>http://www.uwtsd.ac.uk/cy/gyrfaoedd/</a:t>
            </a:r>
            <a:r>
              <a:rPr lang="en-GB" dirty="0"/>
              <a:t> </a:t>
            </a: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www.facebook.com/UWTSDCareers?ref_type=bookmark </a:t>
            </a:r>
          </a:p>
          <a:p>
            <a:pPr marL="0" indent="0" algn="ctr">
              <a:buNone/>
            </a:pPr>
            <a:endParaRPr lang="en-GB" dirty="0">
              <a:hlinkClick r:id="rId2"/>
            </a:endParaRPr>
          </a:p>
          <a:p>
            <a:pPr marL="0" indent="0" algn="ctr">
              <a:buNone/>
            </a:pPr>
            <a:endParaRPr lang="en-GB" dirty="0" smtClean="0">
              <a:hlinkClick r:id="rId2"/>
            </a:endParaRPr>
          </a:p>
          <a:p>
            <a:pPr algn="ctr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908720"/>
            <a:ext cx="3890392" cy="309634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hlinkClick r:id="rId3"/>
              </a:rPr>
              <a:t>http://www.uwtsd.ac.uk/careers/</a:t>
            </a:r>
            <a:r>
              <a:rPr lang="en-GB" dirty="0"/>
              <a:t> </a:t>
            </a: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www.facebook.com/UWTSDCareers?ref_type=bookmark</a:t>
            </a:r>
          </a:p>
          <a:p>
            <a:pPr marL="0" indent="0" algn="ctr">
              <a:buNone/>
            </a:pPr>
            <a:endParaRPr lang="en-GB" dirty="0">
              <a:hlinkClick r:id=""/>
            </a:endParaRPr>
          </a:p>
          <a:p>
            <a:pPr marL="0" indent="0" algn="ctr">
              <a:buNone/>
            </a:pPr>
            <a:endParaRPr lang="en-GB" dirty="0">
              <a:hlinkClick r:id=""/>
            </a:endParaRPr>
          </a:p>
          <a:p>
            <a:pPr marL="0" indent="0" algn="ctr">
              <a:buNone/>
            </a:pPr>
            <a:endParaRPr lang="en-GB" dirty="0" smtClean="0">
              <a:hlinkClick r:id="rId3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57201" y="4221088"/>
            <a:ext cx="82912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www.uwtsd.ac.uk/media/uwtsd-website/content-assets/documents/maps/carmarthen-web.pdf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7966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y-GB" sz="3200" b="1" dirty="0" smtClean="0">
                <a:ea typeface="ＭＳ Ｐゴシック" pitchFamily="34" charset="-128"/>
              </a:rPr>
              <a:t>     </a:t>
            </a:r>
            <a:r>
              <a:rPr lang="cy-GB" sz="3200" dirty="0" smtClean="0">
                <a:solidFill>
                  <a:srgbClr val="0070C0"/>
                </a:solidFill>
                <a:ea typeface="ＭＳ Ｐゴシック" pitchFamily="34" charset="-128"/>
              </a:rPr>
              <a:t>Ein dulliau ni ...         </a:t>
            </a:r>
            <a:r>
              <a:rPr lang="en-GB" sz="3200" dirty="0" smtClean="0">
                <a:solidFill>
                  <a:srgbClr val="0070C0"/>
                </a:solidFill>
                <a:ea typeface="ＭＳ Ｐゴシック" pitchFamily="34" charset="-128"/>
              </a:rPr>
              <a:t> Our </a:t>
            </a:r>
            <a:r>
              <a:rPr lang="en-GB" sz="3200" dirty="0">
                <a:solidFill>
                  <a:srgbClr val="0070C0"/>
                </a:solidFill>
                <a:ea typeface="ＭＳ Ｐゴシック" pitchFamily="34" charset="-128"/>
              </a:rPr>
              <a:t>approach </a:t>
            </a:r>
            <a:r>
              <a:rPr lang="en-GB" sz="3200" dirty="0" smtClean="0">
                <a:solidFill>
                  <a:srgbClr val="0070C0"/>
                </a:solidFill>
                <a:ea typeface="ＭＳ Ｐゴシック" pitchFamily="34" charset="-128"/>
              </a:rPr>
              <a:t>is …</a:t>
            </a:r>
            <a:endParaRPr lang="en-GB" sz="3200" dirty="0">
              <a:solidFill>
                <a:srgbClr val="0070C0"/>
              </a:solidFill>
              <a:ea typeface="ＭＳ Ｐゴシック" pitchFamily="34" charset="-128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y-GB" dirty="0" smtClean="0"/>
              <a:t>Yn gefnogol </a:t>
            </a:r>
          </a:p>
          <a:p>
            <a:pPr marL="0" indent="0" algn="ctr">
              <a:buNone/>
            </a:pPr>
            <a:r>
              <a:rPr lang="cy-GB" dirty="0" smtClean="0"/>
              <a:t>Yn gyfeillgar</a:t>
            </a:r>
          </a:p>
          <a:p>
            <a:pPr marL="0" indent="0" algn="ctr">
              <a:buNone/>
            </a:pPr>
            <a:endParaRPr lang="cy-GB" dirty="0" smtClean="0"/>
          </a:p>
          <a:p>
            <a:pPr marL="0" indent="0" algn="ctr">
              <a:buNone/>
            </a:pPr>
            <a:r>
              <a:rPr lang="cy-GB" dirty="0" smtClean="0"/>
              <a:t>Ddim yn barnu</a:t>
            </a:r>
          </a:p>
          <a:p>
            <a:pPr marL="0" indent="0" algn="ctr">
              <a:buNone/>
            </a:pPr>
            <a:r>
              <a:rPr lang="cy-GB" dirty="0" smtClean="0"/>
              <a:t>Yn annibynnol </a:t>
            </a:r>
          </a:p>
          <a:p>
            <a:pPr marL="0" indent="0" algn="ctr">
              <a:buNone/>
            </a:pPr>
            <a:r>
              <a:rPr lang="cy-GB" dirty="0" smtClean="0"/>
              <a:t>Yn gyfrinachol</a:t>
            </a:r>
          </a:p>
          <a:p>
            <a:pPr marL="0" indent="0" algn="ctr">
              <a:buNone/>
            </a:pPr>
            <a:endParaRPr lang="cy-GB" dirty="0" smtClean="0"/>
          </a:p>
          <a:p>
            <a:pPr marL="0" indent="0" algn="ctr">
              <a:buNone/>
            </a:pPr>
            <a:r>
              <a:rPr lang="cy-GB" dirty="0" smtClean="0"/>
              <a:t>Ymarferwyr Cyngor a Chyfarwyddyd Gyrfaoedd â chymwysterau a hyfforddiant proffesiynol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/>
              <a:t>Supportive </a:t>
            </a:r>
          </a:p>
          <a:p>
            <a:pPr marL="0" indent="0" algn="ctr">
              <a:buNone/>
            </a:pPr>
            <a:r>
              <a:rPr lang="en-GB" dirty="0" smtClean="0"/>
              <a:t>Friendly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Non-judgemental</a:t>
            </a:r>
          </a:p>
          <a:p>
            <a:pPr marL="0" indent="0" algn="ctr">
              <a:buNone/>
            </a:pPr>
            <a:r>
              <a:rPr lang="en-GB" dirty="0"/>
              <a:t>Independent </a:t>
            </a:r>
          </a:p>
          <a:p>
            <a:pPr marL="0" indent="0" algn="ctr">
              <a:buNone/>
            </a:pPr>
            <a:r>
              <a:rPr lang="en-GB" dirty="0" smtClean="0"/>
              <a:t>Confidential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Professionally qualified and trained Careers Advice &amp; Guidance practitioners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6437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556792"/>
            <a:ext cx="4172272" cy="4032449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 algn="ctr">
              <a:buNone/>
            </a:pPr>
            <a:r>
              <a:rPr lang="cy-GB" altLang="en-US" sz="1800" dirty="0" smtClean="0">
                <a:ea typeface="ＭＳ Ｐゴシック" pitchFamily="34" charset="-128"/>
              </a:rPr>
              <a:t>Cyngor </a:t>
            </a:r>
            <a:r>
              <a:rPr lang="cy-GB" altLang="en-US" sz="1800" dirty="0">
                <a:ea typeface="ＭＳ Ｐゴシック" pitchFamily="34" charset="-128"/>
              </a:rPr>
              <a:t>a Chyfarwyddyd </a:t>
            </a:r>
            <a:r>
              <a:rPr lang="cy-GB" altLang="en-US" sz="1800" dirty="0" smtClean="0">
                <a:ea typeface="ＭＳ Ｐゴシック" pitchFamily="34" charset="-128"/>
              </a:rPr>
              <a:t>Gyrfaoedd Gwybodaeth </a:t>
            </a:r>
            <a:r>
              <a:rPr lang="cy-GB" altLang="en-US" sz="1800" dirty="0">
                <a:ea typeface="ＭＳ Ｐゴシック" pitchFamily="34" charset="-128"/>
              </a:rPr>
              <a:t>&amp; Addysg Gyrfaoedd </a:t>
            </a:r>
          </a:p>
          <a:p>
            <a:pPr marL="0" indent="0" algn="ctr">
              <a:buNone/>
            </a:pPr>
            <a:r>
              <a:rPr lang="cy-GB" altLang="en-US" sz="1800" dirty="0" smtClean="0">
                <a:ea typeface="ＭＳ Ｐゴシック" pitchFamily="34" charset="-128"/>
              </a:rPr>
              <a:t>Datblygu </a:t>
            </a:r>
            <a:r>
              <a:rPr lang="cy-GB" altLang="en-US" sz="1800" dirty="0">
                <a:ea typeface="ＭＳ Ｐゴシック" pitchFamily="34" charset="-128"/>
              </a:rPr>
              <a:t>syniadau </a:t>
            </a:r>
          </a:p>
          <a:p>
            <a:pPr marL="0" indent="0" algn="ctr">
              <a:buNone/>
            </a:pPr>
            <a:r>
              <a:rPr lang="cy-GB" altLang="en-US" sz="1800" dirty="0">
                <a:ea typeface="ＭＳ Ｐゴシック" pitchFamily="34" charset="-128"/>
              </a:rPr>
              <a:t>Ymchwilio a chymharu opsiynau</a:t>
            </a:r>
          </a:p>
          <a:p>
            <a:pPr marL="0" indent="0" algn="ctr">
              <a:buNone/>
            </a:pPr>
            <a:endParaRPr lang="cy-GB" altLang="en-US" sz="1800" dirty="0">
              <a:ea typeface="ＭＳ Ｐゴシック" pitchFamily="34" charset="-128"/>
            </a:endParaRPr>
          </a:p>
          <a:p>
            <a:pPr marL="0" indent="0" algn="ctr">
              <a:buNone/>
            </a:pPr>
            <a:r>
              <a:rPr lang="cy-GB" altLang="en-US" sz="1800" b="1" dirty="0">
                <a:ea typeface="ＭＳ Ｐゴシック" pitchFamily="34" charset="-128"/>
              </a:rPr>
              <a:t>Ceisiadau swyddi (</a:t>
            </a:r>
            <a:r>
              <a:rPr lang="cy-GB" altLang="en-US" sz="1800" b="1" noProof="1">
                <a:ea typeface="ＭＳ Ｐゴシック" pitchFamily="34" charset="-128"/>
              </a:rPr>
              <a:t>CVs</a:t>
            </a:r>
            <a:r>
              <a:rPr lang="cy-GB" altLang="en-US" sz="1800" b="1" dirty="0">
                <a:ea typeface="ＭＳ Ｐゴシック" pitchFamily="34" charset="-128"/>
              </a:rPr>
              <a:t>, ffurflenni cais a pharatoi ar gyfer cyfweld)   </a:t>
            </a:r>
          </a:p>
          <a:p>
            <a:pPr marL="0" indent="0" algn="ctr">
              <a:buNone/>
            </a:pPr>
            <a:endParaRPr lang="cy-GB" altLang="en-US" sz="1800" dirty="0">
              <a:ea typeface="ＭＳ Ｐゴシック" pitchFamily="34" charset="-128"/>
            </a:endParaRPr>
          </a:p>
          <a:p>
            <a:pPr marL="0" indent="0" algn="ctr">
              <a:buNone/>
            </a:pPr>
            <a:r>
              <a:rPr lang="cy-GB" altLang="en-US" sz="1800" dirty="0">
                <a:ea typeface="ＭＳ Ｐゴシック" pitchFamily="34" charset="-128"/>
                <a:hlinkClick r:id="rId2"/>
              </a:rPr>
              <a:t>GO Wales </a:t>
            </a:r>
            <a:r>
              <a:rPr lang="cy-GB" altLang="en-US" sz="1800" dirty="0">
                <a:ea typeface="ＭＳ Ｐゴシック" pitchFamily="34" charset="-128"/>
              </a:rPr>
              <a:t>/ Profiad gwaith</a:t>
            </a:r>
          </a:p>
          <a:p>
            <a:pPr marL="0" indent="0" algn="ctr">
              <a:buNone/>
            </a:pPr>
            <a:r>
              <a:rPr lang="cy-GB" altLang="en-US" sz="1800" dirty="0">
                <a:ea typeface="ＭＳ Ｐゴシック" pitchFamily="34" charset="-128"/>
              </a:rPr>
              <a:t>Swyddi/Swyddi gwag </a:t>
            </a:r>
          </a:p>
          <a:p>
            <a:pPr marL="0" indent="0" algn="ctr">
              <a:buNone/>
            </a:pPr>
            <a:r>
              <a:rPr lang="cy-GB" altLang="en-US" sz="1800" dirty="0" smtClean="0">
                <a:ea typeface="ＭＳ Ｐゴシック" pitchFamily="34" charset="-128"/>
              </a:rPr>
              <a:t>DLHE</a:t>
            </a:r>
            <a:r>
              <a:rPr lang="cy-GB" altLang="en-US" sz="1800" dirty="0">
                <a:ea typeface="ＭＳ Ｐゴシック" pitchFamily="34" charset="-128"/>
              </a:rPr>
              <a:t>:  </a:t>
            </a:r>
            <a:r>
              <a:rPr lang="cy-GB" altLang="en-US" sz="1400" dirty="0">
                <a:ea typeface="ＭＳ Ｐゴシック" pitchFamily="34" charset="-128"/>
                <a:hlinkClick r:id="rId3"/>
              </a:rPr>
              <a:t>http://www.uwtsd.ac.uk/cy/gyrfaoedd/</a:t>
            </a:r>
            <a:r>
              <a:rPr lang="cy-GB" altLang="en-US" sz="1400" dirty="0">
                <a:ea typeface="ＭＳ Ｐゴシック" pitchFamily="34" charset="-128"/>
              </a:rPr>
              <a:t> </a:t>
            </a:r>
          </a:p>
          <a:p>
            <a:pPr marL="0" indent="0" algn="ctr">
              <a:buNone/>
            </a:pPr>
            <a:endParaRPr lang="cy-GB" altLang="en-US" sz="1800" dirty="0">
              <a:ea typeface="ＭＳ Ｐゴシック" pitchFamily="34" charset="-128"/>
            </a:endParaRPr>
          </a:p>
          <a:p>
            <a:pPr marL="0" indent="0" algn="ctr">
              <a:buNone/>
            </a:pPr>
            <a:endParaRPr lang="cy-GB" altLang="en-US" sz="18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100264" cy="403244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y-GB" altLang="en-US" sz="1800" dirty="0" smtClean="0">
                <a:ea typeface="ＭＳ Ｐゴシック" pitchFamily="34" charset="-128"/>
              </a:rPr>
              <a:t>Careers </a:t>
            </a:r>
            <a:r>
              <a:rPr lang="cy-GB" altLang="en-US" sz="1800" dirty="0">
                <a:ea typeface="ＭＳ Ｐゴシック" pitchFamily="34" charset="-128"/>
              </a:rPr>
              <a:t>Advice &amp; Guidance </a:t>
            </a:r>
            <a:endParaRPr lang="cy-GB" altLang="en-US" sz="1800" dirty="0" smtClean="0">
              <a:ea typeface="ＭＳ Ｐゴシック" pitchFamily="34" charset="-128"/>
            </a:endParaRPr>
          </a:p>
          <a:p>
            <a:pPr marL="0" indent="0" algn="ctr">
              <a:buNone/>
            </a:pPr>
            <a:r>
              <a:rPr lang="cy-GB" altLang="en-US" sz="1800" dirty="0" smtClean="0">
                <a:ea typeface="ＭＳ Ｐゴシック" pitchFamily="34" charset="-128"/>
              </a:rPr>
              <a:t>Careers Information &amp; Education</a:t>
            </a:r>
          </a:p>
          <a:p>
            <a:pPr marL="0" indent="0" algn="ctr">
              <a:buNone/>
            </a:pPr>
            <a:r>
              <a:rPr lang="cy-GB" altLang="en-US" sz="1800" dirty="0" smtClean="0">
                <a:ea typeface="ＭＳ Ｐゴシック" pitchFamily="34" charset="-128"/>
              </a:rPr>
              <a:t> </a:t>
            </a:r>
            <a:r>
              <a:rPr lang="cy-GB" altLang="en-US" sz="1800" dirty="0" err="1" smtClean="0">
                <a:ea typeface="ＭＳ Ｐゴシック" pitchFamily="34" charset="-128"/>
              </a:rPr>
              <a:t>Generating</a:t>
            </a:r>
            <a:r>
              <a:rPr lang="cy-GB" altLang="en-US" sz="1800" dirty="0" smtClean="0">
                <a:ea typeface="ＭＳ Ｐゴシック" pitchFamily="34" charset="-128"/>
              </a:rPr>
              <a:t> </a:t>
            </a:r>
            <a:r>
              <a:rPr lang="cy-GB" altLang="en-US" sz="1800" dirty="0" err="1" smtClean="0">
                <a:ea typeface="ＭＳ Ｐゴシック" pitchFamily="34" charset="-128"/>
              </a:rPr>
              <a:t>ideas</a:t>
            </a:r>
            <a:endParaRPr lang="cy-GB" altLang="en-US" sz="1800" dirty="0" smtClean="0">
              <a:ea typeface="ＭＳ Ｐゴシック" pitchFamily="34" charset="-128"/>
            </a:endParaRPr>
          </a:p>
          <a:p>
            <a:pPr marL="0" indent="0" algn="ctr">
              <a:buNone/>
            </a:pPr>
            <a:r>
              <a:rPr lang="cy-GB" altLang="en-US" sz="1800" dirty="0" err="1" smtClean="0">
                <a:ea typeface="ＭＳ Ｐゴシック" pitchFamily="34" charset="-128"/>
              </a:rPr>
              <a:t>Researching</a:t>
            </a:r>
            <a:r>
              <a:rPr lang="cy-GB" altLang="en-US" sz="1800" dirty="0" smtClean="0">
                <a:ea typeface="ＭＳ Ｐゴシック" pitchFamily="34" charset="-128"/>
              </a:rPr>
              <a:t> &amp; </a:t>
            </a:r>
            <a:r>
              <a:rPr lang="cy-GB" altLang="en-US" sz="1800" dirty="0" err="1" smtClean="0">
                <a:ea typeface="ＭＳ Ｐゴシック" pitchFamily="34" charset="-128"/>
              </a:rPr>
              <a:t>comparing</a:t>
            </a:r>
            <a:r>
              <a:rPr lang="cy-GB" altLang="en-US" sz="1800" dirty="0" smtClean="0">
                <a:ea typeface="ＭＳ Ｐゴシック" pitchFamily="34" charset="-128"/>
              </a:rPr>
              <a:t> </a:t>
            </a:r>
            <a:r>
              <a:rPr lang="cy-GB" altLang="en-US" sz="1800" dirty="0" err="1" smtClean="0">
                <a:ea typeface="ＭＳ Ｐゴシック" pitchFamily="34" charset="-128"/>
              </a:rPr>
              <a:t>options</a:t>
            </a:r>
            <a:endParaRPr lang="cy-GB" altLang="en-US" sz="1800" dirty="0">
              <a:ea typeface="ＭＳ Ｐゴシック" pitchFamily="34" charset="-128"/>
            </a:endParaRPr>
          </a:p>
          <a:p>
            <a:pPr marL="0" indent="0" algn="ctr">
              <a:buNone/>
            </a:pPr>
            <a:endParaRPr lang="cy-GB" altLang="en-US" sz="1800" dirty="0" smtClean="0">
              <a:ea typeface="ＭＳ Ｐゴシック" pitchFamily="34" charset="-128"/>
            </a:endParaRPr>
          </a:p>
          <a:p>
            <a:pPr marL="0" indent="0" algn="ctr">
              <a:buNone/>
            </a:pPr>
            <a:r>
              <a:rPr lang="cy-GB" altLang="en-US" sz="1800" b="1" dirty="0" smtClean="0">
                <a:ea typeface="ＭＳ Ｐゴシック" pitchFamily="34" charset="-128"/>
              </a:rPr>
              <a:t>Job </a:t>
            </a:r>
            <a:r>
              <a:rPr lang="en-GB" altLang="en-US" sz="1800" b="1" dirty="0" smtClean="0">
                <a:ea typeface="ＭＳ Ｐゴシック" pitchFamily="34" charset="-128"/>
              </a:rPr>
              <a:t>applications (</a:t>
            </a:r>
            <a:r>
              <a:rPr lang="en-GB" altLang="en-US" sz="1800" b="1" noProof="1" smtClean="0">
                <a:ea typeface="ＭＳ Ｐゴシック" pitchFamily="34" charset="-128"/>
              </a:rPr>
              <a:t>CVs, </a:t>
            </a:r>
            <a:r>
              <a:rPr lang="en-GB" altLang="en-US" sz="1800" b="1" dirty="0" smtClean="0">
                <a:ea typeface="ＭＳ Ｐゴシック" pitchFamily="34" charset="-128"/>
              </a:rPr>
              <a:t>application forms</a:t>
            </a:r>
            <a:r>
              <a:rPr lang="cy-GB" altLang="en-US" sz="1800" b="1" dirty="0" smtClean="0">
                <a:ea typeface="ＭＳ Ｐゴシック" pitchFamily="34" charset="-128"/>
              </a:rPr>
              <a:t> </a:t>
            </a:r>
            <a:r>
              <a:rPr lang="cy-GB" altLang="en-US" sz="1800" b="1" dirty="0">
                <a:ea typeface="ＭＳ Ｐゴシック" pitchFamily="34" charset="-128"/>
              </a:rPr>
              <a:t>and preparing for Interview)   </a:t>
            </a:r>
          </a:p>
          <a:p>
            <a:pPr marL="0" indent="0" algn="ctr">
              <a:buNone/>
            </a:pPr>
            <a:endParaRPr lang="cy-GB" altLang="en-US" sz="1800" dirty="0" smtClean="0">
              <a:ea typeface="ＭＳ Ｐゴシック" pitchFamily="34" charset="-128"/>
            </a:endParaRPr>
          </a:p>
          <a:p>
            <a:pPr marL="0" indent="0" algn="ctr">
              <a:buNone/>
            </a:pPr>
            <a:r>
              <a:rPr lang="cy-GB" altLang="en-US" sz="1800" dirty="0" smtClean="0">
                <a:solidFill>
                  <a:srgbClr val="FF0000"/>
                </a:solidFill>
                <a:ea typeface="ＭＳ Ｐゴシック" pitchFamily="34" charset="-128"/>
                <a:hlinkClick r:id="rId4"/>
              </a:rPr>
              <a:t>GO Wales </a:t>
            </a:r>
            <a:r>
              <a:rPr lang="cy-GB" altLang="en-US" sz="1800" dirty="0" smtClean="0">
                <a:ea typeface="ＭＳ Ｐゴシック" pitchFamily="34" charset="-128"/>
              </a:rPr>
              <a:t>/ </a:t>
            </a:r>
            <a:r>
              <a:rPr lang="cy-GB" altLang="en-US" sz="1800" dirty="0" err="1" smtClean="0">
                <a:ea typeface="ＭＳ Ｐゴシック" pitchFamily="34" charset="-128"/>
              </a:rPr>
              <a:t>Work</a:t>
            </a:r>
            <a:r>
              <a:rPr lang="cy-GB" altLang="en-US" sz="1800" dirty="0" smtClean="0">
                <a:ea typeface="ＭＳ Ｐゴシック" pitchFamily="34" charset="-128"/>
              </a:rPr>
              <a:t> </a:t>
            </a:r>
            <a:r>
              <a:rPr lang="cy-GB" altLang="en-US" sz="1800" dirty="0">
                <a:ea typeface="ＭＳ Ｐゴシック" pitchFamily="34" charset="-128"/>
              </a:rPr>
              <a:t>experience </a:t>
            </a:r>
          </a:p>
          <a:p>
            <a:pPr marL="0" indent="0" algn="ctr">
              <a:buNone/>
            </a:pPr>
            <a:r>
              <a:rPr lang="cy-GB" altLang="en-US" sz="1800" dirty="0">
                <a:ea typeface="ＭＳ Ｐゴシック" pitchFamily="34" charset="-128"/>
              </a:rPr>
              <a:t>Jobs/Vacancies </a:t>
            </a:r>
            <a:endParaRPr lang="cy-GB" altLang="en-US" sz="1800" dirty="0" smtClean="0">
              <a:ea typeface="ＭＳ Ｐゴシック" pitchFamily="34" charset="-128"/>
            </a:endParaRPr>
          </a:p>
          <a:p>
            <a:pPr marL="0" indent="0" algn="ctr">
              <a:buNone/>
            </a:pPr>
            <a:r>
              <a:rPr lang="cy-GB" altLang="en-US" sz="1800" dirty="0" smtClean="0">
                <a:ea typeface="ＭＳ Ｐゴシック" pitchFamily="34" charset="-128"/>
              </a:rPr>
              <a:t>DLHE: </a:t>
            </a:r>
            <a:r>
              <a:rPr lang="cy-GB" altLang="en-US" sz="1600" dirty="0">
                <a:ea typeface="ＭＳ Ｐゴシック" pitchFamily="34" charset="-128"/>
                <a:hlinkClick r:id="rId5"/>
              </a:rPr>
              <a:t>http://www.uwtsd.ac.uk/careers/</a:t>
            </a:r>
            <a:r>
              <a:rPr lang="cy-GB" altLang="en-US" sz="1600" dirty="0">
                <a:ea typeface="ＭＳ Ｐゴシック" pitchFamily="34" charset="-128"/>
              </a:rPr>
              <a:t> </a:t>
            </a:r>
            <a:endParaRPr lang="cy-GB" altLang="en-US" sz="1800" dirty="0">
              <a:ea typeface="ＭＳ Ｐゴシック" pitchFamily="34" charset="-128"/>
            </a:endParaRPr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y-GB" sz="3200" b="1" dirty="0" smtClean="0">
                <a:ea typeface="ＭＳ Ｐゴシック" pitchFamily="34" charset="-128"/>
              </a:rPr>
              <a:t>    </a:t>
            </a:r>
            <a:r>
              <a:rPr lang="cy-GB" sz="3200" dirty="0">
                <a:solidFill>
                  <a:srgbClr val="0070C0"/>
                </a:solidFill>
                <a:ea typeface="ＭＳ Ｐゴシック" pitchFamily="34" charset="-128"/>
              </a:rPr>
              <a:t>Ein darpariaeth</a:t>
            </a:r>
            <a:r>
              <a:rPr lang="cy-GB" sz="3200" dirty="0" smtClean="0">
                <a:solidFill>
                  <a:srgbClr val="0070C0"/>
                </a:solidFill>
                <a:ea typeface="ＭＳ Ｐゴシック" pitchFamily="34" charset="-128"/>
              </a:rPr>
              <a:t>:             </a:t>
            </a:r>
            <a:r>
              <a:rPr lang="en-GB" sz="3200" dirty="0" smtClean="0">
                <a:solidFill>
                  <a:srgbClr val="0070C0"/>
                </a:solidFill>
                <a:ea typeface="ＭＳ Ｐゴシック" pitchFamily="34" charset="-128"/>
              </a:rPr>
              <a:t>Our provision:</a:t>
            </a:r>
            <a:endParaRPr lang="en-GB" sz="3200" dirty="0">
              <a:solidFill>
                <a:srgbClr val="0070C0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86528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8608736"/>
              </p:ext>
            </p:extLst>
          </p:nvPr>
        </p:nvGraphicFramePr>
        <p:xfrm>
          <a:off x="611560" y="2060848"/>
          <a:ext cx="7992888" cy="2529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/>
                <a:gridCol w="2232248"/>
                <a:gridCol w="2808311"/>
              </a:tblGrid>
              <a:tr h="223224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Recriwtio</a:t>
                      </a:r>
                      <a:r>
                        <a:rPr lang="en-GB" sz="3200" b="1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3200" b="1" i="1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Addysgu</a:t>
                      </a:r>
                      <a:r>
                        <a:rPr lang="en-GB" sz="3200" b="1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: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Eich</a:t>
                      </a:r>
                      <a:r>
                        <a:rPr lang="en-GB" sz="3200" b="1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3200" b="1" i="1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strategaeth</a:t>
                      </a:r>
                      <a:endParaRPr lang="en-GB" sz="3200" b="1" i="1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3200" b="1" i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b="1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en-GB" sz="6000" b="1" i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dirty="0" smtClean="0">
                          <a:solidFill>
                            <a:schemeClr val="bg1"/>
                          </a:solidFill>
                        </a:rPr>
                        <a:t>Teaching Recruitment: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Your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strategy</a:t>
                      </a:r>
                      <a:endParaRPr lang="en-GB" sz="6000" b="1" i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42654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54562"/>
          </a:xfrm>
        </p:spPr>
        <p:txBody>
          <a:bodyPr/>
          <a:lstStyle/>
          <a:p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TREFNWCH Y PROSIECT</a:t>
            </a:r>
            <a:b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GET ORGANISED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44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rgbClr val="0070C0"/>
                </a:solidFill>
              </a:rPr>
              <a:t>Cyrchfannau</a:t>
            </a:r>
            <a:r>
              <a:rPr lang="en-GB" dirty="0" smtClean="0">
                <a:solidFill>
                  <a:srgbClr val="0070C0"/>
                </a:solidFill>
              </a:rPr>
              <a:t> - DLHE - Destinations</a:t>
            </a:r>
            <a:endParaRPr lang="en-GB" dirty="0">
              <a:solidFill>
                <a:srgbClr val="0070C0"/>
              </a:solidFill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7645168"/>
              </p:ext>
            </p:extLst>
          </p:nvPr>
        </p:nvGraphicFramePr>
        <p:xfrm>
          <a:off x="457200" y="1556792"/>
          <a:ext cx="7992884" cy="338437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31556"/>
                <a:gridCol w="1331556"/>
                <a:gridCol w="1332443"/>
                <a:gridCol w="1332443"/>
                <a:gridCol w="1332443"/>
                <a:gridCol w="1332443"/>
              </a:tblGrid>
              <a:tr h="111153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Ymadawyr</a:t>
                      </a:r>
                      <a:r>
                        <a:rPr lang="en-GB" sz="1800" dirty="0">
                          <a:effectLst/>
                        </a:rPr>
                        <a:t> HCA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>
                          <a:effectLst/>
                        </a:rPr>
                        <a:t>ITT leavers</a:t>
                      </a:r>
                      <a:endParaRPr lang="en-GB" sz="18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2014-15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2014-15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2015-16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2015-16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541439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>
                          <a:effectLst/>
                        </a:rPr>
                        <a:t>n</a:t>
                      </a:r>
                      <a:endParaRPr lang="en-GB" sz="18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353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100%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363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100%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541439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Cyflogedig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>
                          <a:effectLst/>
                        </a:rPr>
                        <a:t>Employed</a:t>
                      </a:r>
                      <a:endParaRPr lang="en-GB" sz="18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347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97%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353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 97%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541439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Dysgu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</a:rPr>
                        <a:t>Teaching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336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</a:rPr>
                        <a:t>95%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333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</a:rPr>
                        <a:t> 92%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648530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Cyflenwi</a:t>
                      </a:r>
                      <a:endParaRPr lang="en-GB" sz="1800" b="1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 smtClean="0">
                          <a:effectLst/>
                        </a:rPr>
                        <a:t>Temp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 smtClean="0">
                          <a:effectLst/>
                        </a:rPr>
                        <a:t>supply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66 &gt; 336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7030A0"/>
                          </a:solidFill>
                          <a:effectLst/>
                        </a:rPr>
                        <a:t>20%</a:t>
                      </a:r>
                      <a:endParaRPr lang="en-GB" sz="1800" dirty="0">
                        <a:solidFill>
                          <a:srgbClr val="7030A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 77 &gt; 333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7030A0"/>
                          </a:solidFill>
                          <a:effectLst/>
                        </a:rPr>
                        <a:t>23%</a:t>
                      </a:r>
                      <a:endParaRPr lang="en-GB" sz="1800" dirty="0">
                        <a:solidFill>
                          <a:srgbClr val="7030A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04900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</a:t>
            </a:r>
            <a:r>
              <a:rPr lang="en-GB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Strategaeth</a:t>
            </a: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Strategy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Ansawdd</a:t>
            </a:r>
            <a:r>
              <a:rPr lang="en-GB" dirty="0"/>
              <a:t> v </a:t>
            </a:r>
            <a:r>
              <a:rPr lang="en-GB" dirty="0" err="1"/>
              <a:t>maint</a:t>
            </a:r>
            <a:endParaRPr lang="en-GB" dirty="0"/>
          </a:p>
          <a:p>
            <a:r>
              <a:rPr lang="en-GB" dirty="0" err="1"/>
              <a:t>Hyblygrwydd</a:t>
            </a:r>
            <a:r>
              <a:rPr lang="en-GB" dirty="0"/>
              <a:t> v </a:t>
            </a:r>
            <a:r>
              <a:rPr lang="en-GB" dirty="0" err="1"/>
              <a:t>dewis</a:t>
            </a:r>
            <a:endParaRPr lang="en-GB" dirty="0"/>
          </a:p>
          <a:p>
            <a:r>
              <a:rPr lang="en-GB" dirty="0" err="1" smtClean="0"/>
              <a:t>Ychydig</a:t>
            </a:r>
            <a:r>
              <a:rPr lang="en-GB" dirty="0" smtClean="0"/>
              <a:t>/</a:t>
            </a:r>
            <a:r>
              <a:rPr lang="en-GB" dirty="0" err="1" smtClean="0"/>
              <a:t>aml</a:t>
            </a:r>
            <a:r>
              <a:rPr lang="en-GB" dirty="0" smtClean="0"/>
              <a:t> </a:t>
            </a:r>
            <a:r>
              <a:rPr lang="en-GB" dirty="0"/>
              <a:t>v </a:t>
            </a:r>
            <a:r>
              <a:rPr lang="en-GB" dirty="0" smtClean="0"/>
              <a:t>‘1 </a:t>
            </a:r>
            <a:r>
              <a:rPr lang="en-GB" dirty="0" err="1" smtClean="0"/>
              <a:t>fawr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5 math: </a:t>
            </a:r>
            <a:r>
              <a:rPr lang="en-GB" sz="2000" dirty="0" smtClean="0">
                <a:solidFill>
                  <a:schemeClr val="bg1">
                    <a:lumMod val="75000"/>
                  </a:schemeClr>
                </a:solidFill>
              </a:rPr>
              <a:t>U/AAL/</a:t>
            </a:r>
            <a:r>
              <a:rPr lang="en-GB" sz="2000" dirty="0" err="1" smtClean="0">
                <a:solidFill>
                  <a:schemeClr val="bg1">
                    <a:lumMod val="75000"/>
                  </a:schemeClr>
                </a:solidFill>
              </a:rPr>
              <a:t>Pll</a:t>
            </a:r>
            <a:r>
              <a:rPr lang="en-GB" sz="2000" dirty="0" smtClean="0">
                <a:solidFill>
                  <a:schemeClr val="bg1">
                    <a:lumMod val="75000"/>
                  </a:schemeClr>
                </a:solidFill>
              </a:rPr>
              <a:t>/</a:t>
            </a:r>
            <a:r>
              <a:rPr lang="en-GB" sz="2000" dirty="0" err="1" smtClean="0">
                <a:solidFill>
                  <a:schemeClr val="bg1">
                    <a:lumMod val="75000"/>
                  </a:schemeClr>
                </a:solidFill>
              </a:rPr>
              <a:t>HspF</a:t>
            </a:r>
            <a:r>
              <a:rPr lang="en-GB" sz="2000" dirty="0" smtClean="0">
                <a:solidFill>
                  <a:schemeClr val="bg1">
                    <a:lumMod val="75000"/>
                  </a:schemeClr>
                </a:solidFill>
              </a:rPr>
              <a:t>/A</a:t>
            </a:r>
            <a:endParaRPr lang="en-GB" sz="2000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GB" dirty="0" err="1"/>
              <a:t>Trin</a:t>
            </a:r>
            <a:r>
              <a:rPr lang="en-GB" dirty="0"/>
              <a:t> </a:t>
            </a:r>
            <a:r>
              <a:rPr lang="en-GB" dirty="0" err="1"/>
              <a:t>gwrthod</a:t>
            </a:r>
            <a:endParaRPr lang="en-GB" dirty="0"/>
          </a:p>
          <a:p>
            <a:r>
              <a:rPr lang="en-GB" dirty="0" err="1"/>
              <a:t>Dysgu'r</a:t>
            </a:r>
            <a:r>
              <a:rPr lang="en-GB" dirty="0"/>
              <a:t> </a:t>
            </a:r>
            <a:r>
              <a:rPr lang="en-GB" dirty="0" err="1"/>
              <a:t>grefft</a:t>
            </a:r>
            <a:endParaRPr lang="en-GB" dirty="0"/>
          </a:p>
          <a:p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smtClean="0">
                <a:hlinkClick r:id="rId2"/>
              </a:rPr>
              <a:t>Pareto</a:t>
            </a:r>
            <a:endParaRPr lang="en-GB" dirty="0" smtClean="0"/>
          </a:p>
          <a:p>
            <a:r>
              <a:rPr lang="en-GB" dirty="0" err="1" smtClean="0">
                <a:hlinkClick r:id="rId3"/>
              </a:rPr>
              <a:t>Ble</a:t>
            </a:r>
            <a:r>
              <a:rPr lang="en-GB" dirty="0" smtClean="0">
                <a:hlinkClick r:id="rId3"/>
              </a:rPr>
              <a:t>? </a:t>
            </a:r>
            <a:r>
              <a:rPr lang="en-GB" dirty="0" smtClean="0">
                <a:solidFill>
                  <a:schemeClr val="bg1">
                    <a:lumMod val="85000"/>
                  </a:schemeClr>
                </a:solidFill>
              </a:rPr>
              <a:t>C LL UD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8904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Quality v quantity</a:t>
            </a:r>
          </a:p>
          <a:p>
            <a:r>
              <a:rPr lang="en-GB" dirty="0" smtClean="0"/>
              <a:t>Flexibility v preference</a:t>
            </a:r>
          </a:p>
          <a:p>
            <a:r>
              <a:rPr lang="en-GB" dirty="0" smtClean="0"/>
              <a:t>Little/often v big bang</a:t>
            </a:r>
          </a:p>
          <a:p>
            <a:r>
              <a:rPr lang="en-GB" dirty="0" smtClean="0"/>
              <a:t>5 types: </a:t>
            </a:r>
            <a:r>
              <a:rPr lang="en-GB" sz="2000" dirty="0" smtClean="0">
                <a:solidFill>
                  <a:schemeClr val="bg1">
                    <a:lumMod val="75000"/>
                  </a:schemeClr>
                </a:solidFill>
              </a:rPr>
              <a:t>D/LA/Pool/Spec/A</a:t>
            </a:r>
          </a:p>
          <a:p>
            <a:r>
              <a:rPr lang="en-GB" dirty="0" smtClean="0"/>
              <a:t>Handling rejection </a:t>
            </a:r>
          </a:p>
          <a:p>
            <a:r>
              <a:rPr lang="en-GB" dirty="0" smtClean="0"/>
              <a:t>Learning the art </a:t>
            </a:r>
          </a:p>
          <a:p>
            <a:r>
              <a:rPr lang="en-GB" dirty="0" smtClean="0"/>
              <a:t>Learning 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Pareto</a:t>
            </a:r>
            <a:endParaRPr lang="en-GB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dirty="0" smtClean="0">
                <a:hlinkClick r:id="rId3"/>
              </a:rPr>
              <a:t>Where?</a:t>
            </a:r>
            <a:r>
              <a:rPr lang="en-GB" dirty="0"/>
              <a:t> </a:t>
            </a:r>
            <a:r>
              <a:rPr lang="en-GB" dirty="0" smtClean="0">
                <a:solidFill>
                  <a:schemeClr val="bg1">
                    <a:lumMod val="85000"/>
                  </a:schemeClr>
                </a:solidFill>
              </a:rPr>
              <a:t>W E UK</a:t>
            </a:r>
          </a:p>
          <a:p>
            <a:r>
              <a:rPr lang="en-GB" sz="600" dirty="0" smtClean="0">
                <a:hlinkClick r:id="rId3"/>
              </a:rPr>
              <a:t>https</a:t>
            </a:r>
            <a:r>
              <a:rPr lang="en-GB" sz="600" dirty="0">
                <a:hlinkClick r:id="rId3"/>
              </a:rPr>
              <a:t>://</a:t>
            </a:r>
            <a:r>
              <a:rPr lang="en-GB" sz="600" dirty="0" smtClean="0">
                <a:hlinkClick r:id="rId3"/>
              </a:rPr>
              <a:t>www.eteach.com/education-recruitment-landscape-2015</a:t>
            </a:r>
            <a:r>
              <a:rPr lang="en-GB" sz="600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5593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marketing mix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3230" y="1772816"/>
            <a:ext cx="3217540" cy="3217540"/>
          </a:xfrm>
        </p:spPr>
      </p:pic>
    </p:spTree>
    <p:extLst>
      <p:ext uri="{BB962C8B-B14F-4D97-AF65-F5344CB8AC3E}">
        <p14:creationId xmlns:p14="http://schemas.microsoft.com/office/powerpoint/2010/main" val="1226354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Ffindio</a:t>
            </a:r>
            <a:r>
              <a:rPr lang="en-GB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swyddi</a:t>
            </a:r>
            <a:r>
              <a:rPr lang="en-GB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gwag</a:t>
            </a:r>
            <a:r>
              <a:rPr lang="en-GB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Finding </a:t>
            </a:r>
            <a:r>
              <a:rPr lang="en-GB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vacancies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>
                <a:solidFill>
                  <a:schemeClr val="accent3">
                    <a:lumMod val="75000"/>
                  </a:schemeClr>
                </a:solidFill>
              </a:rPr>
              <a:t>Awdurdodau</a:t>
            </a:r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3">
                    <a:lumMod val="75000"/>
                  </a:schemeClr>
                </a:solidFill>
              </a:rPr>
              <a:t>lleol</a:t>
            </a:r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*</a:t>
            </a:r>
            <a:endParaRPr lang="en-GB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n-GB" dirty="0" err="1" smtClean="0"/>
              <a:t>Cydweithr</a:t>
            </a:r>
            <a:r>
              <a:rPr lang="en-GB" dirty="0" smtClean="0"/>
              <a:t>.&amp; </a:t>
            </a:r>
            <a:r>
              <a:rPr lang="en-GB" dirty="0" err="1" smtClean="0"/>
              <a:t>Phartner</a:t>
            </a:r>
            <a:r>
              <a:rPr lang="en-GB" dirty="0" smtClean="0"/>
              <a:t>. </a:t>
            </a:r>
            <a:endParaRPr lang="en-GB" dirty="0"/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 smtClean="0"/>
              <a:t>unigol</a:t>
            </a:r>
            <a:r>
              <a:rPr lang="en-GB" dirty="0" smtClean="0"/>
              <a:t> &amp; ISC</a:t>
            </a:r>
            <a:endParaRPr lang="en-GB" dirty="0"/>
          </a:p>
          <a:p>
            <a:r>
              <a:rPr lang="en-GB" dirty="0" smtClean="0">
                <a:solidFill>
                  <a:schemeClr val="accent3">
                    <a:lumMod val="75000"/>
                  </a:schemeClr>
                </a:solidFill>
                <a:hlinkClick r:id="rId2"/>
              </a:rPr>
              <a:t>E-Teach</a:t>
            </a:r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 ***</a:t>
            </a:r>
            <a:endParaRPr lang="en-GB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n-GB" sz="2600" dirty="0" err="1" smtClean="0"/>
              <a:t>Asiantaethau</a:t>
            </a:r>
            <a:r>
              <a:rPr lang="en-GB" sz="2600" dirty="0" smtClean="0"/>
              <a:t> &amp; </a:t>
            </a:r>
            <a:r>
              <a:rPr lang="en-GB" sz="2600" dirty="0" err="1" smtClean="0"/>
              <a:t>Chyflenwi</a:t>
            </a:r>
            <a:endParaRPr lang="en-GB" sz="2600" dirty="0"/>
          </a:p>
          <a:p>
            <a:r>
              <a:rPr lang="en-GB" dirty="0" err="1">
                <a:hlinkClick r:id="rId3"/>
              </a:rPr>
              <a:t>Safleoedd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Swyddi</a:t>
            </a:r>
            <a:endParaRPr lang="en-GB" dirty="0"/>
          </a:p>
          <a:p>
            <a:r>
              <a:rPr lang="en-GB" dirty="0" err="1"/>
              <a:t>Rhwydwaith</a:t>
            </a:r>
            <a:r>
              <a:rPr lang="en-GB" dirty="0"/>
              <a:t> / </a:t>
            </a:r>
            <a:r>
              <a:rPr lang="en-GB" dirty="0" err="1" smtClean="0"/>
              <a:t>WoM</a:t>
            </a:r>
            <a:endParaRPr lang="en-GB" dirty="0" smtClean="0"/>
          </a:p>
          <a:p>
            <a:r>
              <a:rPr lang="en-GB" dirty="0" err="1"/>
              <a:t>papurau</a:t>
            </a:r>
            <a:r>
              <a:rPr lang="en-GB" dirty="0"/>
              <a:t> </a:t>
            </a:r>
            <a:r>
              <a:rPr lang="en-GB" dirty="0" err="1" smtClean="0"/>
              <a:t>newydd</a:t>
            </a:r>
            <a:r>
              <a:rPr lang="en-GB" dirty="0" smtClean="0"/>
              <a:t> </a:t>
            </a:r>
            <a:r>
              <a:rPr lang="en-GB" sz="2200" dirty="0" err="1" smtClean="0">
                <a:solidFill>
                  <a:schemeClr val="bg1">
                    <a:lumMod val="75000"/>
                  </a:schemeClr>
                </a:solidFill>
              </a:rPr>
              <a:t>e.e</a:t>
            </a:r>
            <a:r>
              <a:rPr lang="en-GB" sz="2200" dirty="0" smtClean="0">
                <a:solidFill>
                  <a:schemeClr val="bg1">
                    <a:lumMod val="75000"/>
                  </a:schemeClr>
                </a:solidFill>
              </a:rPr>
              <a:t>. T/G</a:t>
            </a:r>
          </a:p>
          <a:p>
            <a:r>
              <a:rPr lang="en-GB" b="1" dirty="0">
                <a:solidFill>
                  <a:srgbClr val="7030A0"/>
                </a:solidFill>
              </a:rPr>
              <a:t>FRA18 </a:t>
            </a:r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&amp; E-</a:t>
            </a:r>
            <a:r>
              <a:rPr lang="en-GB" b="1" dirty="0" err="1">
                <a:solidFill>
                  <a:schemeClr val="accent3">
                    <a:lumMod val="75000"/>
                  </a:schemeClr>
                </a:solidFill>
              </a:rPr>
              <a:t>restr</a:t>
            </a:r>
            <a:endParaRPr lang="en-GB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Local authorities*</a:t>
            </a:r>
          </a:p>
          <a:p>
            <a:r>
              <a:rPr lang="en-GB" dirty="0" smtClean="0"/>
              <a:t>Collab. &amp; Partnerships </a:t>
            </a:r>
          </a:p>
          <a:p>
            <a:r>
              <a:rPr lang="en-GB" dirty="0" smtClean="0"/>
              <a:t>Individual Schools </a:t>
            </a:r>
            <a:r>
              <a:rPr lang="en-GB" sz="2200" dirty="0" smtClean="0"/>
              <a:t>&amp; ISC</a:t>
            </a:r>
          </a:p>
          <a:p>
            <a:r>
              <a:rPr lang="en-GB" dirty="0" smtClean="0">
                <a:solidFill>
                  <a:schemeClr val="accent3">
                    <a:lumMod val="75000"/>
                  </a:schemeClr>
                </a:solidFill>
                <a:hlinkClick r:id="rId2"/>
              </a:rPr>
              <a:t>E-Teach </a:t>
            </a:r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***</a:t>
            </a:r>
          </a:p>
          <a:p>
            <a:r>
              <a:rPr lang="en-GB" dirty="0" smtClean="0"/>
              <a:t>Agencies &amp; supply</a:t>
            </a:r>
          </a:p>
          <a:p>
            <a:r>
              <a:rPr lang="en-GB" dirty="0" smtClean="0">
                <a:hlinkClick r:id="rId4"/>
              </a:rPr>
              <a:t>Job Sites </a:t>
            </a:r>
            <a:endParaRPr lang="en-GB" dirty="0" smtClean="0"/>
          </a:p>
          <a:p>
            <a:r>
              <a:rPr lang="en-GB" dirty="0" smtClean="0"/>
              <a:t>Network / </a:t>
            </a:r>
            <a:r>
              <a:rPr lang="en-GB" dirty="0" err="1" smtClean="0"/>
              <a:t>WoM</a:t>
            </a:r>
            <a:r>
              <a:rPr lang="en-GB" dirty="0" smtClean="0"/>
              <a:t> </a:t>
            </a:r>
          </a:p>
          <a:p>
            <a:r>
              <a:rPr lang="en-GB" dirty="0" smtClean="0"/>
              <a:t>Newspapers </a:t>
            </a:r>
            <a:r>
              <a:rPr lang="en-GB" sz="2200" dirty="0" smtClean="0">
                <a:solidFill>
                  <a:schemeClr val="bg1">
                    <a:lumMod val="75000"/>
                  </a:schemeClr>
                </a:solidFill>
              </a:rPr>
              <a:t>e.g. T/G</a:t>
            </a:r>
          </a:p>
          <a:p>
            <a:r>
              <a:rPr lang="en-GB" b="1" dirty="0" smtClean="0">
                <a:solidFill>
                  <a:srgbClr val="7030A0"/>
                </a:solidFill>
              </a:rPr>
              <a:t>TRF18 </a:t>
            </a:r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&amp; E-list</a:t>
            </a:r>
            <a:endParaRPr lang="en-GB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806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1" y="1268760"/>
            <a:ext cx="8003232" cy="468052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7030A0"/>
                </a:solidFill>
              </a:rPr>
              <a:t>     </a:t>
            </a:r>
            <a:r>
              <a:rPr lang="en-GB" dirty="0" err="1" smtClean="0">
                <a:solidFill>
                  <a:srgbClr val="7030A0"/>
                </a:solidFill>
              </a:rPr>
              <a:t>Adroddiad</a:t>
            </a:r>
            <a:r>
              <a:rPr lang="en-GB" dirty="0" smtClean="0">
                <a:solidFill>
                  <a:srgbClr val="7030A0"/>
                </a:solidFill>
              </a:rPr>
              <a:t>          Report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56836" y="1094472"/>
            <a:ext cx="8203597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6250" y="579685"/>
            <a:ext cx="1231499" cy="554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333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9164294"/>
              </p:ext>
            </p:extLst>
          </p:nvPr>
        </p:nvGraphicFramePr>
        <p:xfrm>
          <a:off x="611560" y="2060848"/>
          <a:ext cx="7992888" cy="204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/>
                <a:gridCol w="2232248"/>
                <a:gridCol w="2808311"/>
              </a:tblGrid>
              <a:tr h="151216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3200" b="1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Recriwtio addysgu: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3200" b="1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Asiantaethau a Chyflenwi</a:t>
                      </a:r>
                      <a:endParaRPr lang="en-GB" sz="6600" b="1" i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b="1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en-GB" sz="6000" b="1" i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dirty="0" smtClean="0">
                          <a:solidFill>
                            <a:schemeClr val="bg1"/>
                          </a:solidFill>
                        </a:rPr>
                        <a:t>Teaching Recruitment: Agencies &amp; Supply</a:t>
                      </a:r>
                      <a:endParaRPr lang="en-GB" sz="6000" b="1" i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91519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Asiantaethau</a:t>
            </a: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Agencies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Farchnad</a:t>
            </a:r>
            <a:r>
              <a:rPr lang="en-GB" dirty="0" smtClean="0"/>
              <a:t> </a:t>
            </a:r>
            <a:r>
              <a:rPr lang="en-GB" dirty="0" err="1"/>
              <a:t>Iach</a:t>
            </a:r>
            <a:r>
              <a:rPr lang="en-GB" dirty="0"/>
              <a:t> </a:t>
            </a:r>
            <a:r>
              <a:rPr lang="en-GB" dirty="0" smtClean="0"/>
              <a:t>50</a:t>
            </a:r>
            <a:r>
              <a:rPr lang="en-GB" dirty="0"/>
              <a:t>+</a:t>
            </a:r>
          </a:p>
          <a:p>
            <a:r>
              <a:rPr lang="en-GB" dirty="0" err="1"/>
              <a:t>Tymor</a:t>
            </a:r>
            <a:r>
              <a:rPr lang="en-GB" dirty="0"/>
              <a:t> </a:t>
            </a:r>
            <a:r>
              <a:rPr lang="en-GB" dirty="0" err="1"/>
              <a:t>byr</a:t>
            </a:r>
            <a:endParaRPr lang="en-GB" dirty="0"/>
          </a:p>
          <a:p>
            <a:r>
              <a:rPr lang="en-GB" dirty="0" err="1"/>
              <a:t>Hir-dymor</a:t>
            </a:r>
            <a:endParaRPr lang="en-GB" dirty="0"/>
          </a:p>
          <a:p>
            <a:r>
              <a:rPr lang="en-GB" dirty="0" err="1" smtClean="0"/>
              <a:t>Amrywio'n</a:t>
            </a:r>
            <a:r>
              <a:rPr lang="en-GB" dirty="0" smtClean="0"/>
              <a:t> </a:t>
            </a:r>
            <a:r>
              <a:rPr lang="en-GB" dirty="0" err="1"/>
              <a:t>sylweddol</a:t>
            </a:r>
            <a:endParaRPr lang="en-GB" dirty="0"/>
          </a:p>
          <a:p>
            <a:r>
              <a:rPr lang="en-GB" b="1" dirty="0" err="1" smtClean="0"/>
              <a:t>Eich</a:t>
            </a:r>
            <a:r>
              <a:rPr lang="en-GB" b="1" dirty="0" smtClean="0"/>
              <a:t> </a:t>
            </a:r>
            <a:r>
              <a:rPr lang="en-GB" b="1" dirty="0" err="1"/>
              <a:t>meini</a:t>
            </a:r>
            <a:r>
              <a:rPr lang="en-GB" b="1" dirty="0"/>
              <a:t> </a:t>
            </a:r>
            <a:r>
              <a:rPr lang="en-GB" b="1" dirty="0" err="1"/>
              <a:t>prawf</a:t>
            </a:r>
            <a:endParaRPr lang="en-GB" b="1" dirty="0"/>
          </a:p>
          <a:p>
            <a:r>
              <a:rPr lang="en-GB" i="1" dirty="0"/>
              <a:t>Caveat Emptor … </a:t>
            </a:r>
          </a:p>
          <a:p>
            <a:r>
              <a:rPr lang="en-GB" dirty="0" err="1" smtClean="0"/>
              <a:t>Cyflenwad</a:t>
            </a:r>
            <a:endParaRPr lang="en-GB" dirty="0" smtClean="0"/>
          </a:p>
          <a:p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 smtClean="0"/>
              <a:t>dramor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Healthy market 50+</a:t>
            </a:r>
          </a:p>
          <a:p>
            <a:r>
              <a:rPr lang="en-GB" dirty="0" smtClean="0"/>
              <a:t>Short-term </a:t>
            </a:r>
          </a:p>
          <a:p>
            <a:r>
              <a:rPr lang="en-GB" dirty="0" smtClean="0"/>
              <a:t>Long-term</a:t>
            </a:r>
          </a:p>
          <a:p>
            <a:r>
              <a:rPr lang="en-GB" dirty="0" smtClean="0"/>
              <a:t>Vary significantly</a:t>
            </a:r>
          </a:p>
          <a:p>
            <a:r>
              <a:rPr lang="en-GB" b="1" dirty="0" smtClean="0"/>
              <a:t>Your criteria </a:t>
            </a:r>
          </a:p>
          <a:p>
            <a:r>
              <a:rPr lang="en-GB" i="1" dirty="0" smtClean="0"/>
              <a:t>Caveat Emptor … </a:t>
            </a:r>
          </a:p>
          <a:p>
            <a:r>
              <a:rPr lang="en-GB" dirty="0" smtClean="0"/>
              <a:t>Supply  </a:t>
            </a:r>
          </a:p>
          <a:p>
            <a:r>
              <a:rPr lang="en-GB" dirty="0" smtClean="0"/>
              <a:t>Working abroad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1676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 err="1" smtClean="0">
                <a:solidFill>
                  <a:srgbClr val="0070C0"/>
                </a:solidFill>
              </a:rPr>
              <a:t>Marchnad</a:t>
            </a:r>
            <a:r>
              <a:rPr lang="en-GB" sz="3200" dirty="0" smtClean="0">
                <a:solidFill>
                  <a:srgbClr val="0070C0"/>
                </a:solidFill>
              </a:rPr>
              <a:t> </a:t>
            </a:r>
            <a:r>
              <a:rPr lang="en-GB" sz="3200" dirty="0" err="1" smtClean="0">
                <a:solidFill>
                  <a:srgbClr val="0070C0"/>
                </a:solidFill>
              </a:rPr>
              <a:t>Asiantaeth</a:t>
            </a:r>
            <a:r>
              <a:rPr lang="en-GB" sz="3200" dirty="0" smtClean="0">
                <a:solidFill>
                  <a:srgbClr val="0070C0"/>
                </a:solidFill>
              </a:rPr>
              <a:t>      Agency market</a:t>
            </a:r>
            <a:endParaRPr lang="en-GB" sz="3200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Parhaol</a:t>
            </a:r>
            <a:r>
              <a:rPr lang="en-GB" dirty="0"/>
              <a:t> - </a:t>
            </a:r>
            <a:r>
              <a:rPr lang="en-GB" dirty="0" err="1"/>
              <a:t>Cyflenwad</a:t>
            </a:r>
            <a:endParaRPr lang="en-GB" dirty="0"/>
          </a:p>
          <a:p>
            <a:r>
              <a:rPr lang="en-GB" dirty="0" err="1" smtClean="0"/>
              <a:t>Amlwladol</a:t>
            </a:r>
            <a:r>
              <a:rPr lang="en-GB" dirty="0" smtClean="0"/>
              <a:t> </a:t>
            </a:r>
            <a:r>
              <a:rPr lang="en-GB" dirty="0"/>
              <a:t>- </a:t>
            </a:r>
            <a:r>
              <a:rPr lang="en-GB" dirty="0" err="1"/>
              <a:t>Lleol</a:t>
            </a:r>
            <a:endParaRPr lang="en-GB" dirty="0"/>
          </a:p>
          <a:p>
            <a:r>
              <a:rPr lang="en-GB" dirty="0" err="1"/>
              <a:t>Generig</a:t>
            </a:r>
            <a:r>
              <a:rPr lang="en-GB" dirty="0"/>
              <a:t> - Niche</a:t>
            </a:r>
          </a:p>
          <a:p>
            <a:r>
              <a:rPr lang="en-GB" dirty="0" err="1"/>
              <a:t>Cymraeg</a:t>
            </a:r>
            <a:endParaRPr lang="en-GB" dirty="0"/>
          </a:p>
          <a:p>
            <a:r>
              <a:rPr lang="en-GB" dirty="0" err="1"/>
              <a:t>Amrywiaeth</a:t>
            </a:r>
            <a:r>
              <a:rPr lang="en-GB" dirty="0"/>
              <a:t> o </a:t>
            </a:r>
            <a:r>
              <a:rPr lang="en-GB" dirty="0" err="1"/>
              <a:t>rolau</a:t>
            </a:r>
            <a:endParaRPr lang="en-GB" dirty="0"/>
          </a:p>
          <a:p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endParaRPr lang="en-GB" dirty="0"/>
          </a:p>
          <a:p>
            <a:r>
              <a:rPr lang="en-GB" dirty="0" smtClean="0"/>
              <a:t>T&amp;C </a:t>
            </a:r>
            <a:r>
              <a:rPr lang="en-GB" dirty="0" err="1" smtClean="0"/>
              <a:t>benodol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i="1" dirty="0" smtClean="0"/>
              <a:t>£ </a:t>
            </a:r>
            <a:r>
              <a:rPr lang="en-GB" i="1" dirty="0" err="1"/>
              <a:t>sylfaenol</a:t>
            </a:r>
            <a:r>
              <a:rPr lang="en-GB" i="1" dirty="0"/>
              <a:t> V </a:t>
            </a:r>
            <a:r>
              <a:rPr lang="en-GB" i="1" dirty="0" err="1" smtClean="0"/>
              <a:t>eraill</a:t>
            </a:r>
            <a:endParaRPr lang="en-GB" i="1" dirty="0"/>
          </a:p>
          <a:p>
            <a:r>
              <a:rPr lang="en-GB" dirty="0" err="1"/>
              <a:t>Enw</a:t>
            </a:r>
            <a:r>
              <a:rPr lang="en-GB" dirty="0"/>
              <a:t> da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Permanent – Supply</a:t>
            </a:r>
          </a:p>
          <a:p>
            <a:r>
              <a:rPr lang="en-GB" dirty="0" smtClean="0"/>
              <a:t>Multinational - Local </a:t>
            </a:r>
          </a:p>
          <a:p>
            <a:r>
              <a:rPr lang="en-GB" dirty="0" smtClean="0"/>
              <a:t>Generic - Niche</a:t>
            </a:r>
          </a:p>
          <a:p>
            <a:r>
              <a:rPr lang="en-GB" dirty="0" err="1" smtClean="0"/>
              <a:t>Cymraeg</a:t>
            </a:r>
            <a:r>
              <a:rPr lang="en-GB" dirty="0" smtClean="0"/>
              <a:t> </a:t>
            </a:r>
          </a:p>
          <a:p>
            <a:r>
              <a:rPr lang="en-GB" dirty="0" smtClean="0"/>
              <a:t>Range of roles</a:t>
            </a:r>
          </a:p>
          <a:p>
            <a:r>
              <a:rPr lang="en-GB" dirty="0" smtClean="0"/>
              <a:t>Schools coverage</a:t>
            </a:r>
          </a:p>
          <a:p>
            <a:r>
              <a:rPr lang="en-GB" dirty="0" smtClean="0"/>
              <a:t>Particular T&amp;Cs</a:t>
            </a:r>
          </a:p>
          <a:p>
            <a:r>
              <a:rPr lang="en-GB" i="1" dirty="0" smtClean="0"/>
              <a:t>Basic £ V other</a:t>
            </a:r>
          </a:p>
          <a:p>
            <a:r>
              <a:rPr lang="en-GB" dirty="0" smtClean="0"/>
              <a:t>Reputation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05590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7200" b="1" dirty="0" smtClean="0"/>
              <a:t>+</a:t>
            </a:r>
            <a:r>
              <a:rPr lang="en-GB" dirty="0" smtClean="0"/>
              <a:t> </a:t>
            </a:r>
            <a:r>
              <a:rPr lang="en-GB" sz="6000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00201"/>
            <a:ext cx="4172272" cy="3989040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datblygu</a:t>
            </a:r>
            <a:endParaRPr lang="en-GB" dirty="0"/>
          </a:p>
          <a:p>
            <a:r>
              <a:rPr lang="en-GB" dirty="0" err="1"/>
              <a:t>Dewisiadau</a:t>
            </a:r>
            <a:r>
              <a:rPr lang="en-GB" dirty="0"/>
              <a:t> </a:t>
            </a:r>
            <a:r>
              <a:rPr lang="en-GB" dirty="0" err="1"/>
              <a:t>ymchwilio</a:t>
            </a:r>
            <a:endParaRPr lang="en-GB" dirty="0"/>
          </a:p>
          <a:p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hoffi</a:t>
            </a:r>
            <a:endParaRPr lang="en-GB" dirty="0"/>
          </a:p>
          <a:p>
            <a:r>
              <a:rPr lang="en-GB" dirty="0" err="1"/>
              <a:t>Amrywiaeth</a:t>
            </a:r>
            <a:endParaRPr lang="en-GB" dirty="0"/>
          </a:p>
          <a:p>
            <a:r>
              <a:rPr lang="en-GB" dirty="0" err="1"/>
              <a:t>Amrediad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ceisiadau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dyfodol</a:t>
            </a:r>
            <a:endParaRPr lang="en-GB" dirty="0"/>
          </a:p>
          <a:p>
            <a:r>
              <a:rPr lang="en-GB" dirty="0" err="1"/>
              <a:t>Rhwydwaith</a:t>
            </a:r>
            <a:endParaRPr lang="en-GB" dirty="0"/>
          </a:p>
          <a:p>
            <a:r>
              <a:rPr lang="en-GB" dirty="0"/>
              <a:t>Gall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bleserus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smtClean="0"/>
              <a:t>Chi GALLI </a:t>
            </a:r>
            <a:r>
              <a:rPr lang="en-GB" dirty="0" err="1" smtClean="0"/>
              <a:t>galw’r</a:t>
            </a:r>
            <a:r>
              <a:rPr lang="en-GB" dirty="0" smtClean="0"/>
              <a:t> </a:t>
            </a:r>
            <a:r>
              <a:rPr lang="en-GB" dirty="0" err="1" smtClean="0"/>
              <a:t>lluniau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Development phase</a:t>
            </a:r>
          </a:p>
          <a:p>
            <a:r>
              <a:rPr lang="en-GB" dirty="0" smtClean="0"/>
              <a:t>Researching choices</a:t>
            </a:r>
          </a:p>
          <a:p>
            <a:r>
              <a:rPr lang="en-GB" dirty="0" smtClean="0"/>
              <a:t>Dislikes</a:t>
            </a:r>
          </a:p>
          <a:p>
            <a:r>
              <a:rPr lang="en-GB" dirty="0" smtClean="0"/>
              <a:t>Variety</a:t>
            </a:r>
          </a:p>
          <a:p>
            <a:r>
              <a:rPr lang="en-GB" dirty="0" smtClean="0"/>
              <a:t>Range in future applications</a:t>
            </a:r>
          </a:p>
          <a:p>
            <a:r>
              <a:rPr lang="en-GB" dirty="0" smtClean="0"/>
              <a:t>Network </a:t>
            </a:r>
          </a:p>
          <a:p>
            <a:r>
              <a:rPr lang="en-GB" dirty="0" smtClean="0"/>
              <a:t>Can be really enjoyable</a:t>
            </a:r>
          </a:p>
          <a:p>
            <a:r>
              <a:rPr lang="en-GB" dirty="0" smtClean="0"/>
              <a:t>You CAN call the shots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9689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56578"/>
            <a:ext cx="8229600" cy="861060"/>
          </a:xfrm>
        </p:spPr>
        <p:txBody>
          <a:bodyPr>
            <a:normAutofit/>
          </a:bodyPr>
          <a:lstStyle/>
          <a:p>
            <a:r>
              <a:rPr lang="en-GB" sz="4600" b="1" dirty="0" smtClean="0">
                <a:solidFill>
                  <a:srgbClr val="00B050"/>
                </a:solidFill>
              </a:rPr>
              <a:t>NASUWT</a:t>
            </a:r>
            <a:endParaRPr lang="en-GB" sz="4600" b="1" dirty="0">
              <a:solidFill>
                <a:srgbClr val="00B050"/>
              </a:solidFill>
            </a:endParaRP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56578"/>
            <a:ext cx="2016224" cy="1000214"/>
          </a:xfrm>
          <a:prstGeom prst="rect">
            <a:avLst/>
          </a:prstGeom>
          <a:noFill/>
        </p:spPr>
      </p:pic>
      <p:pic>
        <p:nvPicPr>
          <p:cNvPr id="5" name="Picture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56578"/>
            <a:ext cx="1872208" cy="1000214"/>
          </a:xfrm>
          <a:prstGeom prst="rect">
            <a:avLst/>
          </a:prstGeom>
          <a:noFill/>
        </p:spPr>
      </p:pic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9192490"/>
              </p:ext>
            </p:extLst>
          </p:nvPr>
        </p:nvGraphicFramePr>
        <p:xfrm>
          <a:off x="755576" y="1628799"/>
          <a:ext cx="7488832" cy="3168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28802"/>
                <a:gridCol w="1318893"/>
                <a:gridCol w="4741137"/>
              </a:tblGrid>
              <a:tr h="99980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</a:rPr>
                        <a:t>Rhan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Section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</a:rPr>
                        <a:t>Dolen</a:t>
                      </a:r>
                      <a:r>
                        <a:rPr lang="en-GB" sz="2000" dirty="0">
                          <a:effectLst/>
                        </a:rPr>
                        <a:t> / Link: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48052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i="1">
                          <a:effectLst/>
                        </a:rPr>
                        <a:t>Adre</a:t>
                      </a:r>
                      <a:endParaRPr lang="en-GB" sz="2000" i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i="1">
                          <a:effectLst/>
                        </a:rPr>
                        <a:t>Splash</a:t>
                      </a:r>
                      <a:endParaRPr lang="en-GB" sz="2000" i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hlinkClick r:id="rId3"/>
                        </a:rPr>
                        <a:t>https://</a:t>
                      </a:r>
                      <a:r>
                        <a:rPr lang="en-GB" sz="1200" dirty="0" smtClean="0">
                          <a:effectLst/>
                          <a:hlinkClick r:id="rId3"/>
                        </a:rPr>
                        <a:t>www.nasuwt.org.uk/advice/wales.html</a:t>
                      </a:r>
                      <a:r>
                        <a:rPr lang="en-GB" sz="1200" dirty="0" smtClean="0">
                          <a:effectLst/>
                        </a:rPr>
                        <a:t> </a:t>
                      </a:r>
                      <a:endParaRPr lang="en-GB" sz="2000" dirty="0"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</a:tr>
              <a:tr h="48052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i="1">
                          <a:effectLst/>
                        </a:rPr>
                        <a:t>Cyflenwad</a:t>
                      </a:r>
                      <a:endParaRPr lang="en-GB" sz="2000" i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i="1">
                          <a:effectLst/>
                        </a:rPr>
                        <a:t>Supply</a:t>
                      </a:r>
                      <a:endParaRPr lang="en-GB" sz="2000" i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hlinkClick r:id="rId4"/>
                        </a:rPr>
                        <a:t>https://</a:t>
                      </a:r>
                      <a:r>
                        <a:rPr lang="en-GB" sz="1200" dirty="0" smtClean="0">
                          <a:effectLst/>
                          <a:hlinkClick r:id="rId4"/>
                        </a:rPr>
                        <a:t>www.nasuwt.org.uk/advice/supply-teacher.html</a:t>
                      </a:r>
                      <a:r>
                        <a:rPr lang="en-GB" sz="1200" dirty="0" smtClean="0">
                          <a:effectLst/>
                        </a:rPr>
                        <a:t>   </a:t>
                      </a:r>
                      <a:endParaRPr lang="en-GB" sz="2000" dirty="0"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</a:tr>
              <a:tr h="72696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i="1">
                          <a:effectLst/>
                        </a:rPr>
                        <a:t>Arolwg</a:t>
                      </a:r>
                      <a:endParaRPr lang="en-GB" sz="2000" i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i="1">
                          <a:effectLst/>
                        </a:rPr>
                        <a:t>Survey</a:t>
                      </a:r>
                      <a:endParaRPr lang="en-GB" sz="2000" i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hlinkClick r:id="rId5"/>
                        </a:rPr>
                        <a:t>https://</a:t>
                      </a:r>
                      <a:r>
                        <a:rPr lang="en-GB" sz="1200" dirty="0" smtClean="0">
                          <a:effectLst/>
                          <a:hlinkClick r:id="rId5"/>
                        </a:rPr>
                        <a:t>www.nasuwt.org.uk/uploads/assets/uploaded/e7d27137-a3cb-4db8-ae6d1c34024d344a.pdf</a:t>
                      </a:r>
                      <a:r>
                        <a:rPr lang="en-GB" sz="1200" dirty="0" smtClean="0">
                          <a:effectLst/>
                        </a:rPr>
                        <a:t>   </a:t>
                      </a:r>
                      <a:endParaRPr lang="en-GB" sz="2000" dirty="0"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</a:tr>
              <a:tr h="48052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i="1">
                          <a:effectLst/>
                        </a:rPr>
                        <a:t>BEA</a:t>
                      </a:r>
                      <a:endParaRPr lang="en-GB" sz="2000" i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i="1" dirty="0">
                          <a:effectLst/>
                        </a:rPr>
                        <a:t>RYA</a:t>
                      </a:r>
                      <a:endParaRPr lang="en-GB" sz="2000" i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hlinkClick r:id="rId6"/>
                        </a:rPr>
                        <a:t>http://www.supplyadvisor.co.uk</a:t>
                      </a:r>
                      <a:r>
                        <a:rPr lang="en-GB" sz="1200" dirty="0" smtClean="0">
                          <a:effectLst/>
                          <a:hlinkClick r:id="rId6"/>
                        </a:rPr>
                        <a:t>/</a:t>
                      </a:r>
                      <a:r>
                        <a:rPr lang="en-GB" sz="1200" dirty="0" smtClean="0">
                          <a:effectLst/>
                        </a:rPr>
                        <a:t> </a:t>
                      </a:r>
                      <a:endParaRPr lang="en-GB" sz="2000" dirty="0"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3842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7724218"/>
              </p:ext>
            </p:extLst>
          </p:nvPr>
        </p:nvGraphicFramePr>
        <p:xfrm>
          <a:off x="611560" y="2060848"/>
          <a:ext cx="7992888" cy="204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/>
                <a:gridCol w="2232248"/>
                <a:gridCol w="2808311"/>
              </a:tblGrid>
              <a:tr h="151216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3200" b="1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Ffair Recriwtio Addysgu PCYDDS</a:t>
                      </a:r>
                      <a:endParaRPr lang="en-GB" sz="6600" b="1" i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b="1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6000" b="1" i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dirty="0" smtClean="0">
                          <a:solidFill>
                            <a:schemeClr val="bg1"/>
                          </a:solidFill>
                        </a:rPr>
                        <a:t>UWTSD Teaching Recruitment Fair </a:t>
                      </a:r>
                      <a:endParaRPr lang="en-GB" sz="6000" b="1" i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33806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41178761"/>
              </p:ext>
            </p:extLst>
          </p:nvPr>
        </p:nvGraphicFramePr>
        <p:xfrm>
          <a:off x="457200" y="1628800"/>
          <a:ext cx="8229600" cy="26642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cument" r:id="rId3" imgW="6644304" imgH="1490273" progId="Word.Document.12">
                  <p:embed/>
                </p:oleObj>
              </mc:Choice>
              <mc:Fallback>
                <p:oleObj name="Document" r:id="rId3" imgW="6644304" imgH="149027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7200" y="1628800"/>
                        <a:ext cx="8229600" cy="26642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25" name="Picture 17" descr="Logo new (bulletin)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317625" cy="43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14796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800" dirty="0" smtClean="0">
                <a:solidFill>
                  <a:srgbClr val="0070C0"/>
                </a:solidFill>
              </a:rPr>
              <a:t>     </a:t>
            </a:r>
            <a:r>
              <a:rPr lang="en-GB" sz="3800" dirty="0" err="1" smtClean="0">
                <a:solidFill>
                  <a:srgbClr val="0070C0"/>
                </a:solidFill>
              </a:rPr>
              <a:t>Crynodeb</a:t>
            </a:r>
            <a:r>
              <a:rPr lang="en-GB" sz="3800" dirty="0" smtClean="0">
                <a:solidFill>
                  <a:srgbClr val="0070C0"/>
                </a:solidFill>
              </a:rPr>
              <a:t>:               Summary: </a:t>
            </a:r>
            <a:endParaRPr lang="en-GB" sz="3800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 smtClean="0"/>
              <a:t>Unig</a:t>
            </a:r>
            <a:r>
              <a:rPr lang="en-GB" dirty="0" smtClean="0"/>
              <a:t> </a:t>
            </a:r>
            <a:r>
              <a:rPr lang="en-GB" dirty="0" err="1" smtClean="0"/>
              <a:t>Ffair</a:t>
            </a:r>
            <a:r>
              <a:rPr lang="en-GB" dirty="0" smtClean="0"/>
              <a:t> </a:t>
            </a:r>
            <a:r>
              <a:rPr lang="en-GB" dirty="0" err="1" smtClean="0"/>
              <a:t>ni’n</a:t>
            </a:r>
            <a:r>
              <a:rPr lang="en-GB" dirty="0" smtClean="0"/>
              <a:t> </a:t>
            </a:r>
            <a:r>
              <a:rPr lang="en-GB" dirty="0" err="1" smtClean="0"/>
              <a:t>drefnu</a:t>
            </a:r>
            <a:endParaRPr lang="en-GB" dirty="0"/>
          </a:p>
          <a:p>
            <a:r>
              <a:rPr lang="en-GB" dirty="0"/>
              <a:t>c </a:t>
            </a:r>
            <a:r>
              <a:rPr lang="en-GB" dirty="0" smtClean="0"/>
              <a:t>200 </a:t>
            </a:r>
            <a:r>
              <a:rPr lang="en-GB" dirty="0"/>
              <a:t>o </a:t>
            </a:r>
            <a:r>
              <a:rPr lang="en-GB" dirty="0" err="1" smtClean="0"/>
              <a:t>oriau-dyn</a:t>
            </a:r>
            <a:endParaRPr lang="en-GB" dirty="0"/>
          </a:p>
          <a:p>
            <a:r>
              <a:rPr lang="en-GB" dirty="0" smtClean="0"/>
              <a:t>350 </a:t>
            </a:r>
            <a:r>
              <a:rPr lang="en-GB" dirty="0"/>
              <a:t>o </a:t>
            </a:r>
            <a:r>
              <a:rPr lang="en-GB" dirty="0" err="1"/>
              <a:t>fyfyrwyr</a:t>
            </a:r>
            <a:r>
              <a:rPr lang="en-GB" dirty="0"/>
              <a:t> </a:t>
            </a:r>
            <a:r>
              <a:rPr lang="en-GB" dirty="0" smtClean="0"/>
              <a:t>HCA</a:t>
            </a:r>
            <a:endParaRPr lang="en-GB" dirty="0"/>
          </a:p>
          <a:p>
            <a:r>
              <a:rPr lang="en-GB" dirty="0"/>
              <a:t>35 o </a:t>
            </a:r>
            <a:r>
              <a:rPr lang="en-GB" dirty="0" err="1"/>
              <a:t>arddangoswyr</a:t>
            </a:r>
            <a:endParaRPr lang="en-GB" dirty="0"/>
          </a:p>
          <a:p>
            <a:r>
              <a:rPr lang="en-GB" dirty="0" err="1" smtClean="0"/>
              <a:t>Uniong</a:t>
            </a:r>
            <a:r>
              <a:rPr lang="en-GB" dirty="0" smtClean="0"/>
              <a:t>/</a:t>
            </a:r>
            <a:r>
              <a:rPr lang="en-GB" dirty="0" err="1" smtClean="0"/>
              <a:t>Asiant</a:t>
            </a:r>
            <a:r>
              <a:rPr lang="en-GB" dirty="0" smtClean="0"/>
              <a:t>.+ 3ddP</a:t>
            </a:r>
            <a:endParaRPr lang="en-GB" dirty="0"/>
          </a:p>
          <a:p>
            <a:r>
              <a:rPr lang="en-GB" dirty="0"/>
              <a:t>3 </a:t>
            </a:r>
            <a:r>
              <a:rPr lang="en-GB" dirty="0" err="1"/>
              <a:t>darlith</a:t>
            </a:r>
            <a:r>
              <a:rPr lang="en-GB" dirty="0"/>
              <a:t> - </a:t>
            </a:r>
            <a:r>
              <a:rPr lang="en-GB" i="1" dirty="0" err="1"/>
              <a:t>eich</a:t>
            </a:r>
            <a:r>
              <a:rPr lang="en-GB" i="1" dirty="0"/>
              <a:t> </a:t>
            </a:r>
            <a:r>
              <a:rPr lang="en-GB" i="1" dirty="0" err="1"/>
              <a:t>apwyntiad</a:t>
            </a:r>
            <a:r>
              <a:rPr lang="en-GB" i="1" dirty="0"/>
              <a:t> </a:t>
            </a:r>
            <a:r>
              <a:rPr lang="en-GB" i="1" dirty="0" err="1"/>
              <a:t>addysgu</a:t>
            </a:r>
            <a:r>
              <a:rPr lang="en-GB" i="1" dirty="0"/>
              <a:t> </a:t>
            </a:r>
            <a:r>
              <a:rPr lang="en-GB" i="1" dirty="0" smtClean="0"/>
              <a:t>1af </a:t>
            </a:r>
            <a:endParaRPr lang="en-GB" i="1" dirty="0"/>
          </a:p>
          <a:p>
            <a:r>
              <a:rPr lang="en-GB" dirty="0"/>
              <a:t>EICH </a:t>
            </a:r>
            <a:r>
              <a:rPr lang="en-GB" dirty="0" smtClean="0"/>
              <a:t>CYFLE CHI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Only Fair we organise</a:t>
            </a:r>
          </a:p>
          <a:p>
            <a:r>
              <a:rPr lang="en-GB" dirty="0" smtClean="0"/>
              <a:t>c 200 man-hours</a:t>
            </a:r>
          </a:p>
          <a:p>
            <a:r>
              <a:rPr lang="en-GB" dirty="0" smtClean="0"/>
              <a:t>350 ITT Students</a:t>
            </a:r>
          </a:p>
          <a:p>
            <a:r>
              <a:rPr lang="en-GB" dirty="0" smtClean="0"/>
              <a:t>35 exhibitors</a:t>
            </a:r>
          </a:p>
          <a:p>
            <a:r>
              <a:rPr lang="en-GB" dirty="0" smtClean="0"/>
              <a:t>Direct/Agency &amp; 3rdP</a:t>
            </a:r>
          </a:p>
          <a:p>
            <a:r>
              <a:rPr lang="en-GB" dirty="0" smtClean="0"/>
              <a:t>3 lectures – </a:t>
            </a:r>
            <a:r>
              <a:rPr lang="en-GB" i="1" dirty="0" smtClean="0"/>
              <a:t>your 1</a:t>
            </a:r>
            <a:r>
              <a:rPr lang="en-GB" i="1" baseline="30000" dirty="0" smtClean="0"/>
              <a:t>st</a:t>
            </a:r>
            <a:r>
              <a:rPr lang="en-GB" i="1" dirty="0" smtClean="0"/>
              <a:t> teaching appointment </a:t>
            </a:r>
          </a:p>
          <a:p>
            <a:r>
              <a:rPr lang="en-GB" dirty="0" smtClean="0"/>
              <a:t>YOUR OPPORTUNITY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5804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70C0"/>
                </a:solidFill>
              </a:rPr>
              <a:t>  </a:t>
            </a:r>
            <a:r>
              <a:rPr lang="en-GB" dirty="0" err="1" smtClean="0">
                <a:solidFill>
                  <a:srgbClr val="0070C0"/>
                </a:solidFill>
              </a:rPr>
              <a:t>Fy</a:t>
            </a:r>
            <a:r>
              <a:rPr lang="en-GB" dirty="0" smtClean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nghyngor</a:t>
            </a:r>
            <a:r>
              <a:rPr lang="en-GB" dirty="0" smtClean="0">
                <a:solidFill>
                  <a:srgbClr val="0070C0"/>
                </a:solidFill>
              </a:rPr>
              <a:t>?      My advice?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Mynychwch</a:t>
            </a:r>
            <a:r>
              <a:rPr lang="en-GB" sz="2400" dirty="0"/>
              <a:t> y </a:t>
            </a:r>
            <a:r>
              <a:rPr lang="en-GB" sz="2400" dirty="0" err="1"/>
              <a:t>ffair</a:t>
            </a:r>
            <a:r>
              <a:rPr lang="en-GB" sz="2400" dirty="0"/>
              <a:t>!</a:t>
            </a:r>
          </a:p>
          <a:p>
            <a:r>
              <a:rPr lang="en-GB" sz="2400" dirty="0" err="1"/>
              <a:t>A’r</a:t>
            </a:r>
            <a:r>
              <a:rPr lang="en-GB" sz="2400" dirty="0"/>
              <a:t> </a:t>
            </a:r>
            <a:r>
              <a:rPr lang="en-GB" sz="2400" dirty="0" err="1"/>
              <a:t>ddarlith</a:t>
            </a:r>
            <a:r>
              <a:rPr lang="en-GB" sz="2400" dirty="0"/>
              <a:t> (</a:t>
            </a:r>
            <a:r>
              <a:rPr lang="en-GB" sz="2400" dirty="0" err="1"/>
              <a:t>gwych</a:t>
            </a:r>
            <a:r>
              <a:rPr lang="en-GB" sz="2400" dirty="0"/>
              <a:t>)</a:t>
            </a:r>
          </a:p>
          <a:p>
            <a:r>
              <a:rPr lang="en-GB" sz="2400" dirty="0" err="1"/>
              <a:t>Cludiant</a:t>
            </a:r>
            <a:r>
              <a:rPr lang="en-GB" sz="2400" dirty="0"/>
              <a:t> a </a:t>
            </a:r>
            <a:r>
              <a:rPr lang="en-GB" sz="2400" dirty="0" err="1"/>
              <a:t>pharcio</a:t>
            </a:r>
            <a:endParaRPr lang="en-GB" sz="2400" dirty="0"/>
          </a:p>
          <a:p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</a:rPr>
              <a:t>Rhestr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GB" sz="2400" dirty="0" err="1" smtClean="0">
                <a:solidFill>
                  <a:schemeClr val="accent3">
                    <a:lumMod val="75000"/>
                  </a:schemeClr>
                </a:solidFill>
              </a:rPr>
              <a:t>arddangoswyr</a:t>
            </a:r>
            <a:r>
              <a:rPr lang="en-GB" sz="2400" dirty="0" smtClean="0">
                <a:solidFill>
                  <a:schemeClr val="accent3">
                    <a:lumMod val="75000"/>
                  </a:schemeClr>
                </a:solidFill>
              </a:rPr>
              <a:t>**</a:t>
            </a:r>
            <a:endParaRPr lang="en-GB" sz="24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n-GB" sz="2400" dirty="0" err="1" smtClean="0"/>
              <a:t>Cynllun</a:t>
            </a:r>
            <a:r>
              <a:rPr lang="en-GB" sz="2400" dirty="0" smtClean="0"/>
              <a:t> chi am y </a:t>
            </a:r>
            <a:r>
              <a:rPr lang="en-GB" sz="2400" dirty="0" err="1" smtClean="0"/>
              <a:t>Ffair</a:t>
            </a:r>
            <a:r>
              <a:rPr lang="en-GB" sz="2400" dirty="0" smtClean="0"/>
              <a:t>?</a:t>
            </a:r>
            <a:endParaRPr lang="en-GB" sz="2400" dirty="0"/>
          </a:p>
          <a:p>
            <a:r>
              <a:rPr lang="en-GB" sz="2400" dirty="0" err="1"/>
              <a:t>Paratowch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cwestiynau</a:t>
            </a:r>
            <a:r>
              <a:rPr lang="en-GB" sz="2400" dirty="0"/>
              <a:t> </a:t>
            </a:r>
            <a:r>
              <a:rPr lang="en-GB" sz="2400" dirty="0" err="1"/>
              <a:t>ymlaen</a:t>
            </a:r>
            <a:r>
              <a:rPr lang="en-GB" sz="2400" dirty="0"/>
              <a:t> </a:t>
            </a:r>
            <a:r>
              <a:rPr lang="en-GB" sz="2400" dirty="0" err="1"/>
              <a:t>llaw</a:t>
            </a:r>
            <a:endParaRPr lang="en-GB" sz="2400" dirty="0"/>
          </a:p>
          <a:p>
            <a:r>
              <a:rPr lang="en-GB" sz="2400" b="1" dirty="0" err="1">
                <a:solidFill>
                  <a:schemeClr val="accent3">
                    <a:lumMod val="75000"/>
                  </a:schemeClr>
                </a:solidFill>
              </a:rPr>
              <a:t>Defnyddiwch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 y </a:t>
            </a:r>
            <a:r>
              <a:rPr lang="en-GB" sz="2400" b="1" dirty="0" err="1">
                <a:solidFill>
                  <a:schemeClr val="accent3">
                    <a:lumMod val="75000"/>
                  </a:schemeClr>
                </a:solidFill>
              </a:rPr>
              <a:t>rhestr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3">
                    <a:lumMod val="75000"/>
                  </a:schemeClr>
                </a:solidFill>
              </a:rPr>
              <a:t>wirio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 a </a:t>
            </a:r>
            <a:r>
              <a:rPr lang="en-GB" sz="2400" b="1" dirty="0" err="1" smtClean="0">
                <a:solidFill>
                  <a:schemeClr val="accent3">
                    <a:lumMod val="75000"/>
                  </a:schemeClr>
                </a:solidFill>
              </a:rPr>
              <a:t>ddarperir</a:t>
            </a:r>
            <a:r>
              <a:rPr lang="en-GB" sz="2400" b="1" dirty="0" smtClean="0">
                <a:solidFill>
                  <a:schemeClr val="accent3">
                    <a:lumMod val="75000"/>
                  </a:schemeClr>
                </a:solidFill>
              </a:rPr>
              <a:t>***</a:t>
            </a:r>
            <a:endParaRPr lang="en-GB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72272" cy="398904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Attend the fair!!!</a:t>
            </a:r>
          </a:p>
          <a:p>
            <a:r>
              <a:rPr lang="en-GB" sz="2400" dirty="0" smtClean="0"/>
              <a:t>And the lecture (superb)</a:t>
            </a:r>
          </a:p>
          <a:p>
            <a:r>
              <a:rPr lang="en-GB" sz="2400" dirty="0" smtClean="0"/>
              <a:t>Transport &amp; parking</a:t>
            </a:r>
          </a:p>
          <a:p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Read the exhibitor </a:t>
            </a:r>
            <a:r>
              <a:rPr lang="en-GB" sz="2400" dirty="0" smtClean="0">
                <a:solidFill>
                  <a:schemeClr val="accent3">
                    <a:lumMod val="75000"/>
                  </a:schemeClr>
                </a:solidFill>
              </a:rPr>
              <a:t>list**</a:t>
            </a:r>
            <a:endParaRPr lang="en-GB" sz="24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n-GB" sz="2400" dirty="0" smtClean="0"/>
              <a:t>Have a plan of attack</a:t>
            </a:r>
          </a:p>
          <a:p>
            <a:r>
              <a:rPr lang="en-GB" sz="2400" dirty="0" smtClean="0"/>
              <a:t>Prepare your questions beforehand</a:t>
            </a:r>
          </a:p>
          <a:p>
            <a:r>
              <a:rPr lang="en-GB" sz="2400" b="1" dirty="0" smtClean="0">
                <a:solidFill>
                  <a:schemeClr val="accent3">
                    <a:lumMod val="75000"/>
                  </a:schemeClr>
                </a:solidFill>
              </a:rPr>
              <a:t>Use the checklist 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GB" sz="2400" b="1" dirty="0" smtClean="0">
                <a:solidFill>
                  <a:schemeClr val="accent3">
                    <a:lumMod val="75000"/>
                  </a:schemeClr>
                </a:solidFill>
              </a:rPr>
              <a:t>    </a:t>
            </a:r>
            <a:r>
              <a:rPr lang="en-GB" sz="2400" b="1" dirty="0" smtClean="0">
                <a:solidFill>
                  <a:schemeClr val="accent3">
                    <a:lumMod val="75000"/>
                  </a:schemeClr>
                </a:solidFill>
              </a:rPr>
              <a:t>provided***</a:t>
            </a:r>
            <a:endParaRPr lang="en-GB" sz="24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922320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2953769"/>
              </p:ext>
            </p:extLst>
          </p:nvPr>
        </p:nvGraphicFramePr>
        <p:xfrm>
          <a:off x="611560" y="2060848"/>
          <a:ext cx="7992888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9"/>
                <a:gridCol w="2232248"/>
                <a:gridCol w="2808311"/>
              </a:tblGrid>
              <a:tr h="151216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Gwybodaeth</a:t>
                      </a:r>
                      <a:r>
                        <a:rPr lang="en-GB" sz="3200" b="1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3200" b="1" i="1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bellach</a:t>
                      </a:r>
                      <a:r>
                        <a:rPr lang="en-GB" sz="3200" b="1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GB" sz="3200" b="1" i="1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chwestiynau</a:t>
                      </a:r>
                      <a:endParaRPr lang="en-GB" sz="3200" b="1" i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b="1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  <a:endParaRPr lang="en-GB" sz="6000" b="1" i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dirty="0" smtClean="0">
                          <a:solidFill>
                            <a:schemeClr val="bg1"/>
                          </a:solidFill>
                        </a:rPr>
                        <a:t>Further information &amp; questions</a:t>
                      </a:r>
                      <a:endParaRPr lang="en-GB" sz="6000" b="1" i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70431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600" b="1" dirty="0" err="1" smtClean="0">
                <a:solidFill>
                  <a:srgbClr val="0070C0"/>
                </a:solidFill>
              </a:rPr>
              <a:t>Gwybodaeth</a:t>
            </a:r>
            <a:r>
              <a:rPr lang="en-GB" sz="2600" b="1" dirty="0" smtClean="0">
                <a:solidFill>
                  <a:srgbClr val="0070C0"/>
                </a:solidFill>
              </a:rPr>
              <a:t> </a:t>
            </a:r>
            <a:r>
              <a:rPr lang="en-GB" sz="2600" b="1" dirty="0" err="1" smtClean="0">
                <a:solidFill>
                  <a:srgbClr val="0070C0"/>
                </a:solidFill>
              </a:rPr>
              <a:t>pellach</a:t>
            </a:r>
            <a:r>
              <a:rPr lang="en-GB" sz="2600" b="1" dirty="0" smtClean="0">
                <a:solidFill>
                  <a:srgbClr val="0070C0"/>
                </a:solidFill>
              </a:rPr>
              <a:t> / Further information :</a:t>
            </a:r>
            <a:endParaRPr lang="en-GB" sz="2600" b="1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7504" y="1600200"/>
            <a:ext cx="8784976" cy="4205063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dirty="0" smtClean="0">
                <a:hlinkClick r:id="rId2"/>
              </a:rPr>
              <a:t>https://www.prospects.ac.uk/postgraduate-study/teacher-training/getting-a-teaching-job</a:t>
            </a:r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https://targetjobs.co.uk/career-sectors/teaching-and-education/advice/330707-teaching-jobs-where-to-find-them-and-when-to-apply </a:t>
            </a:r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https://targetjobs.co.uk/career-sectors/teaching-and-education/advice/330867-how-do-you-get-a-teaching-job-in-wales</a:t>
            </a: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http://www.ewc.wales</a:t>
            </a:r>
            <a:r>
              <a:rPr lang="en-GB" dirty="0" smtClean="0">
                <a:hlinkClick r:id="rId2"/>
              </a:rPr>
              <a:t>/ </a:t>
            </a:r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://www.erw.wales</a:t>
            </a:r>
            <a:r>
              <a:rPr lang="en-GB" dirty="0" smtClean="0">
                <a:hlinkClick r:id="rId2"/>
              </a:rPr>
              <a:t>/ </a:t>
            </a: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https://www.prospects.ac.uk/careers-advice/applying-for-jobs/write-a-successful-job-application#online-job-applications </a:t>
            </a:r>
            <a:endParaRPr lang="en-GB" dirty="0" smtClean="0">
              <a:hlinkClick r:id="rId2"/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  <a:hlinkClick r:id="rId2"/>
              </a:rPr>
              <a:t>https://www.eteach.com/education-recruitment-landscape-2015</a:t>
            </a:r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 </a:t>
            </a:r>
          </a:p>
          <a:p>
            <a:pPr marL="0" indent="0" algn="ctr">
              <a:buNone/>
            </a:pPr>
            <a:endParaRPr lang="en-GB" dirty="0" smtClean="0">
              <a:hlinkClick r:id="rId2"/>
            </a:endParaRPr>
          </a:p>
          <a:p>
            <a:pPr marL="0" indent="0" algn="ctr">
              <a:buNone/>
            </a:pPr>
            <a:endParaRPr lang="en-GB" dirty="0" smtClean="0">
              <a:hlinkClick r:id="rId2"/>
            </a:endParaRPr>
          </a:p>
          <a:p>
            <a:pPr marL="0" indent="0" algn="ctr">
              <a:buNone/>
            </a:pPr>
            <a:endParaRPr lang="en-GB" dirty="0" smtClean="0">
              <a:hlinkClick r:id="rId2"/>
            </a:endParaRPr>
          </a:p>
          <a:p>
            <a:pPr marL="0" indent="0" algn="ctr">
              <a:buNone/>
            </a:pPr>
            <a:endParaRPr lang="en-GB" dirty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2721554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purl.org/dc/terms/"/>
    <ds:schemaRef ds:uri="303dbf9b-b85b-46a0-94f1-894078c07ecd"/>
    <ds:schemaRef ds:uri="http://schemas.microsoft.com/office/2006/documentManagement/types"/>
    <ds:schemaRef ds:uri="http://purl.org/dc/elements/1.1/"/>
    <ds:schemaRef ds:uri="http://purl.org/dc/dcmitype/"/>
    <ds:schemaRef ds:uri="http://www.w3.org/XML/1998/namespace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2432</TotalTime>
  <Words>950</Words>
  <Application>Microsoft Office PowerPoint</Application>
  <PresentationFormat>On-screen Show (4:3)</PresentationFormat>
  <Paragraphs>337</Paragraphs>
  <Slides>28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ＭＳ Ｐゴシック</vt:lpstr>
      <vt:lpstr>Arial</vt:lpstr>
      <vt:lpstr>Calibri</vt:lpstr>
      <vt:lpstr>Courier New</vt:lpstr>
      <vt:lpstr>Myriad Pro</vt:lpstr>
      <vt:lpstr>Times New Roman</vt:lpstr>
      <vt:lpstr>20140311PresentationUWTSDTemplate</vt:lpstr>
      <vt:lpstr>Document</vt:lpstr>
      <vt:lpstr>Recriwtio Addysgu Session #1</vt:lpstr>
      <vt:lpstr>PowerPoint Presentation</vt:lpstr>
      <vt:lpstr>PowerPoint Presentation</vt:lpstr>
      <vt:lpstr>26 / 01 /2018 </vt:lpstr>
      <vt:lpstr>PowerPoint Presentation</vt:lpstr>
      <vt:lpstr>Cyflogadwyedd / Employability</vt:lpstr>
      <vt:lpstr> I wneud apwyntiad:        Making an appointment: </vt:lpstr>
      <vt:lpstr>PowerPoint Presentation</vt:lpstr>
      <vt:lpstr>     Ein dulliau ni ...          Our approach is …</vt:lpstr>
      <vt:lpstr>    Ein darpariaeth:             Our provision:</vt:lpstr>
      <vt:lpstr>PowerPoint Presentation</vt:lpstr>
      <vt:lpstr>TREFNWCH Y PROSIECT GET ORGANISED</vt:lpstr>
      <vt:lpstr>Cyrchfannau - DLHE - Destinations</vt:lpstr>
      <vt:lpstr>   Strategaeth          Strategy</vt:lpstr>
      <vt:lpstr>Your marketing mix </vt:lpstr>
      <vt:lpstr>Ffindio swyddi gwag      Finding vacancies</vt:lpstr>
      <vt:lpstr>     Adroddiad          Report</vt:lpstr>
      <vt:lpstr>PowerPoint Presentation</vt:lpstr>
      <vt:lpstr> Asiantaethau         Agencies </vt:lpstr>
      <vt:lpstr>Marchnad Asiantaeth      Agency market</vt:lpstr>
      <vt:lpstr>+ ?</vt:lpstr>
      <vt:lpstr>NASUWT</vt:lpstr>
      <vt:lpstr>PowerPoint Presentation</vt:lpstr>
      <vt:lpstr>PowerPoint Presentation</vt:lpstr>
      <vt:lpstr>     Crynodeb:               Summary: </vt:lpstr>
      <vt:lpstr>  Fy nghyngor?      My advice?</vt:lpstr>
      <vt:lpstr>PowerPoint Presentation</vt:lpstr>
      <vt:lpstr>Gwybodaeth pellach / Further information 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Mark Thomas</cp:lastModifiedBy>
  <cp:revision>225</cp:revision>
  <cp:lastPrinted>2016-08-16T13:28:43Z</cp:lastPrinted>
  <dcterms:created xsi:type="dcterms:W3CDTF">2015-04-14T15:21:28Z</dcterms:created>
  <dcterms:modified xsi:type="dcterms:W3CDTF">2017-12-08T15:14:45Z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