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79"/>
  </p:normalViewPr>
  <p:slideViewPr>
    <p:cSldViewPr snapToGrid="0">
      <p:cViewPr varScale="1">
        <p:scale>
          <a:sx n="104" d="100"/>
          <a:sy n="104" d="100"/>
        </p:scale>
        <p:origin x="896" y="200"/>
      </p:cViewPr>
      <p:guideLst/>
    </p:cSldViewPr>
  </p:slideViewPr>
  <p:notesTextViewPr>
    <p:cViewPr>
      <p:scale>
        <a:sx n="1" d="1"/>
        <a:sy n="1" d="1"/>
      </p:scale>
      <p:origin x="0" y="-528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4" Type="http://schemas.openxmlformats.org/officeDocument/2006/relationships/image" Target="../media/image7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4" Type="http://schemas.openxmlformats.org/officeDocument/2006/relationships/image" Target="../media/image7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E0FEA03-6C67-43A3-AE62-BA0113D305A7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48F0270-2AAD-4F36-A520-AF7CA5DBEB04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0" i="0"/>
            <a:t>Scope: This project includes installing solar panels in five community buildings and providing necessary training for maintenance and energy optimization.</a:t>
          </a:r>
          <a:endParaRPr lang="en-US"/>
        </a:p>
      </dgm:t>
    </dgm:pt>
    <dgm:pt modelId="{92B5934F-4F15-4A3C-B029-CF5A0F44EDFF}" type="parTrans" cxnId="{C799F3B2-4D8C-4164-9324-AD79D4C769BD}">
      <dgm:prSet/>
      <dgm:spPr/>
      <dgm:t>
        <a:bodyPr/>
        <a:lstStyle/>
        <a:p>
          <a:endParaRPr lang="en-US"/>
        </a:p>
      </dgm:t>
    </dgm:pt>
    <dgm:pt modelId="{469C64B6-7EAA-4A5D-A648-40872E2B9F49}" type="sibTrans" cxnId="{C799F3B2-4D8C-4164-9324-AD79D4C769BD}">
      <dgm:prSet/>
      <dgm:spPr/>
      <dgm:t>
        <a:bodyPr/>
        <a:lstStyle/>
        <a:p>
          <a:endParaRPr lang="en-US"/>
        </a:p>
      </dgm:t>
    </dgm:pt>
    <dgm:pt modelId="{250B56F4-E5F4-4F7B-A4E3-C53764449D4C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0" i="0"/>
            <a:t>WBS: Visual presentation showing stages - planning, procurement, installation, testing, and training.</a:t>
          </a:r>
          <a:endParaRPr lang="en-US"/>
        </a:p>
      </dgm:t>
    </dgm:pt>
    <dgm:pt modelId="{BC545374-97BF-4AB7-B546-0A91E6A3EF6F}" type="parTrans" cxnId="{5DE4C02C-4A7E-477F-8953-B620BE9B82E7}">
      <dgm:prSet/>
      <dgm:spPr/>
      <dgm:t>
        <a:bodyPr/>
        <a:lstStyle/>
        <a:p>
          <a:endParaRPr lang="en-US"/>
        </a:p>
      </dgm:t>
    </dgm:pt>
    <dgm:pt modelId="{FBB043E2-0F1A-4575-AFB2-29B2BDF94EE8}" type="sibTrans" cxnId="{5DE4C02C-4A7E-477F-8953-B620BE9B82E7}">
      <dgm:prSet/>
      <dgm:spPr/>
      <dgm:t>
        <a:bodyPr/>
        <a:lstStyle/>
        <a:p>
          <a:endParaRPr lang="en-US"/>
        </a:p>
      </dgm:t>
    </dgm:pt>
    <dgm:pt modelId="{0E1356AB-F28D-4564-B084-C9943F02ACF7}" type="pres">
      <dgm:prSet presAssocID="{7E0FEA03-6C67-43A3-AE62-BA0113D305A7}" presName="root" presStyleCnt="0">
        <dgm:presLayoutVars>
          <dgm:dir/>
          <dgm:resizeHandles val="exact"/>
        </dgm:presLayoutVars>
      </dgm:prSet>
      <dgm:spPr/>
    </dgm:pt>
    <dgm:pt modelId="{FA2F11BC-6B78-4F94-96E0-E497E62BB027}" type="pres">
      <dgm:prSet presAssocID="{248F0270-2AAD-4F36-A520-AF7CA5DBEB04}" presName="compNode" presStyleCnt="0"/>
      <dgm:spPr/>
    </dgm:pt>
    <dgm:pt modelId="{AA70F8EC-2873-4BCB-AFA0-6F9464F6339A}" type="pres">
      <dgm:prSet presAssocID="{248F0270-2AAD-4F36-A520-AF7CA5DBEB04}" presName="bgRect" presStyleLbl="bgShp" presStyleIdx="0" presStyleCnt="2"/>
      <dgm:spPr/>
    </dgm:pt>
    <dgm:pt modelId="{551E56A6-4CA4-460E-A27D-FEECCC8C3D77}" type="pres">
      <dgm:prSet presAssocID="{248F0270-2AAD-4F36-A520-AF7CA5DBEB04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un"/>
        </a:ext>
      </dgm:extLst>
    </dgm:pt>
    <dgm:pt modelId="{E408BF37-5AEB-4882-8307-71BDC3D1E02D}" type="pres">
      <dgm:prSet presAssocID="{248F0270-2AAD-4F36-A520-AF7CA5DBEB04}" presName="spaceRect" presStyleCnt="0"/>
      <dgm:spPr/>
    </dgm:pt>
    <dgm:pt modelId="{8AA5AA99-34D3-4BCE-B1E2-344E849B389C}" type="pres">
      <dgm:prSet presAssocID="{248F0270-2AAD-4F36-A520-AF7CA5DBEB04}" presName="parTx" presStyleLbl="revTx" presStyleIdx="0" presStyleCnt="2">
        <dgm:presLayoutVars>
          <dgm:chMax val="0"/>
          <dgm:chPref val="0"/>
        </dgm:presLayoutVars>
      </dgm:prSet>
      <dgm:spPr/>
    </dgm:pt>
    <dgm:pt modelId="{B72B8B6B-6103-4144-A99A-ECF65C8CDA8C}" type="pres">
      <dgm:prSet presAssocID="{469C64B6-7EAA-4A5D-A648-40872E2B9F49}" presName="sibTrans" presStyleCnt="0"/>
      <dgm:spPr/>
    </dgm:pt>
    <dgm:pt modelId="{72230841-AD4F-4D92-A77D-35E7A3DB3D79}" type="pres">
      <dgm:prSet presAssocID="{250B56F4-E5F4-4F7B-A4E3-C53764449D4C}" presName="compNode" presStyleCnt="0"/>
      <dgm:spPr/>
    </dgm:pt>
    <dgm:pt modelId="{6C986DF0-7CA8-469F-AB2B-E9C1D3674586}" type="pres">
      <dgm:prSet presAssocID="{250B56F4-E5F4-4F7B-A4E3-C53764449D4C}" presName="bgRect" presStyleLbl="bgShp" presStyleIdx="1" presStyleCnt="2"/>
      <dgm:spPr/>
    </dgm:pt>
    <dgm:pt modelId="{0E5FC80F-309D-4701-AF8D-923B9993F9B9}" type="pres">
      <dgm:prSet presAssocID="{250B56F4-E5F4-4F7B-A4E3-C53764449D4C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laybook"/>
        </a:ext>
      </dgm:extLst>
    </dgm:pt>
    <dgm:pt modelId="{27A734F8-2864-426F-BB3C-40E25CC3DCA3}" type="pres">
      <dgm:prSet presAssocID="{250B56F4-E5F4-4F7B-A4E3-C53764449D4C}" presName="spaceRect" presStyleCnt="0"/>
      <dgm:spPr/>
    </dgm:pt>
    <dgm:pt modelId="{4FC8B1E6-D1FC-4E44-952E-0901A2A0B5B7}" type="pres">
      <dgm:prSet presAssocID="{250B56F4-E5F4-4F7B-A4E3-C53764449D4C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4FD38103-CAE0-444E-A3A2-9B29DAC06D92}" type="presOf" srcId="{7E0FEA03-6C67-43A3-AE62-BA0113D305A7}" destId="{0E1356AB-F28D-4564-B084-C9943F02ACF7}" srcOrd="0" destOrd="0" presId="urn:microsoft.com/office/officeart/2018/2/layout/IconVerticalSolidList"/>
    <dgm:cxn modelId="{5DE4C02C-4A7E-477F-8953-B620BE9B82E7}" srcId="{7E0FEA03-6C67-43A3-AE62-BA0113D305A7}" destId="{250B56F4-E5F4-4F7B-A4E3-C53764449D4C}" srcOrd="1" destOrd="0" parTransId="{BC545374-97BF-4AB7-B546-0A91E6A3EF6F}" sibTransId="{FBB043E2-0F1A-4575-AFB2-29B2BDF94EE8}"/>
    <dgm:cxn modelId="{B33B2B2E-F39F-4644-8A77-C85BAA8B24E9}" type="presOf" srcId="{248F0270-2AAD-4F36-A520-AF7CA5DBEB04}" destId="{8AA5AA99-34D3-4BCE-B1E2-344E849B389C}" srcOrd="0" destOrd="0" presId="urn:microsoft.com/office/officeart/2018/2/layout/IconVerticalSolidList"/>
    <dgm:cxn modelId="{C799F3B2-4D8C-4164-9324-AD79D4C769BD}" srcId="{7E0FEA03-6C67-43A3-AE62-BA0113D305A7}" destId="{248F0270-2AAD-4F36-A520-AF7CA5DBEB04}" srcOrd="0" destOrd="0" parTransId="{92B5934F-4F15-4A3C-B029-CF5A0F44EDFF}" sibTransId="{469C64B6-7EAA-4A5D-A648-40872E2B9F49}"/>
    <dgm:cxn modelId="{2B1EC6B9-5BA1-46A7-A748-0892D155DAA7}" type="presOf" srcId="{250B56F4-E5F4-4F7B-A4E3-C53764449D4C}" destId="{4FC8B1E6-D1FC-4E44-952E-0901A2A0B5B7}" srcOrd="0" destOrd="0" presId="urn:microsoft.com/office/officeart/2018/2/layout/IconVerticalSolidList"/>
    <dgm:cxn modelId="{76F97DD9-FCC0-4C79-9817-20F715B76D46}" type="presParOf" srcId="{0E1356AB-F28D-4564-B084-C9943F02ACF7}" destId="{FA2F11BC-6B78-4F94-96E0-E497E62BB027}" srcOrd="0" destOrd="0" presId="urn:microsoft.com/office/officeart/2018/2/layout/IconVerticalSolidList"/>
    <dgm:cxn modelId="{DA2A40FD-F7E4-47DB-B913-CD3248179C3F}" type="presParOf" srcId="{FA2F11BC-6B78-4F94-96E0-E497E62BB027}" destId="{AA70F8EC-2873-4BCB-AFA0-6F9464F6339A}" srcOrd="0" destOrd="0" presId="urn:microsoft.com/office/officeart/2018/2/layout/IconVerticalSolidList"/>
    <dgm:cxn modelId="{1ED4834C-6820-4B7A-85C2-FD4F3A4BB7D8}" type="presParOf" srcId="{FA2F11BC-6B78-4F94-96E0-E497E62BB027}" destId="{551E56A6-4CA4-460E-A27D-FEECCC8C3D77}" srcOrd="1" destOrd="0" presId="urn:microsoft.com/office/officeart/2018/2/layout/IconVerticalSolidList"/>
    <dgm:cxn modelId="{B90B7376-A691-4038-A57C-FB401FF2730C}" type="presParOf" srcId="{FA2F11BC-6B78-4F94-96E0-E497E62BB027}" destId="{E408BF37-5AEB-4882-8307-71BDC3D1E02D}" srcOrd="2" destOrd="0" presId="urn:microsoft.com/office/officeart/2018/2/layout/IconVerticalSolidList"/>
    <dgm:cxn modelId="{955C9F16-9C87-42FF-ADBE-78F61917B2D9}" type="presParOf" srcId="{FA2F11BC-6B78-4F94-96E0-E497E62BB027}" destId="{8AA5AA99-34D3-4BCE-B1E2-344E849B389C}" srcOrd="3" destOrd="0" presId="urn:microsoft.com/office/officeart/2018/2/layout/IconVerticalSolidList"/>
    <dgm:cxn modelId="{3CAF5C23-4A88-4C3F-B5C7-62C91D166C29}" type="presParOf" srcId="{0E1356AB-F28D-4564-B084-C9943F02ACF7}" destId="{B72B8B6B-6103-4144-A99A-ECF65C8CDA8C}" srcOrd="1" destOrd="0" presId="urn:microsoft.com/office/officeart/2018/2/layout/IconVerticalSolidList"/>
    <dgm:cxn modelId="{3CA08512-6BF9-4717-914F-654360924DE1}" type="presParOf" srcId="{0E1356AB-F28D-4564-B084-C9943F02ACF7}" destId="{72230841-AD4F-4D92-A77D-35E7A3DB3D79}" srcOrd="2" destOrd="0" presId="urn:microsoft.com/office/officeart/2018/2/layout/IconVerticalSolidList"/>
    <dgm:cxn modelId="{0DB5A032-8F6E-4403-91ED-3615163E057B}" type="presParOf" srcId="{72230841-AD4F-4D92-A77D-35E7A3DB3D79}" destId="{6C986DF0-7CA8-469F-AB2B-E9C1D3674586}" srcOrd="0" destOrd="0" presId="urn:microsoft.com/office/officeart/2018/2/layout/IconVerticalSolidList"/>
    <dgm:cxn modelId="{4C295843-55FB-40C1-AEBA-0197E167F9AA}" type="presParOf" srcId="{72230841-AD4F-4D92-A77D-35E7A3DB3D79}" destId="{0E5FC80F-309D-4701-AF8D-923B9993F9B9}" srcOrd="1" destOrd="0" presId="urn:microsoft.com/office/officeart/2018/2/layout/IconVerticalSolidList"/>
    <dgm:cxn modelId="{39C7690E-8890-4EB8-A562-88FC99D9D2E5}" type="presParOf" srcId="{72230841-AD4F-4D92-A77D-35E7A3DB3D79}" destId="{27A734F8-2864-426F-BB3C-40E25CC3DCA3}" srcOrd="2" destOrd="0" presId="urn:microsoft.com/office/officeart/2018/2/layout/IconVerticalSolidList"/>
    <dgm:cxn modelId="{278B7C53-F8E9-4963-9BA0-966F7AB93596}" type="presParOf" srcId="{72230841-AD4F-4D92-A77D-35E7A3DB3D79}" destId="{4FC8B1E6-D1FC-4E44-952E-0901A2A0B5B7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03C7F56-478C-4981-9716-492C42F0B9C1}" type="doc">
      <dgm:prSet loTypeId="urn:microsoft.com/office/officeart/2005/8/layout/vList2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DEFD6832-096D-4CBC-849C-B2D6D9FBEC37}">
      <dgm:prSet/>
      <dgm:spPr/>
      <dgm:t>
        <a:bodyPr/>
        <a:lstStyle/>
        <a:p>
          <a:r>
            <a:rPr lang="en-GB" b="0" i="0"/>
            <a:t>Summary: Our initiative seeks to bring sustainable change, reducing energy costs and environmental impact in our community.</a:t>
          </a:r>
          <a:endParaRPr lang="en-US"/>
        </a:p>
      </dgm:t>
    </dgm:pt>
    <dgm:pt modelId="{03E13C37-DC46-4D3C-A2CC-E0CF6BB0AFDD}" type="parTrans" cxnId="{04E71870-8FDE-4398-8DB9-F555B30C4DBA}">
      <dgm:prSet/>
      <dgm:spPr/>
      <dgm:t>
        <a:bodyPr/>
        <a:lstStyle/>
        <a:p>
          <a:endParaRPr lang="en-US"/>
        </a:p>
      </dgm:t>
    </dgm:pt>
    <dgm:pt modelId="{5A3CB207-833A-4D6C-A89B-C94D3E47463A}" type="sibTrans" cxnId="{04E71870-8FDE-4398-8DB9-F555B30C4DBA}">
      <dgm:prSet/>
      <dgm:spPr/>
      <dgm:t>
        <a:bodyPr/>
        <a:lstStyle/>
        <a:p>
          <a:endParaRPr lang="en-US"/>
        </a:p>
      </dgm:t>
    </dgm:pt>
    <dgm:pt modelId="{CDF8CC37-86EB-4458-868F-8BD535A62398}">
      <dgm:prSet/>
      <dgm:spPr/>
      <dgm:t>
        <a:bodyPr/>
        <a:lstStyle/>
        <a:p>
          <a:r>
            <a:rPr lang="en-GB" b="0" i="0"/>
            <a:t>Call to Action: Requesting approval for the project to proceed, additional funding considerations, and engagement from community stakeholders.</a:t>
          </a:r>
          <a:endParaRPr lang="en-US"/>
        </a:p>
      </dgm:t>
    </dgm:pt>
    <dgm:pt modelId="{B071B9CE-6063-4E2A-887A-97A178803B08}" type="parTrans" cxnId="{EA04EFB0-AA65-41A6-94CF-468DCA764EF2}">
      <dgm:prSet/>
      <dgm:spPr/>
      <dgm:t>
        <a:bodyPr/>
        <a:lstStyle/>
        <a:p>
          <a:endParaRPr lang="en-US"/>
        </a:p>
      </dgm:t>
    </dgm:pt>
    <dgm:pt modelId="{490827B2-6F24-4F53-825F-F23BF11FAEC9}" type="sibTrans" cxnId="{EA04EFB0-AA65-41A6-94CF-468DCA764EF2}">
      <dgm:prSet/>
      <dgm:spPr/>
      <dgm:t>
        <a:bodyPr/>
        <a:lstStyle/>
        <a:p>
          <a:endParaRPr lang="en-US"/>
        </a:p>
      </dgm:t>
    </dgm:pt>
    <dgm:pt modelId="{FBD9E449-972E-9345-9807-19553ACB6E72}" type="pres">
      <dgm:prSet presAssocID="{B03C7F56-478C-4981-9716-492C42F0B9C1}" presName="linear" presStyleCnt="0">
        <dgm:presLayoutVars>
          <dgm:animLvl val="lvl"/>
          <dgm:resizeHandles val="exact"/>
        </dgm:presLayoutVars>
      </dgm:prSet>
      <dgm:spPr/>
    </dgm:pt>
    <dgm:pt modelId="{2C9D5AD6-0DA8-EF4F-B1B7-341B0834966F}" type="pres">
      <dgm:prSet presAssocID="{DEFD6832-096D-4CBC-849C-B2D6D9FBEC37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69A0319E-3860-F748-AF11-FCD28E36101E}" type="pres">
      <dgm:prSet presAssocID="{5A3CB207-833A-4D6C-A89B-C94D3E47463A}" presName="spacer" presStyleCnt="0"/>
      <dgm:spPr/>
    </dgm:pt>
    <dgm:pt modelId="{DED9F336-6DF4-D543-B75C-2C5D666C2E1F}" type="pres">
      <dgm:prSet presAssocID="{CDF8CC37-86EB-4458-868F-8BD535A62398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3D2D4F2A-681D-E94A-B5FF-18B3102E27F1}" type="presOf" srcId="{B03C7F56-478C-4981-9716-492C42F0B9C1}" destId="{FBD9E449-972E-9345-9807-19553ACB6E72}" srcOrd="0" destOrd="0" presId="urn:microsoft.com/office/officeart/2005/8/layout/vList2"/>
    <dgm:cxn modelId="{04E71870-8FDE-4398-8DB9-F555B30C4DBA}" srcId="{B03C7F56-478C-4981-9716-492C42F0B9C1}" destId="{DEFD6832-096D-4CBC-849C-B2D6D9FBEC37}" srcOrd="0" destOrd="0" parTransId="{03E13C37-DC46-4D3C-A2CC-E0CF6BB0AFDD}" sibTransId="{5A3CB207-833A-4D6C-A89B-C94D3E47463A}"/>
    <dgm:cxn modelId="{5FAF2374-4AEB-8047-B8DC-D28BABC79471}" type="presOf" srcId="{DEFD6832-096D-4CBC-849C-B2D6D9FBEC37}" destId="{2C9D5AD6-0DA8-EF4F-B1B7-341B0834966F}" srcOrd="0" destOrd="0" presId="urn:microsoft.com/office/officeart/2005/8/layout/vList2"/>
    <dgm:cxn modelId="{074D319D-916C-B444-B5D9-1E69809DD4EC}" type="presOf" srcId="{CDF8CC37-86EB-4458-868F-8BD535A62398}" destId="{DED9F336-6DF4-D543-B75C-2C5D666C2E1F}" srcOrd="0" destOrd="0" presId="urn:microsoft.com/office/officeart/2005/8/layout/vList2"/>
    <dgm:cxn modelId="{EA04EFB0-AA65-41A6-94CF-468DCA764EF2}" srcId="{B03C7F56-478C-4981-9716-492C42F0B9C1}" destId="{CDF8CC37-86EB-4458-868F-8BD535A62398}" srcOrd="1" destOrd="0" parTransId="{B071B9CE-6063-4E2A-887A-97A178803B08}" sibTransId="{490827B2-6F24-4F53-825F-F23BF11FAEC9}"/>
    <dgm:cxn modelId="{CD3AF47A-A814-0744-B521-516EB1A11A6D}" type="presParOf" srcId="{FBD9E449-972E-9345-9807-19553ACB6E72}" destId="{2C9D5AD6-0DA8-EF4F-B1B7-341B0834966F}" srcOrd="0" destOrd="0" presId="urn:microsoft.com/office/officeart/2005/8/layout/vList2"/>
    <dgm:cxn modelId="{A34F6432-81DB-F04A-B001-7646F222BC33}" type="presParOf" srcId="{FBD9E449-972E-9345-9807-19553ACB6E72}" destId="{69A0319E-3860-F748-AF11-FCD28E36101E}" srcOrd="1" destOrd="0" presId="urn:microsoft.com/office/officeart/2005/8/layout/vList2"/>
    <dgm:cxn modelId="{7285F06E-C492-B647-BCEE-7C72A6191A7D}" type="presParOf" srcId="{FBD9E449-972E-9345-9807-19553ACB6E72}" destId="{DED9F336-6DF4-D543-B75C-2C5D666C2E1F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70F8EC-2873-4BCB-AFA0-6F9464F6339A}">
      <dsp:nvSpPr>
        <dsp:cNvPr id="0" name=""/>
        <dsp:cNvSpPr/>
      </dsp:nvSpPr>
      <dsp:spPr>
        <a:xfrm>
          <a:off x="0" y="600960"/>
          <a:ext cx="6172412" cy="1802881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51E56A6-4CA4-460E-A27D-FEECCC8C3D77}">
      <dsp:nvSpPr>
        <dsp:cNvPr id="0" name=""/>
        <dsp:cNvSpPr/>
      </dsp:nvSpPr>
      <dsp:spPr>
        <a:xfrm>
          <a:off x="545371" y="1006608"/>
          <a:ext cx="991584" cy="99158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AA5AA99-34D3-4BCE-B1E2-344E849B389C}">
      <dsp:nvSpPr>
        <dsp:cNvPr id="0" name=""/>
        <dsp:cNvSpPr/>
      </dsp:nvSpPr>
      <dsp:spPr>
        <a:xfrm>
          <a:off x="2082328" y="600960"/>
          <a:ext cx="4090083" cy="18028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805" tIns="190805" rIns="190805" bIns="190805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i="0" kern="1200"/>
            <a:t>Scope: This project includes installing solar panels in five community buildings and providing necessary training for maintenance and energy optimization.</a:t>
          </a:r>
          <a:endParaRPr lang="en-US" sz="1400" kern="1200"/>
        </a:p>
      </dsp:txBody>
      <dsp:txXfrm>
        <a:off x="2082328" y="600960"/>
        <a:ext cx="4090083" cy="1802881"/>
      </dsp:txXfrm>
    </dsp:sp>
    <dsp:sp modelId="{6C986DF0-7CA8-469F-AB2B-E9C1D3674586}">
      <dsp:nvSpPr>
        <dsp:cNvPr id="0" name=""/>
        <dsp:cNvSpPr/>
      </dsp:nvSpPr>
      <dsp:spPr>
        <a:xfrm>
          <a:off x="0" y="2793654"/>
          <a:ext cx="6172412" cy="1802881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E5FC80F-309D-4701-AF8D-923B9993F9B9}">
      <dsp:nvSpPr>
        <dsp:cNvPr id="0" name=""/>
        <dsp:cNvSpPr/>
      </dsp:nvSpPr>
      <dsp:spPr>
        <a:xfrm>
          <a:off x="545371" y="3199303"/>
          <a:ext cx="991584" cy="99158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C8B1E6-D1FC-4E44-952E-0901A2A0B5B7}">
      <dsp:nvSpPr>
        <dsp:cNvPr id="0" name=""/>
        <dsp:cNvSpPr/>
      </dsp:nvSpPr>
      <dsp:spPr>
        <a:xfrm>
          <a:off x="2082328" y="2793654"/>
          <a:ext cx="4090083" cy="18028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805" tIns="190805" rIns="190805" bIns="190805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i="0" kern="1200"/>
            <a:t>WBS: Visual presentation showing stages - planning, procurement, installation, testing, and training.</a:t>
          </a:r>
          <a:endParaRPr lang="en-US" sz="1400" kern="1200"/>
        </a:p>
      </dsp:txBody>
      <dsp:txXfrm>
        <a:off x="2082328" y="2793654"/>
        <a:ext cx="4090083" cy="180288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9D5AD6-0DA8-EF4F-B1B7-341B0834966F}">
      <dsp:nvSpPr>
        <dsp:cNvPr id="0" name=""/>
        <dsp:cNvSpPr/>
      </dsp:nvSpPr>
      <dsp:spPr>
        <a:xfrm>
          <a:off x="0" y="395484"/>
          <a:ext cx="9835087" cy="125307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b="0" i="0" kern="1200"/>
            <a:t>Summary: Our initiative seeks to bring sustainable change, reducing energy costs and environmental impact in our community.</a:t>
          </a:r>
          <a:endParaRPr lang="en-US" sz="2100" kern="1200"/>
        </a:p>
      </dsp:txBody>
      <dsp:txXfrm>
        <a:off x="61170" y="456654"/>
        <a:ext cx="9712747" cy="1130730"/>
      </dsp:txXfrm>
    </dsp:sp>
    <dsp:sp modelId="{DED9F336-6DF4-D543-B75C-2C5D666C2E1F}">
      <dsp:nvSpPr>
        <dsp:cNvPr id="0" name=""/>
        <dsp:cNvSpPr/>
      </dsp:nvSpPr>
      <dsp:spPr>
        <a:xfrm>
          <a:off x="0" y="1709034"/>
          <a:ext cx="9835087" cy="125307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b="0" i="0" kern="1200"/>
            <a:t>Call to Action: Requesting approval for the project to proceed, additional funding considerations, and engagement from community stakeholders.</a:t>
          </a:r>
          <a:endParaRPr lang="en-US" sz="2100" kern="1200"/>
        </a:p>
      </dsp:txBody>
      <dsp:txXfrm>
        <a:off x="61170" y="1770204"/>
        <a:ext cx="9712747" cy="113073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9D227F-536F-4E4B-9B6F-F083D7303E28}" type="datetimeFigureOut">
              <a:rPr lang="en-US" smtClean="0"/>
              <a:t>10/29/23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26454B-EA53-FB45-960E-16A19C06FF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95582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374151"/>
                </a:solidFill>
                <a:effectLst/>
                <a:latin typeface="Söhne"/>
              </a:rPr>
              <a:t>Objectives: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374151"/>
                </a:solidFill>
                <a:effectLst/>
                <a:latin typeface="Söhne"/>
              </a:rPr>
              <a:t>Install solar panels in community buildings.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374151"/>
                </a:solidFill>
                <a:effectLst/>
                <a:latin typeface="Söhne"/>
              </a:rPr>
              <a:t>Reduce carbon footprint &amp; energy costs.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374151"/>
                </a:solidFill>
                <a:effectLst/>
                <a:latin typeface="Söhne"/>
              </a:rPr>
              <a:t>Importance: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374151"/>
                </a:solidFill>
                <a:effectLst/>
                <a:latin typeface="Söhne"/>
              </a:rPr>
              <a:t>Commitment to sustainability.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374151"/>
                </a:solidFill>
                <a:effectLst/>
                <a:latin typeface="Söhne"/>
              </a:rPr>
              <a:t>Promote renewable energy use in the community.</a:t>
            </a:r>
          </a:p>
          <a:p>
            <a:br>
              <a:rPr lang="en-GB" dirty="0"/>
            </a:b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26454B-EA53-FB45-960E-16A19C06FF4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1426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374151"/>
                </a:solidFill>
                <a:effectLst/>
                <a:latin typeface="Söhne"/>
              </a:rPr>
              <a:t>Description: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374151"/>
                </a:solidFill>
                <a:effectLst/>
                <a:latin typeface="Söhne"/>
              </a:rPr>
              <a:t>Install solar panels in schools, libraries, and community </a:t>
            </a:r>
            <a:r>
              <a:rPr lang="en-GB" b="0" i="0" u="none" strike="noStrike" dirty="0" err="1">
                <a:solidFill>
                  <a:srgbClr val="374151"/>
                </a:solidFill>
                <a:effectLst/>
                <a:latin typeface="Söhne"/>
              </a:rPr>
              <a:t>centers</a:t>
            </a:r>
            <a:r>
              <a:rPr lang="en-GB" b="0" i="0" u="none" strike="noStrike" dirty="0">
                <a:solidFill>
                  <a:srgbClr val="374151"/>
                </a:solidFill>
                <a:effectLst/>
                <a:latin typeface="Söhne"/>
              </a:rPr>
              <a:t>.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374151"/>
                </a:solidFill>
                <a:effectLst/>
                <a:latin typeface="Söhne"/>
              </a:rPr>
              <a:t>Foster sustainability and environmental consciousness.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374151"/>
                </a:solidFill>
                <a:effectLst/>
                <a:latin typeface="Söhne"/>
              </a:rPr>
              <a:t>Rationale: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374151"/>
                </a:solidFill>
                <a:effectLst/>
                <a:latin typeface="Söhne"/>
              </a:rPr>
              <a:t>Reduce reliance on non-renewable energy sources.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374151"/>
                </a:solidFill>
                <a:effectLst/>
                <a:latin typeface="Söhne"/>
              </a:rPr>
              <a:t>Educate community on green initiatives.</a:t>
            </a:r>
          </a:p>
          <a:p>
            <a:br>
              <a:rPr lang="en-GB" dirty="0"/>
            </a:b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26454B-EA53-FB45-960E-16A19C06FF4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38761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374151"/>
                </a:solidFill>
                <a:effectLst/>
                <a:latin typeface="Söhne"/>
              </a:rPr>
              <a:t>Scope: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374151"/>
                </a:solidFill>
                <a:effectLst/>
                <a:latin typeface="Söhne"/>
              </a:rPr>
              <a:t>Install solar panels in five community buildings.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374151"/>
                </a:solidFill>
                <a:effectLst/>
                <a:latin typeface="Söhne"/>
              </a:rPr>
              <a:t>Provide training for maintenance and energy optimization.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374151"/>
                </a:solidFill>
                <a:effectLst/>
                <a:latin typeface="Söhne"/>
              </a:rPr>
              <a:t>WBS: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374151"/>
                </a:solidFill>
                <a:effectLst/>
                <a:latin typeface="Söhne"/>
              </a:rPr>
              <a:t>Planning: Site assessment and project planning.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374151"/>
                </a:solidFill>
                <a:effectLst/>
                <a:latin typeface="Söhne"/>
              </a:rPr>
              <a:t>Procurement: Purchase and delivery of solar panels.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374151"/>
                </a:solidFill>
                <a:effectLst/>
                <a:latin typeface="Söhne"/>
              </a:rPr>
              <a:t>Installation: Mounting and connecting panels to the grid.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374151"/>
                </a:solidFill>
                <a:effectLst/>
                <a:latin typeface="Söhne"/>
              </a:rPr>
              <a:t>Testing: Quality checks and system verification.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374151"/>
                </a:solidFill>
                <a:effectLst/>
                <a:latin typeface="Söhne"/>
              </a:rPr>
              <a:t>Training: Educate staff on panel maintenance.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26454B-EA53-FB45-960E-16A19C06FF4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00173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374151"/>
                </a:solidFill>
                <a:effectLst/>
                <a:latin typeface="Söhne"/>
              </a:rPr>
              <a:t>Criteria: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374151"/>
                </a:solidFill>
                <a:effectLst/>
                <a:latin typeface="Söhne"/>
              </a:rPr>
              <a:t>Timely installation of panels in all buildings.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374151"/>
                </a:solidFill>
                <a:effectLst/>
                <a:latin typeface="Söhne"/>
              </a:rPr>
              <a:t>Achieve a 30% reduction in energy costs within a year.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374151"/>
                </a:solidFill>
                <a:effectLst/>
                <a:latin typeface="Söhne"/>
              </a:rPr>
              <a:t>Successful training and competency in maintenance for building staff.</a:t>
            </a:r>
          </a:p>
          <a:p>
            <a:br>
              <a:rPr lang="en-GB" dirty="0"/>
            </a:b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26454B-EA53-FB45-960E-16A19C06FF4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59107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374151"/>
                </a:solidFill>
                <a:effectLst/>
                <a:latin typeface="Söhne"/>
              </a:rPr>
              <a:t>Accomplishments: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374151"/>
                </a:solidFill>
                <a:effectLst/>
                <a:latin typeface="Söhne"/>
              </a:rPr>
              <a:t>Secured funding from local sponsors.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374151"/>
                </a:solidFill>
                <a:effectLst/>
                <a:latin typeface="Söhne"/>
              </a:rPr>
              <a:t>Partnerships with energy companies established.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374151"/>
                </a:solidFill>
                <a:effectLst/>
                <a:latin typeface="Söhne"/>
              </a:rPr>
              <a:t>Challenges: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374151"/>
                </a:solidFill>
                <a:effectLst/>
                <a:latin typeface="Söhne"/>
              </a:rPr>
              <a:t>Initial costs for equipment and installation.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374151"/>
                </a:solidFill>
                <a:effectLst/>
                <a:latin typeface="Söhne"/>
              </a:rPr>
              <a:t>Potential weather disruptions during the installation phase.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374151"/>
                </a:solidFill>
                <a:effectLst/>
                <a:latin typeface="Söhne"/>
              </a:rPr>
              <a:t>Metrics: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374151"/>
                </a:solidFill>
                <a:effectLst/>
                <a:latin typeface="Söhne"/>
              </a:rPr>
              <a:t>Measure reduction in energy consumption and cost savings.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374151"/>
                </a:solidFill>
                <a:effectLst/>
                <a:latin typeface="Söhne"/>
              </a:rPr>
              <a:t>Assess community engagement levels.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374151"/>
                </a:solidFill>
                <a:effectLst/>
                <a:latin typeface="Söhne"/>
              </a:rPr>
              <a:t>Next Steps: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374151"/>
                </a:solidFill>
                <a:effectLst/>
                <a:latin typeface="Söhne"/>
              </a:rPr>
              <a:t>Implement community engagement programs.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374151"/>
                </a:solidFill>
                <a:effectLst/>
                <a:latin typeface="Söhne"/>
              </a:rPr>
              <a:t>Develop ongoing maintenance strategies and consider expansion plans.</a:t>
            </a:r>
          </a:p>
          <a:p>
            <a:br>
              <a:rPr lang="en-GB" dirty="0"/>
            </a:b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26454B-EA53-FB45-960E-16A19C06FF4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42403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374151"/>
                </a:solidFill>
                <a:effectLst/>
                <a:latin typeface="Söhne"/>
              </a:rPr>
              <a:t>Summary: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374151"/>
                </a:solidFill>
                <a:effectLst/>
                <a:latin typeface="Söhne"/>
              </a:rPr>
              <a:t>Initiative aims for sustainability and cost savings.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374151"/>
                </a:solidFill>
                <a:effectLst/>
                <a:latin typeface="Söhne"/>
              </a:rPr>
              <a:t>Call to Action: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374151"/>
                </a:solidFill>
                <a:effectLst/>
                <a:latin typeface="Söhne"/>
              </a:rPr>
              <a:t>Request approval for project execution.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GB" b="0" i="0" u="none" strike="noStrike">
                <a:solidFill>
                  <a:srgbClr val="374151"/>
                </a:solidFill>
                <a:effectLst/>
                <a:latin typeface="Söhne"/>
              </a:rPr>
              <a:t>Seek additional funding and community involvement.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26454B-EA53-FB45-960E-16A19C06FF4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23591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ED69555-EE48-4B19-812B-4E1068DBF976}"/>
              </a:ext>
            </a:extLst>
          </p:cNvPr>
          <p:cNvSpPr/>
          <p:nvPr/>
        </p:nvSpPr>
        <p:spPr>
          <a:xfrm>
            <a:off x="7573754" y="0"/>
            <a:ext cx="4618246" cy="6858000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8" name="Freeform 57">
            <a:extLst>
              <a:ext uri="{FF2B5EF4-FFF2-40B4-BE49-F238E27FC236}">
                <a16:creationId xmlns:a16="http://schemas.microsoft.com/office/drawing/2014/main" id="{57AEB73D-F521-4B19-820F-12DB6BCC8406}"/>
              </a:ext>
            </a:extLst>
          </p:cNvPr>
          <p:cNvSpPr/>
          <p:nvPr/>
        </p:nvSpPr>
        <p:spPr bwMode="auto">
          <a:xfrm>
            <a:off x="4456113" y="31750"/>
            <a:ext cx="0" cy="1588"/>
          </a:xfrm>
          <a:custGeom>
            <a:avLst/>
            <a:gdLst/>
            <a:ahLst/>
            <a:cxnLst/>
            <a:rect l="0" t="0" r="r" b="b"/>
            <a:pathLst>
              <a:path w="2" h="2">
                <a:moveTo>
                  <a:pt x="0" y="0"/>
                </a:moveTo>
                <a:lnTo>
                  <a:pt x="2" y="0"/>
                </a:lnTo>
                <a:lnTo>
                  <a:pt x="0" y="2"/>
                </a:lnTo>
                <a:lnTo>
                  <a:pt x="0" y="0"/>
                </a:lnTo>
                <a:close/>
              </a:path>
            </a:pathLst>
          </a:custGeom>
          <a:solidFill>
            <a:srgbClr val="30466D"/>
          </a:solidFill>
          <a:ln w="0">
            <a:solidFill>
              <a:srgbClr val="30466D"/>
            </a:solidFill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5388" y="863068"/>
            <a:ext cx="6007691" cy="4985916"/>
          </a:xfrm>
        </p:spPr>
        <p:txBody>
          <a:bodyPr anchor="ctr">
            <a:noAutofit/>
          </a:bodyPr>
          <a:lstStyle>
            <a:lvl1pPr algn="l">
              <a:lnSpc>
                <a:spcPct val="125000"/>
              </a:lnSpc>
              <a:defRPr sz="6000" b="0" cap="all" spc="15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97352" y="863068"/>
            <a:ext cx="3351729" cy="5120069"/>
          </a:xfrm>
        </p:spPr>
        <p:txBody>
          <a:bodyPr anchor="ctr">
            <a:normAutofit/>
          </a:bodyPr>
          <a:lstStyle>
            <a:lvl1pPr marL="0" indent="0" algn="l">
              <a:lnSpc>
                <a:spcPct val="150000"/>
              </a:lnSpc>
              <a:buNone/>
              <a:defRPr sz="2400" b="0" cap="none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B72EEBA-3A5D-41CE-8465-A45A0F65674E}"/>
              </a:ext>
            </a:extLst>
          </p:cNvPr>
          <p:cNvSpPr/>
          <p:nvPr/>
        </p:nvSpPr>
        <p:spPr>
          <a:xfrm rot="5400000">
            <a:off x="4101215" y="3396997"/>
            <a:ext cx="6858002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Date Placeholder 12">
            <a:extLst>
              <a:ext uri="{FF2B5EF4-FFF2-40B4-BE49-F238E27FC236}">
                <a16:creationId xmlns:a16="http://schemas.microsoft.com/office/drawing/2014/main" id="{79F4CF2F-CDFA-4A37-837C-819D5238EA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197353" y="6309360"/>
            <a:ext cx="2151134" cy="457200"/>
          </a:xfrm>
        </p:spPr>
        <p:txBody>
          <a:bodyPr/>
          <a:lstStyle/>
          <a:p>
            <a:pPr algn="l"/>
            <a:fld id="{0DCFB061-4267-4D9F-8017-6F550D3068DF}" type="datetime1">
              <a:rPr lang="en-US" smtClean="0"/>
              <a:t>10/29/23</a:t>
            </a:fld>
            <a:endParaRPr lang="en-US" dirty="0"/>
          </a:p>
        </p:txBody>
      </p:sp>
      <p:sp>
        <p:nvSpPr>
          <p:cNvPr id="15" name="Footer Placeholder 14">
            <a:extLst>
              <a:ext uri="{FF2B5EF4-FFF2-40B4-BE49-F238E27FC236}">
                <a16:creationId xmlns:a16="http://schemas.microsoft.com/office/drawing/2014/main" id="{CFECE62A-61A4-407D-8F0B-D459CD977C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55388" y="6309360"/>
            <a:ext cx="6007691" cy="457200"/>
          </a:xfrm>
        </p:spPr>
        <p:txBody>
          <a:bodyPr/>
          <a:lstStyle>
            <a:lvl1pPr algn="r">
              <a:defRPr/>
            </a:lvl1pPr>
          </a:lstStyle>
          <a:p>
            <a:pPr algn="l"/>
            <a:endParaRPr lang="en-US" dirty="0"/>
          </a:p>
        </p:txBody>
      </p:sp>
      <p:sp>
        <p:nvSpPr>
          <p:cNvPr id="27" name="Slide Number Placeholder 26">
            <a:extLst>
              <a:ext uri="{FF2B5EF4-FFF2-40B4-BE49-F238E27FC236}">
                <a16:creationId xmlns:a16="http://schemas.microsoft.com/office/drawing/2014/main" id="{99FE60A9-FE2A-451F-9244-60FCE7FE9A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16325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4ED5C-5A53-433E-8A55-46F54CE81DA5}" type="datetime1">
              <a:rPr lang="en-US" smtClean="0"/>
              <a:t>10/29/23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89523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BFD12B6-57DE-4B63-A723-500B050FB7DD}"/>
              </a:ext>
            </a:extLst>
          </p:cNvPr>
          <p:cNvSpPr/>
          <p:nvPr/>
        </p:nvSpPr>
        <p:spPr>
          <a:xfrm>
            <a:off x="0" y="4215384"/>
            <a:ext cx="12192000" cy="2642616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5316" y="1406284"/>
            <a:ext cx="10593694" cy="2597841"/>
          </a:xfrm>
        </p:spPr>
        <p:txBody>
          <a:bodyPr anchor="b">
            <a:normAutofit/>
          </a:bodyPr>
          <a:lstStyle>
            <a:lvl1pPr algn="ctr">
              <a:lnSpc>
                <a:spcPct val="125000"/>
              </a:lnSpc>
              <a:defRPr sz="44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18312" y="4527856"/>
            <a:ext cx="6559018" cy="1570245"/>
          </a:xfrm>
        </p:spPr>
        <p:txBody>
          <a:bodyPr anchor="t">
            <a:normAutofit/>
          </a:bodyPr>
          <a:lstStyle>
            <a:lvl1pPr marL="0" indent="0" algn="ctr">
              <a:lnSpc>
                <a:spcPct val="130000"/>
              </a:lnSpc>
              <a:spcBef>
                <a:spcPts val="0"/>
              </a:spcBef>
              <a:buNone/>
              <a:defRPr sz="2400" b="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F1E2E75-4758-4930-8024-39287C9629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CABC0C-B6DF-45E9-B954-11C99AA62C3E}" type="datetime1">
              <a:rPr lang="en-US" smtClean="0"/>
              <a:t>10/29/23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88B9949-402C-42C2-9A94-16590FC0C5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39D83F6-DAF4-4876-AA41-F246EC970F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1613A19-DDA2-44F6-9ED4-F87771C684B8}"/>
              </a:ext>
            </a:extLst>
          </p:cNvPr>
          <p:cNvSpPr/>
          <p:nvPr/>
        </p:nvSpPr>
        <p:spPr>
          <a:xfrm>
            <a:off x="0" y="4215384"/>
            <a:ext cx="12188952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76469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5376670" y="705114"/>
            <a:ext cx="6172412" cy="2403846"/>
          </a:xfrm>
        </p:spPr>
        <p:txBody>
          <a:bodyPr anchor="b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76670" y="3749040"/>
            <a:ext cx="6172411" cy="23469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B71B9-2624-4F21-93EE-35A78B1A0DAD}" type="datetime1">
              <a:rPr lang="en-US" smtClean="0"/>
              <a:t>10/29/23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CE6B9B5-A5D1-4099-B52B-78F39AB0AFCB}"/>
              </a:ext>
            </a:extLst>
          </p:cNvPr>
          <p:cNvSpPr/>
          <p:nvPr/>
        </p:nvSpPr>
        <p:spPr>
          <a:xfrm rot="10800000">
            <a:off x="4693920" y="3396997"/>
            <a:ext cx="7498080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14985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76667" y="658999"/>
            <a:ext cx="6166422" cy="457200"/>
          </a:xfrm>
        </p:spPr>
        <p:txBody>
          <a:bodyPr anchor="b">
            <a:normAutofit/>
          </a:bodyPr>
          <a:lstStyle>
            <a:lvl1pPr marL="0" indent="0">
              <a:lnSpc>
                <a:spcPct val="130000"/>
              </a:lnSpc>
              <a:buNone/>
              <a:defRPr sz="1800" b="1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76668" y="1116199"/>
            <a:ext cx="6166422" cy="206212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376668" y="3623098"/>
            <a:ext cx="6166421" cy="457200"/>
          </a:xfrm>
        </p:spPr>
        <p:txBody>
          <a:bodyPr anchor="b">
            <a:normAutofit/>
          </a:bodyPr>
          <a:lstStyle>
            <a:lvl1pPr marL="0" indent="0">
              <a:lnSpc>
                <a:spcPct val="99000"/>
              </a:lnSpc>
              <a:buNone/>
              <a:defRPr lang="en-US" sz="1800" b="1" kern="1200" cap="all" spc="15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30000"/>
              </a:lnSpc>
              <a:spcBef>
                <a:spcPts val="930"/>
              </a:spcBef>
              <a:buFont typeface="Corbel" panose="020B0503020204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76670" y="4102370"/>
            <a:ext cx="6166419" cy="206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37C2A-BE2E-4840-A907-3254E2916C96}" type="datetime1">
              <a:rPr lang="en-US" smtClean="0"/>
              <a:t>10/29/23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D26B370B-8381-431F-9492-0EA1205113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CA89085-2231-4A9C-B23C-B199A9DD26C5}"/>
              </a:ext>
            </a:extLst>
          </p:cNvPr>
          <p:cNvSpPr/>
          <p:nvPr/>
        </p:nvSpPr>
        <p:spPr>
          <a:xfrm rot="10800000">
            <a:off x="4693920" y="3396997"/>
            <a:ext cx="7498080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53645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CD215-1C45-48A0-8534-39FFE8A7C95A}" type="datetime1">
              <a:rPr lang="en-US" smtClean="0"/>
              <a:t>10/29/23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76671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7CF41D3-C6B9-4E99-9321-87C4E2168F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63A0F-DEF3-4134-98D0-2E1276938A8B}" type="datetime1">
              <a:rPr lang="en-US" smtClean="0"/>
              <a:t>10/29/23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5BC6EB-07B1-46AF-AC33-E998BC6AA4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E3A0C1-6562-4819-9E88-4C1378FD5D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49293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7ACA29BA-0143-49FF-8608-DB1623D99537}"/>
              </a:ext>
            </a:extLst>
          </p:cNvPr>
          <p:cNvSpPr/>
          <p:nvPr/>
        </p:nvSpPr>
        <p:spPr>
          <a:xfrm>
            <a:off x="0" y="0"/>
            <a:ext cx="8248592" cy="6858000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53015" y="640079"/>
            <a:ext cx="2796066" cy="2551751"/>
          </a:xfrm>
        </p:spPr>
        <p:txBody>
          <a:bodyPr anchor="b">
            <a:normAutofit/>
          </a:bodyPr>
          <a:lstStyle>
            <a:lvl1pPr algn="l">
              <a:lnSpc>
                <a:spcPct val="135000"/>
              </a:lnSpc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8818" y="640078"/>
            <a:ext cx="6969693" cy="5455921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8753015" y="3223803"/>
            <a:ext cx="2796066" cy="2872197"/>
          </a:xfrm>
        </p:spPr>
        <p:txBody>
          <a:bodyPr anchor="t">
            <a:normAutofit/>
          </a:bodyPr>
          <a:lstStyle>
            <a:lvl1pPr marL="0" indent="0">
              <a:spcBef>
                <a:spcPts val="1400"/>
              </a:spcBef>
              <a:buNone/>
              <a:defRPr sz="1800" b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010CF18-370D-4E80-AE4C-396FFDFCAE5D}"/>
              </a:ext>
            </a:extLst>
          </p:cNvPr>
          <p:cNvSpPr/>
          <p:nvPr/>
        </p:nvSpPr>
        <p:spPr>
          <a:xfrm rot="5400000">
            <a:off x="4851595" y="3396997"/>
            <a:ext cx="6858002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C5EBFE9C-5A22-4462-9C51-E00C03F55C3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753015" y="6309360"/>
            <a:ext cx="1734207" cy="457200"/>
          </a:xfrm>
        </p:spPr>
        <p:txBody>
          <a:bodyPr/>
          <a:lstStyle>
            <a:lvl1pPr algn="l">
              <a:defRPr/>
            </a:lvl1pPr>
          </a:lstStyle>
          <a:p>
            <a:fld id="{61A2E4C8-2960-4ADD-862C-4D9643CB15AC}" type="datetime1">
              <a:rPr lang="en-US" smtClean="0"/>
              <a:t>10/29/23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2EBBFF2E-AA66-4B76-9139-CB000B5A45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38818" y="6309360"/>
            <a:ext cx="6993867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44F64C4-BF20-4F6B-B650-57C71C828A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49636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34996" y="640079"/>
            <a:ext cx="2714085" cy="2695903"/>
          </a:xfrm>
        </p:spPr>
        <p:txBody>
          <a:bodyPr anchor="b">
            <a:noAutofit/>
          </a:bodyPr>
          <a:lstStyle>
            <a:lvl1pPr algn="l">
              <a:lnSpc>
                <a:spcPct val="104000"/>
              </a:lnSpc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248592" cy="6857999"/>
          </a:xfrm>
          <a:solidFill>
            <a:schemeClr val="bg2">
              <a:lumMod val="9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8834996" y="3429000"/>
            <a:ext cx="2714085" cy="2508026"/>
          </a:xfrm>
        </p:spPr>
        <p:txBody>
          <a:bodyPr anchor="t">
            <a:normAutofit/>
          </a:bodyPr>
          <a:lstStyle>
            <a:lvl1pPr marL="0" indent="0">
              <a:spcBef>
                <a:spcPts val="1400"/>
              </a:spcBef>
              <a:buNone/>
              <a:defRPr sz="1800" b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0949BC8-9ABF-49F6-851C-5DB0B86CA70D}"/>
              </a:ext>
            </a:extLst>
          </p:cNvPr>
          <p:cNvSpPr/>
          <p:nvPr/>
        </p:nvSpPr>
        <p:spPr>
          <a:xfrm rot="5400000">
            <a:off x="4851595" y="3396997"/>
            <a:ext cx="6858002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E1EE21-E3FA-4D43-B224-C664959637B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834997" y="6309360"/>
            <a:ext cx="1645920" cy="457200"/>
          </a:xfrm>
        </p:spPr>
        <p:txBody>
          <a:bodyPr/>
          <a:lstStyle/>
          <a:p>
            <a:fld id="{48BDEA15-09CD-4275-A8E0-385C965F48B0}" type="datetime1">
              <a:rPr lang="en-US" smtClean="0"/>
              <a:t>10/29/23</a:t>
            </a:fld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2D7F83-8993-4ED4-9F02-663CC08505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3678B7-E511-4CE1-BEE5-89E959B9B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40080" y="6309360"/>
            <a:ext cx="4946592" cy="457200"/>
          </a:xfrm>
        </p:spPr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16149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1BC61-5547-4A60-8DA1-6699760D9972}" type="datetime1">
              <a:rPr lang="en-US" smtClean="0"/>
              <a:t>10/29/23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78937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77965" y="507037"/>
            <a:ext cx="1571626" cy="533993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933700" y="524373"/>
            <a:ext cx="5959577" cy="532259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277965" y="6296615"/>
            <a:ext cx="2505996" cy="365125"/>
          </a:xfrm>
        </p:spPr>
        <p:txBody>
          <a:bodyPr/>
          <a:lstStyle/>
          <a:p>
            <a:fld id="{24B9D1C6-60D0-4CD1-8F31-F912522EB041}" type="datetime1">
              <a:rPr lang="en-US" smtClean="0"/>
              <a:t>10/29/23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33699" y="6296615"/>
            <a:ext cx="595957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8734643" y="2853201"/>
            <a:ext cx="5383267" cy="604269"/>
          </a:xfrm>
        </p:spPr>
        <p:txBody>
          <a:bodyPr/>
          <a:lstStyle>
            <a:lvl1pPr algn="l">
              <a:defRPr/>
            </a:lvl1pPr>
          </a:lstStyle>
          <a:p>
            <a:fld id="{FAEF9944-A4F6-4C59-AEBD-678D6480B8EA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7" name="Straight Connector 6" title="Rule Line">
            <a:extLst>
              <a:ext uri="{FF2B5EF4-FFF2-40B4-BE49-F238E27FC236}">
                <a16:creationId xmlns:a16="http://schemas.microsoft.com/office/drawing/2014/main" id="{A1005B08-D2D4-455C-AA62-1200E43E7AF9}"/>
              </a:ext>
            </a:extLst>
          </p:cNvPr>
          <p:cNvCxnSpPr/>
          <p:nvPr/>
        </p:nvCxnSpPr>
        <p:spPr>
          <a:xfrm>
            <a:off x="9111582" y="571502"/>
            <a:ext cx="0" cy="5275467"/>
          </a:xfrm>
          <a:prstGeom prst="line">
            <a:avLst/>
          </a:prstGeom>
          <a:ln w="381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860704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786F82F-1B47-46ED-8EAE-53EF71E59E9A}"/>
              </a:ext>
            </a:extLst>
          </p:cNvPr>
          <p:cNvSpPr/>
          <p:nvPr/>
        </p:nvSpPr>
        <p:spPr>
          <a:xfrm>
            <a:off x="4718302" y="0"/>
            <a:ext cx="7473698" cy="6858000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2918" y="705113"/>
            <a:ext cx="3411973" cy="5197498"/>
          </a:xfrm>
          <a:prstGeom prst="rect">
            <a:avLst/>
          </a:prstGeom>
        </p:spPr>
        <p:txBody>
          <a:bodyPr vert="horz" lIns="109728" tIns="109728" rIns="109728" bIns="9144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76671" y="705113"/>
            <a:ext cx="6172412" cy="5197497"/>
          </a:xfrm>
          <a:prstGeom prst="rect">
            <a:avLst/>
          </a:prstGeom>
        </p:spPr>
        <p:txBody>
          <a:bodyPr vert="horz" lIns="109728" tIns="109728" rIns="109728" bIns="9144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2917" y="6309360"/>
            <a:ext cx="3411973" cy="457200"/>
          </a:xfrm>
          <a:prstGeom prst="rect">
            <a:avLst/>
          </a:prstGeom>
        </p:spPr>
        <p:txBody>
          <a:bodyPr vert="horz" lIns="109728" tIns="109728" rIns="109728" bIns="91440" rtlCol="0" anchor="ctr"/>
          <a:lstStyle>
            <a:lvl1pPr algn="l">
              <a:defRPr sz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4AF8082C-0922-4249-A612-B415F5231620}" type="datetime1">
              <a:rPr lang="en-US" smtClean="0"/>
              <a:t>10/29/23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76670" y="6309360"/>
            <a:ext cx="4946592" cy="457200"/>
          </a:xfrm>
          <a:prstGeom prst="rect">
            <a:avLst/>
          </a:prstGeom>
        </p:spPr>
        <p:txBody>
          <a:bodyPr vert="horz" lIns="109728" tIns="109728" rIns="109728" bIns="91440" rtlCol="0" anchor="ctr"/>
          <a:lstStyle>
            <a:lvl1pPr algn="l">
              <a:defRPr sz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69202" y="6309360"/>
            <a:ext cx="979879" cy="457200"/>
          </a:xfrm>
          <a:prstGeom prst="rect">
            <a:avLst/>
          </a:prstGeom>
        </p:spPr>
        <p:txBody>
          <a:bodyPr vert="horz" lIns="109728" tIns="109728" rIns="109728" bIns="91440" rtlCol="0" anchor="b"/>
          <a:lstStyle>
            <a:lvl1pPr algn="r">
              <a:defRPr sz="1600" b="1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F1BAF6F-6275-4646-9C59-331B29B9550F}"/>
              </a:ext>
            </a:extLst>
          </p:cNvPr>
          <p:cNvSpPr/>
          <p:nvPr/>
        </p:nvSpPr>
        <p:spPr>
          <a:xfrm rot="5400000">
            <a:off x="1257298" y="3396997"/>
            <a:ext cx="6858002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18225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</p:sldLayoutIdLst>
  <p:hf sldNum="0" hdr="0" ftr="0" dt="0"/>
  <p:txStyles>
    <p:titleStyle>
      <a:lvl1pPr algn="l" defTabSz="914400" rtl="0" eaLnBrk="1" latinLnBrk="0" hangingPunct="1">
        <a:lnSpc>
          <a:spcPct val="150000"/>
        </a:lnSpc>
        <a:spcBef>
          <a:spcPct val="0"/>
        </a:spcBef>
        <a:buNone/>
        <a:defRPr sz="3600" b="1" kern="1200" spc="1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None/>
        <a:defRPr sz="1800" b="1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0" indent="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None/>
        <a:defRPr sz="1600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0" indent="-32004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Char char="–"/>
        <a:defRPr sz="1400" i="1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0" indent="-32004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Char char="–"/>
        <a:defRPr sz="1400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0" indent="-32004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Char char="–"/>
        <a:defRPr sz="1400" i="1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2024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6pPr>
      <a:lvl7pPr marL="224028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7pPr>
      <a:lvl8pPr marL="256032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8pPr>
      <a:lvl9pPr marL="288036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reeninitiativesgroup.org/casestudies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8">
            <a:extLst>
              <a:ext uri="{FF2B5EF4-FFF2-40B4-BE49-F238E27FC236}">
                <a16:creationId xmlns:a16="http://schemas.microsoft.com/office/drawing/2014/main" id="{CA22F210-7186-4074-94C5-FAD2C2EB15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0">
            <a:extLst>
              <a:ext uri="{FF2B5EF4-FFF2-40B4-BE49-F238E27FC236}">
                <a16:creationId xmlns:a16="http://schemas.microsoft.com/office/drawing/2014/main" id="{7ED93057-B056-4D1D-B0DA-F1619DAAF5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825689"/>
            <a:ext cx="6795928" cy="259421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24BB3A-E738-C08D-4A01-F457753310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35103" y="1057522"/>
            <a:ext cx="4741843" cy="2173433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</a:pPr>
            <a:r>
              <a:rPr lang="en-GB" sz="3700" b="0" i="0" u="none" strike="noStrike">
                <a:solidFill>
                  <a:schemeClr val="bg1"/>
                </a:solidFill>
                <a:effectLst/>
                <a:latin typeface="Söhne"/>
              </a:rPr>
              <a:t>Community Green Initiative: Solar Panel Installation</a:t>
            </a:r>
            <a:endParaRPr lang="en-US" sz="3700">
              <a:solidFill>
                <a:schemeClr val="bg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5F1A461-7E22-9979-D22E-9F3DCA71D53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02596" y="3531066"/>
            <a:ext cx="4797502" cy="820881"/>
          </a:xfrm>
        </p:spPr>
        <p:txBody>
          <a:bodyPr anchor="t">
            <a:normAutofit fontScale="77500" lnSpcReduction="20000"/>
          </a:bodyPr>
          <a:lstStyle/>
          <a:p>
            <a:pPr algn="ctr"/>
            <a:r>
              <a:rPr lang="en-GB" b="0" i="0" u="none" strike="noStrike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Söhne"/>
              </a:rPr>
              <a:t>Sustainable Energy for Our Community</a:t>
            </a:r>
          </a:p>
          <a:p>
            <a:pPr algn="ctr"/>
            <a:endParaRPr lang="en-GB" dirty="0">
              <a:solidFill>
                <a:schemeClr val="tx1">
                  <a:lumMod val="75000"/>
                  <a:lumOff val="25000"/>
                </a:schemeClr>
              </a:solidFill>
              <a:latin typeface="Söhne"/>
            </a:endParaRPr>
          </a:p>
          <a:p>
            <a:pPr algn="ctr"/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Rectangle 12">
            <a:extLst>
              <a:ext uri="{FF2B5EF4-FFF2-40B4-BE49-F238E27FC236}">
                <a16:creationId xmlns:a16="http://schemas.microsoft.com/office/drawing/2014/main" id="{F5B41592-BC5E-4AE2-8CA7-91C73FD8F7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889697"/>
            <a:ext cx="1070775" cy="2466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14">
            <a:extLst>
              <a:ext uri="{FF2B5EF4-FFF2-40B4-BE49-F238E27FC236}">
                <a16:creationId xmlns:a16="http://schemas.microsoft.com/office/drawing/2014/main" id="{CB574A3D-9991-4D4A-91DF-0D0DE47DB3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2390232" y="3396997"/>
            <a:ext cx="6858002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16">
            <a:extLst>
              <a:ext uri="{FF2B5EF4-FFF2-40B4-BE49-F238E27FC236}">
                <a16:creationId xmlns:a16="http://schemas.microsoft.com/office/drawing/2014/main" id="{D5A56255-4961-41E1-887B-7319F23C90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398931" y="3396997"/>
            <a:ext cx="6858002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" name="Picture 3" descr="Rows of solar panels">
            <a:extLst>
              <a:ext uri="{FF2B5EF4-FFF2-40B4-BE49-F238E27FC236}">
                <a16:creationId xmlns:a16="http://schemas.microsoft.com/office/drawing/2014/main" id="{698CEF23-9418-407D-6136-3A0837731A3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231" r="26066" b="375"/>
          <a:stretch/>
        </p:blipFill>
        <p:spPr>
          <a:xfrm>
            <a:off x="6859936" y="-2"/>
            <a:ext cx="5332064" cy="685800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2EB45EF-4EA7-1671-3B55-9A0E0E8CA3AF}"/>
              </a:ext>
            </a:extLst>
          </p:cNvPr>
          <p:cNvSpPr txBox="1"/>
          <p:nvPr/>
        </p:nvSpPr>
        <p:spPr>
          <a:xfrm>
            <a:off x="1310156" y="4539821"/>
            <a:ext cx="51823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0" i="0" u="none" strike="noStrike" dirty="0">
                <a:solidFill>
                  <a:srgbClr val="374151"/>
                </a:solidFill>
                <a:effectLst/>
                <a:latin typeface="Söhne"/>
              </a:rPr>
              <a:t>“our project aims to install solar panels in community</a:t>
            </a:r>
          </a:p>
          <a:p>
            <a:pPr algn="ctr"/>
            <a:r>
              <a:rPr lang="en-GB" b="0" i="0" u="none" strike="noStrike" dirty="0">
                <a:solidFill>
                  <a:srgbClr val="374151"/>
                </a:solidFill>
                <a:effectLst/>
                <a:latin typeface="Söhne"/>
              </a:rPr>
              <a:t>buildings, fostering green energy use</a:t>
            </a:r>
          </a:p>
          <a:p>
            <a:pPr algn="ctr"/>
            <a:r>
              <a:rPr lang="en-GB" b="0" i="0" u="none" strike="noStrike" dirty="0">
                <a:solidFill>
                  <a:srgbClr val="374151"/>
                </a:solidFill>
                <a:effectLst/>
                <a:latin typeface="Söhne"/>
              </a:rPr>
              <a:t>to reduce carbon footprint and lower energy costs.”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1491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99405E2-1A96-4DBA-A9DC-4C2A1B421C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EB1CCE3-FB1D-471C-9AFE-D20E81E64A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825689"/>
            <a:ext cx="6795928" cy="259421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FCD773-3678-A179-7CEF-8CBA58BEF5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4622" y="1113327"/>
            <a:ext cx="4862811" cy="2019488"/>
          </a:xfrm>
        </p:spPr>
        <p:txBody>
          <a:bodyPr>
            <a:normAutofit/>
          </a:bodyPr>
          <a:lstStyle/>
          <a:p>
            <a:r>
              <a:rPr lang="en-GB" b="0" i="0" u="none" strike="noStrike">
                <a:solidFill>
                  <a:schemeClr val="bg1"/>
                </a:solidFill>
                <a:effectLst/>
                <a:latin typeface="Söhne"/>
              </a:rPr>
              <a:t>PROJECT DESCRIPTION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0F38E87-6AF8-4488-B608-9FA2F57B40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889697"/>
            <a:ext cx="1070775" cy="2466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CC3B76D-CC6E-42D0-8666-2A2164AB5A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3355896"/>
            <a:ext cx="6793992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2BA9D6C-8214-4E25-AF8B-48762AD8D5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8769" y="3419903"/>
            <a:ext cx="5789163" cy="3438097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DBE9B8BD-472F-4F54-AC9D-101EE34969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2390232" y="3396997"/>
            <a:ext cx="6858002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871A14F-64B0-4CCE-900E-695C55EFF3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825689"/>
            <a:ext cx="6793992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6E7814-0E2B-9E26-8A3B-E0D74190FD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34622" y="3707541"/>
            <a:ext cx="5117253" cy="2505801"/>
          </a:xfrm>
        </p:spPr>
        <p:txBody>
          <a:bodyPr anchor="t">
            <a:normAutofit/>
          </a:bodyPr>
          <a:lstStyle/>
          <a:p>
            <a:pPr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GB" sz="1400" b="0" i="0" u="none" strike="noStrike" dirty="0">
                <a:effectLst/>
                <a:latin typeface="Söhne"/>
              </a:rPr>
              <a:t>Overview: The Community Green Initiative seeks to equip local schools, libraries, and community </a:t>
            </a:r>
            <a:r>
              <a:rPr lang="en-GB" sz="1400" b="0" i="0" u="none" strike="noStrike" dirty="0" err="1">
                <a:effectLst/>
                <a:latin typeface="Söhne"/>
              </a:rPr>
              <a:t>centers</a:t>
            </a:r>
            <a:r>
              <a:rPr lang="en-GB" sz="1400" b="0" i="0" u="none" strike="noStrike" dirty="0">
                <a:effectLst/>
                <a:latin typeface="Söhne"/>
              </a:rPr>
              <a:t> with solar panels. This step aligns with our commitment to renewable energy sources, promoting sustainability and environmental awareness.</a:t>
            </a:r>
          </a:p>
          <a:p>
            <a:pPr>
              <a:lnSpc>
                <a:spcPct val="130000"/>
              </a:lnSpc>
            </a:pPr>
            <a:br>
              <a:rPr lang="en-GB" sz="1400" dirty="0"/>
            </a:br>
            <a:endParaRPr lang="en-US" sz="1400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0FDBC76A-295F-4635-A28D-ADA24F383A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398931" y="3396997"/>
            <a:ext cx="6858002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6" descr="Classroom">
            <a:extLst>
              <a:ext uri="{FF2B5EF4-FFF2-40B4-BE49-F238E27FC236}">
                <a16:creationId xmlns:a16="http://schemas.microsoft.com/office/drawing/2014/main" id="{B3F94594-AD7F-99C3-07CD-75B00D5002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344569" y="1215596"/>
            <a:ext cx="4362798" cy="4362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92815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84A5A2-BBDD-E430-1A02-BEFD98B778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0" dirty="0">
                <a:solidFill>
                  <a:srgbClr val="374151"/>
                </a:solidFill>
                <a:latin typeface="Söhne"/>
              </a:rPr>
              <a:t>SCOPE &amp; WORK BREAKDOWN STRUCTURE </a:t>
            </a:r>
            <a:endParaRPr lang="en-US" dirty="0"/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5C7BD142-8D30-4979-F56F-71405519B56B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376671" y="705113"/>
          <a:ext cx="6172412" cy="51974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2611045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99405E2-1A96-4DBA-A9DC-4C2A1B421C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32FF329-3A87-4F66-BA01-91CD63C811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2" y="0"/>
            <a:ext cx="4420926" cy="683812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Solar panel installation">
            <a:extLst>
              <a:ext uri="{FF2B5EF4-FFF2-40B4-BE49-F238E27FC236}">
                <a16:creationId xmlns:a16="http://schemas.microsoft.com/office/drawing/2014/main" id="{C56A0711-8714-AF7A-D8CC-C4D6C8F06F1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3984" r="10804"/>
          <a:stretch/>
        </p:blipFill>
        <p:spPr>
          <a:xfrm>
            <a:off x="20" y="719747"/>
            <a:ext cx="4458058" cy="5389675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BCF4857D-F003-4CA1-82AB-00900B1008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6146359"/>
            <a:ext cx="4426072" cy="71164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9855050-A75B-4DD0-9B56-8B1C7722D8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426076" y="748578"/>
            <a:ext cx="7765922" cy="5419038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93C3559-4A3A-DC0C-90C9-4C9753D959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19472" y="1056362"/>
            <a:ext cx="6627226" cy="1154102"/>
          </a:xfrm>
        </p:spPr>
        <p:txBody>
          <a:bodyPr>
            <a:normAutofit/>
          </a:bodyPr>
          <a:lstStyle/>
          <a:p>
            <a:r>
              <a:rPr lang="en-GB" b="0" i="0" u="none" strike="noStrike">
                <a:effectLst/>
                <a:latin typeface="Söhne"/>
              </a:rPr>
              <a:t>PROJECT SUCCESS CRITERIA</a:t>
            </a:r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E6738EB-6FF0-4AF9-8462-57F4494B88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5" y="687743"/>
            <a:ext cx="12188951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D4EB67-10FD-BD1C-4865-79EDE6BA25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21857" y="2268656"/>
            <a:ext cx="6627226" cy="3505938"/>
          </a:xfrm>
        </p:spPr>
        <p:txBody>
          <a:bodyPr anchor="t">
            <a:normAutofit/>
          </a:bodyPr>
          <a:lstStyle/>
          <a:p>
            <a:r>
              <a:rPr lang="en-GB" b="0" i="0" u="none" strike="noStrike" dirty="0">
                <a:effectLst/>
                <a:latin typeface="Söhne"/>
              </a:rPr>
              <a:t>Criteria: Timely installation of solar panels in all designated buildings, achieving a 30% reduction in energy costs within the first year, and successful training of building staff on panel maintenance.</a:t>
            </a:r>
          </a:p>
          <a:p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DB791336-FCAA-4174-9303-B3F3748611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394069" y="6167615"/>
            <a:ext cx="7794882" cy="690385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A212158-300D-44D0-9CCE-472C3F669E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5" y="6109423"/>
            <a:ext cx="12188951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988521F4-D44A-42C5-9BDB-5CA2555409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94070" y="0"/>
            <a:ext cx="64008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98618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8">
            <a:extLst>
              <a:ext uri="{FF2B5EF4-FFF2-40B4-BE49-F238E27FC236}">
                <a16:creationId xmlns:a16="http://schemas.microsoft.com/office/drawing/2014/main" id="{72526924-84D3-45FB-A5FE-62D8FCBF53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10">
            <a:extLst>
              <a:ext uri="{FF2B5EF4-FFF2-40B4-BE49-F238E27FC236}">
                <a16:creationId xmlns:a16="http://schemas.microsoft.com/office/drawing/2014/main" id="{5C2A6256-1DD0-4E4B-A8B3-9A711B4DBE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8768" y="2130218"/>
            <a:ext cx="11153231" cy="4727782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12">
            <a:extLst>
              <a:ext uri="{FF2B5EF4-FFF2-40B4-BE49-F238E27FC236}">
                <a16:creationId xmlns:a16="http://schemas.microsoft.com/office/drawing/2014/main" id="{41760540-185E-4652-BFD2-9B362EF3B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96641"/>
            <a:ext cx="12192000" cy="13477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6DA6D7-6DF5-656F-A75A-294A976F5E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5371" y="1044054"/>
            <a:ext cx="10013709" cy="1030360"/>
          </a:xfrm>
        </p:spPr>
        <p:txBody>
          <a:bodyPr>
            <a:normAutofit/>
          </a:bodyPr>
          <a:lstStyle/>
          <a:p>
            <a:pPr algn="ctr"/>
            <a:r>
              <a:rPr lang="en-GB" b="0" dirty="0">
                <a:solidFill>
                  <a:schemeClr val="bg1"/>
                </a:solidFill>
                <a:latin typeface="Söhne"/>
              </a:rPr>
              <a:t>QUAD CHART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6" name="Rectangle 14">
            <a:extLst>
              <a:ext uri="{FF2B5EF4-FFF2-40B4-BE49-F238E27FC236}">
                <a16:creationId xmlns:a16="http://schemas.microsoft.com/office/drawing/2014/main" id="{729789F4-85C1-41A0-83EB-992E22210C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962423"/>
            <a:ext cx="1006766" cy="12161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16">
            <a:extLst>
              <a:ext uri="{FF2B5EF4-FFF2-40B4-BE49-F238E27FC236}">
                <a16:creationId xmlns:a16="http://schemas.microsoft.com/office/drawing/2014/main" id="{9D9D367D-6DD2-4A7C-8918-0DCAC29755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2390232" y="3396997"/>
            <a:ext cx="6858002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E78505AE-2F54-6980-587C-2CF7612ED1A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00672471"/>
              </p:ext>
            </p:extLst>
          </p:nvPr>
        </p:nvGraphicFramePr>
        <p:xfrm>
          <a:off x="1713976" y="3218316"/>
          <a:ext cx="9835088" cy="26966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17544">
                  <a:extLst>
                    <a:ext uri="{9D8B030D-6E8A-4147-A177-3AD203B41FA5}">
                      <a16:colId xmlns:a16="http://schemas.microsoft.com/office/drawing/2014/main" val="2492429585"/>
                    </a:ext>
                  </a:extLst>
                </a:gridCol>
                <a:gridCol w="4917544">
                  <a:extLst>
                    <a:ext uri="{9D8B030D-6E8A-4147-A177-3AD203B41FA5}">
                      <a16:colId xmlns:a16="http://schemas.microsoft.com/office/drawing/2014/main" val="677452291"/>
                    </a:ext>
                  </a:extLst>
                </a:gridCol>
              </a:tblGrid>
              <a:tr h="1178349">
                <a:tc>
                  <a:txBody>
                    <a:bodyPr/>
                    <a:lstStyle/>
                    <a:p>
                      <a:pPr algn="ctr"/>
                      <a:r>
                        <a:rPr lang="en-GB" sz="22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Accomplishments – </a:t>
                      </a:r>
                    </a:p>
                    <a:p>
                      <a:pPr algn="ctr"/>
                      <a:r>
                        <a:rPr lang="en-GB" sz="1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Secured necessary funding, partnered with local energy companies.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L="113303" marR="113303" marT="56651" marB="5665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Challenges –</a:t>
                      </a:r>
                    </a:p>
                    <a:p>
                      <a:pPr algn="ctr"/>
                      <a:r>
                        <a:rPr lang="en-GB" sz="1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Initial costs, potential weather disruptions during installation.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L="113303" marR="113303" marT="56651" marB="56651"/>
                </a:tc>
                <a:extLst>
                  <a:ext uri="{0D108BD9-81ED-4DB2-BD59-A6C34878D82A}">
                    <a16:rowId xmlns:a16="http://schemas.microsoft.com/office/drawing/2014/main" val="3594218703"/>
                  </a:ext>
                </a:extLst>
              </a:tr>
              <a:tr h="1518257">
                <a:tc>
                  <a:txBody>
                    <a:bodyPr/>
                    <a:lstStyle/>
                    <a:p>
                      <a:pPr algn="ctr"/>
                      <a:r>
                        <a:rPr lang="en-GB" sz="22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Metrics – </a:t>
                      </a:r>
                    </a:p>
                    <a:p>
                      <a:pPr algn="ctr"/>
                      <a:r>
                        <a:rPr lang="en-GB" sz="18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Reduction in energy consumption, cost savings, community engagement levels.</a:t>
                      </a:r>
                      <a:endParaRPr lang="en-US" sz="1800" dirty="0"/>
                    </a:p>
                  </a:txBody>
                  <a:tcPr marL="113303" marR="113303" marT="56651" marB="5665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Next Steps – </a:t>
                      </a:r>
                    </a:p>
                    <a:p>
                      <a:pPr algn="ctr"/>
                      <a:r>
                        <a:rPr lang="en-GB" sz="18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Community engagement programs, ongoing maintenance strategies, expansion plans.</a:t>
                      </a:r>
                      <a:endParaRPr lang="en-US" sz="1800" dirty="0"/>
                    </a:p>
                  </a:txBody>
                  <a:tcPr marL="113303" marR="113303" marT="56651" marB="56651"/>
                </a:tc>
                <a:extLst>
                  <a:ext uri="{0D108BD9-81ED-4DB2-BD59-A6C34878D82A}">
                    <a16:rowId xmlns:a16="http://schemas.microsoft.com/office/drawing/2014/main" val="95981629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331049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8">
            <a:extLst>
              <a:ext uri="{FF2B5EF4-FFF2-40B4-BE49-F238E27FC236}">
                <a16:creationId xmlns:a16="http://schemas.microsoft.com/office/drawing/2014/main" id="{72526924-84D3-45FB-A5FE-62D8FCBF53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0">
            <a:extLst>
              <a:ext uri="{FF2B5EF4-FFF2-40B4-BE49-F238E27FC236}">
                <a16:creationId xmlns:a16="http://schemas.microsoft.com/office/drawing/2014/main" id="{5C2A6256-1DD0-4E4B-A8B3-9A711B4DBE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8768" y="2130218"/>
            <a:ext cx="11153231" cy="4727782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12">
            <a:extLst>
              <a:ext uri="{FF2B5EF4-FFF2-40B4-BE49-F238E27FC236}">
                <a16:creationId xmlns:a16="http://schemas.microsoft.com/office/drawing/2014/main" id="{41760540-185E-4652-BFD2-9B362EF3B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96641"/>
            <a:ext cx="12192000" cy="13477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EA21499-93EC-05EF-005C-1FFA9C26C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5371" y="1044054"/>
            <a:ext cx="10013709" cy="1030360"/>
          </a:xfrm>
        </p:spPr>
        <p:txBody>
          <a:bodyPr>
            <a:normAutofit/>
          </a:bodyPr>
          <a:lstStyle/>
          <a:p>
            <a:r>
              <a:rPr lang="en-GB" b="0" i="0" u="none" strike="noStrike">
                <a:solidFill>
                  <a:schemeClr val="bg1"/>
                </a:solidFill>
                <a:effectLst/>
                <a:latin typeface="Söhne"/>
              </a:rPr>
              <a:t>CONCLUSION &amp; NEXT STEPS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22" name="Rectangle 14">
            <a:extLst>
              <a:ext uri="{FF2B5EF4-FFF2-40B4-BE49-F238E27FC236}">
                <a16:creationId xmlns:a16="http://schemas.microsoft.com/office/drawing/2014/main" id="{729789F4-85C1-41A0-83EB-992E22210C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962423"/>
            <a:ext cx="1006766" cy="12161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16">
            <a:extLst>
              <a:ext uri="{FF2B5EF4-FFF2-40B4-BE49-F238E27FC236}">
                <a16:creationId xmlns:a16="http://schemas.microsoft.com/office/drawing/2014/main" id="{9D9D367D-6DD2-4A7C-8918-0DCAC29755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2390232" y="3396997"/>
            <a:ext cx="6858002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06220E1-973A-D3B5-1957-DA79E4C84C2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82925285"/>
              </p:ext>
            </p:extLst>
          </p:nvPr>
        </p:nvGraphicFramePr>
        <p:xfrm>
          <a:off x="1713976" y="2887824"/>
          <a:ext cx="9835087" cy="33575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5454474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4A6E-EE40-218C-D4CF-01A5629D4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i="0" u="none" strike="noStrike" dirty="0">
                <a:effectLst/>
                <a:latin typeface="Söhne"/>
              </a:rPr>
              <a:t>REFERENCES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CA2495-1583-3118-933D-1D65BFE456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>
              <a:buFont typeface="+mj-lt"/>
              <a:buAutoNum type="arabicPeriod"/>
            </a:pPr>
            <a:r>
              <a:rPr lang="en-GB" b="0" i="0" u="none" strike="noStrike" dirty="0">
                <a:solidFill>
                  <a:srgbClr val="374151"/>
                </a:solidFill>
                <a:effectLst/>
                <a:latin typeface="Söhne"/>
              </a:rPr>
              <a:t>Johnson, A. (2021). "The Benefits of Solar Energy in Communities." Sustainable Energy Journal, 8(2), 45-56.</a:t>
            </a:r>
          </a:p>
          <a:p>
            <a:pPr algn="l">
              <a:buFont typeface="+mj-lt"/>
              <a:buAutoNum type="arabicPeriod"/>
            </a:pPr>
            <a:r>
              <a:rPr lang="en-GB" b="0" i="0" u="none" strike="noStrike" dirty="0">
                <a:solidFill>
                  <a:srgbClr val="374151"/>
                </a:solidFill>
                <a:effectLst/>
                <a:latin typeface="Söhne"/>
              </a:rPr>
              <a:t>Smith, B. (2020). "Community-Based Renewable Energy Projects." Journal of Environmental Sustainability, 15(3), 112-125.</a:t>
            </a:r>
          </a:p>
          <a:p>
            <a:pPr algn="l">
              <a:buFont typeface="+mj-lt"/>
              <a:buAutoNum type="arabicPeriod"/>
            </a:pPr>
            <a:r>
              <a:rPr lang="en-GB" b="0" i="0" u="none" strike="noStrike" dirty="0">
                <a:solidFill>
                  <a:srgbClr val="374151"/>
                </a:solidFill>
                <a:effectLst/>
                <a:latin typeface="Söhne"/>
              </a:rPr>
              <a:t>Green Initiatives Group. (2022). "Local Case Study: Successful Solar Panel Implementation in Schools." Retrieved from </a:t>
            </a:r>
            <a:r>
              <a:rPr lang="en-GB" b="0" i="0" u="sng" strike="noStrike" dirty="0">
                <a:solidFill>
                  <a:srgbClr val="374151"/>
                </a:solidFill>
                <a:effectLst/>
                <a:latin typeface="Söhne"/>
                <a:hlinkClick r:id="rId2"/>
              </a:rPr>
              <a:t>www.greeninitiativesgroup.org/casestudies</a:t>
            </a:r>
            <a:r>
              <a:rPr lang="en-GB" b="0" i="0" u="none" strike="noStrike" dirty="0">
                <a:solidFill>
                  <a:srgbClr val="374151"/>
                </a:solidFill>
                <a:effectLst/>
                <a:latin typeface="Söhne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8324106"/>
      </p:ext>
    </p:extLst>
  </p:cSld>
  <p:clrMapOvr>
    <a:masterClrMapping/>
  </p:clrMapOvr>
</p:sld>
</file>

<file path=ppt/theme/theme1.xml><?xml version="1.0" encoding="utf-8"?>
<a:theme xmlns:a="http://schemas.openxmlformats.org/drawingml/2006/main" name="ShojiVTI">
  <a:themeElements>
    <a:clrScheme name="AnalogousFromLightSeedLeftStep">
      <a:dk1>
        <a:srgbClr val="000000"/>
      </a:dk1>
      <a:lt1>
        <a:srgbClr val="FFFFFF"/>
      </a:lt1>
      <a:dk2>
        <a:srgbClr val="223A3D"/>
      </a:dk2>
      <a:lt2>
        <a:srgbClr val="E4E8E2"/>
      </a:lt2>
      <a:accent1>
        <a:srgbClr val="B396C6"/>
      </a:accent1>
      <a:accent2>
        <a:srgbClr val="8A7FBA"/>
      </a:accent2>
      <a:accent3>
        <a:srgbClr val="96A1C6"/>
      </a:accent3>
      <a:accent4>
        <a:srgbClr val="7FA5BA"/>
      </a:accent4>
      <a:accent5>
        <a:srgbClr val="82ACA9"/>
      </a:accent5>
      <a:accent6>
        <a:srgbClr val="77AE93"/>
      </a:accent6>
      <a:hlink>
        <a:srgbClr val="6B8D55"/>
      </a:hlink>
      <a:folHlink>
        <a:srgbClr val="7F7F7F"/>
      </a:folHlink>
    </a:clrScheme>
    <a:fontScheme name="Custom 7">
      <a:majorFont>
        <a:latin typeface="Meiryo"/>
        <a:ea typeface=""/>
        <a:cs typeface=""/>
      </a:majorFont>
      <a:minorFont>
        <a:latin typeface="Meiryo"/>
        <a:ea typeface=""/>
        <a:cs typeface=""/>
      </a:minorFont>
    </a:fontScheme>
    <a:fmtScheme name="Feathered">
      <a:fillStyleLst>
        <a:solidFill>
          <a:schemeClr val="phClr"/>
        </a:solidFill>
        <a:solidFill>
          <a:schemeClr val="phClr">
            <a:tint val="67000"/>
            <a:satMod val="105000"/>
          </a:schemeClr>
        </a:soli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tint val="50000"/>
              <a:shade val="83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25400" dir="5400000" algn="ctr" rotWithShape="0">
              <a:srgbClr val="000000">
                <a:alpha val="20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hojiVTI" id="{00D0DDEB-E771-48E5-9E96-0647434F08B1}" vid="{9D22D596-7FD0-4F89-958C-AD79A094911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{2D5128D5-2A20-6B4B-BE61-E7847512EEF5}tf10001119_mac</Template>
  <TotalTime>24</TotalTime>
  <Words>597</Words>
  <Application>Microsoft Office PowerPoint</Application>
  <PresentationFormat>Widescreen</PresentationFormat>
  <Paragraphs>81</Paragraphs>
  <Slides>7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ShojiVTI</vt:lpstr>
      <vt:lpstr>Community Green Initiative: Solar Panel Installation</vt:lpstr>
      <vt:lpstr>PROJECT DESCRIPTION</vt:lpstr>
      <vt:lpstr>SCOPE &amp; WORK BREAKDOWN STRUCTURE </vt:lpstr>
      <vt:lpstr>PROJECT SUCCESS CRITERIA</vt:lpstr>
      <vt:lpstr>QUAD CHART</vt:lpstr>
      <vt:lpstr>CONCLUSION &amp; NEXT STEPS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Community Green Initiative: Solar Panel Installation</dc:title>
  <dc:creator>Ousmane Sow (2109242)</dc:creator>
  <cp:lastModifiedBy>Ousmane Sow (2109242)</cp:lastModifiedBy>
  <cp:revision>2</cp:revision>
  <dcterms:created xsi:type="dcterms:W3CDTF">2023-10-29T17:57:22Z</dcterms:created>
  <dcterms:modified xsi:type="dcterms:W3CDTF">2023-10-29T18:22:59Z</dcterms:modified>
</cp:coreProperties>
</file>