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Lst>
  <p:sldSz cx="42803763"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660"/>
  </p:normalViewPr>
  <p:slideViewPr>
    <p:cSldViewPr snapToGrid="0">
      <p:cViewPr>
        <p:scale>
          <a:sx n="60" d="100"/>
          <a:sy n="60" d="100"/>
        </p:scale>
        <p:origin x="-8752" y="-4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file:////Users/valentinaserra/Desktop/MSc/Y2/Research%20Methods/DATA/FAT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valentinaserra/Desktop/MSc/Y2/Research%20Methods/DATA/Portions%20Chart.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Users/valentinaserra/Desktop/MSc/Y2/Research%20Methods/DATA/Portions%20Chart.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92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Average Portions of Fats per Week</a:t>
            </a:r>
          </a:p>
        </c:rich>
      </c:tx>
      <c:overlay val="0"/>
      <c:spPr>
        <a:noFill/>
        <a:ln>
          <a:noFill/>
        </a:ln>
        <a:effectLst/>
      </c:spPr>
      <c:txPr>
        <a:bodyPr rot="0" spcFirstLastPara="1" vertOverflow="ellipsis" vert="horz" wrap="square" anchor="ctr" anchorCtr="1"/>
        <a:lstStyle/>
        <a:p>
          <a:pPr>
            <a:defRPr sz="192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bar"/>
        <c:grouping val="clustered"/>
        <c:varyColors val="0"/>
        <c:ser>
          <c:idx val="0"/>
          <c:order val="0"/>
          <c:tx>
            <c:strRef>
              <c:f>Sheet1!$G$1</c:f>
              <c:strCache>
                <c:ptCount val="1"/>
                <c:pt idx="0">
                  <c:v>Participant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Sheet1!$F$2:$F$13</c:f>
              <c:strCache>
                <c:ptCount val="12"/>
                <c:pt idx="0">
                  <c:v>Low calorie, low fat salad cream(tablespoon)</c:v>
                </c:pt>
                <c:pt idx="1">
                  <c:v>Salad cream, mayonnaise (tablespoon)</c:v>
                </c:pt>
                <c:pt idx="2">
                  <c:v>French dressing (tablespoon)</c:v>
                </c:pt>
                <c:pt idx="3">
                  <c:v>Other salad dressing (tablespoon)</c:v>
                </c:pt>
                <c:pt idx="4">
                  <c:v>Butter (teaspoon)</c:v>
                </c:pt>
                <c:pt idx="5">
                  <c:v>Block or hard margarine, eg. Stork, Krona (teaspoon)</c:v>
                </c:pt>
                <c:pt idx="6">
                  <c:v>Polyunsaturated margarine, eg. Flora, sunflower, soya spreads (teaspoon)</c:v>
                </c:pt>
                <c:pt idx="7">
                  <c:v>Soft margarines,including olive oil based and dairy spreads, eg. Blue Band, Clover (teaspoon)</c:v>
                </c:pt>
                <c:pt idx="8">
                  <c:v>Low fat spreads (less than 60% fat), eg. Outline, Gold (teaspoon)</c:v>
                </c:pt>
                <c:pt idx="9">
                  <c:v>Very low fat spread (less than 30% fat) (teaspoon)</c:v>
                </c:pt>
                <c:pt idx="10">
                  <c:v>Peanut butter (teaspoon)</c:v>
                </c:pt>
                <c:pt idx="11">
                  <c:v>Avocado</c:v>
                </c:pt>
              </c:strCache>
            </c:strRef>
          </c:cat>
          <c:val>
            <c:numRef>
              <c:f>Sheet1!$G$2:$G$13</c:f>
              <c:numCache>
                <c:formatCode>0</c:formatCode>
                <c:ptCount val="12"/>
                <c:pt idx="0">
                  <c:v>0</c:v>
                </c:pt>
                <c:pt idx="1">
                  <c:v>5.5</c:v>
                </c:pt>
                <c:pt idx="2">
                  <c:v>0</c:v>
                </c:pt>
                <c:pt idx="3">
                  <c:v>0</c:v>
                </c:pt>
                <c:pt idx="4">
                  <c:v>0</c:v>
                </c:pt>
                <c:pt idx="5">
                  <c:v>0</c:v>
                </c:pt>
                <c:pt idx="6">
                  <c:v>0</c:v>
                </c:pt>
                <c:pt idx="7">
                  <c:v>0</c:v>
                </c:pt>
                <c:pt idx="8">
                  <c:v>0</c:v>
                </c:pt>
                <c:pt idx="9">
                  <c:v>0</c:v>
                </c:pt>
                <c:pt idx="10">
                  <c:v>5.5</c:v>
                </c:pt>
                <c:pt idx="11">
                  <c:v>5.5</c:v>
                </c:pt>
              </c:numCache>
            </c:numRef>
          </c:val>
          <c:extLst>
            <c:ext xmlns:c16="http://schemas.microsoft.com/office/drawing/2014/chart" uri="{C3380CC4-5D6E-409C-BE32-E72D297353CC}">
              <c16:uniqueId val="{00000000-C3A3-C448-889D-2D8054AAAE42}"/>
            </c:ext>
          </c:extLst>
        </c:ser>
        <c:ser>
          <c:idx val="1"/>
          <c:order val="1"/>
          <c:tx>
            <c:strRef>
              <c:f>Sheet1!$H$1</c:f>
              <c:strCache>
                <c:ptCount val="1"/>
                <c:pt idx="0">
                  <c:v>Participant 2</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Sheet1!$F$2:$F$13</c:f>
              <c:strCache>
                <c:ptCount val="12"/>
                <c:pt idx="0">
                  <c:v>Low calorie, low fat salad cream(tablespoon)</c:v>
                </c:pt>
                <c:pt idx="1">
                  <c:v>Salad cream, mayonnaise (tablespoon)</c:v>
                </c:pt>
                <c:pt idx="2">
                  <c:v>French dressing (tablespoon)</c:v>
                </c:pt>
                <c:pt idx="3">
                  <c:v>Other salad dressing (tablespoon)</c:v>
                </c:pt>
                <c:pt idx="4">
                  <c:v>Butter (teaspoon)</c:v>
                </c:pt>
                <c:pt idx="5">
                  <c:v>Block or hard margarine, eg. Stork, Krona (teaspoon)</c:v>
                </c:pt>
                <c:pt idx="6">
                  <c:v>Polyunsaturated margarine, eg. Flora, sunflower, soya spreads (teaspoon)</c:v>
                </c:pt>
                <c:pt idx="7">
                  <c:v>Soft margarines,including olive oil based and dairy spreads, eg. Blue Band, Clover (teaspoon)</c:v>
                </c:pt>
                <c:pt idx="8">
                  <c:v>Low fat spreads (less than 60% fat), eg. Outline, Gold (teaspoon)</c:v>
                </c:pt>
                <c:pt idx="9">
                  <c:v>Very low fat spread (less than 30% fat) (teaspoon)</c:v>
                </c:pt>
                <c:pt idx="10">
                  <c:v>Peanut butter (teaspoon)</c:v>
                </c:pt>
                <c:pt idx="11">
                  <c:v>Avocado</c:v>
                </c:pt>
              </c:strCache>
            </c:strRef>
          </c:cat>
          <c:val>
            <c:numRef>
              <c:f>Sheet1!$H$2:$H$13</c:f>
              <c:numCache>
                <c:formatCode>0</c:formatCode>
                <c:ptCount val="12"/>
                <c:pt idx="0">
                  <c:v>0</c:v>
                </c:pt>
                <c:pt idx="1">
                  <c:v>0</c:v>
                </c:pt>
                <c:pt idx="2">
                  <c:v>0</c:v>
                </c:pt>
                <c:pt idx="3">
                  <c:v>0</c:v>
                </c:pt>
                <c:pt idx="4">
                  <c:v>0</c:v>
                </c:pt>
                <c:pt idx="5">
                  <c:v>0</c:v>
                </c:pt>
                <c:pt idx="6">
                  <c:v>0</c:v>
                </c:pt>
                <c:pt idx="7">
                  <c:v>0</c:v>
                </c:pt>
                <c:pt idx="8">
                  <c:v>0</c:v>
                </c:pt>
                <c:pt idx="9">
                  <c:v>17.5</c:v>
                </c:pt>
                <c:pt idx="10">
                  <c:v>7.5</c:v>
                </c:pt>
                <c:pt idx="11">
                  <c:v>5.5</c:v>
                </c:pt>
              </c:numCache>
            </c:numRef>
          </c:val>
          <c:extLst>
            <c:ext xmlns:c16="http://schemas.microsoft.com/office/drawing/2014/chart" uri="{C3380CC4-5D6E-409C-BE32-E72D297353CC}">
              <c16:uniqueId val="{00000001-C3A3-C448-889D-2D8054AAAE42}"/>
            </c:ext>
          </c:extLst>
        </c:ser>
        <c:ser>
          <c:idx val="2"/>
          <c:order val="2"/>
          <c:tx>
            <c:strRef>
              <c:f>Sheet1!$I$1</c:f>
              <c:strCache>
                <c:ptCount val="1"/>
                <c:pt idx="0">
                  <c:v>Participant 3</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Sheet1!$F$2:$F$13</c:f>
              <c:strCache>
                <c:ptCount val="12"/>
                <c:pt idx="0">
                  <c:v>Low calorie, low fat salad cream(tablespoon)</c:v>
                </c:pt>
                <c:pt idx="1">
                  <c:v>Salad cream, mayonnaise (tablespoon)</c:v>
                </c:pt>
                <c:pt idx="2">
                  <c:v>French dressing (tablespoon)</c:v>
                </c:pt>
                <c:pt idx="3">
                  <c:v>Other salad dressing (tablespoon)</c:v>
                </c:pt>
                <c:pt idx="4">
                  <c:v>Butter (teaspoon)</c:v>
                </c:pt>
                <c:pt idx="5">
                  <c:v>Block or hard margarine, eg. Stork, Krona (teaspoon)</c:v>
                </c:pt>
                <c:pt idx="6">
                  <c:v>Polyunsaturated margarine, eg. Flora, sunflower, soya spreads (teaspoon)</c:v>
                </c:pt>
                <c:pt idx="7">
                  <c:v>Soft margarines,including olive oil based and dairy spreads, eg. Blue Band, Clover (teaspoon)</c:v>
                </c:pt>
                <c:pt idx="8">
                  <c:v>Low fat spreads (less than 60% fat), eg. Outline, Gold (teaspoon)</c:v>
                </c:pt>
                <c:pt idx="9">
                  <c:v>Very low fat spread (less than 30% fat) (teaspoon)</c:v>
                </c:pt>
                <c:pt idx="10">
                  <c:v>Peanut butter (teaspoon)</c:v>
                </c:pt>
                <c:pt idx="11">
                  <c:v>Avocado</c:v>
                </c:pt>
              </c:strCache>
            </c:strRef>
          </c:cat>
          <c:val>
            <c:numRef>
              <c:f>Sheet1!$I$2:$I$13</c:f>
              <c:numCache>
                <c:formatCode>0</c:formatCode>
                <c:ptCount val="12"/>
                <c:pt idx="0">
                  <c:v>3</c:v>
                </c:pt>
                <c:pt idx="1">
                  <c:v>0</c:v>
                </c:pt>
                <c:pt idx="2">
                  <c:v>0</c:v>
                </c:pt>
                <c:pt idx="3">
                  <c:v>0</c:v>
                </c:pt>
                <c:pt idx="4">
                  <c:v>0</c:v>
                </c:pt>
                <c:pt idx="5">
                  <c:v>0</c:v>
                </c:pt>
                <c:pt idx="6">
                  <c:v>0.5</c:v>
                </c:pt>
                <c:pt idx="7">
                  <c:v>1</c:v>
                </c:pt>
                <c:pt idx="8">
                  <c:v>7.5</c:v>
                </c:pt>
                <c:pt idx="9">
                  <c:v>7.5</c:v>
                </c:pt>
                <c:pt idx="10">
                  <c:v>7.5</c:v>
                </c:pt>
                <c:pt idx="11">
                  <c:v>7.5</c:v>
                </c:pt>
              </c:numCache>
            </c:numRef>
          </c:val>
          <c:extLst>
            <c:ext xmlns:c16="http://schemas.microsoft.com/office/drawing/2014/chart" uri="{C3380CC4-5D6E-409C-BE32-E72D297353CC}">
              <c16:uniqueId val="{00000002-C3A3-C448-889D-2D8054AAAE42}"/>
            </c:ext>
          </c:extLst>
        </c:ser>
        <c:dLbls>
          <c:showLegendKey val="0"/>
          <c:showVal val="0"/>
          <c:showCatName val="0"/>
          <c:showSerName val="0"/>
          <c:showPercent val="0"/>
          <c:showBubbleSize val="0"/>
        </c:dLbls>
        <c:gapWidth val="115"/>
        <c:overlap val="-20"/>
        <c:axId val="1561620288"/>
        <c:axId val="1781579168"/>
      </c:barChart>
      <c:catAx>
        <c:axId val="1561620288"/>
        <c:scaling>
          <c:orientation val="minMax"/>
        </c:scaling>
        <c:delete val="0"/>
        <c:axPos val="l"/>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600" b="0" i="0" u="none" strike="noStrike" kern="1200" baseline="0">
                <a:solidFill>
                  <a:schemeClr val="lt1">
                    <a:lumMod val="85000"/>
                  </a:schemeClr>
                </a:solidFill>
                <a:latin typeface="+mn-lt"/>
                <a:ea typeface="+mn-ea"/>
                <a:cs typeface="+mn-cs"/>
              </a:defRPr>
            </a:pPr>
            <a:endParaRPr lang="en-US"/>
          </a:p>
        </c:txPr>
        <c:crossAx val="1781579168"/>
        <c:crosses val="autoZero"/>
        <c:auto val="1"/>
        <c:lblAlgn val="ctr"/>
        <c:lblOffset val="100"/>
        <c:noMultiLvlLbl val="0"/>
      </c:catAx>
      <c:valAx>
        <c:axId val="1781579168"/>
        <c:scaling>
          <c:orientation val="minMax"/>
        </c:scaling>
        <c:delete val="0"/>
        <c:axPos val="b"/>
        <c:majorGridlines>
          <c:spPr>
            <a:ln w="9525" cap="flat" cmpd="sng" algn="ctr">
              <a:solidFill>
                <a:schemeClr val="lt1">
                  <a:lumMod val="95000"/>
                  <a:alpha val="1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600" b="0" i="0" u="none" strike="noStrike" kern="1200" baseline="0">
                <a:solidFill>
                  <a:schemeClr val="lt1">
                    <a:lumMod val="85000"/>
                  </a:schemeClr>
                </a:solidFill>
                <a:latin typeface="+mn-lt"/>
                <a:ea typeface="+mn-ea"/>
                <a:cs typeface="+mn-cs"/>
              </a:defRPr>
            </a:pPr>
            <a:endParaRPr lang="en-US"/>
          </a:p>
        </c:txPr>
        <c:crossAx val="1561620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sz="1600"/>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2000" dirty="0"/>
              <a:t>Average Portions per Day by Participant</a:t>
            </a:r>
          </a:p>
        </c:rich>
      </c:tx>
      <c:overlay val="0"/>
      <c:spPr>
        <a:noFill/>
        <a:ln>
          <a:noFill/>
        </a:ln>
        <a:effectLst/>
      </c:spPr>
      <c:txPr>
        <a:bodyPr rot="0" spcFirstLastPara="1" vertOverflow="ellipsis" vert="horz" wrap="square" anchor="ctr" anchorCtr="1"/>
        <a:lstStyle/>
        <a:p>
          <a:pPr>
            <a:defRPr sz="20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Participant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Sheet1!$A$2:$A$6</c:f>
              <c:strCache>
                <c:ptCount val="5"/>
                <c:pt idx="0">
                  <c:v>Protein</c:v>
                </c:pt>
                <c:pt idx="1">
                  <c:v>Carbohydrates</c:v>
                </c:pt>
                <c:pt idx="2">
                  <c:v>Dairy </c:v>
                </c:pt>
                <c:pt idx="3">
                  <c:v>Fruit and Vegetables </c:v>
                </c:pt>
                <c:pt idx="4">
                  <c:v>Fats </c:v>
                </c:pt>
              </c:strCache>
            </c:strRef>
          </c:cat>
          <c:val>
            <c:numRef>
              <c:f>Sheet1!$B$2:$B$6</c:f>
              <c:numCache>
                <c:formatCode>General</c:formatCode>
                <c:ptCount val="5"/>
                <c:pt idx="0">
                  <c:v>4</c:v>
                </c:pt>
                <c:pt idx="1">
                  <c:v>3</c:v>
                </c:pt>
                <c:pt idx="2">
                  <c:v>1</c:v>
                </c:pt>
                <c:pt idx="3">
                  <c:v>8</c:v>
                </c:pt>
                <c:pt idx="4">
                  <c:v>2</c:v>
                </c:pt>
              </c:numCache>
            </c:numRef>
          </c:val>
          <c:extLst>
            <c:ext xmlns:c16="http://schemas.microsoft.com/office/drawing/2014/chart" uri="{C3380CC4-5D6E-409C-BE32-E72D297353CC}">
              <c16:uniqueId val="{00000000-BE3D-864D-B862-A15A3C0F1AF2}"/>
            </c:ext>
          </c:extLst>
        </c:ser>
        <c:ser>
          <c:idx val="1"/>
          <c:order val="1"/>
          <c:tx>
            <c:strRef>
              <c:f>Sheet1!$C$1</c:f>
              <c:strCache>
                <c:ptCount val="1"/>
                <c:pt idx="0">
                  <c:v>Participant 2</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Sheet1!$A$2:$A$6</c:f>
              <c:strCache>
                <c:ptCount val="5"/>
                <c:pt idx="0">
                  <c:v>Protein</c:v>
                </c:pt>
                <c:pt idx="1">
                  <c:v>Carbohydrates</c:v>
                </c:pt>
                <c:pt idx="2">
                  <c:v>Dairy </c:v>
                </c:pt>
                <c:pt idx="3">
                  <c:v>Fruit and Vegetables </c:v>
                </c:pt>
                <c:pt idx="4">
                  <c:v>Fats </c:v>
                </c:pt>
              </c:strCache>
            </c:strRef>
          </c:cat>
          <c:val>
            <c:numRef>
              <c:f>Sheet1!$C$2:$C$6</c:f>
              <c:numCache>
                <c:formatCode>General</c:formatCode>
                <c:ptCount val="5"/>
                <c:pt idx="0">
                  <c:v>7</c:v>
                </c:pt>
                <c:pt idx="1">
                  <c:v>7</c:v>
                </c:pt>
                <c:pt idx="2">
                  <c:v>3</c:v>
                </c:pt>
                <c:pt idx="3">
                  <c:v>10</c:v>
                </c:pt>
                <c:pt idx="4">
                  <c:v>4</c:v>
                </c:pt>
              </c:numCache>
            </c:numRef>
          </c:val>
          <c:extLst>
            <c:ext xmlns:c16="http://schemas.microsoft.com/office/drawing/2014/chart" uri="{C3380CC4-5D6E-409C-BE32-E72D297353CC}">
              <c16:uniqueId val="{00000001-BE3D-864D-B862-A15A3C0F1AF2}"/>
            </c:ext>
          </c:extLst>
        </c:ser>
        <c:ser>
          <c:idx val="2"/>
          <c:order val="2"/>
          <c:tx>
            <c:strRef>
              <c:f>Sheet1!$D$1</c:f>
              <c:strCache>
                <c:ptCount val="1"/>
                <c:pt idx="0">
                  <c:v>Participant 3 </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Sheet1!$A$2:$A$6</c:f>
              <c:strCache>
                <c:ptCount val="5"/>
                <c:pt idx="0">
                  <c:v>Protein</c:v>
                </c:pt>
                <c:pt idx="1">
                  <c:v>Carbohydrates</c:v>
                </c:pt>
                <c:pt idx="2">
                  <c:v>Dairy </c:v>
                </c:pt>
                <c:pt idx="3">
                  <c:v>Fruit and Vegetables </c:v>
                </c:pt>
                <c:pt idx="4">
                  <c:v>Fats </c:v>
                </c:pt>
              </c:strCache>
            </c:strRef>
          </c:cat>
          <c:val>
            <c:numRef>
              <c:f>Sheet1!$D$2:$D$6</c:f>
              <c:numCache>
                <c:formatCode>General</c:formatCode>
                <c:ptCount val="5"/>
                <c:pt idx="0">
                  <c:v>3</c:v>
                </c:pt>
                <c:pt idx="1">
                  <c:v>3</c:v>
                </c:pt>
                <c:pt idx="2">
                  <c:v>1</c:v>
                </c:pt>
                <c:pt idx="3">
                  <c:v>13</c:v>
                </c:pt>
                <c:pt idx="4">
                  <c:v>5</c:v>
                </c:pt>
              </c:numCache>
            </c:numRef>
          </c:val>
          <c:extLst>
            <c:ext xmlns:c16="http://schemas.microsoft.com/office/drawing/2014/chart" uri="{C3380CC4-5D6E-409C-BE32-E72D297353CC}">
              <c16:uniqueId val="{00000002-BE3D-864D-B862-A15A3C0F1AF2}"/>
            </c:ext>
          </c:extLst>
        </c:ser>
        <c:dLbls>
          <c:showLegendKey val="0"/>
          <c:showVal val="0"/>
          <c:showCatName val="0"/>
          <c:showSerName val="0"/>
          <c:showPercent val="0"/>
          <c:showBubbleSize val="0"/>
        </c:dLbls>
        <c:gapWidth val="100"/>
        <c:overlap val="-24"/>
        <c:axId val="1419576000"/>
        <c:axId val="252787712"/>
      </c:barChart>
      <c:catAx>
        <c:axId val="1419576000"/>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600" b="0" i="0" u="none" strike="noStrike" kern="1200" baseline="0">
                <a:solidFill>
                  <a:schemeClr val="lt1">
                    <a:lumMod val="85000"/>
                  </a:schemeClr>
                </a:solidFill>
                <a:latin typeface="+mn-lt"/>
                <a:ea typeface="+mn-ea"/>
                <a:cs typeface="+mn-cs"/>
              </a:defRPr>
            </a:pPr>
            <a:endParaRPr lang="en-US"/>
          </a:p>
        </c:txPr>
        <c:crossAx val="252787712"/>
        <c:crosses val="autoZero"/>
        <c:auto val="1"/>
        <c:lblAlgn val="ctr"/>
        <c:lblOffset val="100"/>
        <c:noMultiLvlLbl val="0"/>
      </c:catAx>
      <c:valAx>
        <c:axId val="252787712"/>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4195760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sz="2000" dirty="0"/>
              <a:t>Average number of Portions per Day Amongst</a:t>
            </a:r>
            <a:r>
              <a:rPr lang="en-US" sz="2000" baseline="0" dirty="0"/>
              <a:t> all Participants</a:t>
            </a:r>
            <a:endParaRPr lang="en-US" sz="2000" dirty="0"/>
          </a:p>
        </c:rich>
      </c:tx>
      <c:overlay val="0"/>
      <c:spPr>
        <a:noFill/>
        <a:ln>
          <a:noFill/>
        </a:ln>
        <a:effectLst/>
      </c:spPr>
      <c:txPr>
        <a:bodyPr rot="0" spcFirstLastPara="1" vertOverflow="ellipsis" vert="horz" wrap="square" anchor="ctr" anchorCtr="1"/>
        <a:lstStyle/>
        <a:p>
          <a:pPr>
            <a:defRPr sz="20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tx>
            <c:strRef>
              <c:f>Sheet1!$F$1</c:f>
              <c:strCache>
                <c:ptCount val="1"/>
                <c:pt idx="0">
                  <c:v>TOTAL</c:v>
                </c:pt>
              </c:strCache>
            </c:strRef>
          </c:tx>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269B-5C43-BDEF-9222EEF3FF3C}"/>
              </c:ext>
            </c:extLst>
          </c:dPt>
          <c:dPt>
            <c:idx val="1"/>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269B-5C43-BDEF-9222EEF3FF3C}"/>
              </c:ext>
            </c:extLst>
          </c:dPt>
          <c:dPt>
            <c:idx val="2"/>
            <c:bubble3D val="0"/>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269B-5C43-BDEF-9222EEF3FF3C}"/>
              </c:ext>
            </c:extLst>
          </c:dPt>
          <c:dPt>
            <c:idx val="3"/>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7-269B-5C43-BDEF-9222EEF3FF3C}"/>
              </c:ext>
            </c:extLst>
          </c:dPt>
          <c:dPt>
            <c:idx val="4"/>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9-269B-5C43-BDEF-9222EEF3FF3C}"/>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Sheet1!$E$2:$E$6</c:f>
              <c:strCache>
                <c:ptCount val="5"/>
                <c:pt idx="0">
                  <c:v>Protein</c:v>
                </c:pt>
                <c:pt idx="1">
                  <c:v>Carbohydrates</c:v>
                </c:pt>
                <c:pt idx="2">
                  <c:v>Dairy </c:v>
                </c:pt>
                <c:pt idx="3">
                  <c:v>Fruit and Vegetables </c:v>
                </c:pt>
                <c:pt idx="4">
                  <c:v>Fats </c:v>
                </c:pt>
              </c:strCache>
            </c:strRef>
          </c:cat>
          <c:val>
            <c:numRef>
              <c:f>Sheet1!$F$2:$F$6</c:f>
              <c:numCache>
                <c:formatCode>0.0</c:formatCode>
                <c:ptCount val="5"/>
                <c:pt idx="0">
                  <c:v>4.666666666666667</c:v>
                </c:pt>
                <c:pt idx="1">
                  <c:v>4.333333333333333</c:v>
                </c:pt>
                <c:pt idx="2">
                  <c:v>1.6666666666666667</c:v>
                </c:pt>
                <c:pt idx="3">
                  <c:v>10.333333333333334</c:v>
                </c:pt>
                <c:pt idx="4">
                  <c:v>3.6666666666666665</c:v>
                </c:pt>
              </c:numCache>
            </c:numRef>
          </c:val>
          <c:extLst>
            <c:ext xmlns:c16="http://schemas.microsoft.com/office/drawing/2014/chart" uri="{C3380CC4-5D6E-409C-BE32-E72D297353CC}">
              <c16:uniqueId val="{0000000A-269B-5C43-BDEF-9222EEF3FF3C}"/>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2">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harts/style3.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4765"/>
            <a:ext cx="36383199" cy="10540259"/>
          </a:xfrm>
        </p:spPr>
        <p:txBody>
          <a:bodyPr anchor="b"/>
          <a:lstStyle>
            <a:lvl1pPr algn="ctr">
              <a:defRPr sz="26488"/>
            </a:lvl1pPr>
          </a:lstStyle>
          <a:p>
            <a:r>
              <a:rPr lang="en-GB"/>
              <a:t>Click to edit Master title style</a:t>
            </a:r>
            <a:endParaRPr lang="en-US" dirty="0"/>
          </a:p>
        </p:txBody>
      </p:sp>
      <p:sp>
        <p:nvSpPr>
          <p:cNvPr id="3" name="Subtitle 2"/>
          <p:cNvSpPr>
            <a:spLocks noGrp="1"/>
          </p:cNvSpPr>
          <p:nvPr>
            <p:ph type="subTitle" idx="1"/>
          </p:nvPr>
        </p:nvSpPr>
        <p:spPr>
          <a:xfrm>
            <a:off x="5350471" y="15901497"/>
            <a:ext cx="32102822" cy="7309499"/>
          </a:xfrm>
        </p:spPr>
        <p:txBody>
          <a:bodyPr/>
          <a:lstStyle>
            <a:lvl1pPr marL="0" indent="0" algn="ctr">
              <a:buNone/>
              <a:defRPr sz="10595"/>
            </a:lvl1pPr>
            <a:lvl2pPr marL="2018355" indent="0" algn="ctr">
              <a:buNone/>
              <a:defRPr sz="8829"/>
            </a:lvl2pPr>
            <a:lvl3pPr marL="4036710" indent="0" algn="ctr">
              <a:buNone/>
              <a:defRPr sz="7946"/>
            </a:lvl3pPr>
            <a:lvl4pPr marL="6055065" indent="0" algn="ctr">
              <a:buNone/>
              <a:defRPr sz="7063"/>
            </a:lvl4pPr>
            <a:lvl5pPr marL="8073420" indent="0" algn="ctr">
              <a:buNone/>
              <a:defRPr sz="7063"/>
            </a:lvl5pPr>
            <a:lvl6pPr marL="10091776" indent="0" algn="ctr">
              <a:buNone/>
              <a:defRPr sz="7063"/>
            </a:lvl6pPr>
            <a:lvl7pPr marL="12110131" indent="0" algn="ctr">
              <a:buNone/>
              <a:defRPr sz="7063"/>
            </a:lvl7pPr>
            <a:lvl8pPr marL="14128486" indent="0" algn="ctr">
              <a:buNone/>
              <a:defRPr sz="7063"/>
            </a:lvl8pPr>
            <a:lvl9pPr marL="16146841" indent="0" algn="ctr">
              <a:buNone/>
              <a:defRPr sz="7063"/>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C209172-658E-354C-AE54-206E9023901C}" type="datetimeFigureOut">
              <a:rPr lang="en-US" smtClean="0"/>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0DA7C1-4552-6A4C-86EC-C63CE3AB85F0}" type="slidenum">
              <a:rPr lang="en-US" smtClean="0"/>
              <a:t>‹#›</a:t>
            </a:fld>
            <a:endParaRPr lang="en-US"/>
          </a:p>
        </p:txBody>
      </p:sp>
    </p:spTree>
    <p:extLst>
      <p:ext uri="{BB962C8B-B14F-4D97-AF65-F5344CB8AC3E}">
        <p14:creationId xmlns:p14="http://schemas.microsoft.com/office/powerpoint/2010/main" val="2421698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C209172-658E-354C-AE54-206E9023901C}" type="datetimeFigureOut">
              <a:rPr lang="en-US" smtClean="0"/>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0DA7C1-4552-6A4C-86EC-C63CE3AB85F0}" type="slidenum">
              <a:rPr lang="en-US" smtClean="0"/>
              <a:t>‹#›</a:t>
            </a:fld>
            <a:endParaRPr lang="en-US"/>
          </a:p>
        </p:txBody>
      </p:sp>
    </p:spTree>
    <p:extLst>
      <p:ext uri="{BB962C8B-B14F-4D97-AF65-F5344CB8AC3E}">
        <p14:creationId xmlns:p14="http://schemas.microsoft.com/office/powerpoint/2010/main" val="3303637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7788"/>
            <a:ext cx="36918246" cy="12593645"/>
          </a:xfrm>
        </p:spPr>
        <p:txBody>
          <a:bodyPr anchor="b"/>
          <a:lstStyle>
            <a:lvl1pPr>
              <a:defRPr sz="26488"/>
            </a:lvl1pPr>
          </a:lstStyle>
          <a:p>
            <a:r>
              <a:rPr lang="en-GB"/>
              <a:t>Click to edit Master title style</a:t>
            </a:r>
            <a:endParaRPr lang="en-US" dirty="0"/>
          </a:p>
        </p:txBody>
      </p:sp>
      <p:sp>
        <p:nvSpPr>
          <p:cNvPr id="3" name="Text Placeholder 2"/>
          <p:cNvSpPr>
            <a:spLocks noGrp="1"/>
          </p:cNvSpPr>
          <p:nvPr>
            <p:ph type="body" idx="1"/>
          </p:nvPr>
        </p:nvSpPr>
        <p:spPr>
          <a:xfrm>
            <a:off x="2920467" y="20260574"/>
            <a:ext cx="36918246" cy="6622701"/>
          </a:xfrm>
        </p:spPr>
        <p:txBody>
          <a:bodyPr/>
          <a:lstStyle>
            <a:lvl1pPr marL="0" indent="0">
              <a:buNone/>
              <a:defRPr sz="10595">
                <a:solidFill>
                  <a:schemeClr val="tx1">
                    <a:tint val="82000"/>
                  </a:schemeClr>
                </a:solidFill>
              </a:defRPr>
            </a:lvl1pPr>
            <a:lvl2pPr marL="2018355" indent="0">
              <a:buNone/>
              <a:defRPr sz="8829">
                <a:solidFill>
                  <a:schemeClr val="tx1">
                    <a:tint val="82000"/>
                  </a:schemeClr>
                </a:solidFill>
              </a:defRPr>
            </a:lvl2pPr>
            <a:lvl3pPr marL="4036710" indent="0">
              <a:buNone/>
              <a:defRPr sz="7946">
                <a:solidFill>
                  <a:schemeClr val="tx1">
                    <a:tint val="82000"/>
                  </a:schemeClr>
                </a:solidFill>
              </a:defRPr>
            </a:lvl3pPr>
            <a:lvl4pPr marL="6055065" indent="0">
              <a:buNone/>
              <a:defRPr sz="7063">
                <a:solidFill>
                  <a:schemeClr val="tx1">
                    <a:tint val="82000"/>
                  </a:schemeClr>
                </a:solidFill>
              </a:defRPr>
            </a:lvl4pPr>
            <a:lvl5pPr marL="8073420" indent="0">
              <a:buNone/>
              <a:defRPr sz="7063">
                <a:solidFill>
                  <a:schemeClr val="tx1">
                    <a:tint val="82000"/>
                  </a:schemeClr>
                </a:solidFill>
              </a:defRPr>
            </a:lvl5pPr>
            <a:lvl6pPr marL="10091776" indent="0">
              <a:buNone/>
              <a:defRPr sz="7063">
                <a:solidFill>
                  <a:schemeClr val="tx1">
                    <a:tint val="82000"/>
                  </a:schemeClr>
                </a:solidFill>
              </a:defRPr>
            </a:lvl6pPr>
            <a:lvl7pPr marL="12110131" indent="0">
              <a:buNone/>
              <a:defRPr sz="7063">
                <a:solidFill>
                  <a:schemeClr val="tx1">
                    <a:tint val="82000"/>
                  </a:schemeClr>
                </a:solidFill>
              </a:defRPr>
            </a:lvl7pPr>
            <a:lvl8pPr marL="14128486" indent="0">
              <a:buNone/>
              <a:defRPr sz="7063">
                <a:solidFill>
                  <a:schemeClr val="tx1">
                    <a:tint val="82000"/>
                  </a:schemeClr>
                </a:solidFill>
              </a:defRPr>
            </a:lvl8pPr>
            <a:lvl9pPr marL="16146841" indent="0">
              <a:buNone/>
              <a:defRPr sz="7063">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C209172-658E-354C-AE54-206E9023901C}" type="datetimeFigureOut">
              <a:rPr lang="en-US" smtClean="0"/>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0DA7C1-4552-6A4C-86EC-C63CE3AB85F0}" type="slidenum">
              <a:rPr lang="en-US" smtClean="0"/>
              <a:t>‹#›</a:t>
            </a:fld>
            <a:endParaRPr lang="en-US"/>
          </a:p>
        </p:txBody>
      </p:sp>
    </p:spTree>
    <p:extLst>
      <p:ext uri="{BB962C8B-B14F-4D97-AF65-F5344CB8AC3E}">
        <p14:creationId xmlns:p14="http://schemas.microsoft.com/office/powerpoint/2010/main" val="988137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42759" y="8059374"/>
            <a:ext cx="18191599"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1669405" y="8059374"/>
            <a:ext cx="18191599"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C209172-658E-354C-AE54-206E9023901C}" type="datetimeFigureOut">
              <a:rPr lang="en-US" smtClean="0"/>
              <a:t>5/7/26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0DA7C1-4552-6A4C-86EC-C63CE3AB85F0}" type="slidenum">
              <a:rPr lang="en-US" smtClean="0"/>
              <a:t>‹#›</a:t>
            </a:fld>
            <a:endParaRPr lang="en-US"/>
          </a:p>
        </p:txBody>
      </p:sp>
    </p:spTree>
    <p:extLst>
      <p:ext uri="{BB962C8B-B14F-4D97-AF65-F5344CB8AC3E}">
        <p14:creationId xmlns:p14="http://schemas.microsoft.com/office/powerpoint/2010/main" val="2940144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1882"/>
            <a:ext cx="36918246"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948339" y="7421634"/>
            <a:ext cx="18107995"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GB"/>
              <a:t>Click to edit Master text styles</a:t>
            </a:r>
          </a:p>
        </p:txBody>
      </p:sp>
      <p:sp>
        <p:nvSpPr>
          <p:cNvPr id="4" name="Content Placeholder 3"/>
          <p:cNvSpPr>
            <a:spLocks noGrp="1"/>
          </p:cNvSpPr>
          <p:nvPr>
            <p:ph sz="half" idx="2"/>
          </p:nvPr>
        </p:nvSpPr>
        <p:spPr>
          <a:xfrm>
            <a:off x="2948339" y="11058863"/>
            <a:ext cx="18107995"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1669408" y="7421634"/>
            <a:ext cx="18197174"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GB"/>
              <a:t>Click to edit Master text styles</a:t>
            </a:r>
          </a:p>
        </p:txBody>
      </p:sp>
      <p:sp>
        <p:nvSpPr>
          <p:cNvPr id="6" name="Content Placeholder 5"/>
          <p:cNvSpPr>
            <a:spLocks noGrp="1"/>
          </p:cNvSpPr>
          <p:nvPr>
            <p:ph sz="quarter" idx="4"/>
          </p:nvPr>
        </p:nvSpPr>
        <p:spPr>
          <a:xfrm>
            <a:off x="21669408" y="11058863"/>
            <a:ext cx="181971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C209172-658E-354C-AE54-206E9023901C}" type="datetimeFigureOut">
              <a:rPr lang="en-US" smtClean="0"/>
              <a:t>5/7/26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40DA7C1-4552-6A4C-86EC-C63CE3AB85F0}" type="slidenum">
              <a:rPr lang="en-US" smtClean="0"/>
              <a:t>‹#›</a:t>
            </a:fld>
            <a:endParaRPr lang="en-US"/>
          </a:p>
        </p:txBody>
      </p:sp>
    </p:spTree>
    <p:extLst>
      <p:ext uri="{BB962C8B-B14F-4D97-AF65-F5344CB8AC3E}">
        <p14:creationId xmlns:p14="http://schemas.microsoft.com/office/powerpoint/2010/main" val="3140573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C209172-658E-354C-AE54-206E9023901C}" type="datetimeFigureOut">
              <a:rPr lang="en-US" smtClean="0"/>
              <a:t>5/7/26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40DA7C1-4552-6A4C-86EC-C63CE3AB85F0}" type="slidenum">
              <a:rPr lang="en-US" smtClean="0"/>
              <a:t>‹#›</a:t>
            </a:fld>
            <a:endParaRPr lang="en-US"/>
          </a:p>
        </p:txBody>
      </p:sp>
    </p:spTree>
    <p:extLst>
      <p:ext uri="{BB962C8B-B14F-4D97-AF65-F5344CB8AC3E}">
        <p14:creationId xmlns:p14="http://schemas.microsoft.com/office/powerpoint/2010/main" val="4201762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209172-658E-354C-AE54-206E9023901C}" type="datetimeFigureOut">
              <a:rPr lang="en-US" smtClean="0"/>
              <a:t>5/7/26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40DA7C1-4552-6A4C-86EC-C63CE3AB85F0}" type="slidenum">
              <a:rPr lang="en-US" smtClean="0"/>
              <a:t>‹#›</a:t>
            </a:fld>
            <a:endParaRPr lang="en-US"/>
          </a:p>
        </p:txBody>
      </p:sp>
    </p:spTree>
    <p:extLst>
      <p:ext uri="{BB962C8B-B14F-4D97-AF65-F5344CB8AC3E}">
        <p14:creationId xmlns:p14="http://schemas.microsoft.com/office/powerpoint/2010/main" val="3690163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GB"/>
              <a:t>Click to edit Master title style</a:t>
            </a:r>
            <a:endParaRPr lang="en-US" dirty="0"/>
          </a:p>
        </p:txBody>
      </p:sp>
      <p:sp>
        <p:nvSpPr>
          <p:cNvPr id="3" name="Content Placeholder 2"/>
          <p:cNvSpPr>
            <a:spLocks noGrp="1"/>
          </p:cNvSpPr>
          <p:nvPr>
            <p:ph idx="1"/>
          </p:nvPr>
        </p:nvSpPr>
        <p:spPr>
          <a:xfrm>
            <a:off x="18197174" y="4359077"/>
            <a:ext cx="21669405" cy="21515024"/>
          </a:xfrm>
        </p:spPr>
        <p:txBody>
          <a:bodyPr/>
          <a:lstStyle>
            <a:lvl1pPr>
              <a:defRPr sz="14127"/>
            </a:lvl1pPr>
            <a:lvl2pPr>
              <a:defRPr sz="12361"/>
            </a:lvl2pPr>
            <a:lvl3pPr>
              <a:defRPr sz="10595"/>
            </a:lvl3pPr>
            <a:lvl4pPr>
              <a:defRPr sz="8829"/>
            </a:lvl4pPr>
            <a:lvl5pPr>
              <a:defRPr sz="8829"/>
            </a:lvl5pPr>
            <a:lvl6pPr>
              <a:defRPr sz="8829"/>
            </a:lvl6pPr>
            <a:lvl7pPr>
              <a:defRPr sz="8829"/>
            </a:lvl7pPr>
            <a:lvl8pPr>
              <a:defRPr sz="8829"/>
            </a:lvl8pPr>
            <a:lvl9pPr>
              <a:defRPr sz="8829"/>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GB"/>
              <a:t>Click to edit Master text styles</a:t>
            </a:r>
          </a:p>
        </p:txBody>
      </p:sp>
      <p:sp>
        <p:nvSpPr>
          <p:cNvPr id="5" name="Date Placeholder 4"/>
          <p:cNvSpPr>
            <a:spLocks noGrp="1"/>
          </p:cNvSpPr>
          <p:nvPr>
            <p:ph type="dt" sz="half" idx="10"/>
          </p:nvPr>
        </p:nvSpPr>
        <p:spPr/>
        <p:txBody>
          <a:bodyPr/>
          <a:lstStyle/>
          <a:p>
            <a:fld id="{DC209172-658E-354C-AE54-206E9023901C}" type="datetimeFigureOut">
              <a:rPr lang="en-US" smtClean="0"/>
              <a:t>5/7/26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0DA7C1-4552-6A4C-86EC-C63CE3AB85F0}" type="slidenum">
              <a:rPr lang="en-US" smtClean="0"/>
              <a:t>‹#›</a:t>
            </a:fld>
            <a:endParaRPr lang="en-US"/>
          </a:p>
        </p:txBody>
      </p:sp>
    </p:spTree>
    <p:extLst>
      <p:ext uri="{BB962C8B-B14F-4D97-AF65-F5344CB8AC3E}">
        <p14:creationId xmlns:p14="http://schemas.microsoft.com/office/powerpoint/2010/main" val="1273273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GB"/>
              <a:t>Click to edit Master title style</a:t>
            </a:r>
            <a:endParaRPr lang="en-US" dirty="0"/>
          </a:p>
        </p:txBody>
      </p:sp>
      <p:sp>
        <p:nvSpPr>
          <p:cNvPr id="3" name="Picture Placeholder 2"/>
          <p:cNvSpPr>
            <a:spLocks noGrp="1" noChangeAspect="1"/>
          </p:cNvSpPr>
          <p:nvPr>
            <p:ph type="pic" idx="1"/>
          </p:nvPr>
        </p:nvSpPr>
        <p:spPr>
          <a:xfrm>
            <a:off x="18197174" y="4359077"/>
            <a:ext cx="21669405" cy="21515024"/>
          </a:xfrm>
        </p:spPr>
        <p:txBody>
          <a:bodyPr anchor="t"/>
          <a:lstStyle>
            <a:lvl1pPr marL="0" indent="0">
              <a:buNone/>
              <a:defRPr sz="14127"/>
            </a:lvl1pPr>
            <a:lvl2pPr marL="2018355" indent="0">
              <a:buNone/>
              <a:defRPr sz="12361"/>
            </a:lvl2pPr>
            <a:lvl3pPr marL="4036710" indent="0">
              <a:buNone/>
              <a:defRPr sz="10595"/>
            </a:lvl3pPr>
            <a:lvl4pPr marL="6055065" indent="0">
              <a:buNone/>
              <a:defRPr sz="8829"/>
            </a:lvl4pPr>
            <a:lvl5pPr marL="8073420" indent="0">
              <a:buNone/>
              <a:defRPr sz="8829"/>
            </a:lvl5pPr>
            <a:lvl6pPr marL="10091776" indent="0">
              <a:buNone/>
              <a:defRPr sz="8829"/>
            </a:lvl6pPr>
            <a:lvl7pPr marL="12110131" indent="0">
              <a:buNone/>
              <a:defRPr sz="8829"/>
            </a:lvl7pPr>
            <a:lvl8pPr marL="14128486" indent="0">
              <a:buNone/>
              <a:defRPr sz="8829"/>
            </a:lvl8pPr>
            <a:lvl9pPr marL="16146841" indent="0">
              <a:buNone/>
              <a:defRPr sz="8829"/>
            </a:lvl9pPr>
          </a:lstStyle>
          <a:p>
            <a:r>
              <a:rPr lang="en-GB"/>
              <a:t>Click icon to add picture</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GB"/>
              <a:t>Click to edit Master text styles</a:t>
            </a:r>
          </a:p>
        </p:txBody>
      </p:sp>
      <p:sp>
        <p:nvSpPr>
          <p:cNvPr id="5" name="Date Placeholder 4"/>
          <p:cNvSpPr>
            <a:spLocks noGrp="1"/>
          </p:cNvSpPr>
          <p:nvPr>
            <p:ph type="dt" sz="half" idx="10"/>
          </p:nvPr>
        </p:nvSpPr>
        <p:spPr/>
        <p:txBody>
          <a:bodyPr/>
          <a:lstStyle/>
          <a:p>
            <a:fld id="{DC209172-658E-354C-AE54-206E9023901C}" type="datetimeFigureOut">
              <a:rPr lang="en-US" smtClean="0"/>
              <a:t>5/7/26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0DA7C1-4552-6A4C-86EC-C63CE3AB85F0}" type="slidenum">
              <a:rPr lang="en-US" smtClean="0"/>
              <a:t>‹#›</a:t>
            </a:fld>
            <a:endParaRPr lang="en-US"/>
          </a:p>
        </p:txBody>
      </p:sp>
    </p:spTree>
    <p:extLst>
      <p:ext uri="{BB962C8B-B14F-4D97-AF65-F5344CB8AC3E}">
        <p14:creationId xmlns:p14="http://schemas.microsoft.com/office/powerpoint/2010/main" val="3171631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C209172-658E-354C-AE54-206E9023901C}" type="datetimeFigureOut">
              <a:rPr lang="en-US" smtClean="0"/>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0DA7C1-4552-6A4C-86EC-C63CE3AB85F0}" type="slidenum">
              <a:rPr lang="en-US" smtClean="0"/>
              <a:t>‹#›</a:t>
            </a:fld>
            <a:endParaRPr lang="en-US"/>
          </a:p>
        </p:txBody>
      </p:sp>
    </p:spTree>
    <p:extLst>
      <p:ext uri="{BB962C8B-B14F-4D97-AF65-F5344CB8AC3E}">
        <p14:creationId xmlns:p14="http://schemas.microsoft.com/office/powerpoint/2010/main" val="1714796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1875"/>
            <a:ext cx="9229561"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42761" y="1611875"/>
            <a:ext cx="271536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C209172-658E-354C-AE54-206E9023901C}" type="datetimeFigureOut">
              <a:rPr lang="en-US" smtClean="0"/>
              <a:t>5/7/26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0DA7C1-4552-6A4C-86EC-C63CE3AB85F0}" type="slidenum">
              <a:rPr lang="en-US" smtClean="0"/>
              <a:t>‹#›</a:t>
            </a:fld>
            <a:endParaRPr lang="en-US"/>
          </a:p>
        </p:txBody>
      </p:sp>
    </p:spTree>
    <p:extLst>
      <p:ext uri="{BB962C8B-B14F-4D97-AF65-F5344CB8AC3E}">
        <p14:creationId xmlns:p14="http://schemas.microsoft.com/office/powerpoint/2010/main" val="1369768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1882"/>
            <a:ext cx="36918246"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942759" y="28060644"/>
            <a:ext cx="9630847" cy="1611875"/>
          </a:xfrm>
          <a:prstGeom prst="rect">
            <a:avLst/>
          </a:prstGeom>
        </p:spPr>
        <p:txBody>
          <a:bodyPr vert="horz" lIns="91440" tIns="45720" rIns="91440" bIns="45720" rtlCol="0" anchor="ctr"/>
          <a:lstStyle>
            <a:lvl1pPr algn="l">
              <a:defRPr sz="5298">
                <a:solidFill>
                  <a:schemeClr val="tx1">
                    <a:tint val="82000"/>
                  </a:schemeClr>
                </a:solidFill>
              </a:defRPr>
            </a:lvl1pPr>
          </a:lstStyle>
          <a:p>
            <a:fld id="{DC209172-658E-354C-AE54-206E9023901C}" type="datetimeFigureOut">
              <a:rPr lang="en-US" smtClean="0"/>
              <a:t>5/7/26</a:t>
            </a:fld>
            <a:endParaRPr lang="en-US"/>
          </a:p>
        </p:txBody>
      </p:sp>
      <p:sp>
        <p:nvSpPr>
          <p:cNvPr id="5" name="Footer Placeholder 4"/>
          <p:cNvSpPr>
            <a:spLocks noGrp="1"/>
          </p:cNvSpPr>
          <p:nvPr>
            <p:ph type="ftr" sz="quarter" idx="3"/>
          </p:nvPr>
        </p:nvSpPr>
        <p:spPr>
          <a:xfrm>
            <a:off x="14178747" y="28060644"/>
            <a:ext cx="14446270" cy="1611875"/>
          </a:xfrm>
          <a:prstGeom prst="rect">
            <a:avLst/>
          </a:prstGeom>
        </p:spPr>
        <p:txBody>
          <a:bodyPr vert="horz" lIns="91440" tIns="45720" rIns="91440" bIns="45720" rtlCol="0" anchor="ctr"/>
          <a:lstStyle>
            <a:lvl1pPr algn="ctr">
              <a:defRPr sz="5298">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30230157" y="28060644"/>
            <a:ext cx="9630847" cy="1611875"/>
          </a:xfrm>
          <a:prstGeom prst="rect">
            <a:avLst/>
          </a:prstGeom>
        </p:spPr>
        <p:txBody>
          <a:bodyPr vert="horz" lIns="91440" tIns="45720" rIns="91440" bIns="45720" rtlCol="0" anchor="ctr"/>
          <a:lstStyle>
            <a:lvl1pPr algn="r">
              <a:defRPr sz="5298">
                <a:solidFill>
                  <a:schemeClr val="tx1">
                    <a:tint val="82000"/>
                  </a:schemeClr>
                </a:solidFill>
              </a:defRPr>
            </a:lvl1pPr>
          </a:lstStyle>
          <a:p>
            <a:fld id="{F40DA7C1-4552-6A4C-86EC-C63CE3AB85F0}" type="slidenum">
              <a:rPr lang="en-US" smtClean="0"/>
              <a:t>‹#›</a:t>
            </a:fld>
            <a:endParaRPr lang="en-US"/>
          </a:p>
        </p:txBody>
      </p:sp>
    </p:spTree>
    <p:extLst>
      <p:ext uri="{BB962C8B-B14F-4D97-AF65-F5344CB8AC3E}">
        <p14:creationId xmlns:p14="http://schemas.microsoft.com/office/powerpoint/2010/main" val="40451946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036710" rtl="0" eaLnBrk="1" latinLnBrk="0" hangingPunct="1">
        <a:lnSpc>
          <a:spcPct val="90000"/>
        </a:lnSpc>
        <a:spcBef>
          <a:spcPct val="0"/>
        </a:spcBef>
        <a:buNone/>
        <a:defRPr sz="19424" kern="1200">
          <a:solidFill>
            <a:schemeClr val="tx1"/>
          </a:solidFill>
          <a:latin typeface="+mj-lt"/>
          <a:ea typeface="+mj-ea"/>
          <a:cs typeface="+mj-cs"/>
        </a:defRPr>
      </a:lvl1pPr>
    </p:titleStyle>
    <p:bodyStyle>
      <a:lvl1pPr marL="1009178" indent="-1009178" algn="l" defTabSz="4036710" rtl="0" eaLnBrk="1" latinLnBrk="0" hangingPunct="1">
        <a:lnSpc>
          <a:spcPct val="90000"/>
        </a:lnSpc>
        <a:spcBef>
          <a:spcPts val="4415"/>
        </a:spcBef>
        <a:buFont typeface="Arial" panose="020B0604020202020204" pitchFamily="34" charset="0"/>
        <a:buChar char="•"/>
        <a:defRPr sz="12361" kern="1200">
          <a:solidFill>
            <a:schemeClr val="tx1"/>
          </a:solidFill>
          <a:latin typeface="+mn-lt"/>
          <a:ea typeface="+mn-ea"/>
          <a:cs typeface="+mn-cs"/>
        </a:defRPr>
      </a:lvl1pPr>
      <a:lvl2pPr marL="3027533" indent="-1009178" algn="l" defTabSz="4036710" rtl="0" eaLnBrk="1" latinLnBrk="0" hangingPunct="1">
        <a:lnSpc>
          <a:spcPct val="90000"/>
        </a:lnSpc>
        <a:spcBef>
          <a:spcPts val="2207"/>
        </a:spcBef>
        <a:buFont typeface="Arial" panose="020B0604020202020204" pitchFamily="34" charset="0"/>
        <a:buChar char="•"/>
        <a:defRPr sz="10595" kern="1200">
          <a:solidFill>
            <a:schemeClr val="tx1"/>
          </a:solidFill>
          <a:latin typeface="+mn-lt"/>
          <a:ea typeface="+mn-ea"/>
          <a:cs typeface="+mn-cs"/>
        </a:defRPr>
      </a:lvl2pPr>
      <a:lvl3pPr marL="5045888" indent="-1009178" algn="l" defTabSz="4036710" rtl="0" eaLnBrk="1" latinLnBrk="0" hangingPunct="1">
        <a:lnSpc>
          <a:spcPct val="90000"/>
        </a:lnSpc>
        <a:spcBef>
          <a:spcPts val="2207"/>
        </a:spcBef>
        <a:buFont typeface="Arial" panose="020B0604020202020204" pitchFamily="34" charset="0"/>
        <a:buChar char="•"/>
        <a:defRPr sz="8829" kern="1200">
          <a:solidFill>
            <a:schemeClr val="tx1"/>
          </a:solidFill>
          <a:latin typeface="+mn-lt"/>
          <a:ea typeface="+mn-ea"/>
          <a:cs typeface="+mn-cs"/>
        </a:defRPr>
      </a:lvl3pPr>
      <a:lvl4pPr marL="706424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4pPr>
      <a:lvl5pPr marL="908259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5pPr>
      <a:lvl6pPr marL="1110095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6pPr>
      <a:lvl7pPr marL="1311930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7pPr>
      <a:lvl8pPr marL="1513766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8pPr>
      <a:lvl9pPr marL="17156019"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9pPr>
    </p:bodyStyle>
    <p:otherStyle>
      <a:defPPr>
        <a:defRPr lang="en-US"/>
      </a:defPPr>
      <a:lvl1pPr marL="0" algn="l" defTabSz="4036710" rtl="0" eaLnBrk="1" latinLnBrk="0" hangingPunct="1">
        <a:defRPr sz="7946" kern="1200">
          <a:solidFill>
            <a:schemeClr val="tx1"/>
          </a:solidFill>
          <a:latin typeface="+mn-lt"/>
          <a:ea typeface="+mn-ea"/>
          <a:cs typeface="+mn-cs"/>
        </a:defRPr>
      </a:lvl1pPr>
      <a:lvl2pPr marL="2018355" algn="l" defTabSz="4036710" rtl="0" eaLnBrk="1" latinLnBrk="0" hangingPunct="1">
        <a:defRPr sz="7946" kern="1200">
          <a:solidFill>
            <a:schemeClr val="tx1"/>
          </a:solidFill>
          <a:latin typeface="+mn-lt"/>
          <a:ea typeface="+mn-ea"/>
          <a:cs typeface="+mn-cs"/>
        </a:defRPr>
      </a:lvl2pPr>
      <a:lvl3pPr marL="4036710" algn="l" defTabSz="4036710" rtl="0" eaLnBrk="1" latinLnBrk="0" hangingPunct="1">
        <a:defRPr sz="7946" kern="1200">
          <a:solidFill>
            <a:schemeClr val="tx1"/>
          </a:solidFill>
          <a:latin typeface="+mn-lt"/>
          <a:ea typeface="+mn-ea"/>
          <a:cs typeface="+mn-cs"/>
        </a:defRPr>
      </a:lvl3pPr>
      <a:lvl4pPr marL="6055065" algn="l" defTabSz="4036710" rtl="0" eaLnBrk="1" latinLnBrk="0" hangingPunct="1">
        <a:defRPr sz="7946" kern="1200">
          <a:solidFill>
            <a:schemeClr val="tx1"/>
          </a:solidFill>
          <a:latin typeface="+mn-lt"/>
          <a:ea typeface="+mn-ea"/>
          <a:cs typeface="+mn-cs"/>
        </a:defRPr>
      </a:lvl4pPr>
      <a:lvl5pPr marL="8073420" algn="l" defTabSz="4036710" rtl="0" eaLnBrk="1" latinLnBrk="0" hangingPunct="1">
        <a:defRPr sz="7946" kern="1200">
          <a:solidFill>
            <a:schemeClr val="tx1"/>
          </a:solidFill>
          <a:latin typeface="+mn-lt"/>
          <a:ea typeface="+mn-ea"/>
          <a:cs typeface="+mn-cs"/>
        </a:defRPr>
      </a:lvl5pPr>
      <a:lvl6pPr marL="10091776" algn="l" defTabSz="4036710" rtl="0" eaLnBrk="1" latinLnBrk="0" hangingPunct="1">
        <a:defRPr sz="7946" kern="1200">
          <a:solidFill>
            <a:schemeClr val="tx1"/>
          </a:solidFill>
          <a:latin typeface="+mn-lt"/>
          <a:ea typeface="+mn-ea"/>
          <a:cs typeface="+mn-cs"/>
        </a:defRPr>
      </a:lvl6pPr>
      <a:lvl7pPr marL="12110131" algn="l" defTabSz="4036710" rtl="0" eaLnBrk="1" latinLnBrk="0" hangingPunct="1">
        <a:defRPr sz="7946" kern="1200">
          <a:solidFill>
            <a:schemeClr val="tx1"/>
          </a:solidFill>
          <a:latin typeface="+mn-lt"/>
          <a:ea typeface="+mn-ea"/>
          <a:cs typeface="+mn-cs"/>
        </a:defRPr>
      </a:lvl7pPr>
      <a:lvl8pPr marL="14128486" algn="l" defTabSz="4036710" rtl="0" eaLnBrk="1" latinLnBrk="0" hangingPunct="1">
        <a:defRPr sz="7946" kern="1200">
          <a:solidFill>
            <a:schemeClr val="tx1"/>
          </a:solidFill>
          <a:latin typeface="+mn-lt"/>
          <a:ea typeface="+mn-ea"/>
          <a:cs typeface="+mn-cs"/>
        </a:defRPr>
      </a:lvl8pPr>
      <a:lvl9pPr marL="16146841" algn="l" defTabSz="4036710"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1.xml"/><Relationship Id="rId4" Type="http://schemas.openxmlformats.org/officeDocument/2006/relationships/chart" Target="../charts/char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18045EBB-289A-12BC-9FE2-34B537ED0D28}"/>
              </a:ext>
            </a:extLst>
          </p:cNvPr>
          <p:cNvSpPr/>
          <p:nvPr/>
        </p:nvSpPr>
        <p:spPr>
          <a:xfrm>
            <a:off x="1423153" y="6387099"/>
            <a:ext cx="10446412" cy="23200548"/>
          </a:xfrm>
          <a:prstGeom prst="rect">
            <a:avLst/>
          </a:prstGeom>
          <a:solidFill>
            <a:schemeClr val="bg1"/>
          </a:solidFill>
          <a:ln w="635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1C158FB0-70C5-FC97-BD45-876E8924160A}"/>
              </a:ext>
            </a:extLst>
          </p:cNvPr>
          <p:cNvSpPr/>
          <p:nvPr/>
        </p:nvSpPr>
        <p:spPr>
          <a:xfrm>
            <a:off x="12836947" y="6387099"/>
            <a:ext cx="18097251" cy="23200548"/>
          </a:xfrm>
          <a:prstGeom prst="rect">
            <a:avLst/>
          </a:prstGeom>
          <a:solidFill>
            <a:schemeClr val="bg1"/>
          </a:solidFill>
          <a:ln w="635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		</a:t>
            </a:r>
          </a:p>
        </p:txBody>
      </p:sp>
      <p:sp>
        <p:nvSpPr>
          <p:cNvPr id="2" name="Title 1">
            <a:extLst>
              <a:ext uri="{FF2B5EF4-FFF2-40B4-BE49-F238E27FC236}">
                <a16:creationId xmlns:a16="http://schemas.microsoft.com/office/drawing/2014/main" id="{ECEA4DB3-4C59-0933-8F9F-2F94FE1E51E0}"/>
              </a:ext>
            </a:extLst>
          </p:cNvPr>
          <p:cNvSpPr>
            <a:spLocks noGrp="1"/>
          </p:cNvSpPr>
          <p:nvPr>
            <p:ph type="ctrTitle"/>
          </p:nvPr>
        </p:nvSpPr>
        <p:spPr>
          <a:xfrm>
            <a:off x="1361281" y="687566"/>
            <a:ext cx="40081199" cy="5154434"/>
          </a:xfrm>
          <a:solidFill>
            <a:schemeClr val="accent1">
              <a:lumMod val="75000"/>
            </a:schemeClr>
          </a:solidFill>
          <a:ln w="63500">
            <a:solidFill>
              <a:schemeClr val="bg1"/>
            </a:solidFill>
          </a:ln>
        </p:spPr>
        <p:txBody>
          <a:bodyPr anchor="ctr">
            <a:normAutofit/>
          </a:bodyPr>
          <a:lstStyle/>
          <a:p>
            <a:r>
              <a:rPr lang="en-GB" sz="107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Body Image Perception and Eating </a:t>
            </a:r>
            <a:r>
              <a:rPr lang="en-GB" sz="10700" b="1"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P</a:t>
            </a:r>
            <a:r>
              <a:rPr lang="en-GB" sz="107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atterns of Male Retired </a:t>
            </a:r>
            <a:r>
              <a:rPr lang="en-GB" sz="10700" b="1"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C</a:t>
            </a:r>
            <a:r>
              <a:rPr lang="en-GB" sz="107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ompetitive </a:t>
            </a:r>
            <a:r>
              <a:rPr lang="en-GB" sz="10700" b="1"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B</a:t>
            </a:r>
            <a:r>
              <a:rPr lang="en-GB" sz="107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ody </a:t>
            </a:r>
            <a:r>
              <a:rPr lang="en-GB" sz="10700" b="1"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B</a:t>
            </a:r>
            <a:r>
              <a:rPr lang="en-GB" sz="107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uilders.</a:t>
            </a:r>
            <a:br>
              <a:rPr lang="en-GB" sz="107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GB" sz="8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GB" sz="53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V. Serra</a:t>
            </a:r>
            <a:endParaRPr lang="en-GB" sz="53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A4FBCC64-2E5A-5A03-9BA9-B3524B802EC9}"/>
              </a:ext>
            </a:extLst>
          </p:cNvPr>
          <p:cNvSpPr>
            <a:spLocks noGrp="1"/>
          </p:cNvSpPr>
          <p:nvPr>
            <p:ph type="subTitle" idx="1"/>
          </p:nvPr>
        </p:nvSpPr>
        <p:spPr>
          <a:xfrm>
            <a:off x="1639175" y="6487698"/>
            <a:ext cx="10029838" cy="12091401"/>
          </a:xfrm>
          <a:solidFill>
            <a:schemeClr val="bg1"/>
          </a:solidFill>
        </p:spPr>
        <p:txBody>
          <a:bodyPr>
            <a:normAutofit fontScale="92500" lnSpcReduction="20000"/>
          </a:bodyPr>
          <a:lstStyle/>
          <a:p>
            <a:r>
              <a:rPr lang="en-US" sz="5400" b="1" dirty="0">
                <a:solidFill>
                  <a:schemeClr val="accent1"/>
                </a:solidFill>
              </a:rPr>
              <a:t>INTRODUCTION</a:t>
            </a:r>
          </a:p>
          <a:p>
            <a:pPr algn="just"/>
            <a:r>
              <a:rPr lang="en-GB" sz="3900" kern="100" dirty="0">
                <a:solidFill>
                  <a:schemeClr val="accent1"/>
                </a:solidFill>
                <a:effectLst/>
                <a:ea typeface="Calibri" panose="020F0502020204030204" pitchFamily="34" charset="0"/>
                <a:cs typeface="Times New Roman" panose="02020603050405020304" pitchFamily="18" charset="0"/>
              </a:rPr>
              <a:t>The link between elite sports and increased risk and prevalence of eating disorders is well researched and documented (Li </a:t>
            </a:r>
            <a:r>
              <a:rPr lang="en-GB" sz="3900" i="1" kern="100" dirty="0">
                <a:solidFill>
                  <a:schemeClr val="accent1"/>
                </a:solidFill>
                <a:effectLst/>
                <a:ea typeface="Calibri" panose="020F0502020204030204" pitchFamily="34" charset="0"/>
                <a:cs typeface="Times New Roman" panose="02020603050405020304" pitchFamily="18" charset="0"/>
              </a:rPr>
              <a:t>et al</a:t>
            </a:r>
            <a:r>
              <a:rPr lang="en-GB" sz="3900" kern="100" dirty="0">
                <a:solidFill>
                  <a:schemeClr val="accent1"/>
                </a:solidFill>
                <a:effectLst/>
                <a:ea typeface="Calibri" panose="020F0502020204030204" pitchFamily="34" charset="0"/>
                <a:cs typeface="Times New Roman" panose="02020603050405020304" pitchFamily="18" charset="0"/>
              </a:rPr>
              <a:t>., 2024), </a:t>
            </a:r>
            <a:r>
              <a:rPr lang="en-GB" sz="3900" kern="0" dirty="0">
                <a:solidFill>
                  <a:schemeClr val="accent1"/>
                </a:solidFill>
                <a:effectLst/>
                <a:ea typeface="Times New Roman" panose="02020603050405020304" pitchFamily="18" charset="0"/>
                <a:cs typeface="Times New Roman" panose="02020603050405020304" pitchFamily="18" charset="0"/>
              </a:rPr>
              <a:t>with high incidence in weight limiting and leanness sports </a:t>
            </a:r>
            <a:r>
              <a:rPr lang="en-GB" sz="3900" kern="100" dirty="0">
                <a:solidFill>
                  <a:schemeClr val="accent1"/>
                </a:solidFill>
                <a:effectLst/>
                <a:ea typeface="Calibri" panose="020F0502020204030204" pitchFamily="34" charset="0"/>
                <a:cs typeface="Times New Roman" panose="02020603050405020304" pitchFamily="18" charset="0"/>
              </a:rPr>
              <a:t>(Mancine </a:t>
            </a:r>
            <a:r>
              <a:rPr lang="en-GB" sz="3900" i="1" kern="100" dirty="0">
                <a:solidFill>
                  <a:schemeClr val="accent1"/>
                </a:solidFill>
                <a:effectLst/>
                <a:ea typeface="Calibri" panose="020F0502020204030204" pitchFamily="34" charset="0"/>
                <a:cs typeface="Times New Roman" panose="02020603050405020304" pitchFamily="18" charset="0"/>
              </a:rPr>
              <a:t>et al</a:t>
            </a:r>
            <a:r>
              <a:rPr lang="en-GB" sz="3900" kern="100" dirty="0">
                <a:solidFill>
                  <a:schemeClr val="accent1"/>
                </a:solidFill>
                <a:effectLst/>
                <a:ea typeface="Calibri" panose="020F0502020204030204" pitchFamily="34" charset="0"/>
                <a:cs typeface="Times New Roman" panose="02020603050405020304" pitchFamily="18" charset="0"/>
              </a:rPr>
              <a:t>., 2020)</a:t>
            </a:r>
            <a:r>
              <a:rPr lang="en-GB" sz="3900" kern="100" dirty="0">
                <a:solidFill>
                  <a:schemeClr val="accent1"/>
                </a:solidFill>
                <a:effectLst/>
                <a:highlight>
                  <a:srgbClr val="FFFFFF"/>
                </a:highlight>
                <a:ea typeface="Calibri" panose="020F0502020204030204" pitchFamily="34" charset="0"/>
                <a:cs typeface="Times New Roman" panose="02020603050405020304" pitchFamily="18" charset="0"/>
              </a:rPr>
              <a:t>. ‘Nutrition and body composition are functions of an athlete’s occupation, sometimes creating a complex relationship with food and body for the individual’ </a:t>
            </a:r>
            <a:r>
              <a:rPr lang="en-GB" sz="3900" kern="100" dirty="0">
                <a:solidFill>
                  <a:schemeClr val="accent1"/>
                </a:solidFill>
                <a:effectLst/>
                <a:ea typeface="Calibri" panose="020F0502020204030204" pitchFamily="34" charset="0"/>
                <a:cs typeface="Times New Roman" panose="02020603050405020304" pitchFamily="18" charset="0"/>
              </a:rPr>
              <a:t>(Buckley et al., 2019). </a:t>
            </a:r>
            <a:r>
              <a:rPr lang="en-GB" sz="3900" kern="0" dirty="0">
                <a:solidFill>
                  <a:schemeClr val="accent1"/>
                </a:solidFill>
                <a:effectLst/>
                <a:ea typeface="Times New Roman" panose="02020603050405020304" pitchFamily="18" charset="0"/>
                <a:cs typeface="Times New Roman" panose="02020603050405020304" pitchFamily="18" charset="0"/>
              </a:rPr>
              <a:t>Although some research has been conducted into the</a:t>
            </a:r>
            <a:r>
              <a:rPr lang="en-GB" sz="3900" kern="100" dirty="0">
                <a:solidFill>
                  <a:schemeClr val="accent1"/>
                </a:solidFill>
                <a:effectLst/>
                <a:ea typeface="Calibri" panose="020F0502020204030204" pitchFamily="34" charset="0"/>
                <a:cs typeface="Times New Roman" panose="02020603050405020304" pitchFamily="18" charset="0"/>
              </a:rPr>
              <a:t> prevalence of eating disorders in male body builders (Goldfield et al., 2006)</a:t>
            </a:r>
            <a:r>
              <a:rPr lang="en-GB" sz="3900" kern="0" dirty="0">
                <a:solidFill>
                  <a:schemeClr val="accent1"/>
                </a:solidFill>
                <a:effectLst/>
                <a:ea typeface="Times New Roman" panose="02020603050405020304" pitchFamily="18" charset="0"/>
                <a:cs typeface="Times New Roman" panose="02020603050405020304" pitchFamily="18" charset="0"/>
              </a:rPr>
              <a:t>, research around eating disorders in sports is predominantly focused on female athletes </a:t>
            </a:r>
            <a:r>
              <a:rPr lang="en-GB" sz="3900" kern="100" dirty="0">
                <a:solidFill>
                  <a:schemeClr val="accent1"/>
                </a:solidFill>
                <a:effectLst/>
                <a:ea typeface="Calibri" panose="020F0502020204030204" pitchFamily="34" charset="0"/>
                <a:cs typeface="Times New Roman" panose="02020603050405020304" pitchFamily="18" charset="0"/>
              </a:rPr>
              <a:t>(Plateau et al., 2017). Restrictive eating patterns associated with body building often give rise to disordered eating behaviours (Efthymiou </a:t>
            </a:r>
            <a:r>
              <a:rPr lang="en-GB" sz="3900" i="1" kern="100" dirty="0">
                <a:solidFill>
                  <a:schemeClr val="accent1"/>
                </a:solidFill>
                <a:effectLst/>
                <a:ea typeface="Calibri" panose="020F0502020204030204" pitchFamily="34" charset="0"/>
                <a:cs typeface="Times New Roman" panose="02020603050405020304" pitchFamily="18" charset="0"/>
              </a:rPr>
              <a:t>et al</a:t>
            </a:r>
            <a:r>
              <a:rPr lang="en-GB" sz="3900" kern="100" dirty="0">
                <a:solidFill>
                  <a:schemeClr val="accent1"/>
                </a:solidFill>
                <a:effectLst/>
                <a:ea typeface="Calibri" panose="020F0502020204030204" pitchFamily="34" charset="0"/>
                <a:cs typeface="Times New Roman" panose="02020603050405020304" pitchFamily="18" charset="0"/>
              </a:rPr>
              <a:t>., 2021), precursor for eating disorders. </a:t>
            </a:r>
            <a:r>
              <a:rPr lang="en-GB" sz="3900" kern="0" dirty="0">
                <a:solidFill>
                  <a:schemeClr val="accent1"/>
                </a:solidFill>
                <a:effectLst/>
                <a:ea typeface="Times New Roman" panose="02020603050405020304" pitchFamily="18" charset="0"/>
                <a:cs typeface="Times New Roman" panose="02020603050405020304" pitchFamily="18" charset="0"/>
              </a:rPr>
              <a:t>Research has also demonstrated that recovery from an eating disorder is low, with approximately half of patients with anorexia nervosa (AN) not recovering even after following an adequate course of treatment </a:t>
            </a:r>
            <a:r>
              <a:rPr lang="en-GB" sz="3900" kern="100" dirty="0">
                <a:solidFill>
                  <a:schemeClr val="accent1"/>
                </a:solidFill>
                <a:effectLst/>
                <a:ea typeface="Calibri" panose="020F0502020204030204" pitchFamily="34" charset="0"/>
                <a:cs typeface="Times New Roman" panose="02020603050405020304" pitchFamily="18" charset="0"/>
              </a:rPr>
              <a:t>(Eddy </a:t>
            </a:r>
            <a:r>
              <a:rPr lang="en-GB" sz="3900" i="1" kern="100" dirty="0">
                <a:solidFill>
                  <a:schemeClr val="accent1"/>
                </a:solidFill>
                <a:effectLst/>
                <a:ea typeface="Calibri" panose="020F0502020204030204" pitchFamily="34" charset="0"/>
                <a:cs typeface="Times New Roman" panose="02020603050405020304" pitchFamily="18" charset="0"/>
              </a:rPr>
              <a:t>et al</a:t>
            </a:r>
            <a:r>
              <a:rPr lang="en-GB" sz="3900" kern="100" dirty="0">
                <a:solidFill>
                  <a:schemeClr val="accent1"/>
                </a:solidFill>
                <a:effectLst/>
                <a:ea typeface="Calibri" panose="020F0502020204030204" pitchFamily="34" charset="0"/>
                <a:cs typeface="Times New Roman" panose="02020603050405020304" pitchFamily="18" charset="0"/>
              </a:rPr>
              <a:t>., 2016)</a:t>
            </a:r>
            <a:r>
              <a:rPr lang="en-GB" sz="3900" kern="0" dirty="0">
                <a:solidFill>
                  <a:schemeClr val="accent1"/>
                </a:solidFill>
                <a:effectLst/>
                <a:ea typeface="Times New Roman" panose="02020603050405020304" pitchFamily="18" charset="0"/>
                <a:cs typeface="Times New Roman" panose="02020603050405020304" pitchFamily="18" charset="0"/>
              </a:rPr>
              <a:t>. However, restrictive intake patterns are ‘normalised’ in body building </a:t>
            </a:r>
            <a:r>
              <a:rPr lang="en-GB" sz="3900" kern="100" dirty="0">
                <a:solidFill>
                  <a:schemeClr val="accent1"/>
                </a:solidFill>
                <a:effectLst/>
                <a:ea typeface="Calibri" panose="020F0502020204030204" pitchFamily="34" charset="0"/>
                <a:cs typeface="Times New Roman" panose="02020603050405020304" pitchFamily="18" charset="0"/>
              </a:rPr>
              <a:t>(Efthymiou </a:t>
            </a:r>
            <a:r>
              <a:rPr lang="en-GB" sz="3900" i="1" kern="100" dirty="0">
                <a:solidFill>
                  <a:schemeClr val="accent1"/>
                </a:solidFill>
                <a:effectLst/>
                <a:ea typeface="Calibri" panose="020F0502020204030204" pitchFamily="34" charset="0"/>
                <a:cs typeface="Times New Roman" panose="02020603050405020304" pitchFamily="18" charset="0"/>
              </a:rPr>
              <a:t>et al</a:t>
            </a:r>
            <a:r>
              <a:rPr lang="en-GB" sz="3900" kern="100" dirty="0">
                <a:solidFill>
                  <a:schemeClr val="accent1"/>
                </a:solidFill>
                <a:effectLst/>
                <a:ea typeface="Calibri" panose="020F0502020204030204" pitchFamily="34" charset="0"/>
                <a:cs typeface="Times New Roman" panose="02020603050405020304" pitchFamily="18" charset="0"/>
              </a:rPr>
              <a:t>., 2021)</a:t>
            </a:r>
            <a:r>
              <a:rPr lang="en-GB" sz="3900" kern="0" dirty="0">
                <a:solidFill>
                  <a:schemeClr val="accent1"/>
                </a:solidFill>
                <a:effectLst/>
                <a:ea typeface="Times New Roman" panose="02020603050405020304" pitchFamily="18" charset="0"/>
                <a:cs typeface="Times New Roman" panose="02020603050405020304" pitchFamily="18" charset="0"/>
              </a:rPr>
              <a:t>, and few studies have explored the long-term effects of these patterns on body image and eating patterns.</a:t>
            </a:r>
            <a:endParaRPr lang="en-GB" sz="3900" kern="100" dirty="0">
              <a:solidFill>
                <a:schemeClr val="accent1"/>
              </a:solidFill>
              <a:effectLst/>
              <a:ea typeface="Calibri" panose="020F0502020204030204" pitchFamily="34" charset="0"/>
              <a:cs typeface="Times New Roman" panose="02020603050405020304" pitchFamily="18" charset="0"/>
            </a:endParaRPr>
          </a:p>
          <a:p>
            <a:endParaRPr lang="en-US" sz="3600" b="1" dirty="0">
              <a:solidFill>
                <a:schemeClr val="accent1">
                  <a:lumMod val="75000"/>
                </a:schemeClr>
              </a:solidFill>
            </a:endParaRPr>
          </a:p>
        </p:txBody>
      </p:sp>
      <p:sp>
        <p:nvSpPr>
          <p:cNvPr id="4" name="Subtitle 2">
            <a:extLst>
              <a:ext uri="{FF2B5EF4-FFF2-40B4-BE49-F238E27FC236}">
                <a16:creationId xmlns:a16="http://schemas.microsoft.com/office/drawing/2014/main" id="{A19DFAEE-4EB0-D970-DFFB-7973950B83E9}"/>
              </a:ext>
            </a:extLst>
          </p:cNvPr>
          <p:cNvSpPr txBox="1">
            <a:spLocks/>
          </p:cNvSpPr>
          <p:nvPr/>
        </p:nvSpPr>
        <p:spPr>
          <a:xfrm>
            <a:off x="1573208" y="18579099"/>
            <a:ext cx="10029838" cy="4361641"/>
          </a:xfrm>
          <a:prstGeom prst="rect">
            <a:avLst/>
          </a:prstGeom>
          <a:solidFill>
            <a:schemeClr val="bg1"/>
          </a:solidFill>
        </p:spPr>
        <p:txBody>
          <a:bodyPr vert="horz" lIns="91440" tIns="45720" rIns="91440" bIns="45720" rtlCol="0">
            <a:normAutofit/>
          </a:bodyPr>
          <a:lstStyle>
            <a:lvl1pPr marL="0" indent="0" algn="ctr" defTabSz="4036710" rtl="0" eaLnBrk="1" latinLnBrk="0" hangingPunct="1">
              <a:lnSpc>
                <a:spcPct val="90000"/>
              </a:lnSpc>
              <a:spcBef>
                <a:spcPts val="4415"/>
              </a:spcBef>
              <a:buFont typeface="Arial" panose="020B0604020202020204" pitchFamily="34" charset="0"/>
              <a:buNone/>
              <a:defRPr sz="10595" kern="1200">
                <a:solidFill>
                  <a:schemeClr val="tx1"/>
                </a:solidFill>
                <a:latin typeface="+mn-lt"/>
                <a:ea typeface="+mn-ea"/>
                <a:cs typeface="+mn-cs"/>
              </a:defRPr>
            </a:lvl1pPr>
            <a:lvl2pPr marL="2018355" indent="0" algn="ctr" defTabSz="4036710" rtl="0" eaLnBrk="1" latinLnBrk="0" hangingPunct="1">
              <a:lnSpc>
                <a:spcPct val="90000"/>
              </a:lnSpc>
              <a:spcBef>
                <a:spcPts val="2207"/>
              </a:spcBef>
              <a:buFont typeface="Arial" panose="020B0604020202020204" pitchFamily="34" charset="0"/>
              <a:buNone/>
              <a:defRPr sz="8829" kern="1200">
                <a:solidFill>
                  <a:schemeClr val="tx1"/>
                </a:solidFill>
                <a:latin typeface="+mn-lt"/>
                <a:ea typeface="+mn-ea"/>
                <a:cs typeface="+mn-cs"/>
              </a:defRPr>
            </a:lvl2pPr>
            <a:lvl3pPr marL="4036710" indent="0" algn="ctr" defTabSz="4036710" rtl="0" eaLnBrk="1" latinLnBrk="0" hangingPunct="1">
              <a:lnSpc>
                <a:spcPct val="90000"/>
              </a:lnSpc>
              <a:spcBef>
                <a:spcPts val="2207"/>
              </a:spcBef>
              <a:buFont typeface="Arial" panose="020B0604020202020204" pitchFamily="34" charset="0"/>
              <a:buNone/>
              <a:defRPr sz="7946" kern="1200">
                <a:solidFill>
                  <a:schemeClr val="tx1"/>
                </a:solidFill>
                <a:latin typeface="+mn-lt"/>
                <a:ea typeface="+mn-ea"/>
                <a:cs typeface="+mn-cs"/>
              </a:defRPr>
            </a:lvl3pPr>
            <a:lvl4pPr marL="6055065"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4pPr>
            <a:lvl5pPr marL="8073420"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5pPr>
            <a:lvl6pPr marL="10091776"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6pPr>
            <a:lvl7pPr marL="12110131"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7pPr>
            <a:lvl8pPr marL="14128486"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8pPr>
            <a:lvl9pPr marL="16146841"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9pPr>
          </a:lstStyle>
          <a:p>
            <a:r>
              <a:rPr lang="en-US" sz="5400" b="1" dirty="0">
                <a:solidFill>
                  <a:schemeClr val="accent1">
                    <a:lumMod val="75000"/>
                  </a:schemeClr>
                </a:solidFill>
              </a:rPr>
              <a:t>AIM</a:t>
            </a:r>
          </a:p>
          <a:p>
            <a:pPr algn="just"/>
            <a:r>
              <a:rPr lang="en-GB" sz="3600" kern="0" dirty="0">
                <a:solidFill>
                  <a:schemeClr val="accent1"/>
                </a:solidFill>
                <a:effectLst/>
                <a:ea typeface="Times New Roman" panose="02020603050405020304" pitchFamily="18" charset="0"/>
                <a:cs typeface="Times New Roman" panose="02020603050405020304" pitchFamily="18" charset="0"/>
              </a:rPr>
              <a:t>The current study aims </a:t>
            </a:r>
            <a:r>
              <a:rPr lang="en-GB" sz="3600" kern="0" dirty="0">
                <a:solidFill>
                  <a:schemeClr val="accent1"/>
                </a:solidFill>
                <a:ea typeface="Times New Roman" panose="02020603050405020304" pitchFamily="18" charset="0"/>
                <a:cs typeface="Times New Roman" panose="02020603050405020304" pitchFamily="18" charset="0"/>
              </a:rPr>
              <a:t>to </a:t>
            </a:r>
            <a:r>
              <a:rPr lang="en-GB" sz="3600" kern="0" dirty="0">
                <a:solidFill>
                  <a:schemeClr val="accent1"/>
                </a:solidFill>
                <a:effectLst/>
                <a:ea typeface="Times New Roman" panose="02020603050405020304" pitchFamily="18" charset="0"/>
                <a:cs typeface="Times New Roman" panose="02020603050405020304" pitchFamily="18" charset="0"/>
              </a:rPr>
              <a:t>ascertain whether there is a variety of intake across food groups in retired male body building competitive athletes, and to establish whether the eating attitude test (EAT-26) indicates signs of oral control, bulimia or dieting, linked to risk factors for eating disorders.</a:t>
            </a:r>
            <a:endParaRPr lang="en-US" sz="3600" b="1" dirty="0">
              <a:solidFill>
                <a:schemeClr val="accent1"/>
              </a:solidFill>
            </a:endParaRPr>
          </a:p>
        </p:txBody>
      </p:sp>
      <p:sp>
        <p:nvSpPr>
          <p:cNvPr id="5" name="Subtitle 2">
            <a:extLst>
              <a:ext uri="{FF2B5EF4-FFF2-40B4-BE49-F238E27FC236}">
                <a16:creationId xmlns:a16="http://schemas.microsoft.com/office/drawing/2014/main" id="{8927190D-D1C2-6983-D724-90C08AB3C439}"/>
              </a:ext>
            </a:extLst>
          </p:cNvPr>
          <p:cNvSpPr txBox="1">
            <a:spLocks/>
          </p:cNvSpPr>
          <p:nvPr/>
        </p:nvSpPr>
        <p:spPr>
          <a:xfrm>
            <a:off x="1631440" y="23760321"/>
            <a:ext cx="10029838" cy="4361642"/>
          </a:xfrm>
          <a:prstGeom prst="rect">
            <a:avLst/>
          </a:prstGeom>
          <a:solidFill>
            <a:schemeClr val="bg1"/>
          </a:solidFill>
        </p:spPr>
        <p:txBody>
          <a:bodyPr vert="horz" lIns="91440" tIns="45720" rIns="91440" bIns="45720" rtlCol="0">
            <a:normAutofit fontScale="92500" lnSpcReduction="10000"/>
          </a:bodyPr>
          <a:lstStyle>
            <a:lvl1pPr marL="0" indent="0" algn="ctr" defTabSz="4036710" rtl="0" eaLnBrk="1" latinLnBrk="0" hangingPunct="1">
              <a:lnSpc>
                <a:spcPct val="90000"/>
              </a:lnSpc>
              <a:spcBef>
                <a:spcPts val="4415"/>
              </a:spcBef>
              <a:buFont typeface="Arial" panose="020B0604020202020204" pitchFamily="34" charset="0"/>
              <a:buNone/>
              <a:defRPr sz="10595" kern="1200">
                <a:solidFill>
                  <a:schemeClr val="tx1"/>
                </a:solidFill>
                <a:latin typeface="+mn-lt"/>
                <a:ea typeface="+mn-ea"/>
                <a:cs typeface="+mn-cs"/>
              </a:defRPr>
            </a:lvl1pPr>
            <a:lvl2pPr marL="2018355" indent="0" algn="ctr" defTabSz="4036710" rtl="0" eaLnBrk="1" latinLnBrk="0" hangingPunct="1">
              <a:lnSpc>
                <a:spcPct val="90000"/>
              </a:lnSpc>
              <a:spcBef>
                <a:spcPts val="2207"/>
              </a:spcBef>
              <a:buFont typeface="Arial" panose="020B0604020202020204" pitchFamily="34" charset="0"/>
              <a:buNone/>
              <a:defRPr sz="8829" kern="1200">
                <a:solidFill>
                  <a:schemeClr val="tx1"/>
                </a:solidFill>
                <a:latin typeface="+mn-lt"/>
                <a:ea typeface="+mn-ea"/>
                <a:cs typeface="+mn-cs"/>
              </a:defRPr>
            </a:lvl2pPr>
            <a:lvl3pPr marL="4036710" indent="0" algn="ctr" defTabSz="4036710" rtl="0" eaLnBrk="1" latinLnBrk="0" hangingPunct="1">
              <a:lnSpc>
                <a:spcPct val="90000"/>
              </a:lnSpc>
              <a:spcBef>
                <a:spcPts val="2207"/>
              </a:spcBef>
              <a:buFont typeface="Arial" panose="020B0604020202020204" pitchFamily="34" charset="0"/>
              <a:buNone/>
              <a:defRPr sz="7946" kern="1200">
                <a:solidFill>
                  <a:schemeClr val="tx1"/>
                </a:solidFill>
                <a:latin typeface="+mn-lt"/>
                <a:ea typeface="+mn-ea"/>
                <a:cs typeface="+mn-cs"/>
              </a:defRPr>
            </a:lvl3pPr>
            <a:lvl4pPr marL="6055065"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4pPr>
            <a:lvl5pPr marL="8073420"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5pPr>
            <a:lvl6pPr marL="10091776"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6pPr>
            <a:lvl7pPr marL="12110131"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7pPr>
            <a:lvl8pPr marL="14128486"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8pPr>
            <a:lvl9pPr marL="16146841"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9pPr>
          </a:lstStyle>
          <a:p>
            <a:r>
              <a:rPr lang="en-US" sz="5400" b="1" dirty="0">
                <a:solidFill>
                  <a:schemeClr val="accent1">
                    <a:lumMod val="75000"/>
                  </a:schemeClr>
                </a:solidFill>
              </a:rPr>
              <a:t>METHODS</a:t>
            </a:r>
          </a:p>
          <a:p>
            <a:pPr algn="just"/>
            <a:r>
              <a:rPr lang="en-GB" sz="3600" dirty="0">
                <a:solidFill>
                  <a:schemeClr val="accent1"/>
                </a:solidFill>
                <a:effectLst/>
                <a:highlight>
                  <a:srgbClr val="FFFFFF"/>
                </a:highlight>
              </a:rPr>
              <a:t>With institutional ethics approval, </a:t>
            </a:r>
            <a:r>
              <a:rPr lang="en-GB" sz="3600" dirty="0">
                <a:solidFill>
                  <a:schemeClr val="accent1"/>
                </a:solidFill>
                <a:effectLst/>
                <a:ea typeface="Calibri" panose="020F0502020204030204" pitchFamily="34" charset="0"/>
              </a:rPr>
              <a:t>the study </a:t>
            </a:r>
            <a:r>
              <a:rPr lang="en-GB" sz="3600" dirty="0">
                <a:solidFill>
                  <a:schemeClr val="accent1"/>
                </a:solidFill>
                <a:ea typeface="Calibri" panose="020F0502020204030204" pitchFamily="34" charset="0"/>
              </a:rPr>
              <a:t>involved providing </a:t>
            </a:r>
            <a:r>
              <a:rPr lang="en-GB" sz="3600" dirty="0">
                <a:solidFill>
                  <a:schemeClr val="accent1"/>
                </a:solidFill>
                <a:effectLst/>
                <a:ea typeface="Calibri" panose="020F0502020204030204" pitchFamily="34" charset="0"/>
              </a:rPr>
              <a:t>retired body building athletes n.3 (</a:t>
            </a:r>
            <a:r>
              <a:rPr lang="en-GB" sz="3600" dirty="0">
                <a:solidFill>
                  <a:schemeClr val="accent1"/>
                </a:solidFill>
                <a:effectLst/>
                <a:highlight>
                  <a:srgbClr val="FFFFFF"/>
                </a:highlight>
              </a:rPr>
              <a:t>age = 63 ± 1 years; height = 173.7cm  ±  6.1; mass = 74kg± 9 kg)</a:t>
            </a:r>
            <a:r>
              <a:rPr lang="en-GB" sz="3600" dirty="0">
                <a:solidFill>
                  <a:schemeClr val="accent1"/>
                </a:solidFill>
                <a:highlight>
                  <a:srgbClr val="FFFFFF"/>
                </a:highlight>
              </a:rPr>
              <a:t> filling out the </a:t>
            </a:r>
            <a:r>
              <a:rPr lang="en-GB" sz="3600" dirty="0">
                <a:solidFill>
                  <a:schemeClr val="accent1"/>
                </a:solidFill>
                <a:effectLst/>
                <a:ea typeface="Calibri" panose="020F0502020204030204" pitchFamily="34" charset="0"/>
              </a:rPr>
              <a:t>the EAT-26 test and a food frequency questionnaires. The eating attitude test (EAT-26): Scoring and interpretation was then used to analyse the data.</a:t>
            </a:r>
            <a:endParaRPr lang="en-US" sz="3600" b="1" dirty="0">
              <a:solidFill>
                <a:schemeClr val="accent1"/>
              </a:solidFill>
            </a:endParaRPr>
          </a:p>
        </p:txBody>
      </p:sp>
      <p:graphicFrame>
        <p:nvGraphicFramePr>
          <p:cNvPr id="12" name="Table 11">
            <a:extLst>
              <a:ext uri="{FF2B5EF4-FFF2-40B4-BE49-F238E27FC236}">
                <a16:creationId xmlns:a16="http://schemas.microsoft.com/office/drawing/2014/main" id="{0629078D-A0DF-B260-44B5-55932B592ADE}"/>
              </a:ext>
            </a:extLst>
          </p:cNvPr>
          <p:cNvGraphicFramePr>
            <a:graphicFrameLocks noGrp="1"/>
          </p:cNvGraphicFramePr>
          <p:nvPr>
            <p:extLst>
              <p:ext uri="{D42A27DB-BD31-4B8C-83A1-F6EECF244321}">
                <p14:modId xmlns:p14="http://schemas.microsoft.com/office/powerpoint/2010/main" val="500877687"/>
              </p:ext>
            </p:extLst>
          </p:nvPr>
        </p:nvGraphicFramePr>
        <p:xfrm>
          <a:off x="13296900" y="10649300"/>
          <a:ext cx="8169338" cy="2223219"/>
        </p:xfrm>
        <a:graphic>
          <a:graphicData uri="http://schemas.openxmlformats.org/drawingml/2006/table">
            <a:tbl>
              <a:tblPr>
                <a:tableStyleId>{073A0DAA-6AF3-43AB-8588-CEC1D06C72B9}</a:tableStyleId>
              </a:tblPr>
              <a:tblGrid>
                <a:gridCol w="1365454">
                  <a:extLst>
                    <a:ext uri="{9D8B030D-6E8A-4147-A177-3AD203B41FA5}">
                      <a16:colId xmlns:a16="http://schemas.microsoft.com/office/drawing/2014/main" val="4080225032"/>
                    </a:ext>
                  </a:extLst>
                </a:gridCol>
                <a:gridCol w="978446">
                  <a:extLst>
                    <a:ext uri="{9D8B030D-6E8A-4147-A177-3AD203B41FA5}">
                      <a16:colId xmlns:a16="http://schemas.microsoft.com/office/drawing/2014/main" val="334877035"/>
                    </a:ext>
                  </a:extLst>
                </a:gridCol>
                <a:gridCol w="1633433">
                  <a:extLst>
                    <a:ext uri="{9D8B030D-6E8A-4147-A177-3AD203B41FA5}">
                      <a16:colId xmlns:a16="http://schemas.microsoft.com/office/drawing/2014/main" val="929690980"/>
                    </a:ext>
                  </a:extLst>
                </a:gridCol>
                <a:gridCol w="609342">
                  <a:extLst>
                    <a:ext uri="{9D8B030D-6E8A-4147-A177-3AD203B41FA5}">
                      <a16:colId xmlns:a16="http://schemas.microsoft.com/office/drawing/2014/main" val="877971946"/>
                    </a:ext>
                  </a:extLst>
                </a:gridCol>
                <a:gridCol w="866773">
                  <a:extLst>
                    <a:ext uri="{9D8B030D-6E8A-4147-A177-3AD203B41FA5}">
                      <a16:colId xmlns:a16="http://schemas.microsoft.com/office/drawing/2014/main" val="1791454954"/>
                    </a:ext>
                  </a:extLst>
                </a:gridCol>
                <a:gridCol w="866773">
                  <a:extLst>
                    <a:ext uri="{9D8B030D-6E8A-4147-A177-3AD203B41FA5}">
                      <a16:colId xmlns:a16="http://schemas.microsoft.com/office/drawing/2014/main" val="2580044259"/>
                    </a:ext>
                  </a:extLst>
                </a:gridCol>
                <a:gridCol w="1184590">
                  <a:extLst>
                    <a:ext uri="{9D8B030D-6E8A-4147-A177-3AD203B41FA5}">
                      <a16:colId xmlns:a16="http://schemas.microsoft.com/office/drawing/2014/main" val="3964737797"/>
                    </a:ext>
                  </a:extLst>
                </a:gridCol>
                <a:gridCol w="664527">
                  <a:extLst>
                    <a:ext uri="{9D8B030D-6E8A-4147-A177-3AD203B41FA5}">
                      <a16:colId xmlns:a16="http://schemas.microsoft.com/office/drawing/2014/main" val="251582310"/>
                    </a:ext>
                  </a:extLst>
                </a:gridCol>
              </a:tblGrid>
              <a:tr h="555018">
                <a:tc>
                  <a:txBody>
                    <a:bodyPr/>
                    <a:lstStyle/>
                    <a:p>
                      <a:pPr algn="l" fontAlgn="b"/>
                      <a:r>
                        <a:rPr lang="en-GB" sz="1800" u="none" strike="noStrike" dirty="0">
                          <a:solidFill>
                            <a:sysClr val="windowText" lastClr="000000"/>
                          </a:solidFill>
                          <a:effectLst/>
                        </a:rPr>
                        <a:t>Participant </a:t>
                      </a:r>
                      <a:endParaRPr lang="en-GB" sz="1800" b="1"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l" fontAlgn="b"/>
                      <a:r>
                        <a:rPr lang="en-GB" sz="1800" u="none" strike="noStrike" dirty="0">
                          <a:solidFill>
                            <a:sysClr val="windowText" lastClr="000000"/>
                          </a:solidFill>
                          <a:effectLst/>
                        </a:rPr>
                        <a:t>BMI (kg/m2)</a:t>
                      </a:r>
                      <a:endParaRPr lang="en-GB" sz="1800" b="1"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l" fontAlgn="b"/>
                      <a:r>
                        <a:rPr lang="en-GB" sz="1800" u="none" strike="noStrike" dirty="0">
                          <a:solidFill>
                            <a:sysClr val="windowText" lastClr="000000"/>
                          </a:solidFill>
                          <a:effectLst/>
                        </a:rPr>
                        <a:t>BMI Classification</a:t>
                      </a:r>
                      <a:endParaRPr lang="en-GB" sz="1800" b="1"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l" fontAlgn="b"/>
                      <a:r>
                        <a:rPr lang="en-GB" sz="1800" u="none" strike="noStrike" dirty="0">
                          <a:solidFill>
                            <a:sysClr val="windowText" lastClr="000000"/>
                          </a:solidFill>
                          <a:effectLst/>
                        </a:rPr>
                        <a:t>Age</a:t>
                      </a:r>
                      <a:endParaRPr lang="en-GB" sz="1800" b="1"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l" fontAlgn="b"/>
                      <a:r>
                        <a:rPr lang="en-GB" sz="1800" u="none" strike="noStrike" dirty="0">
                          <a:solidFill>
                            <a:sysClr val="windowText" lastClr="000000"/>
                          </a:solidFill>
                          <a:effectLst/>
                        </a:rPr>
                        <a:t>Dieting </a:t>
                      </a:r>
                      <a:endParaRPr lang="en-GB" sz="1800" b="1"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l" fontAlgn="b"/>
                      <a:r>
                        <a:rPr lang="en-GB" sz="1800" u="none" strike="noStrike" dirty="0">
                          <a:solidFill>
                            <a:sysClr val="windowText" lastClr="000000"/>
                          </a:solidFill>
                          <a:effectLst/>
                        </a:rPr>
                        <a:t>Bulimia</a:t>
                      </a:r>
                      <a:endParaRPr lang="en-GB" sz="1800" b="1"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l" fontAlgn="b"/>
                      <a:r>
                        <a:rPr lang="en-GB" sz="1800" u="none" strike="noStrike">
                          <a:solidFill>
                            <a:sysClr val="windowText" lastClr="000000"/>
                          </a:solidFill>
                          <a:effectLst/>
                        </a:rPr>
                        <a:t>Oral Control</a:t>
                      </a:r>
                      <a:endParaRPr lang="en-GB" sz="1800" b="1" i="0" u="none" strike="noStrike">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l" fontAlgn="b"/>
                      <a:r>
                        <a:rPr lang="en-GB" sz="1800" u="none" strike="noStrike" dirty="0">
                          <a:solidFill>
                            <a:sysClr val="windowText" lastClr="000000"/>
                          </a:solidFill>
                          <a:effectLst/>
                        </a:rPr>
                        <a:t>Total</a:t>
                      </a:r>
                      <a:endParaRPr lang="en-GB" sz="1800" b="1"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extLst>
                  <a:ext uri="{0D108BD9-81ED-4DB2-BD59-A6C34878D82A}">
                    <a16:rowId xmlns:a16="http://schemas.microsoft.com/office/drawing/2014/main" val="1830300632"/>
                  </a:ext>
                </a:extLst>
              </a:tr>
              <a:tr h="555018">
                <a:tc>
                  <a:txBody>
                    <a:bodyPr/>
                    <a:lstStyle/>
                    <a:p>
                      <a:pPr algn="l" fontAlgn="b"/>
                      <a:r>
                        <a:rPr lang="en-GB" sz="1800" u="none" strike="noStrike" dirty="0">
                          <a:solidFill>
                            <a:sysClr val="windowText" lastClr="000000"/>
                          </a:solidFill>
                          <a:effectLst/>
                        </a:rPr>
                        <a:t>Participant 1</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27.2</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l" fontAlgn="b"/>
                      <a:r>
                        <a:rPr lang="en-GB" sz="1800" u="none" strike="noStrike" dirty="0">
                          <a:solidFill>
                            <a:sysClr val="windowText" lastClr="000000"/>
                          </a:solidFill>
                          <a:effectLst/>
                        </a:rPr>
                        <a:t>Normal</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61</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12</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0</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6</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18</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extLst>
                  <a:ext uri="{0D108BD9-81ED-4DB2-BD59-A6C34878D82A}">
                    <a16:rowId xmlns:a16="http://schemas.microsoft.com/office/drawing/2014/main" val="1545970168"/>
                  </a:ext>
                </a:extLst>
              </a:tr>
              <a:tr h="555018">
                <a:tc>
                  <a:txBody>
                    <a:bodyPr/>
                    <a:lstStyle/>
                    <a:p>
                      <a:pPr algn="l" fontAlgn="b"/>
                      <a:r>
                        <a:rPr lang="en-GB" sz="1800" u="none" strike="noStrike">
                          <a:solidFill>
                            <a:sysClr val="windowText" lastClr="000000"/>
                          </a:solidFill>
                          <a:effectLst/>
                        </a:rPr>
                        <a:t>Participant 2</a:t>
                      </a:r>
                      <a:endParaRPr lang="en-GB" sz="1800" b="0" i="0" u="none" strike="noStrike">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25.1</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l" fontAlgn="b"/>
                      <a:r>
                        <a:rPr lang="en-GB" sz="1800" u="none" strike="noStrike" dirty="0">
                          <a:solidFill>
                            <a:sysClr val="windowText" lastClr="000000"/>
                          </a:solidFill>
                          <a:effectLst/>
                        </a:rPr>
                        <a:t>Normal</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64</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16</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3</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4</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23</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extLst>
                  <a:ext uri="{0D108BD9-81ED-4DB2-BD59-A6C34878D82A}">
                    <a16:rowId xmlns:a16="http://schemas.microsoft.com/office/drawing/2014/main" val="889482723"/>
                  </a:ext>
                </a:extLst>
              </a:tr>
              <a:tr h="555018">
                <a:tc>
                  <a:txBody>
                    <a:bodyPr/>
                    <a:lstStyle/>
                    <a:p>
                      <a:pPr algn="l" fontAlgn="b"/>
                      <a:r>
                        <a:rPr lang="en-GB" sz="1800" u="none" strike="noStrike">
                          <a:solidFill>
                            <a:sysClr val="windowText" lastClr="000000"/>
                          </a:solidFill>
                          <a:effectLst/>
                        </a:rPr>
                        <a:t>Participant 3</a:t>
                      </a:r>
                      <a:endParaRPr lang="en-GB" sz="1800" b="0" i="0" u="none" strike="noStrike">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23.8</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l" fontAlgn="b"/>
                      <a:r>
                        <a:rPr lang="en-GB" sz="1800" u="none" strike="noStrike">
                          <a:solidFill>
                            <a:sysClr val="windowText" lastClr="000000"/>
                          </a:solidFill>
                          <a:effectLst/>
                        </a:rPr>
                        <a:t>Normal</a:t>
                      </a:r>
                      <a:endParaRPr lang="en-GB" sz="1800" b="0" i="0" u="none" strike="noStrike">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62</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15</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1</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1</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tc>
                  <a:txBody>
                    <a:bodyPr/>
                    <a:lstStyle/>
                    <a:p>
                      <a:pPr algn="ctr" fontAlgn="b"/>
                      <a:r>
                        <a:rPr lang="en-GB" sz="1800" u="none" strike="noStrike" dirty="0">
                          <a:solidFill>
                            <a:sysClr val="windowText" lastClr="000000"/>
                          </a:solidFill>
                          <a:effectLst/>
                        </a:rPr>
                        <a:t>17</a:t>
                      </a:r>
                      <a:endParaRPr lang="en-GB" sz="1800" b="0" i="0" u="none" strike="noStrike" dirty="0">
                        <a:solidFill>
                          <a:sysClr val="windowText" lastClr="000000"/>
                        </a:solidFill>
                        <a:effectLst/>
                        <a:latin typeface="Aptos Narrow" panose="020B0004020202020204" pitchFamily="34" charset="0"/>
                      </a:endParaRPr>
                    </a:p>
                  </a:txBody>
                  <a:tcPr marL="9525" marR="9525" marT="9525" marB="0" anchor="b">
                    <a:lnL w="19050" cap="flat" cmpd="sng" algn="ctr">
                      <a:solidFill>
                        <a:schemeClr val="tx2"/>
                      </a:solidFill>
                      <a:prstDash val="solid"/>
                      <a:round/>
                      <a:headEnd type="none" w="med" len="med"/>
                      <a:tailEnd type="none" w="med" len="med"/>
                    </a:lnL>
                    <a:lnR w="19050" cap="flat" cmpd="sng" algn="ctr">
                      <a:solidFill>
                        <a:schemeClr val="tx2"/>
                      </a:solidFill>
                      <a:prstDash val="solid"/>
                      <a:round/>
                      <a:headEnd type="none" w="med" len="med"/>
                      <a:tailEnd type="none" w="med" len="med"/>
                    </a:lnR>
                    <a:lnT w="19050" cap="flat" cmpd="sng" algn="ctr">
                      <a:solidFill>
                        <a:schemeClr val="tx2"/>
                      </a:solidFill>
                      <a:prstDash val="solid"/>
                      <a:round/>
                      <a:headEnd type="none" w="med" len="med"/>
                      <a:tailEnd type="none" w="med" len="med"/>
                    </a:lnT>
                    <a:lnB w="19050" cap="flat" cmpd="sng" algn="ctr">
                      <a:solidFill>
                        <a:schemeClr val="tx2"/>
                      </a:solidFill>
                      <a:prstDash val="solid"/>
                      <a:round/>
                      <a:headEnd type="none" w="med" len="med"/>
                      <a:tailEnd type="none" w="med" len="med"/>
                    </a:lnB>
                  </a:tcPr>
                </a:tc>
                <a:extLst>
                  <a:ext uri="{0D108BD9-81ED-4DB2-BD59-A6C34878D82A}">
                    <a16:rowId xmlns:a16="http://schemas.microsoft.com/office/drawing/2014/main" val="2060022194"/>
                  </a:ext>
                </a:extLst>
              </a:tr>
            </a:tbl>
          </a:graphicData>
        </a:graphic>
      </p:graphicFrame>
      <p:sp>
        <p:nvSpPr>
          <p:cNvPr id="13" name="Subtitle 2">
            <a:extLst>
              <a:ext uri="{FF2B5EF4-FFF2-40B4-BE49-F238E27FC236}">
                <a16:creationId xmlns:a16="http://schemas.microsoft.com/office/drawing/2014/main" id="{8026F52C-ABD7-33BD-A9D6-510D86AF6053}"/>
              </a:ext>
            </a:extLst>
          </p:cNvPr>
          <p:cNvSpPr txBox="1">
            <a:spLocks/>
          </p:cNvSpPr>
          <p:nvPr/>
        </p:nvSpPr>
        <p:spPr>
          <a:xfrm>
            <a:off x="13296900" y="6397895"/>
            <a:ext cx="17183100" cy="2980240"/>
          </a:xfrm>
          <a:prstGeom prst="rect">
            <a:avLst/>
          </a:prstGeom>
          <a:solidFill>
            <a:schemeClr val="bg1"/>
          </a:solidFill>
        </p:spPr>
        <p:txBody>
          <a:bodyPr vert="horz" lIns="91440" tIns="45720" rIns="91440" bIns="45720" rtlCol="0">
            <a:normAutofit/>
          </a:bodyPr>
          <a:lstStyle>
            <a:lvl1pPr marL="0" indent="0" algn="ctr" defTabSz="4036710" rtl="0" eaLnBrk="1" latinLnBrk="0" hangingPunct="1">
              <a:lnSpc>
                <a:spcPct val="90000"/>
              </a:lnSpc>
              <a:spcBef>
                <a:spcPts val="4415"/>
              </a:spcBef>
              <a:buFont typeface="Arial" panose="020B0604020202020204" pitchFamily="34" charset="0"/>
              <a:buNone/>
              <a:defRPr sz="10595" kern="1200">
                <a:solidFill>
                  <a:schemeClr val="tx1"/>
                </a:solidFill>
                <a:latin typeface="+mn-lt"/>
                <a:ea typeface="+mn-ea"/>
                <a:cs typeface="+mn-cs"/>
              </a:defRPr>
            </a:lvl1pPr>
            <a:lvl2pPr marL="2018355" indent="0" algn="ctr" defTabSz="4036710" rtl="0" eaLnBrk="1" latinLnBrk="0" hangingPunct="1">
              <a:lnSpc>
                <a:spcPct val="90000"/>
              </a:lnSpc>
              <a:spcBef>
                <a:spcPts val="2207"/>
              </a:spcBef>
              <a:buFont typeface="Arial" panose="020B0604020202020204" pitchFamily="34" charset="0"/>
              <a:buNone/>
              <a:defRPr sz="8829" kern="1200">
                <a:solidFill>
                  <a:schemeClr val="tx1"/>
                </a:solidFill>
                <a:latin typeface="+mn-lt"/>
                <a:ea typeface="+mn-ea"/>
                <a:cs typeface="+mn-cs"/>
              </a:defRPr>
            </a:lvl2pPr>
            <a:lvl3pPr marL="4036710" indent="0" algn="ctr" defTabSz="4036710" rtl="0" eaLnBrk="1" latinLnBrk="0" hangingPunct="1">
              <a:lnSpc>
                <a:spcPct val="90000"/>
              </a:lnSpc>
              <a:spcBef>
                <a:spcPts val="2207"/>
              </a:spcBef>
              <a:buFont typeface="Arial" panose="020B0604020202020204" pitchFamily="34" charset="0"/>
              <a:buNone/>
              <a:defRPr sz="7946" kern="1200">
                <a:solidFill>
                  <a:schemeClr val="tx1"/>
                </a:solidFill>
                <a:latin typeface="+mn-lt"/>
                <a:ea typeface="+mn-ea"/>
                <a:cs typeface="+mn-cs"/>
              </a:defRPr>
            </a:lvl3pPr>
            <a:lvl4pPr marL="6055065"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4pPr>
            <a:lvl5pPr marL="8073420"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5pPr>
            <a:lvl6pPr marL="10091776"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6pPr>
            <a:lvl7pPr marL="12110131"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7pPr>
            <a:lvl8pPr marL="14128486"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8pPr>
            <a:lvl9pPr marL="16146841"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9pPr>
          </a:lstStyle>
          <a:p>
            <a:r>
              <a:rPr lang="en-US" sz="5400" b="1" kern="0" dirty="0">
                <a:solidFill>
                  <a:schemeClr val="accent1"/>
                </a:solidFill>
                <a:effectLst/>
                <a:ea typeface="Times New Roman" panose="02020603050405020304" pitchFamily="18" charset="0"/>
                <a:cs typeface="Times New Roman" panose="02020603050405020304" pitchFamily="18" charset="0"/>
              </a:rPr>
              <a:t>RESULTS</a:t>
            </a:r>
          </a:p>
          <a:p>
            <a:pPr algn="just"/>
            <a:r>
              <a:rPr lang="en-US" sz="3200" dirty="0">
                <a:solidFill>
                  <a:schemeClr val="accent1"/>
                </a:solidFill>
              </a:rPr>
              <a:t>All participants (n=3) have BMI within ‘normal’ classification (Table 1). n=1 participant scored &gt;20, whilst n=2 participants scored &lt;20. The highest score amongst all participants is for the presence of dieting behaviours (M= 14.33) shown in Table 2.</a:t>
            </a:r>
            <a:endParaRPr lang="en-US" sz="3200" b="1" dirty="0">
              <a:solidFill>
                <a:schemeClr val="accent1"/>
              </a:solidFill>
            </a:endParaRPr>
          </a:p>
        </p:txBody>
      </p:sp>
      <p:graphicFrame>
        <p:nvGraphicFramePr>
          <p:cNvPr id="15" name="Table 14">
            <a:extLst>
              <a:ext uri="{FF2B5EF4-FFF2-40B4-BE49-F238E27FC236}">
                <a16:creationId xmlns:a16="http://schemas.microsoft.com/office/drawing/2014/main" id="{B4F7F141-7E40-9FD8-A147-047EAEC1295E}"/>
              </a:ext>
            </a:extLst>
          </p:cNvPr>
          <p:cNvGraphicFramePr>
            <a:graphicFrameLocks noGrp="1"/>
          </p:cNvGraphicFramePr>
          <p:nvPr>
            <p:extLst>
              <p:ext uri="{D42A27DB-BD31-4B8C-83A1-F6EECF244321}">
                <p14:modId xmlns:p14="http://schemas.microsoft.com/office/powerpoint/2010/main" val="1471413583"/>
              </p:ext>
            </p:extLst>
          </p:nvPr>
        </p:nvGraphicFramePr>
        <p:xfrm>
          <a:off x="21750641" y="11266354"/>
          <a:ext cx="8899153" cy="3630544"/>
        </p:xfrm>
        <a:graphic>
          <a:graphicData uri="http://schemas.openxmlformats.org/drawingml/2006/table">
            <a:tbl>
              <a:tblPr>
                <a:tableStyleId>{D7AC3CCA-C797-4891-BE02-D94E43425B78}</a:tableStyleId>
              </a:tblPr>
              <a:tblGrid>
                <a:gridCol w="2038139">
                  <a:extLst>
                    <a:ext uri="{9D8B030D-6E8A-4147-A177-3AD203B41FA5}">
                      <a16:colId xmlns:a16="http://schemas.microsoft.com/office/drawing/2014/main" val="1973286416"/>
                    </a:ext>
                  </a:extLst>
                </a:gridCol>
                <a:gridCol w="798395">
                  <a:extLst>
                    <a:ext uri="{9D8B030D-6E8A-4147-A177-3AD203B41FA5}">
                      <a16:colId xmlns:a16="http://schemas.microsoft.com/office/drawing/2014/main" val="3433379112"/>
                    </a:ext>
                  </a:extLst>
                </a:gridCol>
                <a:gridCol w="1465132">
                  <a:extLst>
                    <a:ext uri="{9D8B030D-6E8A-4147-A177-3AD203B41FA5}">
                      <a16:colId xmlns:a16="http://schemas.microsoft.com/office/drawing/2014/main" val="2115544158"/>
                    </a:ext>
                  </a:extLst>
                </a:gridCol>
                <a:gridCol w="1587481">
                  <a:extLst>
                    <a:ext uri="{9D8B030D-6E8A-4147-A177-3AD203B41FA5}">
                      <a16:colId xmlns:a16="http://schemas.microsoft.com/office/drawing/2014/main" val="1172301928"/>
                    </a:ext>
                  </a:extLst>
                </a:gridCol>
                <a:gridCol w="1271153">
                  <a:extLst>
                    <a:ext uri="{9D8B030D-6E8A-4147-A177-3AD203B41FA5}">
                      <a16:colId xmlns:a16="http://schemas.microsoft.com/office/drawing/2014/main" val="3426395742"/>
                    </a:ext>
                  </a:extLst>
                </a:gridCol>
                <a:gridCol w="1738853">
                  <a:extLst>
                    <a:ext uri="{9D8B030D-6E8A-4147-A177-3AD203B41FA5}">
                      <a16:colId xmlns:a16="http://schemas.microsoft.com/office/drawing/2014/main" val="1493549260"/>
                    </a:ext>
                  </a:extLst>
                </a:gridCol>
              </a:tblGrid>
              <a:tr h="752836">
                <a:tc gridSpan="6">
                  <a:txBody>
                    <a:bodyPr/>
                    <a:lstStyle/>
                    <a:p>
                      <a:pPr marL="38100" marR="38100" algn="ctr">
                        <a:lnSpc>
                          <a:spcPts val="1600"/>
                        </a:lnSpc>
                        <a:spcAft>
                          <a:spcPts val="0"/>
                        </a:spcAft>
                      </a:pPr>
                      <a:endParaRPr lang="en-GB" sz="2400" kern="100" dirty="0">
                        <a:effectLst/>
                        <a:highlight>
                          <a:srgbClr val="FFFFFF"/>
                        </a:highligh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325572548"/>
                  </a:ext>
                </a:extLst>
              </a:tr>
              <a:tr h="719427">
                <a:tc>
                  <a:txBody>
                    <a:bodyPr/>
                    <a:lstStyle/>
                    <a:p>
                      <a:r>
                        <a:rPr lang="en-GB" sz="2400" kern="0" dirty="0">
                          <a:effectLst/>
                          <a:highlight>
                            <a:srgbClr val="FFFFFF"/>
                          </a:highlight>
                        </a:rPr>
                        <a:t> </a:t>
                      </a:r>
                      <a:endParaRPr lang="en-GB" sz="2400" kern="100" dirty="0">
                        <a:effectLst/>
                        <a:highlight>
                          <a:srgbClr val="FFFFFF"/>
                        </a:highligh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N</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kern="0" dirty="0">
                          <a:effectLst/>
                        </a:rPr>
                        <a:t>Minimum</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kern="0" dirty="0">
                          <a:effectLst/>
                        </a:rPr>
                        <a:t>Maximum</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kern="0" dirty="0">
                          <a:effectLst/>
                        </a:rPr>
                        <a:t>Mean</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kern="0" dirty="0">
                          <a:effectLst/>
                        </a:rPr>
                        <a:t>Std. Deviation</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457500619"/>
                  </a:ext>
                </a:extLst>
              </a:tr>
              <a:tr h="719427">
                <a:tc>
                  <a:txBody>
                    <a:bodyPr/>
                    <a:lstStyle/>
                    <a:p>
                      <a:pPr marL="38100" marR="38100">
                        <a:lnSpc>
                          <a:spcPts val="1600"/>
                        </a:lnSpc>
                        <a:spcAft>
                          <a:spcPts val="0"/>
                        </a:spcAft>
                      </a:pPr>
                      <a:r>
                        <a:rPr lang="en-GB" sz="2400" kern="0" dirty="0">
                          <a:effectLst/>
                          <a:highlight>
                            <a:srgbClr val="E0E0E0"/>
                          </a:highlight>
                        </a:rPr>
                        <a:t>Dieting</a:t>
                      </a:r>
                      <a:endParaRPr lang="en-GB" sz="2400" kern="100" dirty="0">
                        <a:effectLst/>
                        <a:highlight>
                          <a:srgbClr val="E0E0E0"/>
                        </a:highligh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3</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12</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16</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14.33</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2.082</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4138976000"/>
                  </a:ext>
                </a:extLst>
              </a:tr>
              <a:tr h="719427">
                <a:tc>
                  <a:txBody>
                    <a:bodyPr/>
                    <a:lstStyle/>
                    <a:p>
                      <a:pPr marL="38100" marR="38100">
                        <a:lnSpc>
                          <a:spcPts val="1600"/>
                        </a:lnSpc>
                        <a:spcAft>
                          <a:spcPts val="0"/>
                        </a:spcAft>
                      </a:pPr>
                      <a:r>
                        <a:rPr lang="en-GB" sz="2400" kern="0" dirty="0">
                          <a:effectLst/>
                          <a:highlight>
                            <a:srgbClr val="E0E0E0"/>
                          </a:highlight>
                        </a:rPr>
                        <a:t>Bulimia</a:t>
                      </a:r>
                      <a:endParaRPr lang="en-GB" sz="2400" kern="100" dirty="0">
                        <a:effectLst/>
                        <a:highlight>
                          <a:srgbClr val="E0E0E0"/>
                        </a:highligh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3</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0</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3</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1.33</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1.528</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264110086"/>
                  </a:ext>
                </a:extLst>
              </a:tr>
              <a:tr h="719427">
                <a:tc>
                  <a:txBody>
                    <a:bodyPr/>
                    <a:lstStyle/>
                    <a:p>
                      <a:pPr marL="38100" marR="38100">
                        <a:lnSpc>
                          <a:spcPts val="1600"/>
                        </a:lnSpc>
                        <a:spcAft>
                          <a:spcPts val="0"/>
                        </a:spcAft>
                      </a:pPr>
                      <a:r>
                        <a:rPr lang="en-GB" sz="2400" kern="0" dirty="0">
                          <a:effectLst/>
                          <a:highlight>
                            <a:srgbClr val="E0E0E0"/>
                          </a:highlight>
                        </a:rPr>
                        <a:t>Oral Control</a:t>
                      </a:r>
                      <a:endParaRPr lang="en-GB" sz="2400" kern="100" dirty="0">
                        <a:effectLst/>
                        <a:highlight>
                          <a:srgbClr val="E0E0E0"/>
                        </a:highligh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3</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1</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6</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3.67</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2400" kern="0" dirty="0">
                          <a:effectLst/>
                        </a:rPr>
                        <a:t>2.517</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2908557748"/>
                  </a:ext>
                </a:extLst>
              </a:tr>
            </a:tbl>
          </a:graphicData>
        </a:graphic>
      </p:graphicFrame>
      <p:sp>
        <p:nvSpPr>
          <p:cNvPr id="17" name="TextBox 16">
            <a:extLst>
              <a:ext uri="{FF2B5EF4-FFF2-40B4-BE49-F238E27FC236}">
                <a16:creationId xmlns:a16="http://schemas.microsoft.com/office/drawing/2014/main" id="{ABF03BF9-9FD5-FB6E-A7C9-1D122EA4B4B9}"/>
              </a:ext>
            </a:extLst>
          </p:cNvPr>
          <p:cNvSpPr txBox="1"/>
          <p:nvPr/>
        </p:nvSpPr>
        <p:spPr>
          <a:xfrm>
            <a:off x="13275775" y="10238246"/>
            <a:ext cx="7184986" cy="369332"/>
          </a:xfrm>
          <a:prstGeom prst="rect">
            <a:avLst/>
          </a:prstGeom>
          <a:solidFill>
            <a:schemeClr val="bg1"/>
          </a:solidFill>
        </p:spPr>
        <p:txBody>
          <a:bodyPr wrap="square" rtlCol="0">
            <a:spAutoFit/>
          </a:bodyPr>
          <a:lstStyle/>
          <a:p>
            <a:r>
              <a:rPr lang="en-US" dirty="0">
                <a:solidFill>
                  <a:srgbClr val="002060"/>
                </a:solidFill>
              </a:rPr>
              <a:t>Table 1- EAT-26 Questionnaire  Scores</a:t>
            </a:r>
          </a:p>
        </p:txBody>
      </p:sp>
      <p:sp>
        <p:nvSpPr>
          <p:cNvPr id="18" name="Subtitle 2">
            <a:extLst>
              <a:ext uri="{FF2B5EF4-FFF2-40B4-BE49-F238E27FC236}">
                <a16:creationId xmlns:a16="http://schemas.microsoft.com/office/drawing/2014/main" id="{831A0DD2-CE26-24C1-4BD5-256EC74455EB}"/>
              </a:ext>
            </a:extLst>
          </p:cNvPr>
          <p:cNvSpPr txBox="1">
            <a:spLocks/>
          </p:cNvSpPr>
          <p:nvPr/>
        </p:nvSpPr>
        <p:spPr>
          <a:xfrm>
            <a:off x="31782162" y="6387099"/>
            <a:ext cx="9598448" cy="23200548"/>
          </a:xfrm>
          <a:prstGeom prst="rect">
            <a:avLst/>
          </a:prstGeom>
          <a:solidFill>
            <a:schemeClr val="bg1"/>
          </a:solidFill>
          <a:ln w="63500">
            <a:solidFill>
              <a:schemeClr val="accent1"/>
            </a:solidFill>
          </a:ln>
        </p:spPr>
        <p:txBody>
          <a:bodyPr vert="horz" lIns="91440" tIns="45720" rIns="91440" bIns="45720" rtlCol="0">
            <a:normAutofit/>
          </a:bodyPr>
          <a:lstStyle>
            <a:lvl1pPr marL="0" indent="0" algn="ctr" defTabSz="4036710" rtl="0" eaLnBrk="1" latinLnBrk="0" hangingPunct="1">
              <a:lnSpc>
                <a:spcPct val="90000"/>
              </a:lnSpc>
              <a:spcBef>
                <a:spcPts val="4415"/>
              </a:spcBef>
              <a:buFont typeface="Arial" panose="020B0604020202020204" pitchFamily="34" charset="0"/>
              <a:buNone/>
              <a:defRPr sz="10595" kern="1200">
                <a:solidFill>
                  <a:schemeClr val="tx1"/>
                </a:solidFill>
                <a:latin typeface="+mn-lt"/>
                <a:ea typeface="+mn-ea"/>
                <a:cs typeface="+mn-cs"/>
              </a:defRPr>
            </a:lvl1pPr>
            <a:lvl2pPr marL="2018355" indent="0" algn="ctr" defTabSz="4036710" rtl="0" eaLnBrk="1" latinLnBrk="0" hangingPunct="1">
              <a:lnSpc>
                <a:spcPct val="90000"/>
              </a:lnSpc>
              <a:spcBef>
                <a:spcPts val="2207"/>
              </a:spcBef>
              <a:buFont typeface="Arial" panose="020B0604020202020204" pitchFamily="34" charset="0"/>
              <a:buNone/>
              <a:defRPr sz="8829" kern="1200">
                <a:solidFill>
                  <a:schemeClr val="tx1"/>
                </a:solidFill>
                <a:latin typeface="+mn-lt"/>
                <a:ea typeface="+mn-ea"/>
                <a:cs typeface="+mn-cs"/>
              </a:defRPr>
            </a:lvl2pPr>
            <a:lvl3pPr marL="4036710" indent="0" algn="ctr" defTabSz="4036710" rtl="0" eaLnBrk="1" latinLnBrk="0" hangingPunct="1">
              <a:lnSpc>
                <a:spcPct val="90000"/>
              </a:lnSpc>
              <a:spcBef>
                <a:spcPts val="2207"/>
              </a:spcBef>
              <a:buFont typeface="Arial" panose="020B0604020202020204" pitchFamily="34" charset="0"/>
              <a:buNone/>
              <a:defRPr sz="7946" kern="1200">
                <a:solidFill>
                  <a:schemeClr val="tx1"/>
                </a:solidFill>
                <a:latin typeface="+mn-lt"/>
                <a:ea typeface="+mn-ea"/>
                <a:cs typeface="+mn-cs"/>
              </a:defRPr>
            </a:lvl3pPr>
            <a:lvl4pPr marL="6055065"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4pPr>
            <a:lvl5pPr marL="8073420"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5pPr>
            <a:lvl6pPr marL="10091776"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6pPr>
            <a:lvl7pPr marL="12110131"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7pPr>
            <a:lvl8pPr marL="14128486"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8pPr>
            <a:lvl9pPr marL="16146841" indent="0" algn="ctr" defTabSz="4036710" rtl="0" eaLnBrk="1" latinLnBrk="0" hangingPunct="1">
              <a:lnSpc>
                <a:spcPct val="90000"/>
              </a:lnSpc>
              <a:spcBef>
                <a:spcPts val="2207"/>
              </a:spcBef>
              <a:buFont typeface="Arial" panose="020B0604020202020204" pitchFamily="34" charset="0"/>
              <a:buNone/>
              <a:defRPr sz="7063" kern="1200">
                <a:solidFill>
                  <a:schemeClr val="tx1"/>
                </a:solidFill>
                <a:latin typeface="+mn-lt"/>
                <a:ea typeface="+mn-ea"/>
                <a:cs typeface="+mn-cs"/>
              </a:defRPr>
            </a:lvl9pPr>
          </a:lstStyle>
          <a:p>
            <a:r>
              <a:rPr lang="en-US" sz="5400" b="1" dirty="0">
                <a:solidFill>
                  <a:schemeClr val="accent1"/>
                </a:solidFill>
              </a:rPr>
              <a:t>DISCUSSION</a:t>
            </a:r>
            <a:endParaRPr lang="en-US" sz="3200" dirty="0">
              <a:solidFill>
                <a:schemeClr val="accent1"/>
              </a:solidFill>
            </a:endParaRPr>
          </a:p>
          <a:p>
            <a:pPr algn="just"/>
            <a:r>
              <a:rPr lang="en-US" sz="3200" dirty="0">
                <a:solidFill>
                  <a:schemeClr val="accent1"/>
                </a:solidFill>
              </a:rPr>
              <a:t>A score of &gt;20 EAT-26 is considered in the clinical range for risks of presence of an eating disorder. The score of participant 2 indicated this, whilst participant 1 and participant 3 were categorized as high risk, but not clinically significant (CITE).</a:t>
            </a:r>
          </a:p>
          <a:p>
            <a:pPr algn="just"/>
            <a:r>
              <a:rPr lang="en-GB" sz="3200" dirty="0">
                <a:solidFill>
                  <a:schemeClr val="accent1"/>
                </a:solidFill>
                <a:ea typeface="Times New Roman" panose="02020603050405020304" pitchFamily="18" charset="0"/>
              </a:rPr>
              <a:t>Studies have shown that individuals with eating disorders, predominantly anorexia nervosa, tend to avoid high fat foods </a:t>
            </a:r>
            <a:r>
              <a:rPr lang="en-GB" sz="3200" b="0" i="0" u="none" strike="noStrike" dirty="0">
                <a:solidFill>
                  <a:schemeClr val="accent1"/>
                </a:solidFill>
                <a:effectLst/>
              </a:rPr>
              <a:t>(</a:t>
            </a:r>
            <a:r>
              <a:rPr lang="en-GB" sz="3200" b="0" i="0" u="none" strike="noStrike" dirty="0" err="1">
                <a:solidFill>
                  <a:schemeClr val="accent1"/>
                </a:solidFill>
                <a:effectLst/>
              </a:rPr>
              <a:t>Uniacke</a:t>
            </a:r>
            <a:r>
              <a:rPr lang="en-GB" sz="3200" b="0" i="0" u="none" strike="noStrike" dirty="0">
                <a:solidFill>
                  <a:schemeClr val="accent1"/>
                </a:solidFill>
                <a:effectLst/>
              </a:rPr>
              <a:t> et al., 2020). Amongst participants, fats was the second lowest consumed food group (M=3.7 portions per day) after dairy (M=1.7 portions per day). Choices for dietary fats are mostly from “healthy” sources, such as peanut butter and avocadoes, and very low-fat spread (Figure 3). </a:t>
            </a:r>
          </a:p>
          <a:p>
            <a:pPr algn="just"/>
            <a:r>
              <a:rPr lang="en-GB" sz="3200" dirty="0">
                <a:solidFill>
                  <a:schemeClr val="accent1"/>
                </a:solidFill>
                <a:ea typeface="Times New Roman" panose="02020603050405020304" pitchFamily="18" charset="0"/>
              </a:rPr>
              <a:t>The recommendation from the Eatwell Guide (Public Health England, 2018) is a minimum daily consumption of five portions of fruits and vegetables. Intake from all 3 participants meets and exceeds this recommendation. </a:t>
            </a:r>
          </a:p>
          <a:p>
            <a:endParaRPr lang="en-US" sz="5400" b="1">
              <a:solidFill>
                <a:schemeClr val="accent1"/>
              </a:solidFill>
            </a:endParaRPr>
          </a:p>
          <a:p>
            <a:r>
              <a:rPr lang="en-US" sz="5400" b="1">
                <a:solidFill>
                  <a:schemeClr val="accent1"/>
                </a:solidFill>
              </a:rPr>
              <a:t>CONCLUSIONS</a:t>
            </a:r>
            <a:endParaRPr lang="en-US" sz="5400" b="1" dirty="0">
              <a:solidFill>
                <a:schemeClr val="accent1"/>
              </a:solidFill>
            </a:endParaRPr>
          </a:p>
          <a:p>
            <a:pPr algn="just"/>
            <a:r>
              <a:rPr lang="en-GB" sz="3200" kern="0" dirty="0">
                <a:solidFill>
                  <a:schemeClr val="accent1"/>
                </a:solidFill>
                <a:ea typeface="Calibri" panose="020F0502020204030204" pitchFamily="34" charset="0"/>
                <a:cs typeface="Times New Roman" panose="02020603050405020304" pitchFamily="18" charset="0"/>
              </a:rPr>
              <a:t>Due to the small sample size, it has not been possible to calculate a p. value, or deviation from the mean (z score). Whilst results indicate possible disordered eating and risk factors for eating disorders in the participants, due to the small sample size this cannot be generalised to the population studied. Although the current study indicates disordered eating behaviours are prevalent amongst retired body building male athletes, the small sample size means this is not generalisable. </a:t>
            </a:r>
          </a:p>
          <a:p>
            <a:pPr algn="just"/>
            <a:r>
              <a:rPr lang="en-GB" sz="3200" kern="0" dirty="0">
                <a:solidFill>
                  <a:schemeClr val="accent1"/>
                </a:solidFill>
                <a:ea typeface="Calibri" panose="020F0502020204030204" pitchFamily="34" charset="0"/>
                <a:cs typeface="Times New Roman" panose="02020603050405020304" pitchFamily="18" charset="0"/>
              </a:rPr>
              <a:t>No information on energy expenditure and requirements could be obtained.</a:t>
            </a:r>
          </a:p>
          <a:p>
            <a:pPr algn="just"/>
            <a:r>
              <a:rPr lang="en-GB" sz="3200" kern="0" dirty="0">
                <a:solidFill>
                  <a:schemeClr val="accent1"/>
                </a:solidFill>
                <a:ea typeface="Calibri" panose="020F0502020204030204" pitchFamily="34" charset="0"/>
                <a:cs typeface="Times New Roman" panose="02020603050405020304" pitchFamily="18" charset="0"/>
              </a:rPr>
              <a:t>Further research, with a much larger sample size, is needed to ascertain whether there is prevalence of disordered eating and negative body image perception amongst this population. </a:t>
            </a:r>
            <a:endParaRPr lang="en-GB" sz="3200" kern="100" dirty="0">
              <a:solidFill>
                <a:schemeClr val="accent1"/>
              </a:solidFill>
              <a:effectLst/>
              <a:ea typeface="Calibri" panose="020F0502020204030204" pitchFamily="34" charset="0"/>
              <a:cs typeface="Times New Roman" panose="02020603050405020304" pitchFamily="18" charset="0"/>
            </a:endParaRPr>
          </a:p>
          <a:p>
            <a:pPr algn="just"/>
            <a:endParaRPr lang="en-GB" sz="3200" dirty="0">
              <a:solidFill>
                <a:schemeClr val="accent1"/>
              </a:solidFill>
              <a:ea typeface="Times New Roman" panose="02020603050405020304" pitchFamily="18" charset="0"/>
            </a:endParaRPr>
          </a:p>
          <a:p>
            <a:pPr algn="just"/>
            <a:endParaRPr lang="en-US" sz="3200" dirty="0">
              <a:solidFill>
                <a:schemeClr val="accent1"/>
              </a:solidFill>
            </a:endParaRPr>
          </a:p>
        </p:txBody>
      </p:sp>
      <p:sp>
        <p:nvSpPr>
          <p:cNvPr id="27" name="TextBox 26">
            <a:extLst>
              <a:ext uri="{FF2B5EF4-FFF2-40B4-BE49-F238E27FC236}">
                <a16:creationId xmlns:a16="http://schemas.microsoft.com/office/drawing/2014/main" id="{70857DDA-7C36-6605-456B-529CB4081E21}"/>
              </a:ext>
            </a:extLst>
          </p:cNvPr>
          <p:cNvSpPr txBox="1"/>
          <p:nvPr/>
        </p:nvSpPr>
        <p:spPr>
          <a:xfrm>
            <a:off x="21750642" y="10831721"/>
            <a:ext cx="8899152" cy="369332"/>
          </a:xfrm>
          <a:prstGeom prst="rect">
            <a:avLst/>
          </a:prstGeom>
          <a:solidFill>
            <a:schemeClr val="bg1"/>
          </a:solidFill>
        </p:spPr>
        <p:txBody>
          <a:bodyPr wrap="square" rtlCol="0">
            <a:spAutoFit/>
          </a:bodyPr>
          <a:lstStyle/>
          <a:p>
            <a:r>
              <a:rPr lang="en-US" dirty="0">
                <a:solidFill>
                  <a:srgbClr val="002060"/>
                </a:solidFill>
              </a:rPr>
              <a:t>Table 2- Descriptive Statistics for EAT-26 Scores </a:t>
            </a:r>
          </a:p>
        </p:txBody>
      </p:sp>
      <p:graphicFrame>
        <p:nvGraphicFramePr>
          <p:cNvPr id="28" name="Chart 27">
            <a:extLst>
              <a:ext uri="{FF2B5EF4-FFF2-40B4-BE49-F238E27FC236}">
                <a16:creationId xmlns:a16="http://schemas.microsoft.com/office/drawing/2014/main" id="{3D5D5905-516B-6CDA-AD85-D6834B60E2A3}"/>
              </a:ext>
            </a:extLst>
          </p:cNvPr>
          <p:cNvGraphicFramePr>
            <a:graphicFrameLocks/>
          </p:cNvGraphicFramePr>
          <p:nvPr>
            <p:extLst>
              <p:ext uri="{D42A27DB-BD31-4B8C-83A1-F6EECF244321}">
                <p14:modId xmlns:p14="http://schemas.microsoft.com/office/powerpoint/2010/main" val="4003320334"/>
              </p:ext>
            </p:extLst>
          </p:nvPr>
        </p:nvGraphicFramePr>
        <p:xfrm>
          <a:off x="13397114" y="21359600"/>
          <a:ext cx="12548581" cy="5779294"/>
        </p:xfrm>
        <a:graphic>
          <a:graphicData uri="http://schemas.openxmlformats.org/drawingml/2006/chart">
            <c:chart xmlns:c="http://schemas.openxmlformats.org/drawingml/2006/chart" xmlns:r="http://schemas.openxmlformats.org/officeDocument/2006/relationships" r:id="rId2"/>
          </a:graphicData>
        </a:graphic>
      </p:graphicFrame>
      <p:sp>
        <p:nvSpPr>
          <p:cNvPr id="30" name="TextBox 29">
            <a:extLst>
              <a:ext uri="{FF2B5EF4-FFF2-40B4-BE49-F238E27FC236}">
                <a16:creationId xmlns:a16="http://schemas.microsoft.com/office/drawing/2014/main" id="{E20330C2-F7C6-B23E-6219-488AE6C32C53}"/>
              </a:ext>
            </a:extLst>
          </p:cNvPr>
          <p:cNvSpPr txBox="1"/>
          <p:nvPr/>
        </p:nvSpPr>
        <p:spPr>
          <a:xfrm>
            <a:off x="13397114" y="27583354"/>
            <a:ext cx="17082885" cy="1077218"/>
          </a:xfrm>
          <a:prstGeom prst="rect">
            <a:avLst/>
          </a:prstGeom>
          <a:noFill/>
        </p:spPr>
        <p:txBody>
          <a:bodyPr wrap="square" rtlCol="0">
            <a:spAutoFit/>
          </a:bodyPr>
          <a:lstStyle/>
          <a:p>
            <a:r>
              <a:rPr lang="en-US" sz="3200" dirty="0">
                <a:solidFill>
                  <a:schemeClr val="accent1"/>
                </a:solidFill>
              </a:rPr>
              <a:t>The most prevalent sources of fats (in portions per week) amongst participants are avocado (M=6.2), peanut butter (M=6.8), and very low-fat spread (M=8.3).</a:t>
            </a:r>
          </a:p>
        </p:txBody>
      </p:sp>
      <p:grpSp>
        <p:nvGrpSpPr>
          <p:cNvPr id="32" name="Group 31">
            <a:extLst>
              <a:ext uri="{FF2B5EF4-FFF2-40B4-BE49-F238E27FC236}">
                <a16:creationId xmlns:a16="http://schemas.microsoft.com/office/drawing/2014/main" id="{66B73202-7C97-3299-A00C-D3268D0AD30C}"/>
              </a:ext>
            </a:extLst>
          </p:cNvPr>
          <p:cNvGrpSpPr/>
          <p:nvPr/>
        </p:nvGrpSpPr>
        <p:grpSpPr>
          <a:xfrm>
            <a:off x="13275775" y="14292691"/>
            <a:ext cx="7477260" cy="6148626"/>
            <a:chOff x="13275775" y="14292691"/>
            <a:chExt cx="7477260" cy="6148626"/>
          </a:xfrm>
        </p:grpSpPr>
        <p:graphicFrame>
          <p:nvGraphicFramePr>
            <p:cNvPr id="26" name="Chart 25">
              <a:extLst>
                <a:ext uri="{FF2B5EF4-FFF2-40B4-BE49-F238E27FC236}">
                  <a16:creationId xmlns:a16="http://schemas.microsoft.com/office/drawing/2014/main" id="{7EE4EA6C-16E1-82CF-F908-1038CB6D87D4}"/>
                </a:ext>
              </a:extLst>
            </p:cNvPr>
            <p:cNvGraphicFramePr>
              <a:graphicFrameLocks/>
            </p:cNvGraphicFramePr>
            <p:nvPr>
              <p:extLst>
                <p:ext uri="{D42A27DB-BD31-4B8C-83A1-F6EECF244321}">
                  <p14:modId xmlns:p14="http://schemas.microsoft.com/office/powerpoint/2010/main" val="762333015"/>
                </p:ext>
              </p:extLst>
            </p:nvPr>
          </p:nvGraphicFramePr>
          <p:xfrm>
            <a:off x="13304893" y="14292691"/>
            <a:ext cx="7448142" cy="5779294"/>
          </p:xfrm>
          <a:graphic>
            <a:graphicData uri="http://schemas.openxmlformats.org/drawingml/2006/chart">
              <c:chart xmlns:c="http://schemas.openxmlformats.org/drawingml/2006/chart" xmlns:r="http://schemas.openxmlformats.org/officeDocument/2006/relationships" r:id="rId3"/>
            </a:graphicData>
          </a:graphic>
        </p:graphicFrame>
        <p:sp>
          <p:nvSpPr>
            <p:cNvPr id="31" name="TextBox 30">
              <a:extLst>
                <a:ext uri="{FF2B5EF4-FFF2-40B4-BE49-F238E27FC236}">
                  <a16:creationId xmlns:a16="http://schemas.microsoft.com/office/drawing/2014/main" id="{8C0AF6C6-695D-606C-22F0-349C147F6689}"/>
                </a:ext>
              </a:extLst>
            </p:cNvPr>
            <p:cNvSpPr txBox="1"/>
            <p:nvPr/>
          </p:nvSpPr>
          <p:spPr>
            <a:xfrm>
              <a:off x="13275775" y="20071985"/>
              <a:ext cx="7477260" cy="369332"/>
            </a:xfrm>
            <a:prstGeom prst="rect">
              <a:avLst/>
            </a:prstGeom>
            <a:noFill/>
          </p:spPr>
          <p:txBody>
            <a:bodyPr wrap="square" rtlCol="0">
              <a:spAutoFit/>
            </a:bodyPr>
            <a:lstStyle/>
            <a:p>
              <a:r>
                <a:rPr lang="en-US" dirty="0">
                  <a:solidFill>
                    <a:schemeClr val="accent1"/>
                  </a:solidFill>
                </a:rPr>
                <a:t>Figure 1: Average portions of food groups per day for each participant  </a:t>
              </a:r>
            </a:p>
          </p:txBody>
        </p:sp>
      </p:grpSp>
      <p:grpSp>
        <p:nvGrpSpPr>
          <p:cNvPr id="34" name="Group 33">
            <a:extLst>
              <a:ext uri="{FF2B5EF4-FFF2-40B4-BE49-F238E27FC236}">
                <a16:creationId xmlns:a16="http://schemas.microsoft.com/office/drawing/2014/main" id="{CE671B50-570B-1CA4-6DEA-4FF1994684BE}"/>
              </a:ext>
            </a:extLst>
          </p:cNvPr>
          <p:cNvGrpSpPr/>
          <p:nvPr/>
        </p:nvGrpSpPr>
        <p:grpSpPr>
          <a:xfrm>
            <a:off x="21662870" y="15378315"/>
            <a:ext cx="8120203" cy="5847079"/>
            <a:chOff x="21662870" y="15378315"/>
            <a:chExt cx="8120203" cy="5847079"/>
          </a:xfrm>
        </p:grpSpPr>
        <p:graphicFrame>
          <p:nvGraphicFramePr>
            <p:cNvPr id="29" name="Chart 28">
              <a:extLst>
                <a:ext uri="{FF2B5EF4-FFF2-40B4-BE49-F238E27FC236}">
                  <a16:creationId xmlns:a16="http://schemas.microsoft.com/office/drawing/2014/main" id="{666BE45D-C469-EE57-9D28-57CFF6D1994C}"/>
                </a:ext>
              </a:extLst>
            </p:cNvPr>
            <p:cNvGraphicFramePr>
              <a:graphicFrameLocks/>
            </p:cNvGraphicFramePr>
            <p:nvPr>
              <p:extLst>
                <p:ext uri="{D42A27DB-BD31-4B8C-83A1-F6EECF244321}">
                  <p14:modId xmlns:p14="http://schemas.microsoft.com/office/powerpoint/2010/main" val="1613982539"/>
                </p:ext>
              </p:extLst>
            </p:nvPr>
          </p:nvGraphicFramePr>
          <p:xfrm>
            <a:off x="21662870" y="15378315"/>
            <a:ext cx="8120203" cy="5155310"/>
          </p:xfrm>
          <a:graphic>
            <a:graphicData uri="http://schemas.openxmlformats.org/drawingml/2006/chart">
              <c:chart xmlns:c="http://schemas.openxmlformats.org/drawingml/2006/chart" xmlns:r="http://schemas.openxmlformats.org/officeDocument/2006/relationships" r:id="rId4"/>
            </a:graphicData>
          </a:graphic>
        </p:graphicFrame>
        <p:sp>
          <p:nvSpPr>
            <p:cNvPr id="33" name="TextBox 32">
              <a:extLst>
                <a:ext uri="{FF2B5EF4-FFF2-40B4-BE49-F238E27FC236}">
                  <a16:creationId xmlns:a16="http://schemas.microsoft.com/office/drawing/2014/main" id="{248779EC-EDCB-42F5-A15A-A8A69EF40DE9}"/>
                </a:ext>
              </a:extLst>
            </p:cNvPr>
            <p:cNvSpPr txBox="1"/>
            <p:nvPr/>
          </p:nvSpPr>
          <p:spPr>
            <a:xfrm>
              <a:off x="21662870" y="20579063"/>
              <a:ext cx="7477260" cy="646331"/>
            </a:xfrm>
            <a:prstGeom prst="rect">
              <a:avLst/>
            </a:prstGeom>
            <a:noFill/>
          </p:spPr>
          <p:txBody>
            <a:bodyPr wrap="square" rtlCol="0">
              <a:spAutoFit/>
            </a:bodyPr>
            <a:lstStyle/>
            <a:p>
              <a:r>
                <a:rPr lang="en-US" dirty="0">
                  <a:solidFill>
                    <a:schemeClr val="accent1"/>
                  </a:solidFill>
                </a:rPr>
                <a:t>Figure 2:  Average number of portions of food groups per day amongst all participants</a:t>
              </a:r>
            </a:p>
          </p:txBody>
        </p:sp>
      </p:grpSp>
      <p:sp>
        <p:nvSpPr>
          <p:cNvPr id="35" name="TextBox 34">
            <a:extLst>
              <a:ext uri="{FF2B5EF4-FFF2-40B4-BE49-F238E27FC236}">
                <a16:creationId xmlns:a16="http://schemas.microsoft.com/office/drawing/2014/main" id="{043F7FDB-8567-E7E3-F6C1-EC6326ECA314}"/>
              </a:ext>
            </a:extLst>
          </p:cNvPr>
          <p:cNvSpPr txBox="1"/>
          <p:nvPr/>
        </p:nvSpPr>
        <p:spPr>
          <a:xfrm>
            <a:off x="13304892" y="27131137"/>
            <a:ext cx="12340837" cy="369332"/>
          </a:xfrm>
          <a:prstGeom prst="rect">
            <a:avLst/>
          </a:prstGeom>
          <a:noFill/>
        </p:spPr>
        <p:txBody>
          <a:bodyPr wrap="square" rtlCol="0">
            <a:spAutoFit/>
          </a:bodyPr>
          <a:lstStyle/>
          <a:p>
            <a:r>
              <a:rPr lang="en-US" dirty="0">
                <a:solidFill>
                  <a:schemeClr val="accent1"/>
                </a:solidFill>
              </a:rPr>
              <a:t>Figure 3:  Average portions of Fats per week for each participant by type of fat source</a:t>
            </a:r>
          </a:p>
        </p:txBody>
      </p:sp>
    </p:spTree>
    <p:extLst>
      <p:ext uri="{BB962C8B-B14F-4D97-AF65-F5344CB8AC3E}">
        <p14:creationId xmlns:p14="http://schemas.microsoft.com/office/powerpoint/2010/main" val="1275101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5E5D4-058E-C456-DBB5-D228D4A97E52}"/>
              </a:ext>
            </a:extLst>
          </p:cNvPr>
          <p:cNvSpPr>
            <a:spLocks noGrp="1"/>
          </p:cNvSpPr>
          <p:nvPr>
            <p:ph type="title"/>
          </p:nvPr>
        </p:nvSpPr>
        <p:spPr>
          <a:xfrm>
            <a:off x="2942759" y="1611882"/>
            <a:ext cx="36918246" cy="1003727"/>
          </a:xfrm>
        </p:spPr>
        <p:txBody>
          <a:bodyPr>
            <a:normAutofit/>
          </a:bodyPr>
          <a:lstStyle/>
          <a:p>
            <a:r>
              <a:rPr lang="en-US" sz="2800" dirty="0"/>
              <a:t>References</a:t>
            </a:r>
          </a:p>
        </p:txBody>
      </p:sp>
      <p:sp>
        <p:nvSpPr>
          <p:cNvPr id="3" name="Content Placeholder 2">
            <a:extLst>
              <a:ext uri="{FF2B5EF4-FFF2-40B4-BE49-F238E27FC236}">
                <a16:creationId xmlns:a16="http://schemas.microsoft.com/office/drawing/2014/main" id="{A3954920-ED69-9522-D4A4-14064A5A9D18}"/>
              </a:ext>
            </a:extLst>
          </p:cNvPr>
          <p:cNvSpPr>
            <a:spLocks noGrp="1"/>
          </p:cNvSpPr>
          <p:nvPr>
            <p:ph idx="1"/>
          </p:nvPr>
        </p:nvSpPr>
        <p:spPr>
          <a:xfrm>
            <a:off x="1113959" y="2891951"/>
            <a:ext cx="36918246" cy="19209345"/>
          </a:xfrm>
        </p:spPr>
        <p:txBody>
          <a:bodyPr>
            <a:normAutofit/>
          </a:bodyPr>
          <a:lstStyle/>
          <a:p>
            <a:pPr marL="0" indent="0">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Buckley, G.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(2019) ‘Retired athletes and the intersection of food and body: A systematic</a:t>
            </a:r>
            <a:r>
              <a:rPr lang="en-GB" sz="1800" kern="100" dirty="0">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literature review exploring compensatory behaviours and body change’,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Nutrients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11(6), p.1395. doi:10.3390/nu11061395. </a:t>
            </a:r>
          </a:p>
          <a:p>
            <a:pPr marL="0" indent="0">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Eddy, K.T.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(2016) ‘Recovery from anorexia nervosa and bulimia nervosa at 22-year </a:t>
            </a:r>
            <a:r>
              <a:rPr lang="en-GB" sz="1800" kern="100" dirty="0">
                <a:latin typeface="Calibri" panose="020F0502020204030204" pitchFamily="34" charset="0"/>
                <a:ea typeface="Calibri" panose="020F0502020204030204" pitchFamily="34" charset="0"/>
                <a:cs typeface="Times New Roman" panose="02020603050405020304" pitchFamily="18" charset="0"/>
              </a:rPr>
              <a:t>f</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ollow-up’,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The Journal of Clinical Psychiatry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78(02), pp. 184–189. doi:10.4088/jcp.15m10393. </a:t>
            </a:r>
          </a:p>
          <a:p>
            <a:pPr marL="0" indent="0">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Efthymiou, D.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(2021) ‘Perceived ideal body weight exacerbates bulimia and dieting in bodybuilding athletes’,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Toxicology Reports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8, pp. 1777–1782. doi:10.1016/j.toxrep.2021.10.007. </a:t>
            </a:r>
          </a:p>
          <a:p>
            <a:pPr marL="0" indent="0">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Goldfield, G.S., Blouin, A.G. and Woodside, D.B. (2006) ‘Body image, binge eating, and bulimia nervosa in male bodybuilders’,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The Canadian Journal of Psychiatry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51(3), pp. 160–168. doi:10.1177/070674370605100306.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Li, Q.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(2024) ‘Athlete body image and eating disorders: A systematic review of their association and influencing factors’,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Nutrients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16(16), p. 2686. doi:10.3390/nu16162686.</a:t>
            </a:r>
          </a:p>
          <a:p>
            <a:pPr marL="0" indent="0">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Mancine, R.P.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(2020) ‘Prevalence of disordered eating in athletes categorized by emphasis on leanness and activity type – A systematic review’,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Eating Disorders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8(1). doi:10.1186/s40337-020-00323-2.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Plateau, C.R.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(2017) ‘Female athlete experiences of seeking and receiving treatment for an eating disorder’,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Eating Disorders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25(3), pp. 273–277. doi:10.1080/10640266.2016.1269551.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b="0" i="0" u="none" strike="noStrike" dirty="0" err="1">
                <a:solidFill>
                  <a:srgbClr val="000000"/>
                </a:solidFill>
                <a:effectLst/>
                <a:latin typeface="Times New Roman" panose="02020603050405020304" pitchFamily="18" charset="0"/>
                <a:cs typeface="Times New Roman" panose="02020603050405020304" pitchFamily="18" charset="0"/>
              </a:rPr>
              <a:t>Uniacke</a:t>
            </a:r>
            <a:r>
              <a:rPr lang="en-GB" sz="1800" b="0" i="0" u="none" strike="noStrike" dirty="0">
                <a:solidFill>
                  <a:srgbClr val="000000"/>
                </a:solidFill>
                <a:effectLst/>
                <a:latin typeface="Times New Roman" panose="02020603050405020304" pitchFamily="18" charset="0"/>
                <a:cs typeface="Times New Roman" panose="02020603050405020304" pitchFamily="18" charset="0"/>
              </a:rPr>
              <a:t>, B. </a:t>
            </a:r>
            <a:r>
              <a:rPr lang="en-GB" sz="1800" b="0" i="1" u="none" strike="noStrike" dirty="0">
                <a:solidFill>
                  <a:srgbClr val="000000"/>
                </a:solidFill>
                <a:effectLst/>
                <a:latin typeface="Times New Roman" panose="02020603050405020304" pitchFamily="18" charset="0"/>
                <a:cs typeface="Times New Roman" panose="02020603050405020304" pitchFamily="18" charset="0"/>
              </a:rPr>
              <a:t>et al.</a:t>
            </a:r>
            <a:r>
              <a:rPr lang="en-GB" sz="1800" b="0" i="0" u="none" strike="noStrike" dirty="0">
                <a:solidFill>
                  <a:srgbClr val="000000"/>
                </a:solidFill>
                <a:effectLst/>
                <a:latin typeface="Times New Roman" panose="02020603050405020304" pitchFamily="18" charset="0"/>
                <a:cs typeface="Times New Roman" panose="02020603050405020304" pitchFamily="18" charset="0"/>
              </a:rPr>
              <a:t> (2020) ‘A comparison of food‐based decision‐making between restricting and binge‐eating/purging subtypes of anorexia nervosa’, </a:t>
            </a:r>
            <a:r>
              <a:rPr lang="en-GB" sz="1800" b="0" i="1" u="none" strike="noStrike" dirty="0">
                <a:solidFill>
                  <a:srgbClr val="000000"/>
                </a:solidFill>
                <a:effectLst/>
                <a:latin typeface="Times New Roman" panose="02020603050405020304" pitchFamily="18" charset="0"/>
                <a:cs typeface="Times New Roman" panose="02020603050405020304" pitchFamily="18" charset="0"/>
              </a:rPr>
              <a:t>International Journal of Eating Disorders</a:t>
            </a:r>
            <a:r>
              <a:rPr lang="en-GB" sz="1800" b="0" i="0" u="none" strike="noStrike" dirty="0">
                <a:solidFill>
                  <a:srgbClr val="000000"/>
                </a:solidFill>
                <a:effectLst/>
                <a:latin typeface="Times New Roman" panose="02020603050405020304" pitchFamily="18" charset="0"/>
                <a:cs typeface="Times New Roman" panose="02020603050405020304" pitchFamily="18" charset="0"/>
              </a:rPr>
              <a:t>, 53(10), pp. 1751–1756. doi:10.1002/eat.23359. </a:t>
            </a:r>
          </a:p>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800" dirty="0"/>
          </a:p>
        </p:txBody>
      </p:sp>
    </p:spTree>
    <p:extLst>
      <p:ext uri="{BB962C8B-B14F-4D97-AF65-F5344CB8AC3E}">
        <p14:creationId xmlns:p14="http://schemas.microsoft.com/office/powerpoint/2010/main" val="32024135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996</TotalTime>
  <Words>1265</Words>
  <Application>Microsoft Macintosh PowerPoint</Application>
  <PresentationFormat>Custom</PresentationFormat>
  <Paragraphs>131</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Aptos</vt:lpstr>
      <vt:lpstr>Aptos Display</vt:lpstr>
      <vt:lpstr>Aptos Narrow</vt:lpstr>
      <vt:lpstr>Arial</vt:lpstr>
      <vt:lpstr>Calibri</vt:lpstr>
      <vt:lpstr>Times New Roman</vt:lpstr>
      <vt:lpstr>Office Theme</vt:lpstr>
      <vt:lpstr>Body Image Perception and Eating Patterns of Male Retired Competitive Body Builders.  V. Serra</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Body Image Perception and Eating Patterns of Male Retired Competitive Body Builders.  V. Serra</dc:title>
  <dc:creator>Valentina Serra</dc:creator>
  <cp:lastModifiedBy>Valentina Serra</cp:lastModifiedBy>
  <cp:revision>8</cp:revision>
  <dcterms:created xsi:type="dcterms:W3CDTF">2026-05-07T18:21:58Z</dcterms:created>
  <dcterms:modified xsi:type="dcterms:W3CDTF">2026-05-08T10:58:34Z</dcterms:modified>
</cp:coreProperties>
</file>