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9" r:id="rId3"/>
    <p:sldId id="274" r:id="rId4"/>
    <p:sldId id="275" r:id="rId5"/>
    <p:sldId id="276" r:id="rId6"/>
    <p:sldId id="273" r:id="rId7"/>
    <p:sldId id="282" r:id="rId8"/>
    <p:sldId id="278" r:id="rId9"/>
    <p:sldId id="277" r:id="rId10"/>
    <p:sldId id="279" r:id="rId11"/>
    <p:sldId id="280" r:id="rId12"/>
    <p:sldId id="281" r:id="rId13"/>
    <p:sldId id="283" r:id="rId14"/>
    <p:sldId id="284" r:id="rId15"/>
    <p:sldId id="271"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FF"/>
    <a:srgbClr val="FFCCFF"/>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1554"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677AE4A5-747C-4DF3-BFBB-C8CC903D704E}" type="datetimeFigureOut">
              <a:rPr lang="en-GB" smtClean="0"/>
              <a:t>09/01/2019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318AB-B6C4-4DF3-9EA6-85CA78D00D9B}" type="slidenum">
              <a:rPr lang="en-GB" smtClean="0"/>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77AE4A5-747C-4DF3-BFBB-C8CC903D704E}" type="datetimeFigureOut">
              <a:rPr lang="en-GB" smtClean="0"/>
              <a:t>09/01/2019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318AB-B6C4-4DF3-9EA6-85CA78D00D9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77AE4A5-747C-4DF3-BFBB-C8CC903D704E}" type="datetimeFigureOut">
              <a:rPr lang="en-GB" smtClean="0"/>
              <a:t>09/01/2019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318AB-B6C4-4DF3-9EA6-85CA78D00D9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77AE4A5-747C-4DF3-BFBB-C8CC903D704E}" type="datetimeFigureOut">
              <a:rPr lang="en-GB" smtClean="0"/>
              <a:t>09/01/2019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A318AB-B6C4-4DF3-9EA6-85CA78D00D9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77AE4A5-747C-4DF3-BFBB-C8CC903D704E}" type="datetimeFigureOut">
              <a:rPr lang="en-GB" smtClean="0"/>
              <a:t>09/01/2019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A318AB-B6C4-4DF3-9EA6-85CA78D00D9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77AE4A5-747C-4DF3-BFBB-C8CC903D704E}" type="datetimeFigureOut">
              <a:rPr lang="en-GB" smtClean="0"/>
              <a:t>09/01/2019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A318AB-B6C4-4DF3-9EA6-85CA78D00D9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7AE4A5-747C-4DF3-BFBB-C8CC903D704E}" type="datetimeFigureOut">
              <a:rPr lang="en-GB" smtClean="0"/>
              <a:t>09/01/2019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A318AB-B6C4-4DF3-9EA6-85CA78D00D9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77AE4A5-747C-4DF3-BFBB-C8CC903D704E}" type="datetimeFigureOut">
              <a:rPr lang="en-GB" smtClean="0"/>
              <a:t>09/01/2019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A318AB-B6C4-4DF3-9EA6-85CA78D00D9B}" type="slidenum">
              <a:rPr lang="en-GB" smtClean="0"/>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677AE4A5-747C-4DF3-BFBB-C8CC903D704E}" type="datetimeFigureOut">
              <a:rPr lang="en-GB" smtClean="0"/>
              <a:t>09/01/2019</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FAA318AB-B6C4-4DF3-9EA6-85CA78D00D9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77AE4A5-747C-4DF3-BFBB-C8CC903D704E}" type="datetimeFigureOut">
              <a:rPr lang="en-GB" smtClean="0"/>
              <a:t>09/01/2019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318AB-B6C4-4DF3-9EA6-85CA78D00D9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77AE4A5-747C-4DF3-BFBB-C8CC903D704E}" type="datetimeFigureOut">
              <a:rPr lang="en-GB" smtClean="0"/>
              <a:t>09/01/2019</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FAA318AB-B6C4-4DF3-9EA6-85CA78D00D9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677AE4A5-747C-4DF3-BFBB-C8CC903D704E}" type="datetimeFigureOut">
              <a:rPr lang="en-GB" smtClean="0"/>
              <a:t>09/01/2019</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FAA318AB-B6C4-4DF3-9EA6-85CA78D00D9B}"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tiff"/><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F655606-3DC0-4176-9BBB-BEA3184C4D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05" y="-104727"/>
            <a:ext cx="7836859" cy="6953221"/>
          </a:xfrm>
          <a:prstGeom prst="rect">
            <a:avLst/>
          </a:prstGeom>
        </p:spPr>
      </p:pic>
      <p:sp>
        <p:nvSpPr>
          <p:cNvPr id="2" name="Title 1"/>
          <p:cNvSpPr>
            <a:spLocks noGrp="1"/>
          </p:cNvSpPr>
          <p:nvPr>
            <p:ph type="ctrTitle"/>
          </p:nvPr>
        </p:nvSpPr>
        <p:spPr>
          <a:xfrm>
            <a:off x="251520" y="260648"/>
            <a:ext cx="8511480" cy="1673352"/>
          </a:xfrm>
        </p:spPr>
        <p:txBody>
          <a:bodyPr>
            <a:normAutofit fontScale="90000"/>
          </a:bodyPr>
          <a:lstStyle/>
          <a:p>
            <a:r>
              <a:rPr lang="en-GB" sz="8000" dirty="0">
                <a:effectLst>
                  <a:outerShdw blurRad="38100" dist="38100" dir="2700000" algn="tl">
                    <a:srgbClr val="000000">
                      <a:alpha val="43137"/>
                    </a:srgbClr>
                  </a:outerShdw>
                </a:effectLst>
              </a:rPr>
              <a:t>Thinking with Things </a:t>
            </a:r>
          </a:p>
        </p:txBody>
      </p:sp>
      <p:sp>
        <p:nvSpPr>
          <p:cNvPr id="3" name="Subtitle 2"/>
          <p:cNvSpPr>
            <a:spLocks noGrp="1"/>
          </p:cNvSpPr>
          <p:nvPr>
            <p:ph type="subTitle" idx="1"/>
          </p:nvPr>
        </p:nvSpPr>
        <p:spPr>
          <a:xfrm>
            <a:off x="251520" y="5085184"/>
            <a:ext cx="6116736" cy="1211584"/>
          </a:xfrm>
        </p:spPr>
        <p:txBody>
          <a:bodyPr>
            <a:normAutofit/>
          </a:bodyPr>
          <a:lstStyle/>
          <a:p>
            <a:r>
              <a:rPr lang="en-GB" sz="3200" b="1" dirty="0">
                <a:effectLst>
                  <a:outerShdw blurRad="38100" dist="38100" dir="2700000" algn="tl">
                    <a:srgbClr val="000000">
                      <a:alpha val="43137"/>
                    </a:srgbClr>
                  </a:outerShdw>
                </a:effectLst>
              </a:rPr>
              <a:t>Alienable vs. Inalienable Objects</a:t>
            </a:r>
          </a:p>
        </p:txBody>
      </p:sp>
    </p:spTree>
    <p:extLst>
      <p:ext uri="{BB962C8B-B14F-4D97-AF65-F5344CB8AC3E}">
        <p14:creationId xmlns:p14="http://schemas.microsoft.com/office/powerpoint/2010/main" val="2461963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FC061ED-8FF7-4267-AF88-C4A83B5739E2}"/>
              </a:ext>
            </a:extLst>
          </p:cNvPr>
          <p:cNvSpPr>
            <a:spLocks noGrp="1"/>
          </p:cNvSpPr>
          <p:nvPr>
            <p:ph type="title"/>
          </p:nvPr>
        </p:nvSpPr>
        <p:spPr/>
        <p:txBody>
          <a:bodyPr>
            <a:normAutofit/>
          </a:bodyPr>
          <a:lstStyle/>
          <a:p>
            <a:r>
              <a:rPr lang="en-GB" dirty="0"/>
              <a:t>Inalienable Possessions</a:t>
            </a:r>
          </a:p>
        </p:txBody>
      </p:sp>
      <p:sp>
        <p:nvSpPr>
          <p:cNvPr id="8" name="Content Placeholder 7">
            <a:extLst>
              <a:ext uri="{FF2B5EF4-FFF2-40B4-BE49-F238E27FC236}">
                <a16:creationId xmlns:a16="http://schemas.microsoft.com/office/drawing/2014/main" id="{320A1AD2-C52E-4F99-B770-1071B2F471D9}"/>
              </a:ext>
            </a:extLst>
          </p:cNvPr>
          <p:cNvSpPr>
            <a:spLocks noGrp="1"/>
          </p:cNvSpPr>
          <p:nvPr>
            <p:ph idx="1"/>
          </p:nvPr>
        </p:nvSpPr>
        <p:spPr>
          <a:xfrm>
            <a:off x="107504" y="1700808"/>
            <a:ext cx="8784976" cy="4968552"/>
          </a:xfrm>
        </p:spPr>
        <p:txBody>
          <a:bodyPr>
            <a:noAutofit/>
          </a:bodyPr>
          <a:lstStyle/>
          <a:p>
            <a:r>
              <a:rPr lang="en-GB" sz="2800" dirty="0"/>
              <a:t>Objects “imbued with the intrinsic &amp; ineffable identities of their owners which are not easy to give away” (Weiner 1992, 6)</a:t>
            </a:r>
          </a:p>
          <a:p>
            <a:r>
              <a:rPr lang="en-GB" sz="2800" dirty="0"/>
              <a:t>Something that can never truly be detached (spiritually) from their owner, even if they move physically</a:t>
            </a:r>
          </a:p>
          <a:p>
            <a:r>
              <a:rPr lang="en-GB" sz="2800" dirty="0"/>
              <a:t>Not attainable, kept out of circulation</a:t>
            </a:r>
          </a:p>
          <a:p>
            <a:r>
              <a:rPr lang="en-GB" sz="2800" dirty="0"/>
              <a:t>Memories embedded in objects, real or created, providing a link to the past:</a:t>
            </a:r>
          </a:p>
          <a:p>
            <a:pPr lvl="1"/>
            <a:r>
              <a:rPr lang="en-GB" sz="2400" dirty="0"/>
              <a:t>Objects which embody ancestors’ histories</a:t>
            </a:r>
          </a:p>
          <a:p>
            <a:r>
              <a:rPr lang="en-GB" sz="2800" dirty="0"/>
              <a:t>Provide stability &amp; continuity in a constantly changing social (&amp; material) world</a:t>
            </a:r>
          </a:p>
        </p:txBody>
      </p:sp>
    </p:spTree>
    <p:extLst>
      <p:ext uri="{BB962C8B-B14F-4D97-AF65-F5344CB8AC3E}">
        <p14:creationId xmlns:p14="http://schemas.microsoft.com/office/powerpoint/2010/main" val="1467124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par>
                          <p:cTn id="23" fill="hold">
                            <p:stCondLst>
                              <p:cond delay="500"/>
                            </p:stCondLst>
                            <p:childTnLst>
                              <p:par>
                                <p:cTn id="24" presetID="10" presetClass="entr" presetSubtype="0" fill="hold" grpId="0" nodeType="afterEffect">
                                  <p:stCondLst>
                                    <p:cond delay="0"/>
                                  </p:stCondLst>
                                  <p:childTnLst>
                                    <p:set>
                                      <p:cBhvr>
                                        <p:cTn id="25" dur="1" fill="hold">
                                          <p:stCondLst>
                                            <p:cond delay="0"/>
                                          </p:stCondLst>
                                        </p:cTn>
                                        <p:tgtEl>
                                          <p:spTgt spid="8">
                                            <p:txEl>
                                              <p:pRg st="4" end="4"/>
                                            </p:txEl>
                                          </p:spTgt>
                                        </p:tgtEl>
                                        <p:attrNameLst>
                                          <p:attrName>style.visibility</p:attrName>
                                        </p:attrNameLst>
                                      </p:cBhvr>
                                      <p:to>
                                        <p:strVal val="visible"/>
                                      </p:to>
                                    </p:set>
                                    <p:animEffect transition="in" filter="fade">
                                      <p:cBhvr>
                                        <p:cTn id="26" dur="500"/>
                                        <p:tgtEl>
                                          <p:spTgt spid="8">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txEl>
                                              <p:pRg st="5" end="5"/>
                                            </p:txEl>
                                          </p:spTgt>
                                        </p:tgtEl>
                                        <p:attrNameLst>
                                          <p:attrName>style.visibility</p:attrName>
                                        </p:attrNameLst>
                                      </p:cBhvr>
                                      <p:to>
                                        <p:strVal val="visible"/>
                                      </p:to>
                                    </p:set>
                                    <p:animEffect transition="in" filter="fade">
                                      <p:cBhvr>
                                        <p:cTn id="31"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377A1C6-8CD1-47EC-97D7-02207D08BD08}"/>
              </a:ext>
            </a:extLst>
          </p:cNvPr>
          <p:cNvSpPr>
            <a:spLocks noGrp="1"/>
          </p:cNvSpPr>
          <p:nvPr>
            <p:ph type="title"/>
          </p:nvPr>
        </p:nvSpPr>
        <p:spPr>
          <a:xfrm>
            <a:off x="457200" y="155448"/>
            <a:ext cx="8229600" cy="1252728"/>
          </a:xfrm>
        </p:spPr>
        <p:txBody>
          <a:bodyPr/>
          <a:lstStyle/>
          <a:p>
            <a:r>
              <a:rPr lang="en-GB" dirty="0"/>
              <a:t>Inalienable Possessions</a:t>
            </a:r>
          </a:p>
        </p:txBody>
      </p:sp>
      <p:sp>
        <p:nvSpPr>
          <p:cNvPr id="5" name="Content Placeholder 4">
            <a:extLst>
              <a:ext uri="{FF2B5EF4-FFF2-40B4-BE49-F238E27FC236}">
                <a16:creationId xmlns:a16="http://schemas.microsoft.com/office/drawing/2014/main" id="{935EEA68-86B4-4DCC-AD6D-28E139872306}"/>
              </a:ext>
            </a:extLst>
          </p:cNvPr>
          <p:cNvSpPr>
            <a:spLocks noGrp="1"/>
          </p:cNvSpPr>
          <p:nvPr>
            <p:ph idx="1"/>
          </p:nvPr>
        </p:nvSpPr>
        <p:spPr/>
        <p:txBody>
          <a:bodyPr>
            <a:normAutofit/>
          </a:bodyPr>
          <a:lstStyle/>
          <a:p>
            <a:r>
              <a:rPr lang="en-GB" dirty="0"/>
              <a:t>“the representation of how social identities are reconstituted through time. The reproduction of kinship is legitimated in each generation through the transmission of inalienable possession, be they land rights, material objects, or mythic knowledge” (Weiner 1992, 11)</a:t>
            </a:r>
          </a:p>
          <a:p>
            <a:pPr lvl="1"/>
            <a:r>
              <a:rPr lang="en-GB" dirty="0"/>
              <a:t>Tangible &amp; intangible heritages…</a:t>
            </a:r>
          </a:p>
        </p:txBody>
      </p:sp>
    </p:spTree>
    <p:extLst>
      <p:ext uri="{BB962C8B-B14F-4D97-AF65-F5344CB8AC3E}">
        <p14:creationId xmlns:p14="http://schemas.microsoft.com/office/powerpoint/2010/main" val="210467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fade">
                                      <p:cBhvr>
                                        <p:cTn id="11"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7C3BB2-B6EE-4EAF-93A5-FF44888F2308}"/>
              </a:ext>
            </a:extLst>
          </p:cNvPr>
          <p:cNvSpPr>
            <a:spLocks noGrp="1"/>
          </p:cNvSpPr>
          <p:nvPr>
            <p:ph type="title"/>
          </p:nvPr>
        </p:nvSpPr>
        <p:spPr/>
        <p:txBody>
          <a:bodyPr/>
          <a:lstStyle/>
          <a:p>
            <a:r>
              <a:rPr lang="en-GB" dirty="0"/>
              <a:t>Inalienable Possessions</a:t>
            </a:r>
          </a:p>
        </p:txBody>
      </p:sp>
      <p:sp>
        <p:nvSpPr>
          <p:cNvPr id="5" name="Content Placeholder 4">
            <a:extLst>
              <a:ext uri="{FF2B5EF4-FFF2-40B4-BE49-F238E27FC236}">
                <a16:creationId xmlns:a16="http://schemas.microsoft.com/office/drawing/2014/main" id="{4DCC712B-2580-4C4E-9D0D-9A13BCF9C463}"/>
              </a:ext>
            </a:extLst>
          </p:cNvPr>
          <p:cNvSpPr>
            <a:spLocks noGrp="1"/>
          </p:cNvSpPr>
          <p:nvPr>
            <p:ph sz="half" idx="1"/>
          </p:nvPr>
        </p:nvSpPr>
        <p:spPr>
          <a:xfrm>
            <a:off x="179512" y="1773936"/>
            <a:ext cx="4704992" cy="4931664"/>
          </a:xfrm>
        </p:spPr>
        <p:txBody>
          <a:bodyPr>
            <a:normAutofit fontScale="92500" lnSpcReduction="10000"/>
          </a:bodyPr>
          <a:lstStyle/>
          <a:p>
            <a:r>
              <a:rPr lang="en-GB" dirty="0"/>
              <a:t>“What makes a possession inalienable is its exclusive &amp; cumulative identity with a particular series of owners through time (Weiner 1992, 33)</a:t>
            </a:r>
          </a:p>
          <a:p>
            <a:r>
              <a:rPr lang="en-GB" dirty="0"/>
              <a:t>A recursive relationship:</a:t>
            </a:r>
          </a:p>
          <a:p>
            <a:pPr lvl="1"/>
            <a:r>
              <a:rPr lang="en-GB" dirty="0"/>
              <a:t>Power of the object derives from association with specific individuals</a:t>
            </a:r>
          </a:p>
          <a:p>
            <a:pPr lvl="1"/>
            <a:r>
              <a:rPr lang="en-GB" dirty="0"/>
              <a:t>Individuals garner power &amp; prestige through their ownership of specific objects</a:t>
            </a:r>
          </a:p>
        </p:txBody>
      </p:sp>
      <p:pic>
        <p:nvPicPr>
          <p:cNvPr id="8" name="Content Placeholder 7">
            <a:extLst>
              <a:ext uri="{FF2B5EF4-FFF2-40B4-BE49-F238E27FC236}">
                <a16:creationId xmlns:a16="http://schemas.microsoft.com/office/drawing/2014/main" id="{AE28BB0B-8DEC-46A8-9186-933EF7FAD5F0}"/>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55132" y="4266902"/>
            <a:ext cx="3115574" cy="2330450"/>
          </a:xfrm>
        </p:spPr>
      </p:pic>
      <p:pic>
        <p:nvPicPr>
          <p:cNvPr id="10" name="Picture 9">
            <a:extLst>
              <a:ext uri="{FF2B5EF4-FFF2-40B4-BE49-F238E27FC236}">
                <a16:creationId xmlns:a16="http://schemas.microsoft.com/office/drawing/2014/main" id="{4B64C6C4-7949-480A-999A-79B3F4BBB15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724128" y="1124744"/>
            <a:ext cx="2962672" cy="2954771"/>
          </a:xfrm>
          <a:prstGeom prst="rect">
            <a:avLst/>
          </a:prstGeom>
        </p:spPr>
      </p:pic>
      <p:sp>
        <p:nvSpPr>
          <p:cNvPr id="11" name="Arrow: Down 10">
            <a:extLst>
              <a:ext uri="{FF2B5EF4-FFF2-40B4-BE49-F238E27FC236}">
                <a16:creationId xmlns:a16="http://schemas.microsoft.com/office/drawing/2014/main" id="{E00CDC02-980C-4080-AA97-FEEC70E6529A}"/>
              </a:ext>
            </a:extLst>
          </p:cNvPr>
          <p:cNvSpPr/>
          <p:nvPr/>
        </p:nvSpPr>
        <p:spPr>
          <a:xfrm rot="1949356">
            <a:off x="7249602" y="3674120"/>
            <a:ext cx="646378" cy="1846570"/>
          </a:xfrm>
          <a:prstGeom prst="down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8514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animEffect transition="in" filter="fade">
                                      <p:cBhvr>
                                        <p:cTn id="16" dur="500"/>
                                        <p:tgtEl>
                                          <p:spTgt spid="5">
                                            <p:txEl>
                                              <p:pRg st="2" end="2"/>
                                            </p:txEl>
                                          </p:spTgt>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childTnLst>
                          </p:cTn>
                        </p:par>
                        <p:par>
                          <p:cTn id="24" fill="hold">
                            <p:stCondLst>
                              <p:cond delay="1500"/>
                            </p:stCondLst>
                            <p:childTnLst>
                              <p:par>
                                <p:cTn id="25" presetID="10" presetClass="entr" presetSubtype="0" fill="hold"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P spid="1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0E9B9-5BFE-43CA-9EDC-51D1BEB78F48}"/>
              </a:ext>
            </a:extLst>
          </p:cNvPr>
          <p:cNvSpPr>
            <a:spLocks noGrp="1"/>
          </p:cNvSpPr>
          <p:nvPr>
            <p:ph type="title"/>
          </p:nvPr>
        </p:nvSpPr>
        <p:spPr/>
        <p:txBody>
          <a:bodyPr/>
          <a:lstStyle/>
          <a:p>
            <a:r>
              <a:rPr lang="en-GB" dirty="0"/>
              <a:t>Power of the Object</a:t>
            </a:r>
          </a:p>
        </p:txBody>
      </p:sp>
      <p:sp>
        <p:nvSpPr>
          <p:cNvPr id="3" name="Content Placeholder 2">
            <a:extLst>
              <a:ext uri="{FF2B5EF4-FFF2-40B4-BE49-F238E27FC236}">
                <a16:creationId xmlns:a16="http://schemas.microsoft.com/office/drawing/2014/main" id="{A0896403-9BED-4BFD-925B-406450A6F14C}"/>
              </a:ext>
            </a:extLst>
          </p:cNvPr>
          <p:cNvSpPr>
            <a:spLocks noGrp="1"/>
          </p:cNvSpPr>
          <p:nvPr>
            <p:ph idx="1"/>
          </p:nvPr>
        </p:nvSpPr>
        <p:spPr/>
        <p:txBody>
          <a:bodyPr>
            <a:normAutofit/>
          </a:bodyPr>
          <a:lstStyle/>
          <a:p>
            <a:r>
              <a:rPr lang="en-GB" dirty="0"/>
              <a:t>Transformed into a vehicle for political authority</a:t>
            </a:r>
          </a:p>
          <a:p>
            <a:r>
              <a:rPr lang="en-GB" dirty="0"/>
              <a:t>Right to own/control inalienable possessions translates into rights to control territory, people etc.</a:t>
            </a:r>
          </a:p>
          <a:p>
            <a:r>
              <a:rPr lang="en-GB" dirty="0"/>
              <a:t>Authority embedded in &amp; emerges from inalienable possessions</a:t>
            </a:r>
          </a:p>
          <a:p>
            <a:pPr lvl="1"/>
            <a:r>
              <a:rPr lang="en-GB" dirty="0"/>
              <a:t>Sustains rank/social position &amp; political hierarchy</a:t>
            </a:r>
          </a:p>
          <a:p>
            <a:pPr lvl="1"/>
            <a:r>
              <a:rPr lang="en-GB" dirty="0"/>
              <a:t>Marks social difference</a:t>
            </a:r>
          </a:p>
        </p:txBody>
      </p:sp>
    </p:spTree>
    <p:extLst>
      <p:ext uri="{BB962C8B-B14F-4D97-AF65-F5344CB8AC3E}">
        <p14:creationId xmlns:p14="http://schemas.microsoft.com/office/powerpoint/2010/main" val="882320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par>
                          <p:cTn id="22" fill="hold">
                            <p:stCondLst>
                              <p:cond delay="1000"/>
                            </p:stCondLst>
                            <p:childTnLst>
                              <p:par>
                                <p:cTn id="23" presetID="10" presetClass="entr" presetSubtype="0"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12476-457C-429B-A395-D4B54A1AC5CB}"/>
              </a:ext>
            </a:extLst>
          </p:cNvPr>
          <p:cNvSpPr>
            <a:spLocks noGrp="1"/>
          </p:cNvSpPr>
          <p:nvPr>
            <p:ph type="title"/>
          </p:nvPr>
        </p:nvSpPr>
        <p:spPr/>
        <p:txBody>
          <a:bodyPr/>
          <a:lstStyle/>
          <a:p>
            <a:r>
              <a:rPr lang="en-GB" dirty="0"/>
              <a:t>Heirlooms</a:t>
            </a:r>
          </a:p>
        </p:txBody>
      </p:sp>
      <p:sp>
        <p:nvSpPr>
          <p:cNvPr id="3" name="Content Placeholder 2">
            <a:extLst>
              <a:ext uri="{FF2B5EF4-FFF2-40B4-BE49-F238E27FC236}">
                <a16:creationId xmlns:a16="http://schemas.microsoft.com/office/drawing/2014/main" id="{87541A0F-9476-4EA9-A115-BD785839B19B}"/>
              </a:ext>
            </a:extLst>
          </p:cNvPr>
          <p:cNvSpPr>
            <a:spLocks noGrp="1"/>
          </p:cNvSpPr>
          <p:nvPr>
            <p:ph sz="half" idx="1"/>
          </p:nvPr>
        </p:nvSpPr>
        <p:spPr>
          <a:xfrm>
            <a:off x="251520" y="1625944"/>
            <a:ext cx="4824536" cy="5115424"/>
          </a:xfrm>
        </p:spPr>
        <p:txBody>
          <a:bodyPr>
            <a:normAutofit lnSpcReduction="10000"/>
          </a:bodyPr>
          <a:lstStyle/>
          <a:p>
            <a:r>
              <a:rPr lang="en-GB" dirty="0"/>
              <a:t>Kept within family through the generations</a:t>
            </a:r>
          </a:p>
          <a:p>
            <a:pPr lvl="1"/>
            <a:r>
              <a:rPr lang="en-GB" dirty="0"/>
              <a:t>Creates link to the past – to the ancestors</a:t>
            </a:r>
          </a:p>
          <a:p>
            <a:pPr lvl="1"/>
            <a:r>
              <a:rPr lang="en-GB" dirty="0"/>
              <a:t>A mode of legitimation</a:t>
            </a:r>
          </a:p>
          <a:p>
            <a:r>
              <a:rPr lang="en-GB" dirty="0"/>
              <a:t>Their “history is authenticated by fictive or true genealogies, origin myths, sacred ancestors, &amp; gods” (Weiner 1992, 33)</a:t>
            </a:r>
          </a:p>
          <a:p>
            <a:pPr lvl="1"/>
            <a:r>
              <a:rPr lang="en-GB" dirty="0"/>
              <a:t>Authentication through a divine or ancestral power imbues objects with authority</a:t>
            </a:r>
          </a:p>
        </p:txBody>
      </p:sp>
      <p:pic>
        <p:nvPicPr>
          <p:cNvPr id="6" name="Content Placeholder 5">
            <a:extLst>
              <a:ext uri="{FF2B5EF4-FFF2-40B4-BE49-F238E27FC236}">
                <a16:creationId xmlns:a16="http://schemas.microsoft.com/office/drawing/2014/main" id="{312C6B01-DAA7-4AE5-BF51-B9EE5E0E067B}"/>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a:stretch/>
        </p:blipFill>
        <p:spPr>
          <a:xfrm>
            <a:off x="5511629" y="1988840"/>
            <a:ext cx="3175171" cy="3981985"/>
          </a:xfrm>
        </p:spPr>
      </p:pic>
      <p:sp>
        <p:nvSpPr>
          <p:cNvPr id="7" name="TextBox 6">
            <a:extLst>
              <a:ext uri="{FF2B5EF4-FFF2-40B4-BE49-F238E27FC236}">
                <a16:creationId xmlns:a16="http://schemas.microsoft.com/office/drawing/2014/main" id="{D47A0397-F728-4010-A037-E59179B9B764}"/>
              </a:ext>
            </a:extLst>
          </p:cNvPr>
          <p:cNvSpPr txBox="1"/>
          <p:nvPr/>
        </p:nvSpPr>
        <p:spPr>
          <a:xfrm>
            <a:off x="6876256" y="6021288"/>
            <a:ext cx="1622560" cy="400110"/>
          </a:xfrm>
          <a:prstGeom prst="rect">
            <a:avLst/>
          </a:prstGeom>
          <a:noFill/>
        </p:spPr>
        <p:txBody>
          <a:bodyPr wrap="none" rtlCol="0">
            <a:spAutoFit/>
          </a:bodyPr>
          <a:lstStyle/>
          <a:p>
            <a:r>
              <a:rPr lang="en-GB" sz="2000" dirty="0"/>
              <a:t>Maori </a:t>
            </a:r>
            <a:r>
              <a:rPr lang="en-GB" sz="2000" dirty="0" err="1"/>
              <a:t>kakahu</a:t>
            </a:r>
            <a:endParaRPr lang="en-GB" sz="2000" dirty="0"/>
          </a:p>
        </p:txBody>
      </p:sp>
    </p:spTree>
    <p:extLst>
      <p:ext uri="{BB962C8B-B14F-4D97-AF65-F5344CB8AC3E}">
        <p14:creationId xmlns:p14="http://schemas.microsoft.com/office/powerpoint/2010/main" val="836324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par>
                          <p:cTn id="21" fill="hold">
                            <p:stCondLst>
                              <p:cond delay="500"/>
                            </p:stCondLst>
                            <p:childTnLst>
                              <p:par>
                                <p:cTn id="22" presetID="10" presetClass="entr" presetSubtype="0" fill="hold" grpId="0"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0F27E-BE37-453D-B250-9A30DF9B7924}"/>
              </a:ext>
            </a:extLst>
          </p:cNvPr>
          <p:cNvSpPr>
            <a:spLocks noGrp="1"/>
          </p:cNvSpPr>
          <p:nvPr>
            <p:ph type="title"/>
          </p:nvPr>
        </p:nvSpPr>
        <p:spPr/>
        <p:txBody>
          <a:bodyPr/>
          <a:lstStyle/>
          <a:p>
            <a:r>
              <a:rPr lang="en-GB" dirty="0"/>
              <a:t>Cosmological Authentication</a:t>
            </a:r>
          </a:p>
        </p:txBody>
      </p:sp>
      <p:sp>
        <p:nvSpPr>
          <p:cNvPr id="3" name="Content Placeholder 2">
            <a:extLst>
              <a:ext uri="{FF2B5EF4-FFF2-40B4-BE49-F238E27FC236}">
                <a16:creationId xmlns:a16="http://schemas.microsoft.com/office/drawing/2014/main" id="{93165081-55F2-4408-8EC6-568971330B87}"/>
              </a:ext>
            </a:extLst>
          </p:cNvPr>
          <p:cNvSpPr>
            <a:spLocks noGrp="1"/>
          </p:cNvSpPr>
          <p:nvPr>
            <p:ph sz="half" idx="1"/>
          </p:nvPr>
        </p:nvSpPr>
        <p:spPr>
          <a:xfrm>
            <a:off x="179512" y="1628800"/>
            <a:ext cx="5184576" cy="4931664"/>
          </a:xfrm>
        </p:spPr>
        <p:txBody>
          <a:bodyPr>
            <a:normAutofit fontScale="92500" lnSpcReduction="20000"/>
          </a:bodyPr>
          <a:lstStyle/>
          <a:p>
            <a:r>
              <a:rPr lang="en-GB" dirty="0"/>
              <a:t>Power underpinned by the continued belief in source of power</a:t>
            </a:r>
          </a:p>
          <a:p>
            <a:r>
              <a:rPr lang="en-GB" dirty="0"/>
              <a:t>Used “to amplify how material resources &amp; social practices link individuals with an authority that transcends present social &amp; political action. Because this authority is lodged in past actions or representations &amp; in sacred or religious domains, to those who draw on it is a powerful legitimating force” (Weiner 1992, 4–5) </a:t>
            </a:r>
          </a:p>
        </p:txBody>
      </p:sp>
      <p:pic>
        <p:nvPicPr>
          <p:cNvPr id="7" name="Content Placeholder 6">
            <a:extLst>
              <a:ext uri="{FF2B5EF4-FFF2-40B4-BE49-F238E27FC236}">
                <a16:creationId xmlns:a16="http://schemas.microsoft.com/office/drawing/2014/main" id="{201C9380-F14A-4C87-A3E2-482F83F095D0}"/>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665359" y="1803572"/>
            <a:ext cx="3230087" cy="3882317"/>
          </a:xfrm>
        </p:spPr>
      </p:pic>
      <p:sp>
        <p:nvSpPr>
          <p:cNvPr id="8" name="TextBox 7">
            <a:extLst>
              <a:ext uri="{FF2B5EF4-FFF2-40B4-BE49-F238E27FC236}">
                <a16:creationId xmlns:a16="http://schemas.microsoft.com/office/drawing/2014/main" id="{2FF32892-4D7D-4DBD-B627-F77C1D26CF46}"/>
              </a:ext>
            </a:extLst>
          </p:cNvPr>
          <p:cNvSpPr txBox="1"/>
          <p:nvPr/>
        </p:nvSpPr>
        <p:spPr>
          <a:xfrm>
            <a:off x="5968655" y="5702078"/>
            <a:ext cx="2464649" cy="400110"/>
          </a:xfrm>
          <a:prstGeom prst="rect">
            <a:avLst/>
          </a:prstGeom>
          <a:noFill/>
        </p:spPr>
        <p:txBody>
          <a:bodyPr wrap="none" rtlCol="0">
            <a:spAutoFit/>
          </a:bodyPr>
          <a:lstStyle/>
          <a:p>
            <a:r>
              <a:rPr lang="en-GB" sz="2000" dirty="0"/>
              <a:t>Charlemagne’s crown</a:t>
            </a:r>
          </a:p>
        </p:txBody>
      </p:sp>
    </p:spTree>
    <p:extLst>
      <p:ext uri="{BB962C8B-B14F-4D97-AF65-F5344CB8AC3E}">
        <p14:creationId xmlns:p14="http://schemas.microsoft.com/office/powerpoint/2010/main" val="2658998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7326A-7D7D-4716-8178-86BEEA9FA645}"/>
              </a:ext>
            </a:extLst>
          </p:cNvPr>
          <p:cNvSpPr>
            <a:spLocks noGrp="1"/>
          </p:cNvSpPr>
          <p:nvPr>
            <p:ph type="title"/>
          </p:nvPr>
        </p:nvSpPr>
        <p:spPr>
          <a:xfrm>
            <a:off x="179512" y="152400"/>
            <a:ext cx="8784976" cy="1251062"/>
          </a:xfrm>
        </p:spPr>
        <p:txBody>
          <a:bodyPr>
            <a:normAutofit fontScale="90000"/>
          </a:bodyPr>
          <a:lstStyle/>
          <a:p>
            <a:r>
              <a:rPr lang="en-GB" dirty="0"/>
              <a:t>Archaeological Implications: Heritage</a:t>
            </a:r>
          </a:p>
        </p:txBody>
      </p:sp>
      <p:pic>
        <p:nvPicPr>
          <p:cNvPr id="9" name="Content Placeholder 8">
            <a:extLst>
              <a:ext uri="{FF2B5EF4-FFF2-40B4-BE49-F238E27FC236}">
                <a16:creationId xmlns:a16="http://schemas.microsoft.com/office/drawing/2014/main" id="{F7F388D9-1CD1-426D-A035-42E65C90C5A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566" b="6960"/>
          <a:stretch/>
        </p:blipFill>
        <p:spPr>
          <a:xfrm>
            <a:off x="4985869" y="1123166"/>
            <a:ext cx="3894584" cy="2520280"/>
          </a:xfrm>
        </p:spPr>
      </p:pic>
      <p:sp>
        <p:nvSpPr>
          <p:cNvPr id="7" name="Content Placeholder 6">
            <a:extLst>
              <a:ext uri="{FF2B5EF4-FFF2-40B4-BE49-F238E27FC236}">
                <a16:creationId xmlns:a16="http://schemas.microsoft.com/office/drawing/2014/main" id="{F852C641-8987-4922-9BB4-913F5C865049}"/>
              </a:ext>
            </a:extLst>
          </p:cNvPr>
          <p:cNvSpPr>
            <a:spLocks noGrp="1"/>
          </p:cNvSpPr>
          <p:nvPr>
            <p:ph sz="half" idx="1"/>
          </p:nvPr>
        </p:nvSpPr>
        <p:spPr>
          <a:xfrm>
            <a:off x="297213" y="1713646"/>
            <a:ext cx="4686672" cy="4751408"/>
          </a:xfrm>
        </p:spPr>
        <p:txBody>
          <a:bodyPr>
            <a:normAutofit/>
          </a:bodyPr>
          <a:lstStyle/>
          <a:p>
            <a:r>
              <a:rPr lang="en-GB" dirty="0"/>
              <a:t>Ownership = power &amp; authority</a:t>
            </a:r>
          </a:p>
          <a:p>
            <a:r>
              <a:rPr lang="en-GB" dirty="0"/>
              <a:t>A means by which knowledge of the past &amp; a sense of the past is mediated &amp; affirmed</a:t>
            </a:r>
          </a:p>
          <a:p>
            <a:r>
              <a:rPr lang="en-GB" dirty="0"/>
              <a:t>Hence:</a:t>
            </a:r>
          </a:p>
          <a:p>
            <a:pPr lvl="1"/>
            <a:r>
              <a:rPr lang="en-GB" dirty="0"/>
              <a:t>Destruction of powerful objects which embody identity</a:t>
            </a:r>
          </a:p>
          <a:p>
            <a:pPr lvl="1"/>
            <a:r>
              <a:rPr lang="en-GB" dirty="0"/>
              <a:t>Repatriation issues</a:t>
            </a:r>
          </a:p>
          <a:p>
            <a:pPr lvl="1"/>
            <a:endParaRPr lang="en-GB" dirty="0"/>
          </a:p>
        </p:txBody>
      </p:sp>
      <p:pic>
        <p:nvPicPr>
          <p:cNvPr id="12" name="Picture 11">
            <a:extLst>
              <a:ext uri="{FF2B5EF4-FFF2-40B4-BE49-F238E27FC236}">
                <a16:creationId xmlns:a16="http://schemas.microsoft.com/office/drawing/2014/main" id="{C9B0CF34-D3CB-4E73-A9B7-145848303A7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1670" t="1857" r="17259" b="21792"/>
          <a:stretch/>
        </p:blipFill>
        <p:spPr>
          <a:xfrm>
            <a:off x="4733800" y="3953630"/>
            <a:ext cx="3726632" cy="2661880"/>
          </a:xfrm>
          <a:prstGeom prst="rect">
            <a:avLst/>
          </a:prstGeom>
        </p:spPr>
      </p:pic>
    </p:spTree>
    <p:extLst>
      <p:ext uri="{BB962C8B-B14F-4D97-AF65-F5344CB8AC3E}">
        <p14:creationId xmlns:p14="http://schemas.microsoft.com/office/powerpoint/2010/main" val="745432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7">
                                            <p:txEl>
                                              <p:pRg st="3" end="3"/>
                                            </p:txEl>
                                          </p:spTgt>
                                        </p:tgtEl>
                                        <p:attrNameLst>
                                          <p:attrName>style.visibility</p:attrName>
                                        </p:attrNameLst>
                                      </p:cBhvr>
                                      <p:to>
                                        <p:strVal val="visible"/>
                                      </p:to>
                                    </p:set>
                                    <p:animEffect transition="in" filter="fade">
                                      <p:cBhvr>
                                        <p:cTn id="21" dur="500"/>
                                        <p:tgtEl>
                                          <p:spTgt spid="7">
                                            <p:txEl>
                                              <p:pRg st="3" end="3"/>
                                            </p:txEl>
                                          </p:spTgt>
                                        </p:tgtEl>
                                      </p:cBhvr>
                                    </p:animEffect>
                                  </p:childTnLst>
                                </p:cTn>
                              </p:par>
                            </p:childTnLst>
                          </p:cTn>
                        </p:par>
                        <p:par>
                          <p:cTn id="22" fill="hold">
                            <p:stCondLst>
                              <p:cond delay="1000"/>
                            </p:stCondLst>
                            <p:childTnLst>
                              <p:par>
                                <p:cTn id="23" presetID="10" presetClass="entr" presetSubtype="0" fill="hold" grpId="0" nodeType="after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Effect transition="in" filter="fade">
                                      <p:cBhvr>
                                        <p:cTn id="25"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BD1D-A604-47AC-B56F-D469008546C9}"/>
              </a:ext>
            </a:extLst>
          </p:cNvPr>
          <p:cNvSpPr>
            <a:spLocks noGrp="1"/>
          </p:cNvSpPr>
          <p:nvPr>
            <p:ph type="title"/>
          </p:nvPr>
        </p:nvSpPr>
        <p:spPr>
          <a:xfrm>
            <a:off x="457200" y="152400"/>
            <a:ext cx="8363272" cy="1251062"/>
          </a:xfrm>
        </p:spPr>
        <p:txBody>
          <a:bodyPr>
            <a:normAutofit/>
          </a:bodyPr>
          <a:lstStyle/>
          <a:p>
            <a:r>
              <a:rPr lang="en-GB" dirty="0"/>
              <a:t>Paradox of Keeping While-Giving</a:t>
            </a:r>
          </a:p>
        </p:txBody>
      </p:sp>
      <p:sp>
        <p:nvSpPr>
          <p:cNvPr id="3" name="Content Placeholder 2">
            <a:extLst>
              <a:ext uri="{FF2B5EF4-FFF2-40B4-BE49-F238E27FC236}">
                <a16:creationId xmlns:a16="http://schemas.microsoft.com/office/drawing/2014/main" id="{B19DA4BE-E5D6-47D4-92A0-E1B182D1D0F5}"/>
              </a:ext>
            </a:extLst>
          </p:cNvPr>
          <p:cNvSpPr>
            <a:spLocks noGrp="1"/>
          </p:cNvSpPr>
          <p:nvPr>
            <p:ph sz="half" idx="1"/>
          </p:nvPr>
        </p:nvSpPr>
        <p:spPr>
          <a:xfrm>
            <a:off x="319135" y="1772816"/>
            <a:ext cx="4900937" cy="4752528"/>
          </a:xfrm>
        </p:spPr>
        <p:txBody>
          <a:bodyPr>
            <a:normAutofit lnSpcReduction="10000"/>
          </a:bodyPr>
          <a:lstStyle/>
          <a:p>
            <a:r>
              <a:rPr lang="en-GB" dirty="0"/>
              <a:t>Gift exchange:</a:t>
            </a:r>
          </a:p>
          <a:p>
            <a:pPr lvl="1"/>
            <a:r>
              <a:rPr lang="en-GB" dirty="0"/>
              <a:t>The motivation is not economic gain through accumulation  of wealth &amp; precious objects</a:t>
            </a:r>
          </a:p>
          <a:p>
            <a:pPr lvl="1"/>
            <a:r>
              <a:rPr lang="en-GB" dirty="0"/>
              <a:t>Instead: the power &amp; prestige accrued through keeping something back from pressures of exchange</a:t>
            </a:r>
          </a:p>
          <a:p>
            <a:r>
              <a:rPr lang="en-GB" dirty="0"/>
              <a:t>Ownership of something that affirms a groups’ identity</a:t>
            </a:r>
          </a:p>
          <a:p>
            <a:r>
              <a:rPr lang="en-GB" dirty="0"/>
              <a:t>…and affirms difference</a:t>
            </a:r>
          </a:p>
          <a:p>
            <a:pPr lvl="1"/>
            <a:endParaRPr lang="en-GB" dirty="0"/>
          </a:p>
        </p:txBody>
      </p:sp>
      <p:pic>
        <p:nvPicPr>
          <p:cNvPr id="23" name="Content Placeholder 22">
            <a:extLst>
              <a:ext uri="{FF2B5EF4-FFF2-40B4-BE49-F238E27FC236}">
                <a16:creationId xmlns:a16="http://schemas.microsoft.com/office/drawing/2014/main" id="{AFDFE896-40BA-43B2-9943-E7B42C63070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7549" t="2651" r="12915" b="9872"/>
          <a:stretch/>
        </p:blipFill>
        <p:spPr>
          <a:xfrm>
            <a:off x="5508104" y="2780928"/>
            <a:ext cx="3148713" cy="2664296"/>
          </a:xfrm>
        </p:spPr>
      </p:pic>
    </p:spTree>
    <p:extLst>
      <p:ext uri="{BB962C8B-B14F-4D97-AF65-F5344CB8AC3E}">
        <p14:creationId xmlns:p14="http://schemas.microsoft.com/office/powerpoint/2010/main" val="3848864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par>
                          <p:cTn id="21" fill="hold">
                            <p:stCondLst>
                              <p:cond delay="500"/>
                            </p:stCondLst>
                            <p:childTnLst>
                              <p:par>
                                <p:cTn id="22" presetID="10" presetClass="entr" presetSubtype="0" fill="hold" grpId="0"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55DC9-C565-4169-8A43-938DF790E95F}"/>
              </a:ext>
            </a:extLst>
          </p:cNvPr>
          <p:cNvSpPr>
            <a:spLocks noGrp="1"/>
          </p:cNvSpPr>
          <p:nvPr>
            <p:ph type="title"/>
          </p:nvPr>
        </p:nvSpPr>
        <p:spPr/>
        <p:txBody>
          <a:bodyPr/>
          <a:lstStyle/>
          <a:p>
            <a:r>
              <a:rPr lang="en-GB" dirty="0" err="1"/>
              <a:t>Mauss</a:t>
            </a:r>
            <a:r>
              <a:rPr lang="en-GB" dirty="0"/>
              <a:t> &amp; the Spirit of the Gift</a:t>
            </a:r>
          </a:p>
        </p:txBody>
      </p:sp>
      <p:sp>
        <p:nvSpPr>
          <p:cNvPr id="3" name="Content Placeholder 2">
            <a:extLst>
              <a:ext uri="{FF2B5EF4-FFF2-40B4-BE49-F238E27FC236}">
                <a16:creationId xmlns:a16="http://schemas.microsoft.com/office/drawing/2014/main" id="{E76FD45B-BFF1-4BE2-9C45-9C639E32E2D1}"/>
              </a:ext>
            </a:extLst>
          </p:cNvPr>
          <p:cNvSpPr>
            <a:spLocks noGrp="1"/>
          </p:cNvSpPr>
          <p:nvPr>
            <p:ph sz="half" idx="1"/>
          </p:nvPr>
        </p:nvSpPr>
        <p:spPr>
          <a:xfrm>
            <a:off x="179512" y="1700808"/>
            <a:ext cx="4968552" cy="4824536"/>
          </a:xfrm>
        </p:spPr>
        <p:txBody>
          <a:bodyPr>
            <a:normAutofit fontScale="92500"/>
          </a:bodyPr>
          <a:lstStyle/>
          <a:p>
            <a:r>
              <a:rPr lang="en-GB" dirty="0"/>
              <a:t>Concept of “movable” &amp; “immovable” (or </a:t>
            </a:r>
            <a:r>
              <a:rPr lang="en-GB" i="1" dirty="0" err="1"/>
              <a:t>mueble</a:t>
            </a:r>
            <a:r>
              <a:rPr lang="en-GB" i="1" dirty="0"/>
              <a:t> </a:t>
            </a:r>
            <a:r>
              <a:rPr lang="en-GB" dirty="0"/>
              <a:t>&amp; </a:t>
            </a:r>
            <a:r>
              <a:rPr lang="en-GB" i="1" dirty="0" err="1"/>
              <a:t>immueble</a:t>
            </a:r>
            <a:r>
              <a:rPr lang="en-GB" dirty="0"/>
              <a:t>) objects or property</a:t>
            </a:r>
          </a:p>
          <a:p>
            <a:r>
              <a:rPr lang="en-GB" dirty="0"/>
              <a:t>Certain objects in gift exchanges remained </a:t>
            </a:r>
            <a:r>
              <a:rPr lang="en-GB" dirty="0">
                <a:solidFill>
                  <a:schemeClr val="accent1"/>
                </a:solidFill>
              </a:rPr>
              <a:t>attached</a:t>
            </a:r>
            <a:r>
              <a:rPr lang="en-GB" dirty="0"/>
              <a:t> to original owners (individual or group), even as they circulated</a:t>
            </a:r>
          </a:p>
          <a:p>
            <a:pPr lvl="1"/>
            <a:r>
              <a:rPr lang="en-GB" dirty="0"/>
              <a:t>The </a:t>
            </a:r>
            <a:r>
              <a:rPr lang="en-GB" i="1" dirty="0" err="1"/>
              <a:t>hau</a:t>
            </a:r>
            <a:r>
              <a:rPr lang="en-GB" dirty="0"/>
              <a:t> (spirit/life force) of a person is transmitted to their possessions</a:t>
            </a:r>
          </a:p>
          <a:p>
            <a:pPr lvl="1"/>
            <a:r>
              <a:rPr lang="en-GB" dirty="0"/>
              <a:t>Exchange of these creates a bond between people</a:t>
            </a:r>
          </a:p>
        </p:txBody>
      </p:sp>
      <p:pic>
        <p:nvPicPr>
          <p:cNvPr id="6" name="Content Placeholder 5">
            <a:extLst>
              <a:ext uri="{FF2B5EF4-FFF2-40B4-BE49-F238E27FC236}">
                <a16:creationId xmlns:a16="http://schemas.microsoft.com/office/drawing/2014/main" id="{04F244AA-1727-4600-AFA1-FC86ACD0B6E8}"/>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364088" y="2285951"/>
            <a:ext cx="3446212" cy="2232248"/>
          </a:xfrm>
        </p:spPr>
      </p:pic>
      <p:sp>
        <p:nvSpPr>
          <p:cNvPr id="7" name="TextBox 6">
            <a:extLst>
              <a:ext uri="{FF2B5EF4-FFF2-40B4-BE49-F238E27FC236}">
                <a16:creationId xmlns:a16="http://schemas.microsoft.com/office/drawing/2014/main" id="{66D04AF7-CA67-4B92-BC4C-6021B574838C}"/>
              </a:ext>
            </a:extLst>
          </p:cNvPr>
          <p:cNvSpPr txBox="1"/>
          <p:nvPr/>
        </p:nvSpPr>
        <p:spPr>
          <a:xfrm>
            <a:off x="7020272" y="4797152"/>
            <a:ext cx="1406154" cy="369332"/>
          </a:xfrm>
          <a:prstGeom prst="rect">
            <a:avLst/>
          </a:prstGeom>
          <a:noFill/>
        </p:spPr>
        <p:txBody>
          <a:bodyPr wrap="none" rtlCol="0">
            <a:spAutoFit/>
          </a:bodyPr>
          <a:lstStyle/>
          <a:p>
            <a:r>
              <a:rPr lang="en-GB" dirty="0"/>
              <a:t>Samoan mat</a:t>
            </a:r>
          </a:p>
        </p:txBody>
      </p:sp>
    </p:spTree>
    <p:extLst>
      <p:ext uri="{BB962C8B-B14F-4D97-AF65-F5344CB8AC3E}">
        <p14:creationId xmlns:p14="http://schemas.microsoft.com/office/powerpoint/2010/main" val="4290744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84403-4310-4E4F-86EF-AE6292AA27E8}"/>
              </a:ext>
            </a:extLst>
          </p:cNvPr>
          <p:cNvSpPr>
            <a:spLocks noGrp="1"/>
          </p:cNvSpPr>
          <p:nvPr>
            <p:ph type="title"/>
          </p:nvPr>
        </p:nvSpPr>
        <p:spPr/>
        <p:txBody>
          <a:bodyPr/>
          <a:lstStyle/>
          <a:p>
            <a:r>
              <a:rPr lang="en-GB" dirty="0" err="1"/>
              <a:t>Mauss</a:t>
            </a:r>
            <a:r>
              <a:rPr lang="en-GB" dirty="0"/>
              <a:t> &amp; the Spirit of the Gift</a:t>
            </a:r>
          </a:p>
        </p:txBody>
      </p:sp>
      <p:sp>
        <p:nvSpPr>
          <p:cNvPr id="3" name="Content Placeholder 2">
            <a:extLst>
              <a:ext uri="{FF2B5EF4-FFF2-40B4-BE49-F238E27FC236}">
                <a16:creationId xmlns:a16="http://schemas.microsoft.com/office/drawing/2014/main" id="{256684F9-2A08-4E85-AA1D-90A87B57B2C8}"/>
              </a:ext>
            </a:extLst>
          </p:cNvPr>
          <p:cNvSpPr>
            <a:spLocks noGrp="1"/>
          </p:cNvSpPr>
          <p:nvPr>
            <p:ph sz="half" idx="1"/>
          </p:nvPr>
        </p:nvSpPr>
        <p:spPr>
          <a:xfrm>
            <a:off x="251521" y="1772816"/>
            <a:ext cx="4536504" cy="4824536"/>
          </a:xfrm>
        </p:spPr>
        <p:txBody>
          <a:bodyPr>
            <a:normAutofit fontScale="92500" lnSpcReduction="10000"/>
          </a:bodyPr>
          <a:lstStyle/>
          <a:p>
            <a:r>
              <a:rPr lang="en-GB" dirty="0"/>
              <a:t>Fame &amp; power of inalienable possessions pervade all exchange events:</a:t>
            </a:r>
          </a:p>
          <a:p>
            <a:pPr lvl="1"/>
            <a:r>
              <a:rPr lang="en-GB" dirty="0"/>
              <a:t>Status &amp; prestige of what is exchanged is measured by what is kept</a:t>
            </a:r>
          </a:p>
          <a:p>
            <a:r>
              <a:rPr lang="en-GB" dirty="0"/>
              <a:t>Gift exchange only one (superficial/external) level of gift exchange</a:t>
            </a:r>
          </a:p>
          <a:p>
            <a:pPr lvl="1"/>
            <a:r>
              <a:rPr lang="en-GB" dirty="0"/>
              <a:t>Participant’ status is proclaimed by the inalienable powerful objects they are able to retain</a:t>
            </a:r>
          </a:p>
        </p:txBody>
      </p:sp>
      <p:pic>
        <p:nvPicPr>
          <p:cNvPr id="6" name="Content Placeholder 5">
            <a:extLst>
              <a:ext uri="{FF2B5EF4-FFF2-40B4-BE49-F238E27FC236}">
                <a16:creationId xmlns:a16="http://schemas.microsoft.com/office/drawing/2014/main" id="{53F1F014-CBB8-49FB-A908-C6775F27432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88059" y="2420888"/>
            <a:ext cx="3678560" cy="2220273"/>
          </a:xfrm>
        </p:spPr>
      </p:pic>
    </p:spTree>
    <p:extLst>
      <p:ext uri="{BB962C8B-B14F-4D97-AF65-F5344CB8AC3E}">
        <p14:creationId xmlns:p14="http://schemas.microsoft.com/office/powerpoint/2010/main" val="2796559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7C01B-BC75-45D3-B5AC-75955A89CEE8}"/>
              </a:ext>
            </a:extLst>
          </p:cNvPr>
          <p:cNvSpPr>
            <a:spLocks noGrp="1"/>
          </p:cNvSpPr>
          <p:nvPr>
            <p:ph type="title"/>
          </p:nvPr>
        </p:nvSpPr>
        <p:spPr/>
        <p:txBody>
          <a:bodyPr/>
          <a:lstStyle/>
          <a:p>
            <a:r>
              <a:rPr lang="en-GB" dirty="0"/>
              <a:t>Circulation of Objects</a:t>
            </a:r>
          </a:p>
        </p:txBody>
      </p:sp>
      <p:sp>
        <p:nvSpPr>
          <p:cNvPr id="3" name="Content Placeholder 2">
            <a:extLst>
              <a:ext uri="{FF2B5EF4-FFF2-40B4-BE49-F238E27FC236}">
                <a16:creationId xmlns:a16="http://schemas.microsoft.com/office/drawing/2014/main" id="{D788BE42-A99F-4C10-BBB3-8662E4F3C988}"/>
              </a:ext>
            </a:extLst>
          </p:cNvPr>
          <p:cNvSpPr>
            <a:spLocks noGrp="1"/>
          </p:cNvSpPr>
          <p:nvPr>
            <p:ph idx="1"/>
          </p:nvPr>
        </p:nvSpPr>
        <p:spPr>
          <a:xfrm>
            <a:off x="323528" y="1700808"/>
            <a:ext cx="8363272" cy="5001743"/>
          </a:xfrm>
        </p:spPr>
        <p:txBody>
          <a:bodyPr>
            <a:normAutofit fontScale="92500" lnSpcReduction="10000"/>
          </a:bodyPr>
          <a:lstStyle/>
          <a:p>
            <a:r>
              <a:rPr lang="en-GB" dirty="0"/>
              <a:t>Distinction between 2 types of inalienable objects:</a:t>
            </a:r>
          </a:p>
          <a:p>
            <a:pPr lvl="1"/>
            <a:r>
              <a:rPr lang="en-GB" dirty="0"/>
              <a:t>Things that should never circulate</a:t>
            </a:r>
          </a:p>
          <a:p>
            <a:pPr lvl="1"/>
            <a:r>
              <a:rPr lang="en-GB" dirty="0"/>
              <a:t>Things that might be given to others either on loan, as copies, or in return for another object of the same or similar kind. </a:t>
            </a:r>
          </a:p>
          <a:p>
            <a:r>
              <a:rPr lang="en-GB" dirty="0"/>
              <a:t>“In the latter case, the affective qualities constituting the giver’s social &amp; political identity remain embedded in the objects so that when given to others the objects create an emotional lien upon the receivers  (Weiner 1985, 210)</a:t>
            </a:r>
          </a:p>
        </p:txBody>
      </p:sp>
    </p:spTree>
    <p:extLst>
      <p:ext uri="{BB962C8B-B14F-4D97-AF65-F5344CB8AC3E}">
        <p14:creationId xmlns:p14="http://schemas.microsoft.com/office/powerpoint/2010/main" val="1635775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21C46-2458-4E93-8883-1D325D50C175}"/>
              </a:ext>
            </a:extLst>
          </p:cNvPr>
          <p:cNvSpPr>
            <a:spLocks noGrp="1"/>
          </p:cNvSpPr>
          <p:nvPr>
            <p:ph type="title"/>
          </p:nvPr>
        </p:nvSpPr>
        <p:spPr/>
        <p:txBody>
          <a:bodyPr/>
          <a:lstStyle/>
          <a:p>
            <a:r>
              <a:rPr lang="en-GB" dirty="0"/>
              <a:t>Archaeological Identification?</a:t>
            </a:r>
          </a:p>
        </p:txBody>
      </p:sp>
      <p:sp>
        <p:nvSpPr>
          <p:cNvPr id="3" name="Content Placeholder 2">
            <a:extLst>
              <a:ext uri="{FF2B5EF4-FFF2-40B4-BE49-F238E27FC236}">
                <a16:creationId xmlns:a16="http://schemas.microsoft.com/office/drawing/2014/main" id="{836CC6E3-0DF4-4240-80F8-09587DB59C43}"/>
              </a:ext>
            </a:extLst>
          </p:cNvPr>
          <p:cNvSpPr>
            <a:spLocks noGrp="1"/>
          </p:cNvSpPr>
          <p:nvPr>
            <p:ph sz="half" idx="1"/>
          </p:nvPr>
        </p:nvSpPr>
        <p:spPr>
          <a:xfrm>
            <a:off x="179512" y="1700808"/>
            <a:ext cx="4896544" cy="4896544"/>
          </a:xfrm>
        </p:spPr>
        <p:txBody>
          <a:bodyPr>
            <a:normAutofit lnSpcReduction="10000"/>
          </a:bodyPr>
          <a:lstStyle/>
          <a:p>
            <a:r>
              <a:rPr lang="en-GB" dirty="0"/>
              <a:t>Can we establish that an  (exchange) item was carefully curated as a cared-for heirloom?</a:t>
            </a:r>
          </a:p>
          <a:p>
            <a:pPr lvl="1"/>
            <a:r>
              <a:rPr lang="en-GB" dirty="0"/>
              <a:t>Need to identify origin </a:t>
            </a:r>
          </a:p>
          <a:p>
            <a:r>
              <a:rPr lang="en-GB" dirty="0"/>
              <a:t>Restricted circulation, rarity or singularity evident in materials, skill of production &amp; context?</a:t>
            </a:r>
          </a:p>
          <a:p>
            <a:r>
              <a:rPr lang="en-GB" dirty="0"/>
              <a:t>Evident for association with revered system of cosmological authentication</a:t>
            </a:r>
          </a:p>
        </p:txBody>
      </p:sp>
      <p:pic>
        <p:nvPicPr>
          <p:cNvPr id="7" name="Content Placeholder 6">
            <a:extLst>
              <a:ext uri="{FF2B5EF4-FFF2-40B4-BE49-F238E27FC236}">
                <a16:creationId xmlns:a16="http://schemas.microsoft.com/office/drawing/2014/main" id="{3F938E26-AF33-4A6D-968B-0F77D5546915}"/>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634808" y="1268760"/>
            <a:ext cx="3272395" cy="2448272"/>
          </a:xfrm>
        </p:spPr>
      </p:pic>
      <p:sp>
        <p:nvSpPr>
          <p:cNvPr id="8" name="TextBox 7">
            <a:extLst>
              <a:ext uri="{FF2B5EF4-FFF2-40B4-BE49-F238E27FC236}">
                <a16:creationId xmlns:a16="http://schemas.microsoft.com/office/drawing/2014/main" id="{5632947C-0AC8-464C-BBE0-EAD9A3508813}"/>
              </a:ext>
            </a:extLst>
          </p:cNvPr>
          <p:cNvSpPr txBox="1"/>
          <p:nvPr/>
        </p:nvSpPr>
        <p:spPr>
          <a:xfrm>
            <a:off x="5634808" y="3883300"/>
            <a:ext cx="3312369" cy="707886"/>
          </a:xfrm>
          <a:prstGeom prst="rect">
            <a:avLst/>
          </a:prstGeom>
          <a:noFill/>
        </p:spPr>
        <p:txBody>
          <a:bodyPr wrap="square" rtlCol="0">
            <a:spAutoFit/>
          </a:bodyPr>
          <a:lstStyle/>
          <a:p>
            <a:r>
              <a:rPr lang="en-GB" sz="2000" dirty="0"/>
              <a:t>Egyptian “inalienable possessions?”</a:t>
            </a:r>
          </a:p>
        </p:txBody>
      </p:sp>
      <p:pic>
        <p:nvPicPr>
          <p:cNvPr id="9" name="Picture 12" descr="xhephren bowl">
            <a:extLst>
              <a:ext uri="{FF2B5EF4-FFF2-40B4-BE49-F238E27FC236}">
                <a16:creationId xmlns:a16="http://schemas.microsoft.com/office/drawing/2014/main" id="{6EFC50BD-05F3-4BC4-BF7D-84DEBCFD3471}"/>
              </a:ext>
            </a:extLst>
          </p:cNvPr>
          <p:cNvPicPr>
            <a:picLocks noChangeAspect="1" noChangeArrowheads="1"/>
          </p:cNvPicPr>
          <p:nvPr/>
        </p:nvPicPr>
        <p:blipFill>
          <a:blip r:embed="rId3" cstate="print">
            <a:lum bright="-6000" contrast="-6000"/>
          </a:blip>
          <a:srcRect/>
          <a:stretch>
            <a:fillRect/>
          </a:stretch>
        </p:blipFill>
        <p:spPr bwMode="auto">
          <a:xfrm>
            <a:off x="5292080" y="4757454"/>
            <a:ext cx="3506051" cy="1782352"/>
          </a:xfrm>
          <a:prstGeom prst="rect">
            <a:avLst/>
          </a:prstGeom>
          <a:noFill/>
        </p:spPr>
      </p:pic>
    </p:spTree>
    <p:extLst>
      <p:ext uri="{BB962C8B-B14F-4D97-AF65-F5344CB8AC3E}">
        <p14:creationId xmlns:p14="http://schemas.microsoft.com/office/powerpoint/2010/main" val="2649435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A331A-FD86-45BA-9744-F0EB07093037}"/>
              </a:ext>
            </a:extLst>
          </p:cNvPr>
          <p:cNvSpPr>
            <a:spLocks noGrp="1"/>
          </p:cNvSpPr>
          <p:nvPr>
            <p:ph type="title"/>
          </p:nvPr>
        </p:nvSpPr>
        <p:spPr/>
        <p:txBody>
          <a:bodyPr/>
          <a:lstStyle/>
          <a:p>
            <a:r>
              <a:rPr lang="en-GB" dirty="0"/>
              <a:t>Alienable Possessions</a:t>
            </a:r>
          </a:p>
        </p:txBody>
      </p:sp>
      <p:sp>
        <p:nvSpPr>
          <p:cNvPr id="3" name="Content Placeholder 2">
            <a:extLst>
              <a:ext uri="{FF2B5EF4-FFF2-40B4-BE49-F238E27FC236}">
                <a16:creationId xmlns:a16="http://schemas.microsoft.com/office/drawing/2014/main" id="{76FB7424-85F8-446A-B9FF-F9C4AB04C268}"/>
              </a:ext>
            </a:extLst>
          </p:cNvPr>
          <p:cNvSpPr>
            <a:spLocks noGrp="1"/>
          </p:cNvSpPr>
          <p:nvPr>
            <p:ph sz="half" idx="1"/>
          </p:nvPr>
        </p:nvSpPr>
        <p:spPr>
          <a:xfrm>
            <a:off x="251520" y="1773936"/>
            <a:ext cx="4536504" cy="4751408"/>
          </a:xfrm>
        </p:spPr>
        <p:txBody>
          <a:bodyPr>
            <a:normAutofit fontScale="92500" lnSpcReduction="10000"/>
          </a:bodyPr>
          <a:lstStyle/>
          <a:p>
            <a:r>
              <a:rPr lang="en-GB" dirty="0"/>
              <a:t>The mundane, daily &amp; utilitarian?</a:t>
            </a:r>
          </a:p>
          <a:p>
            <a:r>
              <a:rPr lang="en-GB" dirty="0"/>
              <a:t>Commodities: things intended for exchange but which have no social ties?</a:t>
            </a:r>
          </a:p>
          <a:p>
            <a:r>
              <a:rPr lang="en-GB" dirty="0"/>
              <a:t>What about small personal items that we value but which are not “cosmologically authenticated” &amp; do not legitimise status, wealth, ownership?</a:t>
            </a:r>
          </a:p>
        </p:txBody>
      </p:sp>
      <p:pic>
        <p:nvPicPr>
          <p:cNvPr id="5" name="Content Placeholder 4">
            <a:extLst>
              <a:ext uri="{FF2B5EF4-FFF2-40B4-BE49-F238E27FC236}">
                <a16:creationId xmlns:a16="http://schemas.microsoft.com/office/drawing/2014/main" id="{74ECBE58-6818-4277-95AA-7BE01A3E245F}"/>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029413" y="1268760"/>
            <a:ext cx="3774523" cy="2520280"/>
          </a:xfrm>
          <a:prstGeom prst="rect">
            <a:avLst/>
          </a:prstGeom>
        </p:spPr>
      </p:pic>
      <p:sp>
        <p:nvSpPr>
          <p:cNvPr id="6" name="TextBox 5">
            <a:extLst>
              <a:ext uri="{FF2B5EF4-FFF2-40B4-BE49-F238E27FC236}">
                <a16:creationId xmlns:a16="http://schemas.microsoft.com/office/drawing/2014/main" id="{DA9B421D-1213-44D6-9673-963F7C82BD85}"/>
              </a:ext>
            </a:extLst>
          </p:cNvPr>
          <p:cNvSpPr txBox="1"/>
          <p:nvPr/>
        </p:nvSpPr>
        <p:spPr>
          <a:xfrm>
            <a:off x="5543363" y="3861048"/>
            <a:ext cx="3260573" cy="400110"/>
          </a:xfrm>
          <a:prstGeom prst="rect">
            <a:avLst/>
          </a:prstGeom>
          <a:noFill/>
        </p:spPr>
        <p:txBody>
          <a:bodyPr wrap="none" rtlCol="0">
            <a:spAutoFit/>
          </a:bodyPr>
          <a:lstStyle/>
          <a:p>
            <a:r>
              <a:rPr lang="en-GB" sz="2000" dirty="0"/>
              <a:t>Pottery from Arediou, Cyprus</a:t>
            </a:r>
          </a:p>
        </p:txBody>
      </p:sp>
      <p:pic>
        <p:nvPicPr>
          <p:cNvPr id="8" name="Picture 7">
            <a:extLst>
              <a:ext uri="{FF2B5EF4-FFF2-40B4-BE49-F238E27FC236}">
                <a16:creationId xmlns:a16="http://schemas.microsoft.com/office/drawing/2014/main" id="{333168E2-CCC6-4804-8775-7CE8944B46B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64088" y="4597641"/>
            <a:ext cx="2826927" cy="1983198"/>
          </a:xfrm>
          <a:prstGeom prst="rect">
            <a:avLst/>
          </a:prstGeom>
        </p:spPr>
      </p:pic>
    </p:spTree>
    <p:extLst>
      <p:ext uri="{BB962C8B-B14F-4D97-AF65-F5344CB8AC3E}">
        <p14:creationId xmlns:p14="http://schemas.microsoft.com/office/powerpoint/2010/main" val="1443267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22C4306-EBF1-4564-85A4-8605A8BF198D}"/>
              </a:ext>
            </a:extLst>
          </p:cNvPr>
          <p:cNvSpPr>
            <a:spLocks noGrp="1"/>
          </p:cNvSpPr>
          <p:nvPr>
            <p:ph type="title"/>
          </p:nvPr>
        </p:nvSpPr>
        <p:spPr/>
        <p:txBody>
          <a:bodyPr/>
          <a:lstStyle/>
          <a:p>
            <a:r>
              <a:rPr lang="en-GB" dirty="0"/>
              <a:t>Summary</a:t>
            </a:r>
          </a:p>
        </p:txBody>
      </p:sp>
      <p:sp>
        <p:nvSpPr>
          <p:cNvPr id="6" name="Content Placeholder 5">
            <a:extLst>
              <a:ext uri="{FF2B5EF4-FFF2-40B4-BE49-F238E27FC236}">
                <a16:creationId xmlns:a16="http://schemas.microsoft.com/office/drawing/2014/main" id="{DD61B8B7-A2B0-48AF-8B3A-434DDF70EF79}"/>
              </a:ext>
            </a:extLst>
          </p:cNvPr>
          <p:cNvSpPr>
            <a:spLocks noGrp="1"/>
          </p:cNvSpPr>
          <p:nvPr>
            <p:ph idx="1"/>
          </p:nvPr>
        </p:nvSpPr>
        <p:spPr/>
        <p:txBody>
          <a:bodyPr/>
          <a:lstStyle/>
          <a:p>
            <a:r>
              <a:rPr lang="en-GB" dirty="0"/>
              <a:t>Interesting approach for understanding social value embedded in objects</a:t>
            </a:r>
          </a:p>
          <a:p>
            <a:r>
              <a:rPr lang="en-GB" dirty="0"/>
              <a:t>Demonstrates how the material world is thoroughly socialised</a:t>
            </a:r>
          </a:p>
          <a:p>
            <a:r>
              <a:rPr lang="en-GB" dirty="0"/>
              <a:t>Encourages us to think more fluidly about how objects are/were embedded in social worlds</a:t>
            </a:r>
          </a:p>
          <a:p>
            <a:r>
              <a:rPr lang="en-GB" dirty="0"/>
              <a:t>Ownership of (in)tangible objects has implications for (world</a:t>
            </a:r>
            <a:r>
              <a:rPr lang="en-GB"/>
              <a:t>) heritage</a:t>
            </a:r>
            <a:endParaRPr lang="en-GB" dirty="0"/>
          </a:p>
        </p:txBody>
      </p:sp>
    </p:spTree>
    <p:extLst>
      <p:ext uri="{BB962C8B-B14F-4D97-AF65-F5344CB8AC3E}">
        <p14:creationId xmlns:p14="http://schemas.microsoft.com/office/powerpoint/2010/main" val="3625624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1675</TotalTime>
  <Words>836</Words>
  <Application>Microsoft Office PowerPoint</Application>
  <PresentationFormat>On-screen Show (4:3)</PresentationFormat>
  <Paragraphs>78</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Corbel</vt:lpstr>
      <vt:lpstr>Wingdings</vt:lpstr>
      <vt:lpstr>Wingdings 2</vt:lpstr>
      <vt:lpstr>Wingdings 3</vt:lpstr>
      <vt:lpstr>Module</vt:lpstr>
      <vt:lpstr>Thinking with Things </vt:lpstr>
      <vt:lpstr>Inalienable Possessions</vt:lpstr>
      <vt:lpstr>Inalienable Possessions</vt:lpstr>
      <vt:lpstr>Inalienable Possessions</vt:lpstr>
      <vt:lpstr>Power of the Object</vt:lpstr>
      <vt:lpstr>Heirlooms</vt:lpstr>
      <vt:lpstr>Cosmological Authentication</vt:lpstr>
      <vt:lpstr>Archaeological Implications: Heritage</vt:lpstr>
      <vt:lpstr>Paradox of Keeping While-Giving</vt:lpstr>
      <vt:lpstr>Mauss &amp; the Spirit of the Gift</vt:lpstr>
      <vt:lpstr>Mauss &amp; the Spirit of the Gift</vt:lpstr>
      <vt:lpstr>Circulation of Objects</vt:lpstr>
      <vt:lpstr>Archaeological Identification?</vt:lpstr>
      <vt:lpstr>Alienable Possessions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Louise Steel</dc:creator>
  <cp:lastModifiedBy>Louise Steel</cp:lastModifiedBy>
  <cp:revision>167</cp:revision>
  <dcterms:created xsi:type="dcterms:W3CDTF">2011-11-16T11:40:50Z</dcterms:created>
  <dcterms:modified xsi:type="dcterms:W3CDTF">2019-01-09T12:08:21Z</dcterms:modified>
</cp:coreProperties>
</file>