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20"/>
  </p:notesMasterIdLst>
  <p:sldIdLst>
    <p:sldId id="256" r:id="rId2"/>
    <p:sldId id="260" r:id="rId3"/>
    <p:sldId id="259" r:id="rId4"/>
    <p:sldId id="275" r:id="rId5"/>
    <p:sldId id="257" r:id="rId6"/>
    <p:sldId id="274" r:id="rId7"/>
    <p:sldId id="273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87546" autoAdjust="0"/>
  </p:normalViewPr>
  <p:slideViewPr>
    <p:cSldViewPr>
      <p:cViewPr>
        <p:scale>
          <a:sx n="107" d="100"/>
          <a:sy n="107" d="100"/>
        </p:scale>
        <p:origin x="-84" y="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F3D1F-08D0-4AA3-AB29-17B354F35E8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11C97C-4234-4E98-9792-0B8B3094A184}">
      <dgm:prSet phldrT="[Text]"/>
      <dgm:spPr/>
      <dgm:t>
        <a:bodyPr/>
        <a:lstStyle/>
        <a:p>
          <a:r>
            <a:rPr lang="en-GB" dirty="0" smtClean="0"/>
            <a:t>Phase 1</a:t>
          </a:r>
        </a:p>
        <a:p>
          <a:r>
            <a:rPr lang="en-GB" dirty="0" smtClean="0"/>
            <a:t>Recruitment</a:t>
          </a:r>
          <a:endParaRPr lang="en-GB" dirty="0"/>
        </a:p>
      </dgm:t>
    </dgm:pt>
    <dgm:pt modelId="{8204084E-B342-4969-A934-B833B544E58F}" type="parTrans" cxnId="{A75147E5-D048-4D36-8D35-ABB5D3A2A77C}">
      <dgm:prSet/>
      <dgm:spPr/>
      <dgm:t>
        <a:bodyPr/>
        <a:lstStyle/>
        <a:p>
          <a:endParaRPr lang="en-GB"/>
        </a:p>
      </dgm:t>
    </dgm:pt>
    <dgm:pt modelId="{1D9D32E8-8A9F-47BE-9BE3-BED4B8B83013}" type="sibTrans" cxnId="{A75147E5-D048-4D36-8D35-ABB5D3A2A77C}">
      <dgm:prSet/>
      <dgm:spPr/>
      <dgm:t>
        <a:bodyPr/>
        <a:lstStyle/>
        <a:p>
          <a:endParaRPr lang="en-GB"/>
        </a:p>
      </dgm:t>
    </dgm:pt>
    <dgm:pt modelId="{1B61E282-4684-466F-81FC-6498B4BC1A34}">
      <dgm:prSet phldrT="[Text]"/>
      <dgm:spPr/>
      <dgm:t>
        <a:bodyPr/>
        <a:lstStyle/>
        <a:p>
          <a:r>
            <a:rPr lang="en-GB" dirty="0" smtClean="0"/>
            <a:t>Attract suitably quality and quantity of applicants</a:t>
          </a:r>
          <a:endParaRPr lang="en-GB" dirty="0"/>
        </a:p>
      </dgm:t>
    </dgm:pt>
    <dgm:pt modelId="{ED73304B-CB3D-4B84-9700-ADBAA1C1DF0A}" type="parTrans" cxnId="{863F4018-71AE-4279-85B7-DB2EBC1DD507}">
      <dgm:prSet/>
      <dgm:spPr/>
      <dgm:t>
        <a:bodyPr/>
        <a:lstStyle/>
        <a:p>
          <a:endParaRPr lang="en-GB"/>
        </a:p>
      </dgm:t>
    </dgm:pt>
    <dgm:pt modelId="{32546ED0-5D89-4156-AD40-4F0DC968FBFA}" type="sibTrans" cxnId="{863F4018-71AE-4279-85B7-DB2EBC1DD507}">
      <dgm:prSet/>
      <dgm:spPr/>
      <dgm:t>
        <a:bodyPr/>
        <a:lstStyle/>
        <a:p>
          <a:endParaRPr lang="en-GB"/>
        </a:p>
      </dgm:t>
    </dgm:pt>
    <dgm:pt modelId="{E94B523F-9302-4BC8-9B87-730326A8E2FD}">
      <dgm:prSet phldrT="[Text]"/>
      <dgm:spPr/>
      <dgm:t>
        <a:bodyPr/>
        <a:lstStyle/>
        <a:p>
          <a:r>
            <a:rPr lang="en-GB" dirty="0" smtClean="0"/>
            <a:t>Phase 2</a:t>
          </a:r>
        </a:p>
        <a:p>
          <a:r>
            <a:rPr lang="en-GB" dirty="0" smtClean="0"/>
            <a:t>Pre Screening</a:t>
          </a:r>
          <a:endParaRPr lang="en-GB" dirty="0"/>
        </a:p>
      </dgm:t>
    </dgm:pt>
    <dgm:pt modelId="{12DB70E4-75E9-47F3-8422-3981C732EB9E}" type="parTrans" cxnId="{B8595147-2381-4F2B-ABFC-7F3218C89098}">
      <dgm:prSet/>
      <dgm:spPr/>
      <dgm:t>
        <a:bodyPr/>
        <a:lstStyle/>
        <a:p>
          <a:endParaRPr lang="en-GB"/>
        </a:p>
      </dgm:t>
    </dgm:pt>
    <dgm:pt modelId="{DF7585D2-5911-4C18-848F-CA58B45A9EAC}" type="sibTrans" cxnId="{B8595147-2381-4F2B-ABFC-7F3218C89098}">
      <dgm:prSet/>
      <dgm:spPr/>
      <dgm:t>
        <a:bodyPr/>
        <a:lstStyle/>
        <a:p>
          <a:endParaRPr lang="en-GB"/>
        </a:p>
      </dgm:t>
    </dgm:pt>
    <dgm:pt modelId="{6B30A58F-F15E-4A56-90E4-AE70A12BCD81}">
      <dgm:prSet phldrT="[Text]"/>
      <dgm:spPr/>
      <dgm:t>
        <a:bodyPr/>
        <a:lstStyle/>
        <a:p>
          <a:r>
            <a:rPr lang="en-GB" dirty="0" smtClean="0"/>
            <a:t>Reduce applicants to manageable numbers</a:t>
          </a:r>
          <a:endParaRPr lang="en-GB" dirty="0"/>
        </a:p>
      </dgm:t>
    </dgm:pt>
    <dgm:pt modelId="{2126F68E-02DF-44C5-B51F-B8D3F334F494}" type="parTrans" cxnId="{D3592388-8AC2-47B7-889E-66F36770B20A}">
      <dgm:prSet/>
      <dgm:spPr/>
      <dgm:t>
        <a:bodyPr/>
        <a:lstStyle/>
        <a:p>
          <a:endParaRPr lang="en-GB"/>
        </a:p>
      </dgm:t>
    </dgm:pt>
    <dgm:pt modelId="{62A53494-CCC6-4F57-ADCA-9C4C629FB1B4}" type="sibTrans" cxnId="{D3592388-8AC2-47B7-889E-66F36770B20A}">
      <dgm:prSet/>
      <dgm:spPr/>
      <dgm:t>
        <a:bodyPr/>
        <a:lstStyle/>
        <a:p>
          <a:endParaRPr lang="en-GB"/>
        </a:p>
      </dgm:t>
    </dgm:pt>
    <dgm:pt modelId="{EBB4BC15-EA53-4F8A-9E45-E280A23A217A}">
      <dgm:prSet phldrT="[Text]"/>
      <dgm:spPr/>
      <dgm:t>
        <a:bodyPr/>
        <a:lstStyle/>
        <a:p>
          <a:r>
            <a:rPr lang="en-GB" dirty="0" smtClean="0"/>
            <a:t>Phase 3 </a:t>
          </a:r>
        </a:p>
        <a:p>
          <a:r>
            <a:rPr lang="en-GB" dirty="0" smtClean="0"/>
            <a:t>Assessment</a:t>
          </a:r>
          <a:endParaRPr lang="en-GB" dirty="0"/>
        </a:p>
      </dgm:t>
    </dgm:pt>
    <dgm:pt modelId="{54451CBF-753B-4F2E-88E0-A41E02387218}" type="parTrans" cxnId="{CFA8690B-0694-4173-B521-16536A0FED20}">
      <dgm:prSet/>
      <dgm:spPr/>
      <dgm:t>
        <a:bodyPr/>
        <a:lstStyle/>
        <a:p>
          <a:endParaRPr lang="en-GB"/>
        </a:p>
      </dgm:t>
    </dgm:pt>
    <dgm:pt modelId="{E1D2E3C9-6534-4B03-8E6A-94D7B767F222}" type="sibTrans" cxnId="{CFA8690B-0694-4173-B521-16536A0FED20}">
      <dgm:prSet/>
      <dgm:spPr/>
      <dgm:t>
        <a:bodyPr/>
        <a:lstStyle/>
        <a:p>
          <a:endParaRPr lang="en-GB"/>
        </a:p>
      </dgm:t>
    </dgm:pt>
    <dgm:pt modelId="{412B852C-5BFB-4430-B798-BD5CEFF60102}">
      <dgm:prSet phldrT="[Text]"/>
      <dgm:spPr/>
      <dgm:t>
        <a:bodyPr/>
        <a:lstStyle/>
        <a:p>
          <a:r>
            <a:rPr lang="en-GB" dirty="0" smtClean="0"/>
            <a:t>Conduct in depth assessments and reach decisions on candidate suitability</a:t>
          </a:r>
          <a:endParaRPr lang="en-GB" dirty="0"/>
        </a:p>
      </dgm:t>
    </dgm:pt>
    <dgm:pt modelId="{E4F20FEA-2B56-4BB1-A6E9-0DA5998796F1}" type="parTrans" cxnId="{A90A1173-6A28-449B-9787-A62743E31532}">
      <dgm:prSet/>
      <dgm:spPr/>
      <dgm:t>
        <a:bodyPr/>
        <a:lstStyle/>
        <a:p>
          <a:endParaRPr lang="en-GB"/>
        </a:p>
      </dgm:t>
    </dgm:pt>
    <dgm:pt modelId="{A0C4C0F8-551C-462E-8220-7B6B64FAA474}" type="sibTrans" cxnId="{A90A1173-6A28-449B-9787-A62743E31532}">
      <dgm:prSet/>
      <dgm:spPr/>
      <dgm:t>
        <a:bodyPr/>
        <a:lstStyle/>
        <a:p>
          <a:endParaRPr lang="en-GB"/>
        </a:p>
      </dgm:t>
    </dgm:pt>
    <dgm:pt modelId="{0F46533D-93CD-4F5E-A1B8-8C68A5EF5043}">
      <dgm:prSet/>
      <dgm:spPr/>
      <dgm:t>
        <a:bodyPr/>
        <a:lstStyle/>
        <a:p>
          <a:r>
            <a:rPr lang="en-GB" dirty="0" smtClean="0"/>
            <a:t>Phase 4</a:t>
          </a:r>
        </a:p>
        <a:p>
          <a:r>
            <a:rPr lang="en-GB" dirty="0" smtClean="0"/>
            <a:t>Induction</a:t>
          </a:r>
          <a:endParaRPr lang="en-GB" dirty="0"/>
        </a:p>
      </dgm:t>
    </dgm:pt>
    <dgm:pt modelId="{EF60DDD5-A9FA-4462-8E49-C8194486AD69}" type="parTrans" cxnId="{4DB135BE-0858-4EED-B10E-0855107FEF44}">
      <dgm:prSet/>
      <dgm:spPr/>
      <dgm:t>
        <a:bodyPr/>
        <a:lstStyle/>
        <a:p>
          <a:endParaRPr lang="en-GB"/>
        </a:p>
      </dgm:t>
    </dgm:pt>
    <dgm:pt modelId="{84998595-C548-4703-B6E3-810E17F1CD77}" type="sibTrans" cxnId="{4DB135BE-0858-4EED-B10E-0855107FEF44}">
      <dgm:prSet/>
      <dgm:spPr/>
      <dgm:t>
        <a:bodyPr/>
        <a:lstStyle/>
        <a:p>
          <a:endParaRPr lang="en-GB"/>
        </a:p>
      </dgm:t>
    </dgm:pt>
    <dgm:pt modelId="{2EF6230A-4F0B-45BC-AC28-F6F37700EFC7}">
      <dgm:prSet/>
      <dgm:spPr/>
      <dgm:t>
        <a:bodyPr/>
        <a:lstStyle/>
        <a:p>
          <a:r>
            <a:rPr lang="en-GB" dirty="0" smtClean="0"/>
            <a:t>Facilitate transition into new work role</a:t>
          </a:r>
          <a:endParaRPr lang="en-GB" dirty="0"/>
        </a:p>
      </dgm:t>
    </dgm:pt>
    <dgm:pt modelId="{42C24DE8-B112-4A35-B516-A800094C446E}" type="parTrans" cxnId="{93B53A72-9702-4ED5-8F43-2ADA29A4E78F}">
      <dgm:prSet/>
      <dgm:spPr/>
      <dgm:t>
        <a:bodyPr/>
        <a:lstStyle/>
        <a:p>
          <a:endParaRPr lang="en-GB"/>
        </a:p>
      </dgm:t>
    </dgm:pt>
    <dgm:pt modelId="{2B141B38-4494-4ACD-A46E-D43B9C6BB4E1}" type="sibTrans" cxnId="{93B53A72-9702-4ED5-8F43-2ADA29A4E78F}">
      <dgm:prSet/>
      <dgm:spPr/>
      <dgm:t>
        <a:bodyPr/>
        <a:lstStyle/>
        <a:p>
          <a:endParaRPr lang="en-GB"/>
        </a:p>
      </dgm:t>
    </dgm:pt>
    <dgm:pt modelId="{0CD74751-FB28-44AC-8D50-F0275791DD71}" type="pres">
      <dgm:prSet presAssocID="{575F3D1F-08D0-4AA3-AB29-17B354F35E83}" presName="Name0" presStyleCnt="0">
        <dgm:presLayoutVars>
          <dgm:dir/>
          <dgm:animLvl val="lvl"/>
          <dgm:resizeHandles val="exact"/>
        </dgm:presLayoutVars>
      </dgm:prSet>
      <dgm:spPr/>
    </dgm:pt>
    <dgm:pt modelId="{AAED48E7-8914-48B4-86CF-6AB31AAEB816}" type="pres">
      <dgm:prSet presAssocID="{3611C97C-4234-4E98-9792-0B8B3094A184}" presName="linNode" presStyleCnt="0"/>
      <dgm:spPr/>
    </dgm:pt>
    <dgm:pt modelId="{CD929681-6492-4F85-A2B2-847913282BBA}" type="pres">
      <dgm:prSet presAssocID="{3611C97C-4234-4E98-9792-0B8B3094A184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7AB87F4-C1B3-4ED1-A365-BD8DF09F434A}" type="pres">
      <dgm:prSet presAssocID="{3611C97C-4234-4E98-9792-0B8B3094A184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110ECE-9B58-41D9-BA24-EAEF6A1096D8}" type="pres">
      <dgm:prSet presAssocID="{1D9D32E8-8A9F-47BE-9BE3-BED4B8B83013}" presName="sp" presStyleCnt="0"/>
      <dgm:spPr/>
    </dgm:pt>
    <dgm:pt modelId="{5EBE64B8-3066-4EDD-87A8-02AF0E82C52E}" type="pres">
      <dgm:prSet presAssocID="{E94B523F-9302-4BC8-9B87-730326A8E2FD}" presName="linNode" presStyleCnt="0"/>
      <dgm:spPr/>
    </dgm:pt>
    <dgm:pt modelId="{60628660-DB4C-4B70-B3EE-64A31443BE09}" type="pres">
      <dgm:prSet presAssocID="{E94B523F-9302-4BC8-9B87-730326A8E2FD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B55D4C9D-271F-402F-9437-6C05F0B153E2}" type="pres">
      <dgm:prSet presAssocID="{E94B523F-9302-4BC8-9B87-730326A8E2FD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7552F01-7CB4-4D85-907F-9EC78B4CB348}" type="pres">
      <dgm:prSet presAssocID="{DF7585D2-5911-4C18-848F-CA58B45A9EAC}" presName="sp" presStyleCnt="0"/>
      <dgm:spPr/>
    </dgm:pt>
    <dgm:pt modelId="{08EFB0F4-C1FD-42CE-AAEE-3227F857CE2F}" type="pres">
      <dgm:prSet presAssocID="{EBB4BC15-EA53-4F8A-9E45-E280A23A217A}" presName="linNode" presStyleCnt="0"/>
      <dgm:spPr/>
    </dgm:pt>
    <dgm:pt modelId="{0B581C26-2025-4203-A2EF-58651CF4F44A}" type="pres">
      <dgm:prSet presAssocID="{EBB4BC15-EA53-4F8A-9E45-E280A23A217A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C55C810-9C47-4F6E-B55D-74507FD8992A}" type="pres">
      <dgm:prSet presAssocID="{EBB4BC15-EA53-4F8A-9E45-E280A23A217A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F04C1E-25F9-4837-AF1A-B2C8D83E8EFC}" type="pres">
      <dgm:prSet presAssocID="{E1D2E3C9-6534-4B03-8E6A-94D7B767F222}" presName="sp" presStyleCnt="0"/>
      <dgm:spPr/>
    </dgm:pt>
    <dgm:pt modelId="{D0E2FC4D-3700-48B6-BD7E-DAC172802132}" type="pres">
      <dgm:prSet presAssocID="{0F46533D-93CD-4F5E-A1B8-8C68A5EF5043}" presName="linNode" presStyleCnt="0"/>
      <dgm:spPr/>
    </dgm:pt>
    <dgm:pt modelId="{5E1FDEF6-C2BC-4649-8357-DDCFD148E4A6}" type="pres">
      <dgm:prSet presAssocID="{0F46533D-93CD-4F5E-A1B8-8C68A5EF5043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38938870-E0CB-42C1-A18C-96389D1A382A}" type="pres">
      <dgm:prSet presAssocID="{0F46533D-93CD-4F5E-A1B8-8C68A5EF5043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4DB135BE-0858-4EED-B10E-0855107FEF44}" srcId="{575F3D1F-08D0-4AA3-AB29-17B354F35E83}" destId="{0F46533D-93CD-4F5E-A1B8-8C68A5EF5043}" srcOrd="3" destOrd="0" parTransId="{EF60DDD5-A9FA-4462-8E49-C8194486AD69}" sibTransId="{84998595-C548-4703-B6E3-810E17F1CD77}"/>
    <dgm:cxn modelId="{62894E3E-C5C3-4C23-80ED-2B6967F982EB}" type="presOf" srcId="{6B30A58F-F15E-4A56-90E4-AE70A12BCD81}" destId="{B55D4C9D-271F-402F-9437-6C05F0B153E2}" srcOrd="0" destOrd="0" presId="urn:microsoft.com/office/officeart/2005/8/layout/vList5"/>
    <dgm:cxn modelId="{5466AD6D-28AB-40D2-8DC5-70DFBEB9184A}" type="presOf" srcId="{0F46533D-93CD-4F5E-A1B8-8C68A5EF5043}" destId="{5E1FDEF6-C2BC-4649-8357-DDCFD148E4A6}" srcOrd="0" destOrd="0" presId="urn:microsoft.com/office/officeart/2005/8/layout/vList5"/>
    <dgm:cxn modelId="{390332AC-B1B4-4933-A587-8B54D24EBE50}" type="presOf" srcId="{575F3D1F-08D0-4AA3-AB29-17B354F35E83}" destId="{0CD74751-FB28-44AC-8D50-F0275791DD71}" srcOrd="0" destOrd="0" presId="urn:microsoft.com/office/officeart/2005/8/layout/vList5"/>
    <dgm:cxn modelId="{A90A1173-6A28-449B-9787-A62743E31532}" srcId="{EBB4BC15-EA53-4F8A-9E45-E280A23A217A}" destId="{412B852C-5BFB-4430-B798-BD5CEFF60102}" srcOrd="0" destOrd="0" parTransId="{E4F20FEA-2B56-4BB1-A6E9-0DA5998796F1}" sibTransId="{A0C4C0F8-551C-462E-8220-7B6B64FAA474}"/>
    <dgm:cxn modelId="{39FC23E1-5879-4D7D-9D2A-4BAC272A6067}" type="presOf" srcId="{412B852C-5BFB-4430-B798-BD5CEFF60102}" destId="{DC55C810-9C47-4F6E-B55D-74507FD8992A}" srcOrd="0" destOrd="0" presId="urn:microsoft.com/office/officeart/2005/8/layout/vList5"/>
    <dgm:cxn modelId="{93B53A72-9702-4ED5-8F43-2ADA29A4E78F}" srcId="{0F46533D-93CD-4F5E-A1B8-8C68A5EF5043}" destId="{2EF6230A-4F0B-45BC-AC28-F6F37700EFC7}" srcOrd="0" destOrd="0" parTransId="{42C24DE8-B112-4A35-B516-A800094C446E}" sibTransId="{2B141B38-4494-4ACD-A46E-D43B9C6BB4E1}"/>
    <dgm:cxn modelId="{A75147E5-D048-4D36-8D35-ABB5D3A2A77C}" srcId="{575F3D1F-08D0-4AA3-AB29-17B354F35E83}" destId="{3611C97C-4234-4E98-9792-0B8B3094A184}" srcOrd="0" destOrd="0" parTransId="{8204084E-B342-4969-A934-B833B544E58F}" sibTransId="{1D9D32E8-8A9F-47BE-9BE3-BED4B8B83013}"/>
    <dgm:cxn modelId="{CFA8690B-0694-4173-B521-16536A0FED20}" srcId="{575F3D1F-08D0-4AA3-AB29-17B354F35E83}" destId="{EBB4BC15-EA53-4F8A-9E45-E280A23A217A}" srcOrd="2" destOrd="0" parTransId="{54451CBF-753B-4F2E-88E0-A41E02387218}" sibTransId="{E1D2E3C9-6534-4B03-8E6A-94D7B767F222}"/>
    <dgm:cxn modelId="{863F4018-71AE-4279-85B7-DB2EBC1DD507}" srcId="{3611C97C-4234-4E98-9792-0B8B3094A184}" destId="{1B61E282-4684-466F-81FC-6498B4BC1A34}" srcOrd="0" destOrd="0" parTransId="{ED73304B-CB3D-4B84-9700-ADBAA1C1DF0A}" sibTransId="{32546ED0-5D89-4156-AD40-4F0DC968FBFA}"/>
    <dgm:cxn modelId="{DDA18984-9610-4D64-BF1A-8E8F7CC807EC}" type="presOf" srcId="{1B61E282-4684-466F-81FC-6498B4BC1A34}" destId="{47AB87F4-C1B3-4ED1-A365-BD8DF09F434A}" srcOrd="0" destOrd="0" presId="urn:microsoft.com/office/officeart/2005/8/layout/vList5"/>
    <dgm:cxn modelId="{476D46A7-BA03-4904-BA4D-CFFFD01EE9D3}" type="presOf" srcId="{2EF6230A-4F0B-45BC-AC28-F6F37700EFC7}" destId="{38938870-E0CB-42C1-A18C-96389D1A382A}" srcOrd="0" destOrd="0" presId="urn:microsoft.com/office/officeart/2005/8/layout/vList5"/>
    <dgm:cxn modelId="{D3592388-8AC2-47B7-889E-66F36770B20A}" srcId="{E94B523F-9302-4BC8-9B87-730326A8E2FD}" destId="{6B30A58F-F15E-4A56-90E4-AE70A12BCD81}" srcOrd="0" destOrd="0" parTransId="{2126F68E-02DF-44C5-B51F-B8D3F334F494}" sibTransId="{62A53494-CCC6-4F57-ADCA-9C4C629FB1B4}"/>
    <dgm:cxn modelId="{91C226E4-95EC-414F-ABF2-D98167FDE727}" type="presOf" srcId="{3611C97C-4234-4E98-9792-0B8B3094A184}" destId="{CD929681-6492-4F85-A2B2-847913282BBA}" srcOrd="0" destOrd="0" presId="urn:microsoft.com/office/officeart/2005/8/layout/vList5"/>
    <dgm:cxn modelId="{244F3FD2-9096-4AA5-86D7-AC383A5BDD09}" type="presOf" srcId="{EBB4BC15-EA53-4F8A-9E45-E280A23A217A}" destId="{0B581C26-2025-4203-A2EF-58651CF4F44A}" srcOrd="0" destOrd="0" presId="urn:microsoft.com/office/officeart/2005/8/layout/vList5"/>
    <dgm:cxn modelId="{0D2FF0D9-2FCE-4602-9A53-216FA5C4E23A}" type="presOf" srcId="{E94B523F-9302-4BC8-9B87-730326A8E2FD}" destId="{60628660-DB4C-4B70-B3EE-64A31443BE09}" srcOrd="0" destOrd="0" presId="urn:microsoft.com/office/officeart/2005/8/layout/vList5"/>
    <dgm:cxn modelId="{B8595147-2381-4F2B-ABFC-7F3218C89098}" srcId="{575F3D1F-08D0-4AA3-AB29-17B354F35E83}" destId="{E94B523F-9302-4BC8-9B87-730326A8E2FD}" srcOrd="1" destOrd="0" parTransId="{12DB70E4-75E9-47F3-8422-3981C732EB9E}" sibTransId="{DF7585D2-5911-4C18-848F-CA58B45A9EAC}"/>
    <dgm:cxn modelId="{70C73C07-88CE-4363-971F-7AAB28AD4BA9}" type="presParOf" srcId="{0CD74751-FB28-44AC-8D50-F0275791DD71}" destId="{AAED48E7-8914-48B4-86CF-6AB31AAEB816}" srcOrd="0" destOrd="0" presId="urn:microsoft.com/office/officeart/2005/8/layout/vList5"/>
    <dgm:cxn modelId="{0DA472CA-BDE8-43A4-8E26-47D9DEF9013B}" type="presParOf" srcId="{AAED48E7-8914-48B4-86CF-6AB31AAEB816}" destId="{CD929681-6492-4F85-A2B2-847913282BBA}" srcOrd="0" destOrd="0" presId="urn:microsoft.com/office/officeart/2005/8/layout/vList5"/>
    <dgm:cxn modelId="{69127372-B311-4C9D-9E82-918D8AFCAFFA}" type="presParOf" srcId="{AAED48E7-8914-48B4-86CF-6AB31AAEB816}" destId="{47AB87F4-C1B3-4ED1-A365-BD8DF09F434A}" srcOrd="1" destOrd="0" presId="urn:microsoft.com/office/officeart/2005/8/layout/vList5"/>
    <dgm:cxn modelId="{729F658E-4D68-425C-B515-1EECEFDED54E}" type="presParOf" srcId="{0CD74751-FB28-44AC-8D50-F0275791DD71}" destId="{40110ECE-9B58-41D9-BA24-EAEF6A1096D8}" srcOrd="1" destOrd="0" presId="urn:microsoft.com/office/officeart/2005/8/layout/vList5"/>
    <dgm:cxn modelId="{5FA73E0A-5FF2-4D87-9372-15C80AC5ABDC}" type="presParOf" srcId="{0CD74751-FB28-44AC-8D50-F0275791DD71}" destId="{5EBE64B8-3066-4EDD-87A8-02AF0E82C52E}" srcOrd="2" destOrd="0" presId="urn:microsoft.com/office/officeart/2005/8/layout/vList5"/>
    <dgm:cxn modelId="{218F1A87-A476-43CD-A905-46562AAC5437}" type="presParOf" srcId="{5EBE64B8-3066-4EDD-87A8-02AF0E82C52E}" destId="{60628660-DB4C-4B70-B3EE-64A31443BE09}" srcOrd="0" destOrd="0" presId="urn:microsoft.com/office/officeart/2005/8/layout/vList5"/>
    <dgm:cxn modelId="{EAF10FAF-4F37-4488-83CA-CA4D00617E3E}" type="presParOf" srcId="{5EBE64B8-3066-4EDD-87A8-02AF0E82C52E}" destId="{B55D4C9D-271F-402F-9437-6C05F0B153E2}" srcOrd="1" destOrd="0" presId="urn:microsoft.com/office/officeart/2005/8/layout/vList5"/>
    <dgm:cxn modelId="{9C72787F-5469-4298-AA06-D2BA25CB7359}" type="presParOf" srcId="{0CD74751-FB28-44AC-8D50-F0275791DD71}" destId="{27552F01-7CB4-4D85-907F-9EC78B4CB348}" srcOrd="3" destOrd="0" presId="urn:microsoft.com/office/officeart/2005/8/layout/vList5"/>
    <dgm:cxn modelId="{7004F881-C80C-4D3C-94C0-FFC654828C35}" type="presParOf" srcId="{0CD74751-FB28-44AC-8D50-F0275791DD71}" destId="{08EFB0F4-C1FD-42CE-AAEE-3227F857CE2F}" srcOrd="4" destOrd="0" presId="urn:microsoft.com/office/officeart/2005/8/layout/vList5"/>
    <dgm:cxn modelId="{E494BFAF-3539-40FB-B211-19F41DBA2E40}" type="presParOf" srcId="{08EFB0F4-C1FD-42CE-AAEE-3227F857CE2F}" destId="{0B581C26-2025-4203-A2EF-58651CF4F44A}" srcOrd="0" destOrd="0" presId="urn:microsoft.com/office/officeart/2005/8/layout/vList5"/>
    <dgm:cxn modelId="{CAC2CDA2-9142-470F-B180-9200E2DF205F}" type="presParOf" srcId="{08EFB0F4-C1FD-42CE-AAEE-3227F857CE2F}" destId="{DC55C810-9C47-4F6E-B55D-74507FD8992A}" srcOrd="1" destOrd="0" presId="urn:microsoft.com/office/officeart/2005/8/layout/vList5"/>
    <dgm:cxn modelId="{77646ECD-226C-4A68-B048-AA68F493D1F2}" type="presParOf" srcId="{0CD74751-FB28-44AC-8D50-F0275791DD71}" destId="{7CF04C1E-25F9-4837-AF1A-B2C8D83E8EFC}" srcOrd="5" destOrd="0" presId="urn:microsoft.com/office/officeart/2005/8/layout/vList5"/>
    <dgm:cxn modelId="{BEC1C61E-AD7B-4ED3-AE4C-4724F0189BD2}" type="presParOf" srcId="{0CD74751-FB28-44AC-8D50-F0275791DD71}" destId="{D0E2FC4D-3700-48B6-BD7E-DAC172802132}" srcOrd="6" destOrd="0" presId="urn:microsoft.com/office/officeart/2005/8/layout/vList5"/>
    <dgm:cxn modelId="{799A05BF-13DA-479A-8FCD-14F93EAA9C30}" type="presParOf" srcId="{D0E2FC4D-3700-48B6-BD7E-DAC172802132}" destId="{5E1FDEF6-C2BC-4649-8357-DDCFD148E4A6}" srcOrd="0" destOrd="0" presId="urn:microsoft.com/office/officeart/2005/8/layout/vList5"/>
    <dgm:cxn modelId="{6F4FEE3F-9F35-4294-AABD-8DEAEC6DABA9}" type="presParOf" srcId="{D0E2FC4D-3700-48B6-BD7E-DAC172802132}" destId="{38938870-E0CB-42C1-A18C-96389D1A382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4D6538-6FF3-43DA-9578-B86685A8E9D6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18119B8B-7469-472B-B262-A0DB49436ED5}">
      <dgm:prSet phldrT="[Text]"/>
      <dgm:spPr/>
      <dgm:t>
        <a:bodyPr/>
        <a:lstStyle/>
        <a:p>
          <a:r>
            <a:rPr lang="en-GB" dirty="0" smtClean="0"/>
            <a:t>Job Analysis</a:t>
          </a:r>
          <a:endParaRPr lang="en-GB" dirty="0"/>
        </a:p>
      </dgm:t>
    </dgm:pt>
    <dgm:pt modelId="{36D1154F-3CCA-40DC-B130-1F502A2167BE}" type="parTrans" cxnId="{EB53BD9C-036D-4BCF-AA2F-189AEB8E10C6}">
      <dgm:prSet/>
      <dgm:spPr/>
      <dgm:t>
        <a:bodyPr/>
        <a:lstStyle/>
        <a:p>
          <a:endParaRPr lang="en-GB"/>
        </a:p>
      </dgm:t>
    </dgm:pt>
    <dgm:pt modelId="{C8F6580F-9D6E-4CDF-AD41-06DB29F6E02D}" type="sibTrans" cxnId="{EB53BD9C-036D-4BCF-AA2F-189AEB8E10C6}">
      <dgm:prSet/>
      <dgm:spPr/>
      <dgm:t>
        <a:bodyPr/>
        <a:lstStyle/>
        <a:p>
          <a:endParaRPr lang="en-GB"/>
        </a:p>
      </dgm:t>
    </dgm:pt>
    <dgm:pt modelId="{17618274-D359-489E-97D1-5C6497FE1311}">
      <dgm:prSet phldrT="[Text]"/>
      <dgm:spPr/>
      <dgm:t>
        <a:bodyPr/>
        <a:lstStyle/>
        <a:p>
          <a:r>
            <a:rPr lang="en-GB" dirty="0" smtClean="0"/>
            <a:t>Job Description</a:t>
          </a:r>
          <a:endParaRPr lang="en-GB" dirty="0"/>
        </a:p>
      </dgm:t>
    </dgm:pt>
    <dgm:pt modelId="{488FDA54-2BE7-45BE-9A8C-F91705757F9E}" type="parTrans" cxnId="{80829A2B-C223-41DC-B9F5-568BB9688AC3}">
      <dgm:prSet/>
      <dgm:spPr/>
      <dgm:t>
        <a:bodyPr/>
        <a:lstStyle/>
        <a:p>
          <a:endParaRPr lang="en-GB"/>
        </a:p>
      </dgm:t>
    </dgm:pt>
    <dgm:pt modelId="{5D5C4EEA-1A70-46B7-A7EC-7A43632F0B79}" type="sibTrans" cxnId="{80829A2B-C223-41DC-B9F5-568BB9688AC3}">
      <dgm:prSet/>
      <dgm:spPr/>
      <dgm:t>
        <a:bodyPr/>
        <a:lstStyle/>
        <a:p>
          <a:endParaRPr lang="en-GB"/>
        </a:p>
      </dgm:t>
    </dgm:pt>
    <dgm:pt modelId="{457E2B72-D406-40BE-A9FD-DD4E7DB7C039}">
      <dgm:prSet phldrT="[Text]"/>
      <dgm:spPr/>
      <dgm:t>
        <a:bodyPr/>
        <a:lstStyle/>
        <a:p>
          <a:r>
            <a:rPr lang="en-GB" dirty="0" smtClean="0"/>
            <a:t>Person Specification</a:t>
          </a:r>
          <a:endParaRPr lang="en-GB" dirty="0"/>
        </a:p>
      </dgm:t>
    </dgm:pt>
    <dgm:pt modelId="{9C0D8FBE-27C3-49BF-8B01-FD481F6169BA}" type="parTrans" cxnId="{D81FA841-26D4-406C-8014-1747168E386D}">
      <dgm:prSet/>
      <dgm:spPr/>
      <dgm:t>
        <a:bodyPr/>
        <a:lstStyle/>
        <a:p>
          <a:endParaRPr lang="en-GB"/>
        </a:p>
      </dgm:t>
    </dgm:pt>
    <dgm:pt modelId="{17FD279B-F528-45F5-8265-8E5FAC73527B}" type="sibTrans" cxnId="{D81FA841-26D4-406C-8014-1747168E386D}">
      <dgm:prSet/>
      <dgm:spPr/>
      <dgm:t>
        <a:bodyPr/>
        <a:lstStyle/>
        <a:p>
          <a:endParaRPr lang="en-GB"/>
        </a:p>
      </dgm:t>
    </dgm:pt>
    <dgm:pt modelId="{46B39AFD-02B4-4070-9C18-3918A7F5FFA7}" type="pres">
      <dgm:prSet presAssocID="{DF4D6538-6FF3-43DA-9578-B86685A8E9D6}" presName="CompostProcess" presStyleCnt="0">
        <dgm:presLayoutVars>
          <dgm:dir/>
          <dgm:resizeHandles val="exact"/>
        </dgm:presLayoutVars>
      </dgm:prSet>
      <dgm:spPr/>
    </dgm:pt>
    <dgm:pt modelId="{14E35D3F-22A1-4108-96E7-B52C954C41F3}" type="pres">
      <dgm:prSet presAssocID="{DF4D6538-6FF3-43DA-9578-B86685A8E9D6}" presName="arrow" presStyleLbl="bgShp" presStyleIdx="0" presStyleCnt="1"/>
      <dgm:spPr/>
    </dgm:pt>
    <dgm:pt modelId="{390774D8-4E55-4D77-A62A-AB75A4D48F5F}" type="pres">
      <dgm:prSet presAssocID="{DF4D6538-6FF3-43DA-9578-B86685A8E9D6}" presName="linearProcess" presStyleCnt="0"/>
      <dgm:spPr/>
    </dgm:pt>
    <dgm:pt modelId="{2392D05E-3AA2-43B2-8CDE-763F98DD9120}" type="pres">
      <dgm:prSet presAssocID="{18119B8B-7469-472B-B262-A0DB49436ED5}" presName="textNode" presStyleLbl="node1" presStyleIdx="0" presStyleCnt="3">
        <dgm:presLayoutVars>
          <dgm:bulletEnabled val="1"/>
        </dgm:presLayoutVars>
      </dgm:prSet>
      <dgm:spPr/>
    </dgm:pt>
    <dgm:pt modelId="{330ACDF1-66B9-4270-BDD2-3B799F5F5B49}" type="pres">
      <dgm:prSet presAssocID="{C8F6580F-9D6E-4CDF-AD41-06DB29F6E02D}" presName="sibTrans" presStyleCnt="0"/>
      <dgm:spPr/>
    </dgm:pt>
    <dgm:pt modelId="{C4C6775F-E7D0-4BEB-9CBF-22E8C997401A}" type="pres">
      <dgm:prSet presAssocID="{17618274-D359-489E-97D1-5C6497FE1311}" presName="textNode" presStyleLbl="node1" presStyleIdx="1" presStyleCnt="3">
        <dgm:presLayoutVars>
          <dgm:bulletEnabled val="1"/>
        </dgm:presLayoutVars>
      </dgm:prSet>
      <dgm:spPr/>
    </dgm:pt>
    <dgm:pt modelId="{3FDA1CE4-1D16-4148-A3E3-D5284D0BD171}" type="pres">
      <dgm:prSet presAssocID="{5D5C4EEA-1A70-46B7-A7EC-7A43632F0B79}" presName="sibTrans" presStyleCnt="0"/>
      <dgm:spPr/>
    </dgm:pt>
    <dgm:pt modelId="{351CE035-CB70-4BFC-BA9A-88E017776D07}" type="pres">
      <dgm:prSet presAssocID="{457E2B72-D406-40BE-A9FD-DD4E7DB7C039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9FDB9D4-7FA3-4814-ABEC-C7FFDC5C096F}" type="presOf" srcId="{DF4D6538-6FF3-43DA-9578-B86685A8E9D6}" destId="{46B39AFD-02B4-4070-9C18-3918A7F5FFA7}" srcOrd="0" destOrd="0" presId="urn:microsoft.com/office/officeart/2005/8/layout/hProcess9"/>
    <dgm:cxn modelId="{7080A3C1-9DA1-4A4B-8FEB-0B7D2F44DDDA}" type="presOf" srcId="{18119B8B-7469-472B-B262-A0DB49436ED5}" destId="{2392D05E-3AA2-43B2-8CDE-763F98DD9120}" srcOrd="0" destOrd="0" presId="urn:microsoft.com/office/officeart/2005/8/layout/hProcess9"/>
    <dgm:cxn modelId="{80829A2B-C223-41DC-B9F5-568BB9688AC3}" srcId="{DF4D6538-6FF3-43DA-9578-B86685A8E9D6}" destId="{17618274-D359-489E-97D1-5C6497FE1311}" srcOrd="1" destOrd="0" parTransId="{488FDA54-2BE7-45BE-9A8C-F91705757F9E}" sibTransId="{5D5C4EEA-1A70-46B7-A7EC-7A43632F0B79}"/>
    <dgm:cxn modelId="{163B132D-F274-4E78-A04B-441F6C900934}" type="presOf" srcId="{457E2B72-D406-40BE-A9FD-DD4E7DB7C039}" destId="{351CE035-CB70-4BFC-BA9A-88E017776D07}" srcOrd="0" destOrd="0" presId="urn:microsoft.com/office/officeart/2005/8/layout/hProcess9"/>
    <dgm:cxn modelId="{EB53BD9C-036D-4BCF-AA2F-189AEB8E10C6}" srcId="{DF4D6538-6FF3-43DA-9578-B86685A8E9D6}" destId="{18119B8B-7469-472B-B262-A0DB49436ED5}" srcOrd="0" destOrd="0" parTransId="{36D1154F-3CCA-40DC-B130-1F502A2167BE}" sibTransId="{C8F6580F-9D6E-4CDF-AD41-06DB29F6E02D}"/>
    <dgm:cxn modelId="{9006C268-5F71-411C-AF98-EDA4729979D9}" type="presOf" srcId="{17618274-D359-489E-97D1-5C6497FE1311}" destId="{C4C6775F-E7D0-4BEB-9CBF-22E8C997401A}" srcOrd="0" destOrd="0" presId="urn:microsoft.com/office/officeart/2005/8/layout/hProcess9"/>
    <dgm:cxn modelId="{D81FA841-26D4-406C-8014-1747168E386D}" srcId="{DF4D6538-6FF3-43DA-9578-B86685A8E9D6}" destId="{457E2B72-D406-40BE-A9FD-DD4E7DB7C039}" srcOrd="2" destOrd="0" parTransId="{9C0D8FBE-27C3-49BF-8B01-FD481F6169BA}" sibTransId="{17FD279B-F528-45F5-8265-8E5FAC73527B}"/>
    <dgm:cxn modelId="{6633B93F-BF95-43D2-B6E7-F05C2784285E}" type="presParOf" srcId="{46B39AFD-02B4-4070-9C18-3918A7F5FFA7}" destId="{14E35D3F-22A1-4108-96E7-B52C954C41F3}" srcOrd="0" destOrd="0" presId="urn:microsoft.com/office/officeart/2005/8/layout/hProcess9"/>
    <dgm:cxn modelId="{A6F65A53-3B8F-45BA-98C5-E07D16FABE35}" type="presParOf" srcId="{46B39AFD-02B4-4070-9C18-3918A7F5FFA7}" destId="{390774D8-4E55-4D77-A62A-AB75A4D48F5F}" srcOrd="1" destOrd="0" presId="urn:microsoft.com/office/officeart/2005/8/layout/hProcess9"/>
    <dgm:cxn modelId="{F961282C-4230-430B-8BD9-7604A3301DB6}" type="presParOf" srcId="{390774D8-4E55-4D77-A62A-AB75A4D48F5F}" destId="{2392D05E-3AA2-43B2-8CDE-763F98DD9120}" srcOrd="0" destOrd="0" presId="urn:microsoft.com/office/officeart/2005/8/layout/hProcess9"/>
    <dgm:cxn modelId="{CA4F1656-E84D-4E0C-8232-4F144791C85E}" type="presParOf" srcId="{390774D8-4E55-4D77-A62A-AB75A4D48F5F}" destId="{330ACDF1-66B9-4270-BDD2-3B799F5F5B49}" srcOrd="1" destOrd="0" presId="urn:microsoft.com/office/officeart/2005/8/layout/hProcess9"/>
    <dgm:cxn modelId="{CAFBAC9B-5F90-45CE-B2F6-A67FEB728A1A}" type="presParOf" srcId="{390774D8-4E55-4D77-A62A-AB75A4D48F5F}" destId="{C4C6775F-E7D0-4BEB-9CBF-22E8C997401A}" srcOrd="2" destOrd="0" presId="urn:microsoft.com/office/officeart/2005/8/layout/hProcess9"/>
    <dgm:cxn modelId="{4642E223-0A4D-4546-A8E2-D3E9D1988C40}" type="presParOf" srcId="{390774D8-4E55-4D77-A62A-AB75A4D48F5F}" destId="{3FDA1CE4-1D16-4148-A3E3-D5284D0BD171}" srcOrd="3" destOrd="0" presId="urn:microsoft.com/office/officeart/2005/8/layout/hProcess9"/>
    <dgm:cxn modelId="{A1A58366-CAAC-4C4D-A145-3BC6A3ADE18D}" type="presParOf" srcId="{390774D8-4E55-4D77-A62A-AB75A4D48F5F}" destId="{351CE035-CB70-4BFC-BA9A-88E017776D07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B87F4-C1B3-4ED1-A365-BD8DF09F434A}">
      <dsp:nvSpPr>
        <dsp:cNvPr id="0" name=""/>
        <dsp:cNvSpPr/>
      </dsp:nvSpPr>
      <dsp:spPr>
        <a:xfrm rot="5400000">
          <a:off x="5160327" y="-2086456"/>
          <a:ext cx="871601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300" kern="1200" dirty="0" smtClean="0"/>
            <a:t>Attract suitably quality and quantity of applicants</a:t>
          </a:r>
          <a:endParaRPr lang="en-GB" sz="2300" kern="1200" dirty="0"/>
        </a:p>
      </dsp:txBody>
      <dsp:txXfrm rot="-5400000">
        <a:off x="2962656" y="153763"/>
        <a:ext cx="5224396" cy="786505"/>
      </dsp:txXfrm>
    </dsp:sp>
    <dsp:sp modelId="{CD929681-6492-4F85-A2B2-847913282BBA}">
      <dsp:nvSpPr>
        <dsp:cNvPr id="0" name=""/>
        <dsp:cNvSpPr/>
      </dsp:nvSpPr>
      <dsp:spPr>
        <a:xfrm>
          <a:off x="0" y="2265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Phase 1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Recruitment</a:t>
          </a:r>
          <a:endParaRPr lang="en-GB" sz="2600" kern="1200" dirty="0"/>
        </a:p>
      </dsp:txBody>
      <dsp:txXfrm>
        <a:off x="53185" y="55450"/>
        <a:ext cx="2856286" cy="983131"/>
      </dsp:txXfrm>
    </dsp:sp>
    <dsp:sp modelId="{B55D4C9D-271F-402F-9437-6C05F0B153E2}">
      <dsp:nvSpPr>
        <dsp:cNvPr id="0" name=""/>
        <dsp:cNvSpPr/>
      </dsp:nvSpPr>
      <dsp:spPr>
        <a:xfrm rot="5400000">
          <a:off x="5160327" y="-942479"/>
          <a:ext cx="871601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300" kern="1200" dirty="0" smtClean="0"/>
            <a:t>Reduce applicants to manageable numbers</a:t>
          </a:r>
          <a:endParaRPr lang="en-GB" sz="2300" kern="1200" dirty="0"/>
        </a:p>
      </dsp:txBody>
      <dsp:txXfrm rot="-5400000">
        <a:off x="2962656" y="1297740"/>
        <a:ext cx="5224396" cy="786505"/>
      </dsp:txXfrm>
    </dsp:sp>
    <dsp:sp modelId="{60628660-DB4C-4B70-B3EE-64A31443BE09}">
      <dsp:nvSpPr>
        <dsp:cNvPr id="0" name=""/>
        <dsp:cNvSpPr/>
      </dsp:nvSpPr>
      <dsp:spPr>
        <a:xfrm>
          <a:off x="0" y="1146241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Phase 2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Pre Screening</a:t>
          </a:r>
          <a:endParaRPr lang="en-GB" sz="2600" kern="1200" dirty="0"/>
        </a:p>
      </dsp:txBody>
      <dsp:txXfrm>
        <a:off x="53185" y="1199426"/>
        <a:ext cx="2856286" cy="983131"/>
      </dsp:txXfrm>
    </dsp:sp>
    <dsp:sp modelId="{DC55C810-9C47-4F6E-B55D-74507FD8992A}">
      <dsp:nvSpPr>
        <dsp:cNvPr id="0" name=""/>
        <dsp:cNvSpPr/>
      </dsp:nvSpPr>
      <dsp:spPr>
        <a:xfrm rot="5400000">
          <a:off x="5160327" y="201497"/>
          <a:ext cx="871601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300" kern="1200" dirty="0" smtClean="0"/>
            <a:t>Conduct in depth assessments and reach decisions on candidate suitability</a:t>
          </a:r>
          <a:endParaRPr lang="en-GB" sz="2300" kern="1200" dirty="0"/>
        </a:p>
      </dsp:txBody>
      <dsp:txXfrm rot="-5400000">
        <a:off x="2962656" y="2441716"/>
        <a:ext cx="5224396" cy="786505"/>
      </dsp:txXfrm>
    </dsp:sp>
    <dsp:sp modelId="{0B581C26-2025-4203-A2EF-58651CF4F44A}">
      <dsp:nvSpPr>
        <dsp:cNvPr id="0" name=""/>
        <dsp:cNvSpPr/>
      </dsp:nvSpPr>
      <dsp:spPr>
        <a:xfrm>
          <a:off x="0" y="2290218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Phase 3 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Assessment</a:t>
          </a:r>
          <a:endParaRPr lang="en-GB" sz="2600" kern="1200" dirty="0"/>
        </a:p>
      </dsp:txBody>
      <dsp:txXfrm>
        <a:off x="53185" y="2343403"/>
        <a:ext cx="2856286" cy="983131"/>
      </dsp:txXfrm>
    </dsp:sp>
    <dsp:sp modelId="{38938870-E0CB-42C1-A18C-96389D1A382A}">
      <dsp:nvSpPr>
        <dsp:cNvPr id="0" name=""/>
        <dsp:cNvSpPr/>
      </dsp:nvSpPr>
      <dsp:spPr>
        <a:xfrm rot="5400000">
          <a:off x="5160327" y="1345474"/>
          <a:ext cx="871601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300" kern="1200" dirty="0" smtClean="0"/>
            <a:t>Facilitate transition into new work role</a:t>
          </a:r>
          <a:endParaRPr lang="en-GB" sz="2300" kern="1200" dirty="0"/>
        </a:p>
      </dsp:txBody>
      <dsp:txXfrm rot="-5400000">
        <a:off x="2962656" y="3585693"/>
        <a:ext cx="5224396" cy="786505"/>
      </dsp:txXfrm>
    </dsp:sp>
    <dsp:sp modelId="{5E1FDEF6-C2BC-4649-8357-DDCFD148E4A6}">
      <dsp:nvSpPr>
        <dsp:cNvPr id="0" name=""/>
        <dsp:cNvSpPr/>
      </dsp:nvSpPr>
      <dsp:spPr>
        <a:xfrm>
          <a:off x="0" y="3434195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Phase 4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Induction</a:t>
          </a:r>
          <a:endParaRPr lang="en-GB" sz="2600" kern="1200" dirty="0"/>
        </a:p>
      </dsp:txBody>
      <dsp:txXfrm>
        <a:off x="53185" y="3487380"/>
        <a:ext cx="2856286" cy="983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35D3F-22A1-4108-96E7-B52C954C41F3}">
      <dsp:nvSpPr>
        <dsp:cNvPr id="0" name=""/>
        <dsp:cNvSpPr/>
      </dsp:nvSpPr>
      <dsp:spPr>
        <a:xfrm>
          <a:off x="617219" y="0"/>
          <a:ext cx="6995160" cy="452596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92D05E-3AA2-43B2-8CDE-763F98DD9120}">
      <dsp:nvSpPr>
        <dsp:cNvPr id="0" name=""/>
        <dsp:cNvSpPr/>
      </dsp:nvSpPr>
      <dsp:spPr>
        <a:xfrm>
          <a:off x="221" y="1357788"/>
          <a:ext cx="2645272" cy="1810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Job Analysis</a:t>
          </a:r>
          <a:endParaRPr lang="en-GB" sz="3300" kern="1200" dirty="0"/>
        </a:p>
      </dsp:txBody>
      <dsp:txXfrm>
        <a:off x="88597" y="1446164"/>
        <a:ext cx="2468520" cy="1633632"/>
      </dsp:txXfrm>
    </dsp:sp>
    <dsp:sp modelId="{C4C6775F-E7D0-4BEB-9CBF-22E8C997401A}">
      <dsp:nvSpPr>
        <dsp:cNvPr id="0" name=""/>
        <dsp:cNvSpPr/>
      </dsp:nvSpPr>
      <dsp:spPr>
        <a:xfrm>
          <a:off x="2792163" y="1357788"/>
          <a:ext cx="2645272" cy="1810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Job Description</a:t>
          </a:r>
          <a:endParaRPr lang="en-GB" sz="3300" kern="1200" dirty="0"/>
        </a:p>
      </dsp:txBody>
      <dsp:txXfrm>
        <a:off x="2880539" y="1446164"/>
        <a:ext cx="2468520" cy="1633632"/>
      </dsp:txXfrm>
    </dsp:sp>
    <dsp:sp modelId="{351CE035-CB70-4BFC-BA9A-88E017776D07}">
      <dsp:nvSpPr>
        <dsp:cNvPr id="0" name=""/>
        <dsp:cNvSpPr/>
      </dsp:nvSpPr>
      <dsp:spPr>
        <a:xfrm>
          <a:off x="5584106" y="1357788"/>
          <a:ext cx="2645272" cy="1810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Person Specification</a:t>
          </a:r>
          <a:endParaRPr lang="en-GB" sz="3300" kern="1200" dirty="0"/>
        </a:p>
      </dsp:txBody>
      <dsp:txXfrm>
        <a:off x="5672482" y="1446164"/>
        <a:ext cx="2468520" cy="1633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6FF91-08D3-4CD9-B92C-610AFB7D93AB}" type="datetimeFigureOut">
              <a:rPr lang="en-GB" smtClean="0"/>
              <a:t>16/01/2013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28E10-38E1-4B11-96A7-E9758478B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48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28E10-38E1-4B11-96A7-E9758478B3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728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>
                <a:latin typeface="Arial" charset="0"/>
              </a:rPr>
              <a:t>Coffee break?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696B3A3-B9D3-4B10-842B-640AC0B6F4C0}" type="slidenum">
              <a:rPr lang="en-US" smtClean="0">
                <a:latin typeface="Calibri" pitchFamily="34" charset="0"/>
                <a:ea typeface="ＭＳ Ｐゴシック" pitchFamily="34" charset="-128"/>
              </a:rPr>
              <a:pPr eaLnBrk="1" hangingPunct="1"/>
              <a:t>6</a:t>
            </a:fld>
            <a:endParaRPr lang="en-US" smtClean="0">
              <a:latin typeface="Calibri" pitchFamily="34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Why is talent management</a:t>
            </a:r>
            <a:r>
              <a:rPr lang="en-GB" baseline="0" dirty="0" smtClean="0"/>
              <a:t> becoming increasingly important?</a:t>
            </a:r>
          </a:p>
          <a:p>
            <a:r>
              <a:rPr lang="en-GB" baseline="0" dirty="0" smtClean="0"/>
              <a:t>What does your organisation do to effectively manage talent?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28E10-38E1-4B11-96A7-E9758478B3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7556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210BE-4EE5-4FE2-A760-7A9DB61AFF51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smtClean="0"/>
          </a:p>
        </p:txBody>
      </p:sp>
      <p:sp>
        <p:nvSpPr>
          <p:cNvPr id="1198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98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i-FI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The recruitment process involves working through a series of stages:</a:t>
            </a:r>
          </a:p>
          <a:p>
            <a:pPr marL="228600" indent="-2286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defining the role</a:t>
            </a:r>
          </a:p>
          <a:p>
            <a:pPr marL="228600" indent="-2286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attracting applications</a:t>
            </a:r>
          </a:p>
          <a:p>
            <a:pPr marL="228600" indent="-2286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managing the application and selection process</a:t>
            </a:r>
          </a:p>
          <a:p>
            <a:pPr marL="228600" indent="-2286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making the appointment.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48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C1067E-3A8C-4CD5-8991-BD7FCE1CA05E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96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90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722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64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03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90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4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84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81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9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515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orm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MOL 4 col rgb Logo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221288"/>
            <a:ext cx="1431925" cy="728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Delivering excellence in flexible learning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707B4-FD96-4EBC-BCA3-06D9813A6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755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15665-CC83-4F5A-84AB-2EA3ACC146AA}" type="datetimeFigureOut">
              <a:rPr lang="en-US" smtClean="0"/>
              <a:t>1/16/2013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F0C31-E2C3-479B-BC01-8A3FF2A8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75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podcasts/_articles/article4.htm?view=transcrip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Talent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Industries predicted to grow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Low-carbon industries are likely to grow, with a consequent demand for</a:t>
            </a:r>
          </a:p>
          <a:p>
            <a:pPr>
              <a:buNone/>
            </a:pPr>
            <a:r>
              <a:rPr lang="en-GB" dirty="0" smtClean="0"/>
              <a:t>	leadership</a:t>
            </a:r>
            <a:r>
              <a:rPr lang="en-GB" dirty="0"/>
              <a:t>, project management and innovation skills.</a:t>
            </a:r>
          </a:p>
          <a:p>
            <a:pPr>
              <a:buNone/>
            </a:pPr>
            <a:r>
              <a:rPr lang="en-GB" dirty="0" smtClean="0"/>
              <a:t>• 	The </a:t>
            </a:r>
            <a:r>
              <a:rPr lang="en-GB" dirty="0"/>
              <a:t>recovery in the financial services sector is likely to demand an </a:t>
            </a:r>
            <a:r>
              <a:rPr lang="en-GB" dirty="0" smtClean="0"/>
              <a:t>increase again </a:t>
            </a:r>
            <a:r>
              <a:rPr lang="en-GB" dirty="0"/>
              <a:t>in highly qualified knowledge workers.</a:t>
            </a:r>
          </a:p>
          <a:p>
            <a:pPr>
              <a:buNone/>
            </a:pPr>
            <a:r>
              <a:rPr lang="en-GB" dirty="0"/>
              <a:t>• </a:t>
            </a:r>
            <a:r>
              <a:rPr lang="en-GB" dirty="0" smtClean="0"/>
              <a:t>	The </a:t>
            </a:r>
            <a:r>
              <a:rPr lang="en-GB" dirty="0"/>
              <a:t>digital economy will demand creative and business skills.</a:t>
            </a:r>
          </a:p>
          <a:p>
            <a:pPr>
              <a:buNone/>
            </a:pPr>
            <a:r>
              <a:rPr lang="en-GB" dirty="0"/>
              <a:t>• </a:t>
            </a:r>
            <a:r>
              <a:rPr lang="en-GB" dirty="0" smtClean="0"/>
              <a:t>	Life </a:t>
            </a:r>
            <a:r>
              <a:rPr lang="en-GB" dirty="0"/>
              <a:t>sciences in all its forms from pharmaceuticals and biotech to genetics</a:t>
            </a:r>
          </a:p>
          <a:p>
            <a:pPr>
              <a:buNone/>
            </a:pPr>
            <a:r>
              <a:rPr lang="en-GB" dirty="0" smtClean="0"/>
              <a:t>	will </a:t>
            </a:r>
            <a:r>
              <a:rPr lang="en-GB" dirty="0"/>
              <a:t>demand scientific and managerial skills. The growth in contract </a:t>
            </a:r>
            <a:r>
              <a:rPr lang="en-GB" dirty="0" smtClean="0"/>
              <a:t>research brings </a:t>
            </a:r>
            <a:r>
              <a:rPr lang="en-GB" dirty="0"/>
              <a:t>demands for negotiation and customer service skills.</a:t>
            </a:r>
          </a:p>
          <a:p>
            <a:pPr>
              <a:buNone/>
            </a:pPr>
            <a:r>
              <a:rPr lang="en-GB" dirty="0" smtClean="0"/>
              <a:t>• 	Retail</a:t>
            </a:r>
            <a:r>
              <a:rPr lang="en-GB" dirty="0"/>
              <a:t>, a major engine of the economy, will continue to demand skills in</a:t>
            </a:r>
          </a:p>
          <a:p>
            <a:pPr>
              <a:buNone/>
            </a:pPr>
            <a:r>
              <a:rPr lang="en-GB" dirty="0" smtClean="0"/>
              <a:t>	customer-facing </a:t>
            </a:r>
            <a:r>
              <a:rPr lang="en-GB" dirty="0"/>
              <a:t>roles as well as new skills in deploying technology, </a:t>
            </a:r>
            <a:r>
              <a:rPr lang="en-GB" dirty="0" smtClean="0"/>
              <a:t>logistics and </a:t>
            </a:r>
            <a:r>
              <a:rPr lang="en-GB" dirty="0"/>
              <a:t>ethical sourcing</a:t>
            </a:r>
            <a:r>
              <a:rPr lang="en-GB" dirty="0" smtClean="0"/>
              <a:t>.</a:t>
            </a:r>
          </a:p>
          <a:p>
            <a:r>
              <a:rPr lang="en-GB" dirty="0"/>
              <a:t>Tourism already employs over 2.5 million people (Tourism: Overview and</a:t>
            </a:r>
          </a:p>
          <a:p>
            <a:pPr>
              <a:buNone/>
            </a:pPr>
            <a:r>
              <a:rPr lang="en-GB" dirty="0" smtClean="0"/>
              <a:t>	Prospects.ac.uk</a:t>
            </a:r>
            <a:r>
              <a:rPr lang="en-GB" dirty="0"/>
              <a:t>) and is expected to grow with demands for customer-facing</a:t>
            </a:r>
            <a:r>
              <a:rPr lang="en-GB" dirty="0" smtClean="0"/>
              <a:t>, </a:t>
            </a:r>
            <a:r>
              <a:rPr lang="en-GB" dirty="0" err="1" smtClean="0"/>
              <a:t>teamworking</a:t>
            </a:r>
            <a:r>
              <a:rPr lang="en-GB" dirty="0"/>
              <a:t>, communications and customer management skills.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Skills shortages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596" y="2071678"/>
            <a:ext cx="4038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b="1" u="sng" dirty="0" smtClean="0"/>
              <a:t>Skills</a:t>
            </a:r>
          </a:p>
          <a:p>
            <a:r>
              <a:rPr lang="en-GB" sz="1800" dirty="0" smtClean="0"/>
              <a:t>Technical Skills</a:t>
            </a:r>
          </a:p>
          <a:p>
            <a:endParaRPr lang="en-GB" sz="1800" dirty="0" smtClean="0"/>
          </a:p>
          <a:p>
            <a:r>
              <a:rPr lang="en-GB" sz="1800" dirty="0" smtClean="0"/>
              <a:t>Linguistics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dirty="0" smtClean="0"/>
              <a:t>Technical, Legal, </a:t>
            </a:r>
          </a:p>
          <a:p>
            <a:pPr>
              <a:buNone/>
            </a:pPr>
            <a:r>
              <a:rPr lang="en-GB" sz="1800" dirty="0"/>
              <a:t>	</a:t>
            </a:r>
            <a:r>
              <a:rPr lang="en-GB" sz="1800" dirty="0" smtClean="0"/>
              <a:t>Environmental, Design Engineers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dirty="0" smtClean="0"/>
              <a:t>Law, accounting</a:t>
            </a:r>
          </a:p>
          <a:p>
            <a:pPr>
              <a:buNone/>
            </a:pPr>
            <a:r>
              <a:rPr lang="en-GB" sz="1800" dirty="0" smtClean="0"/>
              <a:t>	 PR, Consulting,</a:t>
            </a:r>
          </a:p>
          <a:p>
            <a:pPr>
              <a:buNone/>
            </a:pPr>
            <a:r>
              <a:rPr lang="en-GB" sz="1800" dirty="0" smtClean="0"/>
              <a:t>	 Advertising, facilities management,</a:t>
            </a:r>
          </a:p>
          <a:p>
            <a:pPr>
              <a:buNone/>
            </a:pPr>
            <a:r>
              <a:rPr lang="en-GB" sz="1800" dirty="0" smtClean="0"/>
              <a:t>	 call centres,  health and social work, retail, catering and hospitality</a:t>
            </a:r>
            <a:endParaRPr lang="en-GB" sz="1800" dirty="0"/>
          </a:p>
          <a:p>
            <a:endParaRPr lang="en-GB" sz="1800" dirty="0" smtClean="0"/>
          </a:p>
          <a:p>
            <a:endParaRPr lang="en-GB" sz="1800" dirty="0"/>
          </a:p>
          <a:p>
            <a:endParaRPr lang="en-GB" sz="1800" dirty="0" smtClean="0"/>
          </a:p>
          <a:p>
            <a:endParaRPr lang="en-GB" sz="1800" dirty="0"/>
          </a:p>
          <a:p>
            <a:endParaRPr lang="en-GB" sz="1800" dirty="0" smtClean="0"/>
          </a:p>
          <a:p>
            <a:endParaRPr lang="en-GB" sz="1800" dirty="0"/>
          </a:p>
          <a:p>
            <a:endParaRPr lang="en-GB" sz="1800" dirty="0" smtClean="0"/>
          </a:p>
          <a:p>
            <a:endParaRPr lang="en-GB" sz="1800" dirty="0"/>
          </a:p>
          <a:p>
            <a:endParaRPr lang="en-GB" sz="18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72132" y="1500174"/>
            <a:ext cx="4143404" cy="4525963"/>
          </a:xfrm>
        </p:spPr>
        <p:txBody>
          <a:bodyPr>
            <a:normAutofit/>
          </a:bodyPr>
          <a:lstStyle/>
          <a:p>
            <a:endParaRPr lang="en-GB" sz="2000" dirty="0" smtClean="0"/>
          </a:p>
          <a:p>
            <a:pPr>
              <a:buNone/>
            </a:pPr>
            <a:r>
              <a:rPr lang="en-GB" sz="2000" b="1" u="sng" dirty="0" smtClean="0"/>
              <a:t>Drivers</a:t>
            </a:r>
            <a:endParaRPr lang="en-GB" sz="2000" b="1" u="sng" dirty="0"/>
          </a:p>
          <a:p>
            <a:r>
              <a:rPr lang="en-GB" sz="2000" dirty="0" smtClean="0"/>
              <a:t>Technology</a:t>
            </a:r>
          </a:p>
          <a:p>
            <a:endParaRPr lang="en-GB" sz="2000" dirty="0" smtClean="0"/>
          </a:p>
          <a:p>
            <a:r>
              <a:rPr lang="en-GB" sz="2000" dirty="0" smtClean="0"/>
              <a:t>Globalisation</a:t>
            </a:r>
          </a:p>
          <a:p>
            <a:endParaRPr lang="en-GB" sz="2000" dirty="0" smtClean="0"/>
          </a:p>
          <a:p>
            <a:r>
              <a:rPr lang="en-GB" sz="2000" dirty="0" smtClean="0"/>
              <a:t>Environmental/Sustainability</a:t>
            </a:r>
          </a:p>
          <a:p>
            <a:endParaRPr lang="en-GB" sz="2000" dirty="0" smtClean="0"/>
          </a:p>
          <a:p>
            <a:pPr>
              <a:buNone/>
            </a:pPr>
            <a:endParaRPr lang="en-GB" sz="2000" dirty="0"/>
          </a:p>
          <a:p>
            <a:r>
              <a:rPr lang="en-GB" sz="2000" dirty="0" smtClean="0"/>
              <a:t>Customer demand for differentiation</a:t>
            </a:r>
            <a:endParaRPr lang="en-GB" sz="2000" dirty="0"/>
          </a:p>
        </p:txBody>
      </p:sp>
      <p:sp>
        <p:nvSpPr>
          <p:cNvPr id="5" name="Right Arrow 4"/>
          <p:cNvSpPr/>
          <p:nvPr/>
        </p:nvSpPr>
        <p:spPr>
          <a:xfrm>
            <a:off x="2928926" y="4929198"/>
            <a:ext cx="2500330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2500298" y="2500306"/>
            <a:ext cx="2500330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2500298" y="3143248"/>
            <a:ext cx="2500330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2643174" y="3929066"/>
            <a:ext cx="2500330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788024" y="6309320"/>
            <a:ext cx="42366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National Strategic Skills Audit,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People are the key to competitive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en-GB" dirty="0" smtClean="0">
                <a:effectLst/>
              </a:rPr>
              <a:t>“</a:t>
            </a:r>
            <a:r>
              <a:rPr lang="en-GB" i="1" dirty="0" smtClean="0">
                <a:effectLst/>
              </a:rPr>
              <a:t>to </a:t>
            </a:r>
            <a:r>
              <a:rPr lang="en-GB" i="1" dirty="0">
                <a:effectLst/>
              </a:rPr>
              <a:t>gain competitive advantage, </a:t>
            </a:r>
            <a:r>
              <a:rPr lang="en-GB" i="1" dirty="0" smtClean="0">
                <a:effectLst/>
              </a:rPr>
              <a:t>Organisations </a:t>
            </a:r>
            <a:r>
              <a:rPr lang="en-GB" i="1" dirty="0">
                <a:effectLst/>
              </a:rPr>
              <a:t>need to develop a strategic approach to talent management that suits their business and gets the best from their people</a:t>
            </a:r>
            <a:r>
              <a:rPr lang="en-GB" dirty="0" smtClean="0">
                <a:effectLst/>
              </a:rPr>
              <a:t>. </a:t>
            </a:r>
            <a:endParaRPr lang="en-GB" dirty="0" smtClean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en-GB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 smtClean="0"/>
              <a:t>CIPD (2012)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905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talent Management?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dirty="0" smtClean="0"/>
              <a:t>	Talent management is the process by which an organisation identifies, manages and develops its people now and for the future. It is concerned with:</a:t>
            </a:r>
          </a:p>
          <a:p>
            <a:pPr>
              <a:buNone/>
            </a:pPr>
            <a:r>
              <a:rPr lang="en-GB" dirty="0" smtClean="0"/>
              <a:t>• 	Developing </a:t>
            </a:r>
            <a:r>
              <a:rPr lang="en-GB" dirty="0"/>
              <a:t>a strategy to determine what the organisation needs to meet </a:t>
            </a:r>
            <a:r>
              <a:rPr lang="en-GB" dirty="0" smtClean="0"/>
              <a:t>the current </a:t>
            </a:r>
            <a:r>
              <a:rPr lang="en-GB" dirty="0"/>
              <a:t>and future demands of the business plan</a:t>
            </a:r>
          </a:p>
          <a:p>
            <a:pPr>
              <a:buNone/>
            </a:pPr>
            <a:r>
              <a:rPr lang="en-GB" dirty="0"/>
              <a:t>• </a:t>
            </a:r>
            <a:r>
              <a:rPr lang="en-GB" dirty="0" smtClean="0"/>
              <a:t>	Establishing </a:t>
            </a:r>
            <a:r>
              <a:rPr lang="en-GB" dirty="0"/>
              <a:t>processes to measure competence – required and available</a:t>
            </a:r>
          </a:p>
          <a:p>
            <a:pPr>
              <a:buNone/>
            </a:pPr>
            <a:r>
              <a:rPr lang="en-GB" dirty="0"/>
              <a:t>• </a:t>
            </a:r>
            <a:r>
              <a:rPr lang="en-GB" dirty="0" smtClean="0"/>
              <a:t>	Creating </a:t>
            </a:r>
            <a:r>
              <a:rPr lang="en-GB" dirty="0"/>
              <a:t>a range of developmental tools and processes to provide tailored</a:t>
            </a:r>
          </a:p>
          <a:p>
            <a:pPr>
              <a:buNone/>
            </a:pPr>
            <a:r>
              <a:rPr lang="en-GB" dirty="0" smtClean="0"/>
              <a:t>	approaches </a:t>
            </a:r>
            <a:r>
              <a:rPr lang="en-GB" dirty="0"/>
              <a:t>depending on the individual needs of employees</a:t>
            </a:r>
          </a:p>
          <a:p>
            <a:pPr>
              <a:buNone/>
            </a:pPr>
            <a:r>
              <a:rPr lang="en-GB" dirty="0" smtClean="0"/>
              <a:t>•	 </a:t>
            </a:r>
            <a:r>
              <a:rPr lang="en-GB" dirty="0"/>
              <a:t>I</a:t>
            </a:r>
            <a:r>
              <a:rPr lang="en-GB" dirty="0" smtClean="0"/>
              <a:t>dentifying </a:t>
            </a:r>
            <a:r>
              <a:rPr lang="en-GB" dirty="0"/>
              <a:t>ways to obtain and retain those who are critical to success</a:t>
            </a:r>
          </a:p>
          <a:p>
            <a:pPr>
              <a:buNone/>
            </a:pPr>
            <a:r>
              <a:rPr lang="en-GB" dirty="0" smtClean="0"/>
              <a:t>•	 Establishing </a:t>
            </a:r>
            <a:r>
              <a:rPr lang="en-GB" dirty="0"/>
              <a:t>suitable approaches to deal with those who no longer fit</a:t>
            </a:r>
          </a:p>
          <a:p>
            <a:pPr>
              <a:buNone/>
            </a:pPr>
            <a:r>
              <a:rPr lang="en-GB" dirty="0" smtClean="0"/>
              <a:t>	organisation requirements</a:t>
            </a:r>
          </a:p>
          <a:p>
            <a:r>
              <a:rPr lang="en-GB" dirty="0"/>
              <a:t>measuring the impact these strategies have so that policy can be continually</a:t>
            </a:r>
          </a:p>
          <a:p>
            <a:pPr>
              <a:buNone/>
            </a:pPr>
            <a:r>
              <a:rPr lang="en-GB" dirty="0" smtClean="0"/>
              <a:t>	updated </a:t>
            </a:r>
            <a:r>
              <a:rPr lang="en-GB" dirty="0"/>
              <a:t>and refined to deliver high performance, now and in years to come.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Box 15"/>
          <p:cNvSpPr txBox="1">
            <a:spLocks noChangeArrowheads="1"/>
          </p:cNvSpPr>
          <p:nvPr/>
        </p:nvSpPr>
        <p:spPr bwMode="auto">
          <a:xfrm>
            <a:off x="4140200" y="1700213"/>
            <a:ext cx="4752975" cy="389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Aft>
                <a:spcPts val="600"/>
              </a:spcAft>
              <a:defRPr/>
            </a:pPr>
            <a:r>
              <a:rPr lang="en-GB" sz="2200" b="1" i="1" dirty="0" smtClean="0">
                <a:solidFill>
                  <a:srgbClr val="000488"/>
                </a:solidFill>
              </a:rPr>
              <a:t>“</a:t>
            </a:r>
            <a:r>
              <a:rPr lang="en-GB" sz="2200" b="1" i="1" dirty="0" smtClean="0">
                <a:solidFill>
                  <a:schemeClr val="tx1">
                    <a:lumMod val="85000"/>
                  </a:schemeClr>
                </a:solidFill>
              </a:rPr>
              <a:t>Organisations can only function if they are able to put together teams of people with the necessary skills, attitudes and experience to meet</a:t>
            </a:r>
            <a:br>
              <a:rPr lang="en-GB" sz="2200" b="1" i="1" dirty="0" smtClean="0">
                <a:solidFill>
                  <a:schemeClr val="tx1">
                    <a:lumMod val="85000"/>
                  </a:schemeClr>
                </a:solidFill>
              </a:rPr>
            </a:br>
            <a:r>
              <a:rPr lang="en-GB" sz="2200" b="1" i="1" dirty="0" smtClean="0">
                <a:solidFill>
                  <a:schemeClr val="tx1">
                    <a:lumMod val="85000"/>
                  </a:schemeClr>
                </a:solidFill>
              </a:rPr>
              <a:t> their objectives.”</a:t>
            </a:r>
          </a:p>
          <a:p>
            <a:pPr eaLnBrk="1" hangingPunct="1">
              <a:defRPr/>
            </a:pPr>
            <a:r>
              <a:rPr lang="en-GB" sz="2200" b="1" dirty="0" smtClean="0">
                <a:solidFill>
                  <a:schemeClr val="tx1">
                    <a:lumMod val="85000"/>
                  </a:schemeClr>
                </a:solidFill>
              </a:rPr>
              <a:t>There is a need....</a:t>
            </a:r>
          </a:p>
          <a:p>
            <a:pPr eaLnBrk="1" hangingPunct="1">
              <a:defRPr/>
            </a:pPr>
            <a:r>
              <a:rPr lang="en-GB" sz="2200" b="1" i="1" dirty="0" smtClean="0">
                <a:solidFill>
                  <a:schemeClr val="tx1">
                    <a:lumMod val="85000"/>
                  </a:schemeClr>
                </a:solidFill>
              </a:rPr>
              <a:t>“to retain effective performers for as long as possible.”</a:t>
            </a:r>
          </a:p>
          <a:p>
            <a:pPr algn="ctr" eaLnBrk="1" hangingPunct="1">
              <a:defRPr/>
            </a:pPr>
            <a:endParaRPr lang="en-GB" sz="2200" b="1" dirty="0" smtClean="0">
              <a:solidFill>
                <a:schemeClr val="tx1">
                  <a:lumMod val="85000"/>
                </a:schemeClr>
              </a:solidFill>
            </a:endParaRPr>
          </a:p>
          <a:p>
            <a:pPr eaLnBrk="1" hangingPunct="1">
              <a:defRPr/>
            </a:pPr>
            <a:r>
              <a:rPr lang="en-GB" sz="2000" b="1" dirty="0" smtClean="0">
                <a:solidFill>
                  <a:schemeClr val="tx1">
                    <a:lumMod val="85000"/>
                  </a:schemeClr>
                </a:solidFill>
              </a:rPr>
              <a:t>CIPD standard RTM 2009</a:t>
            </a:r>
            <a:r>
              <a:rPr lang="en-GB" sz="2200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</a:p>
        </p:txBody>
      </p:sp>
      <p:sp>
        <p:nvSpPr>
          <p:cNvPr id="11269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Resourcing and Talent Management; </a:t>
            </a:r>
            <a:br>
              <a:rPr lang="en-GB" sz="2800" dirty="0" smtClean="0"/>
            </a:br>
            <a:r>
              <a:rPr lang="en-GB" sz="2800" dirty="0" smtClean="0"/>
              <a:t>what’s involved?</a:t>
            </a:r>
          </a:p>
        </p:txBody>
      </p:sp>
      <p:sp>
        <p:nvSpPr>
          <p:cNvPr id="11268" name="Slide Number Placeholder 2"/>
          <p:cNvSpPr>
            <a:spLocks noGrp="1"/>
          </p:cNvSpPr>
          <p:nvPr>
            <p:ph type="sldNum" sz="quarter" idx="1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>
              <a:defRPr/>
            </a:pP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19461" name="Content Placeholder 2"/>
          <p:cNvSpPr>
            <a:spLocks/>
          </p:cNvSpPr>
          <p:nvPr/>
        </p:nvSpPr>
        <p:spPr bwMode="auto">
          <a:xfrm>
            <a:off x="1547813" y="4652963"/>
            <a:ext cx="633730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2EA6E2"/>
              </a:buClr>
              <a:buSzPct val="75000"/>
              <a:buFont typeface="Wingdings" pitchFamily="2" charset="2"/>
              <a:buNone/>
            </a:pPr>
            <a:endParaRPr lang="en-GB" sz="2000"/>
          </a:p>
        </p:txBody>
      </p:sp>
      <p:sp>
        <p:nvSpPr>
          <p:cNvPr id="23561" name="Title 5"/>
          <p:cNvSpPr>
            <a:spLocks/>
          </p:cNvSpPr>
          <p:nvPr/>
        </p:nvSpPr>
        <p:spPr bwMode="auto">
          <a:xfrm>
            <a:off x="395288" y="188913"/>
            <a:ext cx="83534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>
              <a:defRPr/>
            </a:pPr>
            <a:r>
              <a:rPr lang="en-GB" sz="3600" b="1" dirty="0">
                <a:solidFill>
                  <a:srgbClr val="00005B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19463" name="Picture 4" descr="workforce_plan.bmp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62125"/>
            <a:ext cx="3527425" cy="375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576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CIPD Talent Management Podcast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http://www.cipd.co.uk/podcasts/_</a:t>
            </a:r>
            <a:r>
              <a:rPr lang="en-GB" dirty="0" smtClean="0">
                <a:hlinkClick r:id="rId3"/>
              </a:rPr>
              <a:t>articles/article4.htm?view=transcript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93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Key HR activities come under the umbrella of talent management?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55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Recruitment &amp; Selection</a:t>
            </a:r>
          </a:p>
        </p:txBody>
      </p:sp>
    </p:spTree>
    <p:extLst>
      <p:ext uri="{BB962C8B-B14F-4D97-AF65-F5344CB8AC3E}">
        <p14:creationId xmlns:p14="http://schemas.microsoft.com/office/powerpoint/2010/main" val="24802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Factors to consider when recruiting</a:t>
            </a:r>
            <a:endParaRPr lang="en-GB" dirty="0"/>
          </a:p>
        </p:txBody>
      </p:sp>
      <p:sp>
        <p:nvSpPr>
          <p:cNvPr id="56323" name="Text Placeholder 4"/>
          <p:cNvSpPr>
            <a:spLocks noGrp="1"/>
          </p:cNvSpPr>
          <p:nvPr>
            <p:ph type="body" idx="1"/>
          </p:nvPr>
        </p:nvSpPr>
        <p:spPr>
          <a:xfrm>
            <a:off x="642938" y="1571625"/>
            <a:ext cx="4040187" cy="762000"/>
          </a:xfrm>
        </p:spPr>
        <p:txBody>
          <a:bodyPr/>
          <a:lstStyle/>
          <a:p>
            <a:pPr eaLnBrk="1" hangingPunct="1"/>
            <a:r>
              <a:rPr lang="en-GB" smtClean="0"/>
              <a:t>Internal</a:t>
            </a:r>
          </a:p>
        </p:txBody>
      </p:sp>
      <p:sp>
        <p:nvSpPr>
          <p:cNvPr id="13317" name="Content Placeholder 5"/>
          <p:cNvSpPr>
            <a:spLocks noGrp="1"/>
          </p:cNvSpPr>
          <p:nvPr>
            <p:ph sz="half" idx="2"/>
          </p:nvPr>
        </p:nvSpPr>
        <p:spPr>
          <a:xfrm>
            <a:off x="428625" y="2571750"/>
            <a:ext cx="4040188" cy="3941763"/>
          </a:xfrm>
          <a:ln>
            <a:prstDash val="solid"/>
          </a:ln>
        </p:spPr>
        <p:txBody>
          <a:bodyPr/>
          <a:lstStyle/>
          <a:p>
            <a:pPr eaLnBrk="1" hangingPunct="1"/>
            <a:r>
              <a:rPr lang="en-GB" dirty="0" smtClean="0"/>
              <a:t>Size</a:t>
            </a:r>
          </a:p>
          <a:p>
            <a:pPr eaLnBrk="1" hangingPunct="1"/>
            <a:r>
              <a:rPr lang="en-GB" dirty="0" smtClean="0"/>
              <a:t>Financial situation</a:t>
            </a:r>
          </a:p>
          <a:p>
            <a:pPr eaLnBrk="1" hangingPunct="1"/>
            <a:r>
              <a:rPr lang="en-GB" dirty="0" smtClean="0"/>
              <a:t>Sector</a:t>
            </a:r>
          </a:p>
          <a:p>
            <a:pPr eaLnBrk="1" hangingPunct="1"/>
            <a:r>
              <a:rPr lang="en-GB" dirty="0" smtClean="0"/>
              <a:t>PR</a:t>
            </a:r>
          </a:p>
          <a:p>
            <a:pPr eaLnBrk="1" hangingPunct="1"/>
            <a:r>
              <a:rPr lang="en-GB" dirty="0" smtClean="0"/>
              <a:t>Succession plan</a:t>
            </a:r>
          </a:p>
          <a:p>
            <a:pPr eaLnBrk="1" hangingPunct="1"/>
            <a:r>
              <a:rPr lang="en-GB" dirty="0" smtClean="0"/>
              <a:t>Development opportunities/career structure</a:t>
            </a:r>
          </a:p>
          <a:p>
            <a:pPr eaLnBrk="1" hangingPunct="1"/>
            <a:endParaRPr lang="en-GB" dirty="0" smtClean="0"/>
          </a:p>
        </p:txBody>
      </p:sp>
      <p:sp>
        <p:nvSpPr>
          <p:cNvPr id="56324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786313" y="1571625"/>
            <a:ext cx="4041775" cy="762000"/>
          </a:xfrm>
        </p:spPr>
        <p:txBody>
          <a:bodyPr/>
          <a:lstStyle/>
          <a:p>
            <a:pPr eaLnBrk="1" hangingPunct="1"/>
            <a:r>
              <a:rPr lang="en-GB" smtClean="0"/>
              <a:t>External</a:t>
            </a:r>
          </a:p>
        </p:txBody>
      </p:sp>
      <p:sp>
        <p:nvSpPr>
          <p:cNvPr id="13318" name="Content Placeholder 7"/>
          <p:cNvSpPr>
            <a:spLocks noGrp="1"/>
          </p:cNvSpPr>
          <p:nvPr>
            <p:ph sz="quarter" idx="4"/>
          </p:nvPr>
        </p:nvSpPr>
        <p:spPr>
          <a:xfrm>
            <a:off x="4786313" y="2571750"/>
            <a:ext cx="4041775" cy="3941763"/>
          </a:xfrm>
          <a:ln>
            <a:prstDash val="solid"/>
          </a:ln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Size of labour market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Demographics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Competition for skills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Legislation</a:t>
            </a:r>
            <a:endParaRPr lang="en-GB" dirty="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2437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 build="p"/>
      <p:bldP spid="1331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Consider....</a:t>
            </a:r>
            <a:endParaRPr lang="en-GB" dirty="0"/>
          </a:p>
        </p:txBody>
      </p:sp>
      <p:sp>
        <p:nvSpPr>
          <p:cNvPr id="53250" name="Content Placeholder 1"/>
          <p:cNvSpPr>
            <a:spLocks noGrp="1"/>
          </p:cNvSpPr>
          <p:nvPr>
            <p:ph idx="1"/>
          </p:nvPr>
        </p:nvSpPr>
        <p:spPr>
          <a:xfrm>
            <a:off x="285720" y="1142984"/>
            <a:ext cx="8229600" cy="571501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 3" pitchFamily="18" charset="2"/>
              <a:buNone/>
            </a:pPr>
            <a:r>
              <a:rPr lang="en-GB" dirty="0" smtClean="0"/>
              <a:t>What are the key differences between recruitment and selection?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b="1" u="sng" dirty="0" smtClean="0"/>
              <a:t>Recruitment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dirty="0" smtClean="0"/>
              <a:t>Searching for and obtaining potential job candidates in sufficient numbers and quantity so that the organisation can select the most appropriate people to fill its job needs (Dowling and Schuler,1990)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b="1" u="sng" dirty="0" smtClean="0"/>
              <a:t>Selection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dirty="0" smtClean="0"/>
              <a:t>Predicting what candidates will make the most appropriate contribution to the organisation – now and in the future (Hackett, 1991)</a:t>
            </a:r>
          </a:p>
        </p:txBody>
      </p:sp>
    </p:spTree>
    <p:extLst>
      <p:ext uri="{BB962C8B-B14F-4D97-AF65-F5344CB8AC3E}">
        <p14:creationId xmlns:p14="http://schemas.microsoft.com/office/powerpoint/2010/main" val="170935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Recruitment and Selection Process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6001558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883212" y="1124744"/>
            <a:ext cx="2993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Objectives of each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48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groups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just taken a phone call from your line manager requesting an additional person to work on reception as the previous applicant has just handed in their resignation.</a:t>
            </a:r>
          </a:p>
          <a:p>
            <a:r>
              <a:rPr lang="en-GB" dirty="0" smtClean="0"/>
              <a:t>Write your ‘to do’ list outlining all the activities you need to carry out as a result of the request.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5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Establishing  people requirements</a:t>
            </a:r>
            <a:endParaRPr lang="en-GB" sz="2400" dirty="0">
              <a:solidFill>
                <a:schemeClr val="tx1"/>
              </a:solidFill>
              <a:effectLst/>
            </a:endParaRPr>
          </a:p>
        </p:txBody>
      </p:sp>
      <p:sp>
        <p:nvSpPr>
          <p:cNvPr id="73730" name="Date Placeholder 2"/>
          <p:cNvSpPr>
            <a:spLocks noGrp="1"/>
          </p:cNvSpPr>
          <p:nvPr>
            <p:ph type="dt" sz="half" idx="10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B1C7A8F-E95B-4B8B-BBC9-C9496B9C817A}" type="datetime5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16-Jan-13</a:t>
            </a:fld>
            <a:endParaRPr lang="en-GB" smtClean="0"/>
          </a:p>
        </p:txBody>
      </p:sp>
      <p:sp>
        <p:nvSpPr>
          <p:cNvPr id="73731" name="Footer Placeholder 3"/>
          <p:cNvSpPr>
            <a:spLocks noGrp="1"/>
          </p:cNvSpPr>
          <p:nvPr>
            <p:ph type="ftr" sz="quarter" idx="11"/>
          </p:nvPr>
        </p:nvSpPr>
        <p:spPr bwMode="auto">
          <a:xfrm>
            <a:off x="3348038" y="6308725"/>
            <a:ext cx="5400675" cy="365125"/>
          </a:xfrm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 smtClean="0"/>
              <a:t>Ref:  Taylor, S (2008:187) ‘Stages in good practice recruitment &amp; selection’ (p187)</a:t>
            </a:r>
          </a:p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 smtClean="0"/>
              <a:t>         Personnel Resourcing, London CIPD</a:t>
            </a:r>
          </a:p>
        </p:txBody>
      </p:sp>
      <p:sp>
        <p:nvSpPr>
          <p:cNvPr id="73732" name="Slide Number Placeholder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D820041-D5FC-4630-BF9D-FB01097B0004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smtClean="0"/>
          </a:p>
        </p:txBody>
      </p:sp>
      <p:sp>
        <p:nvSpPr>
          <p:cNvPr id="7" name="Rectangle 6"/>
          <p:cNvSpPr/>
          <p:nvPr/>
        </p:nvSpPr>
        <p:spPr>
          <a:xfrm>
            <a:off x="1476375" y="908050"/>
            <a:ext cx="1800225" cy="504825"/>
          </a:xfrm>
          <a:prstGeom prst="rect">
            <a:avLst/>
          </a:prstGeom>
          <a:noFill/>
          <a:ln>
            <a:solidFill>
              <a:srgbClr val="4910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Job analysis </a:t>
            </a:r>
          </a:p>
        </p:txBody>
      </p:sp>
      <p:sp>
        <p:nvSpPr>
          <p:cNvPr id="8" name="Rectangle 7"/>
          <p:cNvSpPr/>
          <p:nvPr/>
        </p:nvSpPr>
        <p:spPr>
          <a:xfrm>
            <a:off x="5651500" y="1268413"/>
            <a:ext cx="1779588" cy="72072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Competency analysis</a:t>
            </a:r>
          </a:p>
        </p:txBody>
      </p:sp>
      <p:sp>
        <p:nvSpPr>
          <p:cNvPr id="9" name="Rectangle 8"/>
          <p:cNvSpPr/>
          <p:nvPr/>
        </p:nvSpPr>
        <p:spPr>
          <a:xfrm>
            <a:off x="1403350" y="1773238"/>
            <a:ext cx="1944688" cy="503237"/>
          </a:xfrm>
          <a:prstGeom prst="rect">
            <a:avLst/>
          </a:prstGeom>
          <a:noFill/>
          <a:ln>
            <a:solidFill>
              <a:srgbClr val="4910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Job description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5795963" y="2420938"/>
            <a:ext cx="1584325" cy="57626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Competency framework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476375" y="2636838"/>
            <a:ext cx="1871663" cy="647700"/>
          </a:xfrm>
          <a:prstGeom prst="rect">
            <a:avLst/>
          </a:prstGeom>
          <a:noFill/>
          <a:ln>
            <a:solidFill>
              <a:srgbClr val="4910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Person specification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851275" y="3789363"/>
            <a:ext cx="1657350" cy="5032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</a:rPr>
              <a:t>Recruitment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51275" y="4508500"/>
            <a:ext cx="1728788" cy="3603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</a:rPr>
              <a:t>Selection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851275" y="5229225"/>
            <a:ext cx="1728788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</a:rPr>
              <a:t>Appointment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3851275" y="5949950"/>
            <a:ext cx="1728788" cy="287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+mj-lt"/>
                <a:cs typeface="Arial" pitchFamily="34" charset="0"/>
              </a:rPr>
              <a:t>Induction</a:t>
            </a:r>
          </a:p>
        </p:txBody>
      </p:sp>
      <p:cxnSp>
        <p:nvCxnSpPr>
          <p:cNvPr id="18" name="Straight Arrow Connector 17"/>
          <p:cNvCxnSpPr>
            <a:stCxn id="7" idx="2"/>
            <a:endCxn id="9" idx="0"/>
          </p:cNvCxnSpPr>
          <p:nvPr/>
        </p:nvCxnSpPr>
        <p:spPr>
          <a:xfrm rot="5400000">
            <a:off x="2195512" y="1592263"/>
            <a:ext cx="360363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</p:cNvCxnSpPr>
          <p:nvPr/>
        </p:nvCxnSpPr>
        <p:spPr>
          <a:xfrm rot="5400000">
            <a:off x="2194719" y="2456656"/>
            <a:ext cx="36195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0" idx="0"/>
          </p:cNvCxnSpPr>
          <p:nvPr/>
        </p:nvCxnSpPr>
        <p:spPr>
          <a:xfrm rot="5400000">
            <a:off x="6373019" y="2204244"/>
            <a:ext cx="4318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rot="5400000">
            <a:off x="6299993" y="3212307"/>
            <a:ext cx="5762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11" idx="2"/>
          </p:cNvCxnSpPr>
          <p:nvPr/>
        </p:nvCxnSpPr>
        <p:spPr>
          <a:xfrm rot="5400000">
            <a:off x="2303463" y="3392488"/>
            <a:ext cx="215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2411413" y="3500438"/>
            <a:ext cx="4176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rot="5400000">
            <a:off x="4428332" y="3644106"/>
            <a:ext cx="287338" cy="3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12" idx="2"/>
          </p:cNvCxnSpPr>
          <p:nvPr/>
        </p:nvCxnSpPr>
        <p:spPr>
          <a:xfrm rot="5400000">
            <a:off x="4572794" y="4401344"/>
            <a:ext cx="2159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stCxn id="14" idx="2"/>
            <a:endCxn id="15" idx="0"/>
          </p:cNvCxnSpPr>
          <p:nvPr/>
        </p:nvCxnSpPr>
        <p:spPr>
          <a:xfrm rot="5400000">
            <a:off x="4536281" y="5049044"/>
            <a:ext cx="358775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stCxn id="15" idx="2"/>
          </p:cNvCxnSpPr>
          <p:nvPr/>
        </p:nvCxnSpPr>
        <p:spPr>
          <a:xfrm rot="5400000">
            <a:off x="4606925" y="5768975"/>
            <a:ext cx="2174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al 69"/>
          <p:cNvSpPr/>
          <p:nvPr/>
        </p:nvSpPr>
        <p:spPr>
          <a:xfrm>
            <a:off x="611188" y="4221163"/>
            <a:ext cx="2160587" cy="914400"/>
          </a:xfrm>
          <a:prstGeom prst="ellipse">
            <a:avLst/>
          </a:prstGeom>
          <a:noFill/>
          <a:ln>
            <a:solidFill>
              <a:srgbClr val="4910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Traditional approach </a:t>
            </a:r>
          </a:p>
        </p:txBody>
      </p:sp>
      <p:sp>
        <p:nvSpPr>
          <p:cNvPr id="71" name="Oval 70"/>
          <p:cNvSpPr/>
          <p:nvPr/>
        </p:nvSpPr>
        <p:spPr>
          <a:xfrm>
            <a:off x="6572250" y="3929063"/>
            <a:ext cx="2376488" cy="100806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More modern approach</a:t>
            </a:r>
          </a:p>
        </p:txBody>
      </p:sp>
      <p:sp>
        <p:nvSpPr>
          <p:cNvPr id="72" name="Left Brace 71"/>
          <p:cNvSpPr/>
          <p:nvPr/>
        </p:nvSpPr>
        <p:spPr>
          <a:xfrm>
            <a:off x="1042988" y="1000125"/>
            <a:ext cx="314325" cy="221456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74" name="Straight Arrow Connector 73"/>
          <p:cNvCxnSpPr>
            <a:stCxn id="72" idx="1"/>
          </p:cNvCxnSpPr>
          <p:nvPr/>
        </p:nvCxnSpPr>
        <p:spPr>
          <a:xfrm rot="10800000" flipV="1">
            <a:off x="1042988" y="2106613"/>
            <a:ext cx="1587" cy="21859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ight Brace 74"/>
          <p:cNvSpPr/>
          <p:nvPr/>
        </p:nvSpPr>
        <p:spPr>
          <a:xfrm>
            <a:off x="7380288" y="1125538"/>
            <a:ext cx="360362" cy="201612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77" name="Straight Arrow Connector 76"/>
          <p:cNvCxnSpPr>
            <a:stCxn id="75" idx="1"/>
          </p:cNvCxnSpPr>
          <p:nvPr/>
        </p:nvCxnSpPr>
        <p:spPr>
          <a:xfrm rot="10800000" flipV="1">
            <a:off x="7740650" y="2133600"/>
            <a:ext cx="1588" cy="18002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75" name="TextBox 31"/>
          <p:cNvSpPr txBox="1">
            <a:spLocks noChangeArrowheads="1"/>
          </p:cNvSpPr>
          <p:nvPr/>
        </p:nvSpPr>
        <p:spPr bwMode="auto">
          <a:xfrm>
            <a:off x="4000500" y="1500188"/>
            <a:ext cx="101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Lucida Sans Unicode" pitchFamily="34" charset="0"/>
              </a:rPr>
              <a:t>Stage 1</a:t>
            </a:r>
          </a:p>
        </p:txBody>
      </p:sp>
      <p:sp>
        <p:nvSpPr>
          <p:cNvPr id="57376" name="TextBox 33"/>
          <p:cNvSpPr txBox="1">
            <a:spLocks noChangeArrowheads="1"/>
          </p:cNvSpPr>
          <p:nvPr/>
        </p:nvSpPr>
        <p:spPr bwMode="auto">
          <a:xfrm>
            <a:off x="5643563" y="3857625"/>
            <a:ext cx="101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Lucida Sans Unicode" pitchFamily="34" charset="0"/>
              </a:rPr>
              <a:t>Stage 2</a:t>
            </a:r>
          </a:p>
        </p:txBody>
      </p:sp>
      <p:sp>
        <p:nvSpPr>
          <p:cNvPr id="57377" name="TextBox 35"/>
          <p:cNvSpPr txBox="1">
            <a:spLocks noChangeArrowheads="1"/>
          </p:cNvSpPr>
          <p:nvPr/>
        </p:nvSpPr>
        <p:spPr bwMode="auto">
          <a:xfrm>
            <a:off x="5643563" y="4572000"/>
            <a:ext cx="101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Lucida Sans Unicode" pitchFamily="34" charset="0"/>
              </a:rPr>
              <a:t>Stage 3</a:t>
            </a:r>
          </a:p>
        </p:txBody>
      </p:sp>
      <p:sp>
        <p:nvSpPr>
          <p:cNvPr id="57378" name="TextBox 37"/>
          <p:cNvSpPr txBox="1">
            <a:spLocks noChangeArrowheads="1"/>
          </p:cNvSpPr>
          <p:nvPr/>
        </p:nvSpPr>
        <p:spPr bwMode="auto">
          <a:xfrm>
            <a:off x="5715000" y="5286375"/>
            <a:ext cx="101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Lucida Sans Unicode" pitchFamily="34" charset="0"/>
              </a:rPr>
              <a:t>Stage 4</a:t>
            </a:r>
          </a:p>
        </p:txBody>
      </p:sp>
    </p:spTree>
    <p:extLst>
      <p:ext uri="{BB962C8B-B14F-4D97-AF65-F5344CB8AC3E}">
        <p14:creationId xmlns:p14="http://schemas.microsoft.com/office/powerpoint/2010/main" val="136820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activities prior to advertising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041481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483768" y="5517232"/>
            <a:ext cx="3882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Or……. Competency Frameworks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76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CIPD Research – most commonly used in competency frameworks</a:t>
            </a:r>
            <a:endParaRPr lang="en-GB" dirty="0"/>
          </a:p>
        </p:txBody>
      </p:sp>
      <p:sp>
        <p:nvSpPr>
          <p:cNvPr id="63490" name="Content Placeholder 10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dirty="0" smtClean="0"/>
              <a:t>communication skills</a:t>
            </a:r>
          </a:p>
          <a:p>
            <a:pPr eaLnBrk="1" hangingPunct="1"/>
            <a:r>
              <a:rPr lang="en-GB" dirty="0" smtClean="0"/>
              <a:t>people management</a:t>
            </a:r>
          </a:p>
          <a:p>
            <a:pPr eaLnBrk="1" hangingPunct="1"/>
            <a:r>
              <a:rPr lang="en-GB" dirty="0" smtClean="0"/>
              <a:t>team skills</a:t>
            </a:r>
          </a:p>
          <a:p>
            <a:pPr eaLnBrk="1" hangingPunct="1"/>
            <a:r>
              <a:rPr lang="en-GB" dirty="0" smtClean="0"/>
              <a:t>customer service skills</a:t>
            </a:r>
          </a:p>
          <a:p>
            <a:pPr eaLnBrk="1" hangingPunct="1"/>
            <a:r>
              <a:rPr lang="en-GB" dirty="0" smtClean="0"/>
              <a:t>results-orientation</a:t>
            </a:r>
          </a:p>
          <a:p>
            <a:pPr eaLnBrk="1" hangingPunct="1"/>
            <a:r>
              <a:rPr lang="en-GB" dirty="0" smtClean="0"/>
              <a:t>problem-solving</a:t>
            </a:r>
          </a:p>
          <a:p>
            <a:pPr eaLnBrk="1" hangingPunct="1"/>
            <a:endParaRPr lang="en-GB" dirty="0" smtClean="0"/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sz="1200" dirty="0" smtClean="0"/>
              <a:t>Source :CIPD Factsheet – May 2011</a:t>
            </a:r>
          </a:p>
        </p:txBody>
      </p:sp>
      <p:sp>
        <p:nvSpPr>
          <p:cNvPr id="82947" name="Date Placeholder 6"/>
          <p:cNvSpPr>
            <a:spLocks noGrp="1"/>
          </p:cNvSpPr>
          <p:nvPr>
            <p:ph type="dt" sz="half" idx="10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680A194-2985-4323-B4B4-61299C2D3CBB}" type="datetime5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16-Jan-13</a:t>
            </a:fld>
            <a:endParaRPr lang="en-GB" smtClean="0"/>
          </a:p>
        </p:txBody>
      </p:sp>
      <p:sp>
        <p:nvSpPr>
          <p:cNvPr id="82948" name="Slide Number Placeholder 8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4E70967-ED99-41EB-8995-4E64E87CE4B1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smtClean="0"/>
          </a:p>
        </p:txBody>
      </p:sp>
      <p:pic>
        <p:nvPicPr>
          <p:cNvPr id="63494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00" y="200025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5962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How many different methods can you identify to generate candidates for a role?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2"/>
          </a:xfrm>
        </p:spPr>
        <p:txBody>
          <a:bodyPr>
            <a:normAutofit fontScale="700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Branding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Internal </a:t>
            </a:r>
            <a:r>
              <a:rPr lang="en-GB" dirty="0" smtClean="0"/>
              <a:t>advertising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Succession planning</a:t>
            </a: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Referral schemes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Placing adverts in press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Company websites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Internet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Social networking sites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External agencies and head-hunters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Building links with schools and Universities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Holding open days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Working with job centres or other government agencies</a:t>
            </a:r>
            <a:endParaRPr lang="en-GB" dirty="0"/>
          </a:p>
        </p:txBody>
      </p:sp>
      <p:sp>
        <p:nvSpPr>
          <p:cNvPr id="83971" name="Date Placeholder 2"/>
          <p:cNvSpPr>
            <a:spLocks noGrp="1"/>
          </p:cNvSpPr>
          <p:nvPr>
            <p:ph type="dt" sz="half" idx="10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1D93AD-1940-4F50-83B3-D4F71B9175F9}" type="datetime5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16-Jan-13</a:t>
            </a:fld>
            <a:endParaRPr lang="en-GB" smtClean="0"/>
          </a:p>
        </p:txBody>
      </p:sp>
      <p:sp>
        <p:nvSpPr>
          <p:cNvPr id="83972" name="Footer Placeholder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 smtClean="0"/>
          </a:p>
        </p:txBody>
      </p:sp>
      <p:sp>
        <p:nvSpPr>
          <p:cNvPr id="83973" name="Slide Number Placeholder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3BE8DFF-4061-4C2E-92B9-AC0237D5718B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557751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Consider........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What factors should be taken into account to determine the most appropriate recruitment methods?</a:t>
            </a:r>
          </a:p>
          <a:p>
            <a:r>
              <a:rPr lang="en-GB" dirty="0" smtClean="0"/>
              <a:t>Level of vacancy </a:t>
            </a:r>
          </a:p>
          <a:p>
            <a:r>
              <a:rPr lang="en-GB" dirty="0" smtClean="0"/>
              <a:t>Importance to the organisation</a:t>
            </a:r>
          </a:p>
          <a:p>
            <a:r>
              <a:rPr lang="en-GB" dirty="0" smtClean="0"/>
              <a:t>Resources available (People/budget/rooms)</a:t>
            </a:r>
          </a:p>
          <a:p>
            <a:r>
              <a:rPr lang="en-GB" dirty="0" smtClean="0"/>
              <a:t>Perceived target groups</a:t>
            </a:r>
          </a:p>
          <a:p>
            <a:r>
              <a:rPr lang="en-GB" dirty="0" smtClean="0"/>
              <a:t>Organisation policy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83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125</TotalTime>
  <Words>585</Words>
  <Application>Microsoft Office PowerPoint</Application>
  <PresentationFormat>On-screen Show (4:3)</PresentationFormat>
  <Paragraphs>179</Paragraphs>
  <Slides>18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Talent Management</vt:lpstr>
      <vt:lpstr>Industries predicted to grow</vt:lpstr>
      <vt:lpstr>Critical Skills shortages</vt:lpstr>
      <vt:lpstr>People are the key to competitive advantage</vt:lpstr>
      <vt:lpstr>What is talent Management?</vt:lpstr>
      <vt:lpstr>Resourcing and Talent Management;  what’s involved?</vt:lpstr>
      <vt:lpstr>CIPD Talent Management Podcast</vt:lpstr>
      <vt:lpstr>What Key HR activities come under the umbrella of talent management?</vt:lpstr>
      <vt:lpstr>Recruitment &amp; Selection</vt:lpstr>
      <vt:lpstr>Factors to consider when recruiting</vt:lpstr>
      <vt:lpstr>Consider....</vt:lpstr>
      <vt:lpstr>Recruitment and Selection Process</vt:lpstr>
      <vt:lpstr>In groups </vt:lpstr>
      <vt:lpstr>Establishing  people requirements</vt:lpstr>
      <vt:lpstr>Key activities prior to advertising</vt:lpstr>
      <vt:lpstr>CIPD Research – most commonly used in competency frameworks</vt:lpstr>
      <vt:lpstr>How many different methods can you identify to generate candidates for a role?</vt:lpstr>
      <vt:lpstr>Consider........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Projector</dc:creator>
  <cp:lastModifiedBy>Morgan, Samantha</cp:lastModifiedBy>
  <cp:revision>7</cp:revision>
  <dcterms:created xsi:type="dcterms:W3CDTF">2013-01-14T21:51:56Z</dcterms:created>
  <dcterms:modified xsi:type="dcterms:W3CDTF">2013-01-16T18:14:11Z</dcterms:modified>
</cp:coreProperties>
</file>