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5"/>
  </p:notesMasterIdLst>
  <p:sldIdLst>
    <p:sldId id="318" r:id="rId3"/>
    <p:sldId id="284" r:id="rId4"/>
    <p:sldId id="298" r:id="rId5"/>
    <p:sldId id="309" r:id="rId6"/>
    <p:sldId id="306" r:id="rId7"/>
    <p:sldId id="322" r:id="rId8"/>
    <p:sldId id="294" r:id="rId9"/>
    <p:sldId id="286" r:id="rId10"/>
    <p:sldId id="297" r:id="rId11"/>
    <p:sldId id="285" r:id="rId12"/>
    <p:sldId id="296" r:id="rId13"/>
    <p:sldId id="307" r:id="rId14"/>
    <p:sldId id="300" r:id="rId15"/>
    <p:sldId id="290" r:id="rId16"/>
    <p:sldId id="303" r:id="rId17"/>
    <p:sldId id="301" r:id="rId18"/>
    <p:sldId id="295" r:id="rId19"/>
    <p:sldId id="302" r:id="rId20"/>
    <p:sldId id="325" r:id="rId21"/>
    <p:sldId id="326" r:id="rId22"/>
    <p:sldId id="327" r:id="rId23"/>
    <p:sldId id="32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D271B8-0C3B-4ACD-A486-117551951A58}" v="44" dt="2025-02-25T16:42:53.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8" autoAdjust="0"/>
    <p:restoredTop sz="94660"/>
  </p:normalViewPr>
  <p:slideViewPr>
    <p:cSldViewPr snapToGrid="0">
      <p:cViewPr varScale="1">
        <p:scale>
          <a:sx n="105" d="100"/>
          <a:sy n="105" d="100"/>
        </p:scale>
        <p:origin x="54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70065-613A-4822-B25F-8FB2B497C140}"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780336-C84E-4674-8C01-08399B72CCFC}" type="slidenum">
              <a:rPr lang="en-GB" smtClean="0"/>
              <a:t>‹#›</a:t>
            </a:fld>
            <a:endParaRPr lang="en-GB"/>
          </a:p>
        </p:txBody>
      </p:sp>
    </p:spTree>
    <p:extLst>
      <p:ext uri="{BB962C8B-B14F-4D97-AF65-F5344CB8AC3E}">
        <p14:creationId xmlns:p14="http://schemas.microsoft.com/office/powerpoint/2010/main" val="2407091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3701-9CD7-F595-CBFA-8D19C169DF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704B01-122C-C800-512F-D6CA629973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CB871F-527C-AC70-F20E-3C1BD838218F}"/>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5" name="Footer Placeholder 4">
            <a:extLst>
              <a:ext uri="{FF2B5EF4-FFF2-40B4-BE49-F238E27FC236}">
                <a16:creationId xmlns:a16="http://schemas.microsoft.com/office/drawing/2014/main" id="{467A8E6A-71C5-A6D3-0EA6-FF09667EA0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F4733D-D2D7-E69F-3A2E-15B3960525E7}"/>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828082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6B3B9-CC54-83A8-D4E9-DD88C966D5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DEB622-7E9F-25FF-5C15-C5E2B80EB4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81D8A0-143D-58F9-F630-7DDC7BC57555}"/>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5" name="Footer Placeholder 4">
            <a:extLst>
              <a:ext uri="{FF2B5EF4-FFF2-40B4-BE49-F238E27FC236}">
                <a16:creationId xmlns:a16="http://schemas.microsoft.com/office/drawing/2014/main" id="{18D4A6D9-2C33-1670-D62D-7A821A5129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33A737-D63F-9ADC-CE88-8528E0C4A2C1}"/>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3855163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E4D82-4766-B129-593D-136658FA8A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0FEEB0-6377-579E-6C97-5F1145A7C6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1B8A7B-CDB5-BA66-A077-D3522AA2024A}"/>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5" name="Footer Placeholder 4">
            <a:extLst>
              <a:ext uri="{FF2B5EF4-FFF2-40B4-BE49-F238E27FC236}">
                <a16:creationId xmlns:a16="http://schemas.microsoft.com/office/drawing/2014/main" id="{892C7CAE-7496-973F-8A5A-240A881BD7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C0B682-4C1B-6379-C376-0F41BF44A70C}"/>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1207925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F656C-6F4F-AB0C-99FB-5AE5C7E02C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53965E-E426-DFA7-1264-63B97B3D7E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BD9701-21A0-A604-4BEA-2B1A5E6FE6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590F49-3528-6A73-230E-8842184DF0E5}"/>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6" name="Footer Placeholder 5">
            <a:extLst>
              <a:ext uri="{FF2B5EF4-FFF2-40B4-BE49-F238E27FC236}">
                <a16:creationId xmlns:a16="http://schemas.microsoft.com/office/drawing/2014/main" id="{175D52F5-9983-7A03-05E0-059BC3F5FC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F57376-95FC-0230-9F60-19C567C0B58E}"/>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3055036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A8C85-800E-67CE-0E88-151EB529D3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19F0A6-3B27-CF8D-241F-2383F9E66D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DE3A5C-9DAB-4703-B019-55F76D7B18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ED26F2-A349-D68B-3852-8D709D1C9A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08DBF9-CB55-942C-732F-311CA64D3C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A51C96-9589-ABA6-148D-72BA6C28F434}"/>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8" name="Footer Placeholder 7">
            <a:extLst>
              <a:ext uri="{FF2B5EF4-FFF2-40B4-BE49-F238E27FC236}">
                <a16:creationId xmlns:a16="http://schemas.microsoft.com/office/drawing/2014/main" id="{A5536595-9CD6-ED79-7710-3BEBD601BA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3633D5-EEB4-212F-F8CE-3BA7558D02B0}"/>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2350612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667BB-A7B7-9431-5722-CC1C6F566AC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F33083-6DBA-D0B3-73E3-162B99E4C0F9}"/>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4" name="Footer Placeholder 3">
            <a:extLst>
              <a:ext uri="{FF2B5EF4-FFF2-40B4-BE49-F238E27FC236}">
                <a16:creationId xmlns:a16="http://schemas.microsoft.com/office/drawing/2014/main" id="{450E83ED-2DAD-B2A9-7F35-AF56E49636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3C018F-7675-3C14-9201-5354831C2BBD}"/>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2252866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173E60-DE22-67E7-805D-BBDEFB5C5B8F}"/>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3" name="Footer Placeholder 2">
            <a:extLst>
              <a:ext uri="{FF2B5EF4-FFF2-40B4-BE49-F238E27FC236}">
                <a16:creationId xmlns:a16="http://schemas.microsoft.com/office/drawing/2014/main" id="{52104683-3B48-433F-8905-2DF4B0BE8A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31B1A4-B736-C6EA-192B-208F78FB6909}"/>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1003331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63DE-C26A-E6AE-42BD-115C1BEC51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D68986-346A-7D10-DB58-AA2B42B8B8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44893C-08A1-DCE3-2BBF-9A905115BC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99870A-B9D1-9F24-EB69-8234632B7948}"/>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6" name="Footer Placeholder 5">
            <a:extLst>
              <a:ext uri="{FF2B5EF4-FFF2-40B4-BE49-F238E27FC236}">
                <a16:creationId xmlns:a16="http://schemas.microsoft.com/office/drawing/2014/main" id="{EF80CECE-070D-821F-ACB1-57927BC969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8F780D-E8CC-CDA1-36B4-C4C78AF4E901}"/>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1341515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7AAC0-E25E-8A5A-FE67-1E05D9F45A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EFA048-8D6D-2451-09DB-6FA78CC476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2E18F8-B624-BDD1-B3F6-3025D3A5CA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A91C1E-B74B-3AAD-AD7A-3AF54BFCC8F9}"/>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6" name="Footer Placeholder 5">
            <a:extLst>
              <a:ext uri="{FF2B5EF4-FFF2-40B4-BE49-F238E27FC236}">
                <a16:creationId xmlns:a16="http://schemas.microsoft.com/office/drawing/2014/main" id="{C39D49BB-F264-AA69-BDC2-53F78B3D2D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3812C7-DD08-C00E-1619-E04BDE37FD49}"/>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1320259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2337A-ED0A-4DD8-B765-1F21679654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DCDB27-71DA-C6CA-0BD7-0972FD7422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3C37F-D5A2-0D1A-9775-D20A86F69ABA}"/>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5" name="Footer Placeholder 4">
            <a:extLst>
              <a:ext uri="{FF2B5EF4-FFF2-40B4-BE49-F238E27FC236}">
                <a16:creationId xmlns:a16="http://schemas.microsoft.com/office/drawing/2014/main" id="{8165A962-97ED-F688-47E4-4D8AFDBBA2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0E13D5-54C5-F2D4-D49D-322138EC300C}"/>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27081146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B58031-3EBA-1C66-4C4A-4E213154BA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97C82E-A40D-4E5B-90E7-B21C7017F5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4AA1C0-1AFE-75D0-6F76-C6BAD48B2362}"/>
              </a:ext>
            </a:extLst>
          </p:cNvPr>
          <p:cNvSpPr>
            <a:spLocks noGrp="1"/>
          </p:cNvSpPr>
          <p:nvPr>
            <p:ph type="dt" sz="half" idx="10"/>
          </p:nvPr>
        </p:nvSpPr>
        <p:spPr/>
        <p:txBody>
          <a:bodyPr/>
          <a:lstStyle/>
          <a:p>
            <a:fld id="{A2A68CA7-A99B-4C03-83EC-04FF4E480C92}" type="datetimeFigureOut">
              <a:rPr lang="en-GB" smtClean="0"/>
              <a:t>25/02/2025</a:t>
            </a:fld>
            <a:endParaRPr lang="en-GB"/>
          </a:p>
        </p:txBody>
      </p:sp>
      <p:sp>
        <p:nvSpPr>
          <p:cNvPr id="5" name="Footer Placeholder 4">
            <a:extLst>
              <a:ext uri="{FF2B5EF4-FFF2-40B4-BE49-F238E27FC236}">
                <a16:creationId xmlns:a16="http://schemas.microsoft.com/office/drawing/2014/main" id="{8A4C7AA2-796B-1ED6-7A5D-60C501C4F2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178911-8CF3-0ECA-FE04-99EDA9279DDC}"/>
              </a:ext>
            </a:extLst>
          </p:cNvPr>
          <p:cNvSpPr>
            <a:spLocks noGrp="1"/>
          </p:cNvSpPr>
          <p:nvPr>
            <p:ph type="sldNum" sz="quarter" idx="12"/>
          </p:nvPr>
        </p:nvSpPr>
        <p:spPr/>
        <p:txBody>
          <a:bodyPr/>
          <a:lstStyle/>
          <a:p>
            <a:fld id="{2CA1767A-9BD8-4BF8-A737-77FD375167A1}" type="slidenum">
              <a:rPr lang="en-GB" smtClean="0"/>
              <a:t>‹#›</a:t>
            </a:fld>
            <a:endParaRPr lang="en-GB"/>
          </a:p>
        </p:txBody>
      </p:sp>
    </p:spTree>
    <p:extLst>
      <p:ext uri="{BB962C8B-B14F-4D97-AF65-F5344CB8AC3E}">
        <p14:creationId xmlns:p14="http://schemas.microsoft.com/office/powerpoint/2010/main" val="27018633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5CE7B-71CA-AB50-D1F8-7DA3F368ACA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1886C05-DFA2-11FE-FEDD-7F34B1F259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1784C78-B2DC-BDBD-DE03-DC7D102A83D6}"/>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5" name="Footer Placeholder 4">
            <a:extLst>
              <a:ext uri="{FF2B5EF4-FFF2-40B4-BE49-F238E27FC236}">
                <a16:creationId xmlns:a16="http://schemas.microsoft.com/office/drawing/2014/main" id="{B43A21A9-22D0-1D62-D2CD-F2A5498808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878DE9-6FA7-EA3A-F017-BB50C962C429}"/>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4031155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78420-89E6-A55F-EE93-3D0A64FB7A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3F47BE0-1215-5351-1916-8CAF25E5E78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16E556-D953-7261-CD21-DB5CA979195C}"/>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5" name="Footer Placeholder 4">
            <a:extLst>
              <a:ext uri="{FF2B5EF4-FFF2-40B4-BE49-F238E27FC236}">
                <a16:creationId xmlns:a16="http://schemas.microsoft.com/office/drawing/2014/main" id="{57156D2B-7F5F-3A8A-6F39-65BBE614C0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C9A9E1-09F4-28E5-1B2F-326ECF0D5CC6}"/>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569750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34D2D-98B7-197D-EE11-29133D3F46B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E4A6CE0-526F-8166-542C-93FD72D792E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9B8A746-041E-7226-C33E-AF83D12EFA34}"/>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5" name="Footer Placeholder 4">
            <a:extLst>
              <a:ext uri="{FF2B5EF4-FFF2-40B4-BE49-F238E27FC236}">
                <a16:creationId xmlns:a16="http://schemas.microsoft.com/office/drawing/2014/main" id="{A790952D-A567-27E0-E66C-92DC4B2143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05C29A-9E22-1803-9528-48EA4F3754B5}"/>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6509810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B9304-4611-A95E-C54E-FFE6D08124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F98B302-A112-1539-B4CD-43CA9B26DE1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F06DCF1-291A-0ABA-8519-6710A932410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F0C8EEB-E444-856E-6205-2AE88EE9C92B}"/>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6" name="Footer Placeholder 5">
            <a:extLst>
              <a:ext uri="{FF2B5EF4-FFF2-40B4-BE49-F238E27FC236}">
                <a16:creationId xmlns:a16="http://schemas.microsoft.com/office/drawing/2014/main" id="{8BF0EA94-6228-3174-A9DE-0B5CE87EC2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1D9F28-1773-692B-93B1-7693ECB0B266}"/>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2295638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6A193-9B2B-69B5-092C-2D6A3668233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17076B1-3ABA-2AA6-BA96-ED8AF893CC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4A31D1-3EE3-1447-3CE2-FD0497C740A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A1087D6-D086-3AD2-2963-813959670B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5BB762B-C9A9-CFBE-1D63-A19FC32814B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D27E554-7F9B-1D81-A9AE-ACBEC55DA2B2}"/>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8" name="Footer Placeholder 7">
            <a:extLst>
              <a:ext uri="{FF2B5EF4-FFF2-40B4-BE49-F238E27FC236}">
                <a16:creationId xmlns:a16="http://schemas.microsoft.com/office/drawing/2014/main" id="{7AABA7B6-5E0A-D77C-3685-E9436C89B2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BD8753-3DBC-1296-5980-CAE8EFD342FC}"/>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3958195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4A4D-2A43-488A-7F55-717EF51B21D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2D89585-30DE-902B-2508-42CB07F7E4A6}"/>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4" name="Footer Placeholder 3">
            <a:extLst>
              <a:ext uri="{FF2B5EF4-FFF2-40B4-BE49-F238E27FC236}">
                <a16:creationId xmlns:a16="http://schemas.microsoft.com/office/drawing/2014/main" id="{68900A5D-3879-6829-3F92-BA8E1F6509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8B104E7-96D2-73AB-9BE9-F812ED6709F3}"/>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19837509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8A58C3-8B3E-7A61-B493-E70FCD5D2DA7}"/>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3" name="Footer Placeholder 2">
            <a:extLst>
              <a:ext uri="{FF2B5EF4-FFF2-40B4-BE49-F238E27FC236}">
                <a16:creationId xmlns:a16="http://schemas.microsoft.com/office/drawing/2014/main" id="{374C8339-9FA8-95B8-7F5B-880466C34E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E85FDE-1898-1050-CFE2-8C0CDEE11B26}"/>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31146231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60967-81AE-D229-CE29-39AD66B12D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C5D48D2-F801-3729-AE34-65CBABEC7F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886F0F3-51BB-4610-BF09-3F75BA060F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B40D63-3534-4806-0DEA-7ED4B26A711D}"/>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6" name="Footer Placeholder 5">
            <a:extLst>
              <a:ext uri="{FF2B5EF4-FFF2-40B4-BE49-F238E27FC236}">
                <a16:creationId xmlns:a16="http://schemas.microsoft.com/office/drawing/2014/main" id="{94B5238E-B2AE-797D-41D2-40EAC5AF30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5EBB4B-B80A-434D-73A2-EC17D958EA32}"/>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8233100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1B136-314E-21C0-E3B8-FE783DF8E4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32E7C45-BE8A-6525-956F-6C817C409B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8A1E9D-B0CC-6514-C0A2-DB98E6A3D1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2D5AE3-32FB-E091-88BA-90F1954BF01F}"/>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6" name="Footer Placeholder 5">
            <a:extLst>
              <a:ext uri="{FF2B5EF4-FFF2-40B4-BE49-F238E27FC236}">
                <a16:creationId xmlns:a16="http://schemas.microsoft.com/office/drawing/2014/main" id="{676E1B1D-C393-EFA8-FFE0-1ECA0AB7DF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6004FC-4D72-596C-87D1-0B239EAE9CE5}"/>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14150608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A129B-F3A4-DB00-0DBC-13369223C52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848F875-46D5-3D88-3248-2C3D6D95DC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ADF850-8917-CFB4-CAC6-5ACB5655DC34}"/>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5" name="Footer Placeholder 4">
            <a:extLst>
              <a:ext uri="{FF2B5EF4-FFF2-40B4-BE49-F238E27FC236}">
                <a16:creationId xmlns:a16="http://schemas.microsoft.com/office/drawing/2014/main" id="{03D7B92E-6F52-967B-A198-027F9030A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A62937-69D6-E794-AC8C-02FE0D4FE19E}"/>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37558309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108BB0-021E-09B5-85AD-DED96ADF6CE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3569515-5243-BA18-6AC5-C735452A82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3361F9-6D80-A05F-1807-26D1AC0A1884}"/>
              </a:ext>
            </a:extLst>
          </p:cNvPr>
          <p:cNvSpPr>
            <a:spLocks noGrp="1"/>
          </p:cNvSpPr>
          <p:nvPr>
            <p:ph type="dt" sz="half" idx="10"/>
          </p:nvPr>
        </p:nvSpPr>
        <p:spPr/>
        <p:txBody>
          <a:bodyPr/>
          <a:lstStyle/>
          <a:p>
            <a:fld id="{B60C3603-3B92-4B4A-B188-E204B8237E57}" type="datetimeFigureOut">
              <a:rPr lang="en-GB" smtClean="0"/>
              <a:t>25/02/2025</a:t>
            </a:fld>
            <a:endParaRPr lang="en-GB"/>
          </a:p>
        </p:txBody>
      </p:sp>
      <p:sp>
        <p:nvSpPr>
          <p:cNvPr id="5" name="Footer Placeholder 4">
            <a:extLst>
              <a:ext uri="{FF2B5EF4-FFF2-40B4-BE49-F238E27FC236}">
                <a16:creationId xmlns:a16="http://schemas.microsoft.com/office/drawing/2014/main" id="{CAFB5237-578E-0364-8CD4-5140B289C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D5F755-DAB4-CB2B-2D8B-F7A4128BBC74}"/>
              </a:ext>
            </a:extLst>
          </p:cNvPr>
          <p:cNvSpPr>
            <a:spLocks noGrp="1"/>
          </p:cNvSpPr>
          <p:nvPr>
            <p:ph type="sldNum" sz="quarter" idx="12"/>
          </p:nvPr>
        </p:nvSpPr>
        <p:spPr/>
        <p:txBody>
          <a:bodyPr/>
          <a:lstStyle/>
          <a:p>
            <a:fld id="{EC524140-B6B3-E944-BEB0-6D1DF55CC7F1}" type="slidenum">
              <a:rPr lang="en-GB" smtClean="0"/>
              <a:t>‹#›</a:t>
            </a:fld>
            <a:endParaRPr lang="en-GB"/>
          </a:p>
        </p:txBody>
      </p:sp>
    </p:spTree>
    <p:extLst>
      <p:ext uri="{BB962C8B-B14F-4D97-AF65-F5344CB8AC3E}">
        <p14:creationId xmlns:p14="http://schemas.microsoft.com/office/powerpoint/2010/main" val="2758490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297919-B0D7-0185-0941-C95509D7CF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B1260B-BE24-C922-97B6-18C2A4A519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C5FA37-D8B7-8FDA-0703-A3380423D1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2A68CA7-A99B-4C03-83EC-04FF4E480C92}" type="datetimeFigureOut">
              <a:rPr lang="en-GB" smtClean="0"/>
              <a:t>25/02/2025</a:t>
            </a:fld>
            <a:endParaRPr lang="en-GB"/>
          </a:p>
        </p:txBody>
      </p:sp>
      <p:sp>
        <p:nvSpPr>
          <p:cNvPr id="5" name="Footer Placeholder 4">
            <a:extLst>
              <a:ext uri="{FF2B5EF4-FFF2-40B4-BE49-F238E27FC236}">
                <a16:creationId xmlns:a16="http://schemas.microsoft.com/office/drawing/2014/main" id="{1B3E7709-603D-1A24-797E-E00DC5E736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D4BDC8B-2E0A-A262-3FAD-F4B95B82EC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A1767A-9BD8-4BF8-A737-77FD375167A1}" type="slidenum">
              <a:rPr lang="en-GB" smtClean="0"/>
              <a:t>‹#›</a:t>
            </a:fld>
            <a:endParaRPr lang="en-GB"/>
          </a:p>
        </p:txBody>
      </p:sp>
    </p:spTree>
    <p:extLst>
      <p:ext uri="{BB962C8B-B14F-4D97-AF65-F5344CB8AC3E}">
        <p14:creationId xmlns:p14="http://schemas.microsoft.com/office/powerpoint/2010/main" val="1758108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15F2FF-77C4-DC35-8ADE-E82856FA05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3860262-611F-FB8E-4ABA-4C06066492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7C44B66-3E9F-7D2B-7480-DA463EBB21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0C3603-3B92-4B4A-B188-E204B8237E57}" type="datetimeFigureOut">
              <a:rPr lang="en-GB" smtClean="0"/>
              <a:t>25/02/2025</a:t>
            </a:fld>
            <a:endParaRPr lang="en-GB"/>
          </a:p>
        </p:txBody>
      </p:sp>
      <p:sp>
        <p:nvSpPr>
          <p:cNvPr id="5" name="Footer Placeholder 4">
            <a:extLst>
              <a:ext uri="{FF2B5EF4-FFF2-40B4-BE49-F238E27FC236}">
                <a16:creationId xmlns:a16="http://schemas.microsoft.com/office/drawing/2014/main" id="{9CC99754-3EE8-DD55-182E-9AED69E92E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95CA682-0590-2757-E0B8-BDB224B840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524140-B6B3-E944-BEB0-6D1DF55CC7F1}" type="slidenum">
              <a:rPr lang="en-GB" smtClean="0"/>
              <a:t>‹#›</a:t>
            </a:fld>
            <a:endParaRPr lang="en-GB"/>
          </a:p>
        </p:txBody>
      </p:sp>
    </p:spTree>
    <p:extLst>
      <p:ext uri="{BB962C8B-B14F-4D97-AF65-F5344CB8AC3E}">
        <p14:creationId xmlns:p14="http://schemas.microsoft.com/office/powerpoint/2010/main" val="800756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www.standard.co.uk/news/london/creative-industry-jobs-london-economy-city-hall-report-b1118830.html" TargetMode="External"/><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news/articles/crlx8zyw9xeo#comments" TargetMode="External"/><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s://www.eastquaywatchet.co.uk/" TargetMode="External"/><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s://www.prospects.ac.uk/careers-advice/what-can-i-do-with-my-degree/photography"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hyperlink" Target="https://www.prospects.ac.uk/careers-advice/what-can-i-do-with-my-degree/photography"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F3EA-EA34-3007-3EC4-738D0D6DFC8D}"/>
              </a:ext>
            </a:extLst>
          </p:cNvPr>
          <p:cNvSpPr>
            <a:spLocks noGrp="1"/>
          </p:cNvSpPr>
          <p:nvPr>
            <p:ph type="ctrTitle"/>
          </p:nvPr>
        </p:nvSpPr>
        <p:spPr/>
        <p:txBody>
          <a:bodyPr/>
          <a:lstStyle/>
          <a:p>
            <a:r>
              <a:rPr lang="en-GB" dirty="0"/>
              <a:t>Component 2 – </a:t>
            </a:r>
            <a:br>
              <a:rPr lang="en-GB" dirty="0"/>
            </a:br>
            <a:r>
              <a:rPr lang="en-GB" dirty="0"/>
              <a:t>The Graduate Plan</a:t>
            </a:r>
          </a:p>
        </p:txBody>
      </p:sp>
      <p:sp>
        <p:nvSpPr>
          <p:cNvPr id="3" name="Subtitle 2">
            <a:extLst>
              <a:ext uri="{FF2B5EF4-FFF2-40B4-BE49-F238E27FC236}">
                <a16:creationId xmlns:a16="http://schemas.microsoft.com/office/drawing/2014/main" id="{A7A719B9-0DAE-B77A-0335-DC36B1356BE2}"/>
              </a:ext>
            </a:extLst>
          </p:cNvPr>
          <p:cNvSpPr>
            <a:spLocks noGrp="1"/>
          </p:cNvSpPr>
          <p:nvPr>
            <p:ph type="subTitle" idx="1"/>
          </p:nvPr>
        </p:nvSpPr>
        <p:spPr>
          <a:xfrm>
            <a:off x="3084576" y="3602038"/>
            <a:ext cx="6022848" cy="1655762"/>
          </a:xfrm>
        </p:spPr>
        <p:txBody>
          <a:bodyPr/>
          <a:lstStyle/>
          <a:p>
            <a:r>
              <a:rPr lang="en-GB" dirty="0"/>
              <a:t>Using your skills and research to plan for your future, post-graduation.</a:t>
            </a:r>
          </a:p>
        </p:txBody>
      </p:sp>
    </p:spTree>
    <p:extLst>
      <p:ext uri="{BB962C8B-B14F-4D97-AF65-F5344CB8AC3E}">
        <p14:creationId xmlns:p14="http://schemas.microsoft.com/office/powerpoint/2010/main" val="1427941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33F01-3EBC-8007-1543-15C4F4FAA5C0}"/>
              </a:ext>
            </a:extLst>
          </p:cNvPr>
          <p:cNvSpPr>
            <a:spLocks noGrp="1"/>
          </p:cNvSpPr>
          <p:nvPr>
            <p:ph type="title"/>
          </p:nvPr>
        </p:nvSpPr>
        <p:spPr/>
        <p:txBody>
          <a:bodyPr/>
          <a:lstStyle/>
          <a:p>
            <a:r>
              <a:rPr lang="en-GB" dirty="0"/>
              <a:t>Graduate Plan - Purpose and Overview</a:t>
            </a:r>
          </a:p>
        </p:txBody>
      </p:sp>
      <p:sp>
        <p:nvSpPr>
          <p:cNvPr id="3" name="Content Placeholder 2">
            <a:extLst>
              <a:ext uri="{FF2B5EF4-FFF2-40B4-BE49-F238E27FC236}">
                <a16:creationId xmlns:a16="http://schemas.microsoft.com/office/drawing/2014/main" id="{9236B4C7-2AFF-8F51-30E3-D912393693FE}"/>
              </a:ext>
            </a:extLst>
          </p:cNvPr>
          <p:cNvSpPr>
            <a:spLocks noGrp="1"/>
          </p:cNvSpPr>
          <p:nvPr>
            <p:ph idx="1"/>
          </p:nvPr>
        </p:nvSpPr>
        <p:spPr>
          <a:xfrm>
            <a:off x="838200" y="1690688"/>
            <a:ext cx="10515600" cy="4498239"/>
          </a:xfrm>
        </p:spPr>
        <p:txBody>
          <a:bodyPr>
            <a:normAutofit fontScale="92500" lnSpcReduction="10000"/>
          </a:bodyPr>
          <a:lstStyle/>
          <a:p>
            <a:pPr marL="0" indent="0">
              <a:spcAft>
                <a:spcPts val="1200"/>
              </a:spcAft>
              <a:buNone/>
            </a:pPr>
            <a:r>
              <a:rPr lang="en-GB" dirty="0"/>
              <a:t>As you come to the end of your studies, you have the opportunity to reflect on </a:t>
            </a:r>
            <a:r>
              <a:rPr lang="en-GB" dirty="0">
                <a:highlight>
                  <a:srgbClr val="FFFF00"/>
                </a:highlight>
              </a:rPr>
              <a:t>your position </a:t>
            </a:r>
            <a:r>
              <a:rPr lang="en-GB" dirty="0"/>
              <a:t>within the photography industry. </a:t>
            </a:r>
          </a:p>
          <a:p>
            <a:pPr marL="0" indent="0">
              <a:spcAft>
                <a:spcPts val="1200"/>
              </a:spcAft>
              <a:buNone/>
            </a:pPr>
            <a:r>
              <a:rPr lang="en-GB" dirty="0"/>
              <a:t>This </a:t>
            </a:r>
            <a:r>
              <a:rPr lang="en-GB" dirty="0">
                <a:highlight>
                  <a:srgbClr val="FFFF00"/>
                </a:highlight>
              </a:rPr>
              <a:t>industry changes constantly</a:t>
            </a:r>
            <a:r>
              <a:rPr lang="en-GB" dirty="0"/>
              <a:t>, with broad external pressures such as </a:t>
            </a:r>
            <a:r>
              <a:rPr lang="en-GB" dirty="0">
                <a:highlight>
                  <a:srgbClr val="FFFF00"/>
                </a:highlight>
              </a:rPr>
              <a:t>funding, technology and finance </a:t>
            </a:r>
            <a:r>
              <a:rPr lang="en-GB" dirty="0"/>
              <a:t>providing and limiting opportunity. </a:t>
            </a:r>
          </a:p>
          <a:p>
            <a:pPr marL="0" indent="0">
              <a:spcAft>
                <a:spcPts val="1200"/>
              </a:spcAft>
              <a:buNone/>
            </a:pPr>
            <a:r>
              <a:rPr lang="en-GB" dirty="0"/>
              <a:t>Similarly, your own </a:t>
            </a:r>
            <a:r>
              <a:rPr lang="en-GB" dirty="0">
                <a:highlight>
                  <a:srgbClr val="FFFF00"/>
                </a:highlight>
              </a:rPr>
              <a:t>skills, interests and personal situations </a:t>
            </a:r>
            <a:r>
              <a:rPr lang="en-GB" dirty="0"/>
              <a:t>impact how you will want/be able to engage with this industry.</a:t>
            </a:r>
          </a:p>
          <a:p>
            <a:pPr marL="0" indent="0">
              <a:spcAft>
                <a:spcPts val="1200"/>
              </a:spcAft>
              <a:buNone/>
            </a:pPr>
            <a:endParaRPr lang="en-GB" dirty="0"/>
          </a:p>
          <a:p>
            <a:pPr marL="0" indent="0">
              <a:spcAft>
                <a:spcPts val="1200"/>
              </a:spcAft>
              <a:buNone/>
            </a:pPr>
            <a:r>
              <a:rPr lang="en-GB" dirty="0"/>
              <a:t>The graduate plan is opportunity to </a:t>
            </a:r>
            <a:r>
              <a:rPr lang="en-GB" dirty="0">
                <a:highlight>
                  <a:srgbClr val="FFFF00"/>
                </a:highlight>
              </a:rPr>
              <a:t>research, reflect and plan </a:t>
            </a:r>
            <a:r>
              <a:rPr lang="en-GB" dirty="0"/>
              <a:t>for this set of potentials prior to graduation – a skill you will use </a:t>
            </a:r>
            <a:r>
              <a:rPr lang="en-GB" dirty="0">
                <a:highlight>
                  <a:srgbClr val="FFFF00"/>
                </a:highlight>
              </a:rPr>
              <a:t>throughout your career</a:t>
            </a:r>
            <a:r>
              <a:rPr lang="en-GB" dirty="0"/>
              <a:t>.</a:t>
            </a:r>
          </a:p>
        </p:txBody>
      </p:sp>
      <p:cxnSp>
        <p:nvCxnSpPr>
          <p:cNvPr id="9" name="Straight Connector 8">
            <a:extLst>
              <a:ext uri="{FF2B5EF4-FFF2-40B4-BE49-F238E27FC236}">
                <a16:creationId xmlns:a16="http://schemas.microsoft.com/office/drawing/2014/main" id="{F9DE3493-5F90-2698-8040-3F503DEA9C5A}"/>
              </a:ext>
            </a:extLst>
          </p:cNvPr>
          <p:cNvCxnSpPr/>
          <p:nvPr/>
        </p:nvCxnSpPr>
        <p:spPr>
          <a:xfrm>
            <a:off x="631902" y="4605677"/>
            <a:ext cx="10928195"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0412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holding an umbrella&#10;&#10;Description automatically generated">
            <a:extLst>
              <a:ext uri="{FF2B5EF4-FFF2-40B4-BE49-F238E27FC236}">
                <a16:creationId xmlns:a16="http://schemas.microsoft.com/office/drawing/2014/main" id="{BD3540E7-5370-3B6A-3A01-952BB1B58429}"/>
              </a:ext>
            </a:extLst>
          </p:cNvPr>
          <p:cNvPicPr>
            <a:picLocks noChangeAspect="1"/>
          </p:cNvPicPr>
          <p:nvPr/>
        </p:nvPicPr>
        <p:blipFill>
          <a:blip r:embed="rId2"/>
          <a:stretch>
            <a:fillRect/>
          </a:stretch>
        </p:blipFill>
        <p:spPr>
          <a:xfrm>
            <a:off x="252946" y="290074"/>
            <a:ext cx="6590767" cy="6277852"/>
          </a:xfrm>
          <a:prstGeom prst="rect">
            <a:avLst/>
          </a:prstGeom>
        </p:spPr>
      </p:pic>
      <p:sp>
        <p:nvSpPr>
          <p:cNvPr id="8" name="TextBox 7">
            <a:extLst>
              <a:ext uri="{FF2B5EF4-FFF2-40B4-BE49-F238E27FC236}">
                <a16:creationId xmlns:a16="http://schemas.microsoft.com/office/drawing/2014/main" id="{63B2EE45-1194-1E0D-5B7F-16217E70B4FF}"/>
              </a:ext>
            </a:extLst>
          </p:cNvPr>
          <p:cNvSpPr txBox="1"/>
          <p:nvPr/>
        </p:nvSpPr>
        <p:spPr>
          <a:xfrm>
            <a:off x="7671459" y="1625422"/>
            <a:ext cx="3902249"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Orbikular"/>
                <a:ea typeface="+mn-ea"/>
                <a:cs typeface="+mn-cs"/>
              </a:rPr>
              <a:t>The research found that more than 1.1m jobs in the capital (21.1 per cent) in 2021 were held by people employed in the creative economy, up from 882,000 (16.9 per cent) in 2016. </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0" name="TextBox 9">
            <a:extLst>
              <a:ext uri="{FF2B5EF4-FFF2-40B4-BE49-F238E27FC236}">
                <a16:creationId xmlns:a16="http://schemas.microsoft.com/office/drawing/2014/main" id="{7C5DC61E-171A-5C3F-F408-03FB9095F7ED}"/>
              </a:ext>
            </a:extLst>
          </p:cNvPr>
          <p:cNvSpPr txBox="1"/>
          <p:nvPr/>
        </p:nvSpPr>
        <p:spPr>
          <a:xfrm>
            <a:off x="7671459" y="3429000"/>
            <a:ext cx="4278085"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hlinkClick r:id="rId3"/>
              </a:rPr>
              <a:t>One in five London jobs is now in the creative economy, report reveals | Evening Standard</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D87A2041-3EB2-61B1-1A2B-1744691CD846}"/>
              </a:ext>
            </a:extLst>
          </p:cNvPr>
          <p:cNvSpPr/>
          <p:nvPr/>
        </p:nvSpPr>
        <p:spPr>
          <a:xfrm>
            <a:off x="252946" y="190005"/>
            <a:ext cx="2181496" cy="60564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566024CA-6846-F0CF-1A93-AA6B2D69998E}"/>
              </a:ext>
            </a:extLst>
          </p:cNvPr>
          <p:cNvSpPr/>
          <p:nvPr/>
        </p:nvSpPr>
        <p:spPr>
          <a:xfrm>
            <a:off x="7671459" y="1625421"/>
            <a:ext cx="3787116" cy="27269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63717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17EFCB-1DDF-95F9-3125-F445E1E888CA}"/>
              </a:ext>
            </a:extLst>
          </p:cNvPr>
          <p:cNvPicPr>
            <a:picLocks noChangeAspect="1"/>
          </p:cNvPicPr>
          <p:nvPr/>
        </p:nvPicPr>
        <p:blipFill>
          <a:blip r:embed="rId2"/>
          <a:srcRect l="15874" t="26222" r="39876" b="8445"/>
          <a:stretch/>
        </p:blipFill>
        <p:spPr>
          <a:xfrm>
            <a:off x="533399" y="579120"/>
            <a:ext cx="6716175" cy="5577840"/>
          </a:xfrm>
          <a:prstGeom prst="rect">
            <a:avLst/>
          </a:prstGeom>
        </p:spPr>
      </p:pic>
      <p:sp>
        <p:nvSpPr>
          <p:cNvPr id="7" name="TextBox 6">
            <a:extLst>
              <a:ext uri="{FF2B5EF4-FFF2-40B4-BE49-F238E27FC236}">
                <a16:creationId xmlns:a16="http://schemas.microsoft.com/office/drawing/2014/main" id="{B4CE4D7C-B84F-3167-5DC7-192DC3BC3A21}"/>
              </a:ext>
            </a:extLst>
          </p:cNvPr>
          <p:cNvSpPr txBox="1"/>
          <p:nvPr/>
        </p:nvSpPr>
        <p:spPr>
          <a:xfrm>
            <a:off x="7437120" y="5318761"/>
            <a:ext cx="4084320" cy="923330"/>
          </a:xfrm>
          <a:prstGeom prst="rect">
            <a:avLst/>
          </a:prstGeom>
          <a:noFill/>
        </p:spPr>
        <p:txBody>
          <a:bodyPr wrap="square">
            <a:spAutoFit/>
          </a:bodyPr>
          <a:lstStyle/>
          <a:p>
            <a:r>
              <a:rPr lang="en-GB" dirty="0">
                <a:hlinkClick r:id="rId3"/>
              </a:rPr>
              <a:t>Welsh government budget: Arts in Wales to get extra £4.4m funding - BBC News</a:t>
            </a:r>
            <a:endParaRPr lang="en-GB" dirty="0"/>
          </a:p>
        </p:txBody>
      </p:sp>
      <p:sp>
        <p:nvSpPr>
          <p:cNvPr id="8" name="Content Placeholder 2">
            <a:extLst>
              <a:ext uri="{FF2B5EF4-FFF2-40B4-BE49-F238E27FC236}">
                <a16:creationId xmlns:a16="http://schemas.microsoft.com/office/drawing/2014/main" id="{D44034F4-9022-7143-D44C-D2E69C97CDBB}"/>
              </a:ext>
            </a:extLst>
          </p:cNvPr>
          <p:cNvSpPr>
            <a:spLocks noGrp="1"/>
          </p:cNvSpPr>
          <p:nvPr>
            <p:ph idx="1"/>
          </p:nvPr>
        </p:nvSpPr>
        <p:spPr>
          <a:xfrm>
            <a:off x="7574279" y="615909"/>
            <a:ext cx="4084321" cy="4498239"/>
          </a:xfrm>
        </p:spPr>
        <p:txBody>
          <a:bodyPr>
            <a:normAutofit/>
          </a:bodyPr>
          <a:lstStyle/>
          <a:p>
            <a:pPr marL="0" indent="0">
              <a:buNone/>
            </a:pPr>
            <a:r>
              <a:rPr lang="en-GB" dirty="0"/>
              <a:t>Arts funding has seen huge cuts in the last 10 years, however The Welsh Government are beginning to reprioritise:</a:t>
            </a:r>
          </a:p>
          <a:p>
            <a:pPr marL="0" indent="0">
              <a:buNone/>
            </a:pPr>
            <a:r>
              <a:rPr lang="en-GB" dirty="0"/>
              <a:t>This February article shows the Welsh Government effectively reverses cuts made over a year ago.</a:t>
            </a:r>
          </a:p>
        </p:txBody>
      </p:sp>
    </p:spTree>
    <p:extLst>
      <p:ext uri="{BB962C8B-B14F-4D97-AF65-F5344CB8AC3E}">
        <p14:creationId xmlns:p14="http://schemas.microsoft.com/office/powerpoint/2010/main" val="2182007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Photo">
            <a:extLst>
              <a:ext uri="{FF2B5EF4-FFF2-40B4-BE49-F238E27FC236}">
                <a16:creationId xmlns:a16="http://schemas.microsoft.com/office/drawing/2014/main" id="{B30206A6-F196-D09F-190E-169FE35B80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8B326C9-B572-6D47-95C0-3D90B2F82C9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hlinkClick r:id="rId3"/>
              </a:rPr>
              <a:t>East Quay Watchet</a:t>
            </a:r>
            <a:endParaRPr lang="en-US" sz="3600">
              <a:solidFill>
                <a:schemeClr val="tx1">
                  <a:lumMod val="85000"/>
                  <a:lumOff val="15000"/>
                </a:schemeClr>
              </a:solidFill>
            </a:endParaRPr>
          </a:p>
        </p:txBody>
      </p:sp>
      <p:cxnSp>
        <p:nvCxnSpPr>
          <p:cNvPr id="1033" name="Straight Connector 103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2929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06551C1A-8856-27FB-8AEF-7473F3098B19}"/>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BBC19899-8CFC-E8C5-6308-D50BCD427F65}"/>
              </a:ext>
            </a:extLst>
          </p:cNvPr>
          <p:cNvSpPr>
            <a:spLocks noGrp="1"/>
          </p:cNvSpPr>
          <p:nvPr>
            <p:ph type="subTitle" idx="1"/>
          </p:nvPr>
        </p:nvSpPr>
        <p:spPr>
          <a:xfrm>
            <a:off x="8458200" y="5154168"/>
            <a:ext cx="2892986" cy="1261872"/>
          </a:xfrm>
        </p:spPr>
        <p:txBody>
          <a:bodyPr anchor="ctr">
            <a:normAutofit/>
          </a:bodyPr>
          <a:lstStyle/>
          <a:p>
            <a:pPr algn="l"/>
            <a:r>
              <a:rPr lang="en-GB" sz="2000" dirty="0">
                <a:solidFill>
                  <a:schemeClr val="bg1"/>
                </a:solidFill>
              </a:rPr>
              <a:t>How it should be formatted, what it should demonstrate and how it’s graded.</a:t>
            </a:r>
          </a:p>
        </p:txBody>
      </p:sp>
      <p:sp>
        <p:nvSpPr>
          <p:cNvPr id="9" name="TextBox 8">
            <a:extLst>
              <a:ext uri="{FF2B5EF4-FFF2-40B4-BE49-F238E27FC236}">
                <a16:creationId xmlns:a16="http://schemas.microsoft.com/office/drawing/2014/main" id="{2C9BB3C9-820A-EB46-B25E-87A5FFCD45DB}"/>
              </a:ext>
            </a:extLst>
          </p:cNvPr>
          <p:cNvSpPr txBox="1"/>
          <p:nvPr/>
        </p:nvSpPr>
        <p:spPr>
          <a:xfrm>
            <a:off x="335280" y="516374"/>
            <a:ext cx="609600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Graduate Plan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a:solidFill>
                  <a:prstClr val="white"/>
                </a:solidFill>
                <a:latin typeface="Futura Std Book" panose="020B0502020204020303" pitchFamily="34" charset="0"/>
              </a:rPr>
              <a:t>Guidance and Format</a:t>
            </a:r>
            <a:endPar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 </a:t>
            </a:r>
            <a:endParaRPr kumimoji="0" lang="en-GB" sz="2800" b="0"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endParaRPr>
          </a:p>
        </p:txBody>
      </p:sp>
    </p:spTree>
    <p:extLst>
      <p:ext uri="{BB962C8B-B14F-4D97-AF65-F5344CB8AC3E}">
        <p14:creationId xmlns:p14="http://schemas.microsoft.com/office/powerpoint/2010/main" val="26998280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EE7BF-B8EC-D9F9-0F2B-FC38BFF17AA2}"/>
              </a:ext>
            </a:extLst>
          </p:cNvPr>
          <p:cNvSpPr>
            <a:spLocks noGrp="1"/>
          </p:cNvSpPr>
          <p:nvPr>
            <p:ph type="title"/>
          </p:nvPr>
        </p:nvSpPr>
        <p:spPr/>
        <p:txBody>
          <a:bodyPr/>
          <a:lstStyle/>
          <a:p>
            <a:r>
              <a:rPr lang="en-GB" dirty="0"/>
              <a:t>Guidance</a:t>
            </a:r>
          </a:p>
        </p:txBody>
      </p:sp>
      <p:sp>
        <p:nvSpPr>
          <p:cNvPr id="3" name="Content Placeholder 2">
            <a:extLst>
              <a:ext uri="{FF2B5EF4-FFF2-40B4-BE49-F238E27FC236}">
                <a16:creationId xmlns:a16="http://schemas.microsoft.com/office/drawing/2014/main" id="{7B3C9940-27CB-CF71-D477-A5D098DE7D8C}"/>
              </a:ext>
            </a:extLst>
          </p:cNvPr>
          <p:cNvSpPr>
            <a:spLocks noGrp="1"/>
          </p:cNvSpPr>
          <p:nvPr>
            <p:ph idx="1"/>
          </p:nvPr>
        </p:nvSpPr>
        <p:spPr/>
        <p:txBody>
          <a:bodyPr/>
          <a:lstStyle/>
          <a:p>
            <a:r>
              <a:rPr lang="en-GB" dirty="0"/>
              <a:t>Your Plan should reflect </a:t>
            </a:r>
            <a:r>
              <a:rPr lang="en-GB" b="1" u="sng" dirty="0"/>
              <a:t>research and reflection. </a:t>
            </a:r>
          </a:p>
          <a:p>
            <a:r>
              <a:rPr lang="en-GB" dirty="0"/>
              <a:t>Be positive and reflect ambition.</a:t>
            </a:r>
          </a:p>
          <a:p>
            <a:r>
              <a:rPr lang="en-GB" dirty="0"/>
              <a:t>Use the 4 headings provided.</a:t>
            </a:r>
          </a:p>
          <a:p>
            <a:r>
              <a:rPr lang="en-GB" dirty="0"/>
              <a:t>Reference and quote where possible using a reference list - Harvard Method is appropriate.</a:t>
            </a:r>
          </a:p>
          <a:p>
            <a:r>
              <a:rPr lang="en-GB" dirty="0"/>
              <a:t>It need not exceed 3000 words. Consider 500 words per section as a basic guide.</a:t>
            </a:r>
          </a:p>
        </p:txBody>
      </p:sp>
    </p:spTree>
    <p:extLst>
      <p:ext uri="{BB962C8B-B14F-4D97-AF65-F5344CB8AC3E}">
        <p14:creationId xmlns:p14="http://schemas.microsoft.com/office/powerpoint/2010/main" val="4033737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CA1F9A6-0696-2B73-713C-FCD703B6712A}"/>
              </a:ext>
            </a:extLst>
          </p:cNvPr>
          <p:cNvSpPr>
            <a:spLocks noGrp="1"/>
          </p:cNvSpPr>
          <p:nvPr>
            <p:ph type="title"/>
          </p:nvPr>
        </p:nvSpPr>
        <p:spPr>
          <a:xfrm>
            <a:off x="838200" y="300680"/>
            <a:ext cx="10515600" cy="1325563"/>
          </a:xfrm>
        </p:spPr>
        <p:txBody>
          <a:bodyPr>
            <a:noAutofit/>
          </a:bodyPr>
          <a:lstStyle/>
          <a:p>
            <a:r>
              <a:rPr lang="en-GB" sz="3600" dirty="0"/>
              <a:t>Component </a:t>
            </a:r>
            <a:r>
              <a:rPr lang="en-GB" sz="4800" dirty="0"/>
              <a:t>2</a:t>
            </a:r>
            <a:r>
              <a:rPr lang="en-GB" sz="3600" dirty="0"/>
              <a:t> - A 6 month post-graduation plan </a:t>
            </a:r>
          </a:p>
        </p:txBody>
      </p:sp>
      <p:sp>
        <p:nvSpPr>
          <p:cNvPr id="7" name="Content Placeholder 6">
            <a:extLst>
              <a:ext uri="{FF2B5EF4-FFF2-40B4-BE49-F238E27FC236}">
                <a16:creationId xmlns:a16="http://schemas.microsoft.com/office/drawing/2014/main" id="{8CB89CF5-1914-00DA-A01C-C7F8E9399FE3}"/>
              </a:ext>
            </a:extLst>
          </p:cNvPr>
          <p:cNvSpPr>
            <a:spLocks noGrp="1"/>
          </p:cNvSpPr>
          <p:nvPr>
            <p:ph idx="1"/>
          </p:nvPr>
        </p:nvSpPr>
        <p:spPr>
          <a:xfrm>
            <a:off x="495802" y="1690688"/>
            <a:ext cx="6267492" cy="3289773"/>
          </a:xfrm>
          <a:ln>
            <a:solidFill>
              <a:schemeClr val="tx1"/>
            </a:solidFill>
          </a:ln>
        </p:spPr>
        <p:txBody>
          <a:bodyPr>
            <a:normAutofit fontScale="92500" lnSpcReduction="20000"/>
          </a:bodyPr>
          <a:lstStyle/>
          <a:p>
            <a:pPr marL="0" indent="0">
              <a:buNone/>
            </a:pPr>
            <a:r>
              <a:rPr lang="en-GB" b="1" u="sng" dirty="0"/>
              <a:t>Guidance</a:t>
            </a:r>
          </a:p>
          <a:p>
            <a:r>
              <a:rPr lang="en-GB" dirty="0"/>
              <a:t>Follow the proforma provided.</a:t>
            </a:r>
          </a:p>
          <a:p>
            <a:r>
              <a:rPr lang="en-GB" dirty="0"/>
              <a:t>Should reflect research into your relevant industry. </a:t>
            </a:r>
          </a:p>
          <a:p>
            <a:r>
              <a:rPr lang="en-GB" dirty="0"/>
              <a:t>Can list potential clients/employers/funding bodies etc.</a:t>
            </a:r>
          </a:p>
          <a:p>
            <a:r>
              <a:rPr lang="en-GB" dirty="0"/>
              <a:t>Should consider current pressures</a:t>
            </a:r>
          </a:p>
          <a:p>
            <a:r>
              <a:rPr lang="en-GB" dirty="0"/>
              <a:t>Should be unique to your situation, rather than a generalised report.</a:t>
            </a:r>
          </a:p>
        </p:txBody>
      </p:sp>
      <p:sp>
        <p:nvSpPr>
          <p:cNvPr id="20" name="Rectangle 19">
            <a:extLst>
              <a:ext uri="{FF2B5EF4-FFF2-40B4-BE49-F238E27FC236}">
                <a16:creationId xmlns:a16="http://schemas.microsoft.com/office/drawing/2014/main" id="{D6497A31-0404-F443-7238-C857CEE9893D}"/>
              </a:ext>
            </a:extLst>
          </p:cNvPr>
          <p:cNvSpPr/>
          <p:nvPr/>
        </p:nvSpPr>
        <p:spPr>
          <a:xfrm>
            <a:off x="7050510" y="1690688"/>
            <a:ext cx="4645688" cy="48666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2" name="Graphic 1" descr="Contract with solid fill">
            <a:extLst>
              <a:ext uri="{FF2B5EF4-FFF2-40B4-BE49-F238E27FC236}">
                <a16:creationId xmlns:a16="http://schemas.microsoft.com/office/drawing/2014/main" id="{1E83F8A4-D215-896C-7CD6-89C9EC66AFF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98050" y="2769474"/>
            <a:ext cx="2550607" cy="2550607"/>
          </a:xfrm>
          <a:prstGeom prst="rect">
            <a:avLst/>
          </a:prstGeom>
        </p:spPr>
      </p:pic>
    </p:spTree>
    <p:extLst>
      <p:ext uri="{BB962C8B-B14F-4D97-AF65-F5344CB8AC3E}">
        <p14:creationId xmlns:p14="http://schemas.microsoft.com/office/powerpoint/2010/main" val="62636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B4135BBE-10E6-1664-A6E0-5D6AA94D8234}"/>
              </a:ext>
            </a:extLst>
          </p:cNvPr>
          <p:cNvGraphicFramePr>
            <a:graphicFrameLocks noGrp="1"/>
          </p:cNvGraphicFramePr>
          <p:nvPr>
            <p:extLst>
              <p:ext uri="{D42A27DB-BD31-4B8C-83A1-F6EECF244321}">
                <p14:modId xmlns:p14="http://schemas.microsoft.com/office/powerpoint/2010/main" val="2531792003"/>
              </p:ext>
            </p:extLst>
          </p:nvPr>
        </p:nvGraphicFramePr>
        <p:xfrm>
          <a:off x="791066" y="937689"/>
          <a:ext cx="4066309" cy="4982621"/>
        </p:xfrm>
        <a:graphic>
          <a:graphicData uri="http://schemas.openxmlformats.org/drawingml/2006/table">
            <a:tbl>
              <a:tblPr firstRow="1" bandRow="1">
                <a:tableStyleId>{073A0DAA-6AF3-43AB-8588-CEC1D06C72B9}</a:tableStyleId>
              </a:tblPr>
              <a:tblGrid>
                <a:gridCol w="4066309">
                  <a:extLst>
                    <a:ext uri="{9D8B030D-6E8A-4147-A177-3AD203B41FA5}">
                      <a16:colId xmlns:a16="http://schemas.microsoft.com/office/drawing/2014/main" val="3556567215"/>
                    </a:ext>
                  </a:extLst>
                </a:gridCol>
              </a:tblGrid>
              <a:tr h="534272">
                <a:tc>
                  <a:txBody>
                    <a:bodyPr/>
                    <a:lstStyle/>
                    <a:p>
                      <a:r>
                        <a:rPr lang="en-GB" dirty="0"/>
                        <a:t>Graduate Plan</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22103578"/>
                  </a:ext>
                </a:extLst>
              </a:tr>
              <a:tr h="516243">
                <a:tc>
                  <a:txBody>
                    <a:bodyPr/>
                    <a:lstStyle/>
                    <a:p>
                      <a:r>
                        <a:rPr lang="en-GB" dirty="0"/>
                        <a:t>Submission Checklist</a:t>
                      </a:r>
                    </a:p>
                  </a:txBody>
                  <a:tcPr/>
                </a:tc>
                <a:extLst>
                  <a:ext uri="{0D108BD9-81ED-4DB2-BD59-A6C34878D82A}">
                    <a16:rowId xmlns:a16="http://schemas.microsoft.com/office/drawing/2014/main" val="4018167536"/>
                  </a:ext>
                </a:extLst>
              </a:tr>
              <a:tr h="3932106">
                <a:tc>
                  <a:txBody>
                    <a:bodyPr/>
                    <a:lstStyle/>
                    <a:p>
                      <a:pPr marL="285750" marR="0" lvl="0" indent="-285750" algn="l" defTabSz="914400" rtl="0" eaLnBrk="1" fontAlgn="auto" latinLnBrk="0" hangingPunct="1">
                        <a:lnSpc>
                          <a:spcPct val="100000"/>
                        </a:lnSpc>
                        <a:spcBef>
                          <a:spcPts val="0"/>
                        </a:spcBef>
                        <a:spcAft>
                          <a:spcPts val="600"/>
                        </a:spcAft>
                        <a:buClrTx/>
                        <a:buSzTx/>
                        <a:buFont typeface="Wingdings" panose="05000000000000000000" pitchFamily="2" charset="2"/>
                        <a:buChar char="q"/>
                        <a:tabLst/>
                        <a:defRPr/>
                      </a:pPr>
                      <a:r>
                        <a:rPr lang="en-GB" sz="1400" dirty="0">
                          <a:solidFill>
                            <a:schemeClr val="tx1"/>
                          </a:solidFill>
                          <a:latin typeface="Arial" panose="020B0604020202020204" pitchFamily="34" charset="0"/>
                          <a:cs typeface="Arial" panose="020B0604020202020204" pitchFamily="34" charset="0"/>
                        </a:rPr>
                        <a:t>(1) Reflected maturely on your current situation?</a:t>
                      </a:r>
                    </a:p>
                    <a:p>
                      <a:pPr marL="285750" marR="0" lvl="0" indent="-285750" algn="l" defTabSz="914400" rtl="0" eaLnBrk="1" fontAlgn="auto" latinLnBrk="0" hangingPunct="1">
                        <a:lnSpc>
                          <a:spcPct val="100000"/>
                        </a:lnSpc>
                        <a:spcBef>
                          <a:spcPts val="0"/>
                        </a:spcBef>
                        <a:spcAft>
                          <a:spcPts val="600"/>
                        </a:spcAft>
                        <a:buClrTx/>
                        <a:buSzTx/>
                        <a:buFont typeface="Wingdings" panose="05000000000000000000" pitchFamily="2" charset="2"/>
                        <a:buChar char="q"/>
                        <a:tabLst/>
                        <a:defRPr/>
                      </a:pPr>
                      <a:r>
                        <a:rPr lang="en-GB" sz="1400" dirty="0">
                          <a:solidFill>
                            <a:schemeClr val="tx1"/>
                          </a:solidFill>
                          <a:latin typeface="Arial" panose="020B0604020202020204" pitchFamily="34" charset="0"/>
                          <a:cs typeface="Arial" panose="020B0604020202020204" pitchFamily="34" charset="0"/>
                        </a:rPr>
                        <a:t>(1) Used subject-specific language?</a:t>
                      </a:r>
                    </a:p>
                    <a:p>
                      <a:pPr marL="285750" indent="-285750">
                        <a:spcAft>
                          <a:spcPts val="600"/>
                        </a:spcAft>
                        <a:buFont typeface="Wingdings" panose="05000000000000000000" pitchFamily="2" charset="2"/>
                        <a:buChar char="q"/>
                      </a:pPr>
                      <a:r>
                        <a:rPr lang="en-GB" sz="1400" dirty="0">
                          <a:solidFill>
                            <a:schemeClr val="tx1"/>
                          </a:solidFill>
                          <a:latin typeface="Arial" panose="020B0604020202020204" pitchFamily="34" charset="0"/>
                          <a:cs typeface="Arial" panose="020B0604020202020204" pitchFamily="34" charset="0"/>
                        </a:rPr>
                        <a:t>(2) Researched a particular industry?</a:t>
                      </a:r>
                    </a:p>
                    <a:p>
                      <a:pPr marL="285750" indent="-285750">
                        <a:spcAft>
                          <a:spcPts val="600"/>
                        </a:spcAft>
                        <a:buFont typeface="Wingdings" panose="05000000000000000000" pitchFamily="2" charset="2"/>
                        <a:buChar char="q"/>
                      </a:pPr>
                      <a:r>
                        <a:rPr lang="en-GB" sz="1400" dirty="0">
                          <a:solidFill>
                            <a:schemeClr val="tx1"/>
                          </a:solidFill>
                          <a:latin typeface="Arial" panose="020B0604020202020204" pitchFamily="34" charset="0"/>
                          <a:cs typeface="Arial" panose="020B0604020202020204" pitchFamily="34" charset="0"/>
                        </a:rPr>
                        <a:t>(2) Talked about the processes in that industry relevant to my role?</a:t>
                      </a:r>
                    </a:p>
                    <a:p>
                      <a:pPr marL="285750" indent="-285750">
                        <a:spcAft>
                          <a:spcPts val="600"/>
                        </a:spcAft>
                        <a:buFont typeface="Wingdings" panose="05000000000000000000" pitchFamily="2" charset="2"/>
                        <a:buChar char="q"/>
                      </a:pPr>
                      <a:r>
                        <a:rPr lang="en-GB" sz="1400" dirty="0">
                          <a:solidFill>
                            <a:schemeClr val="tx1"/>
                          </a:solidFill>
                          <a:latin typeface="Arial" panose="020B0604020202020204" pitchFamily="34" charset="0"/>
                          <a:cs typeface="Arial" panose="020B0604020202020204" pitchFamily="34" charset="0"/>
                        </a:rPr>
                        <a:t>(3) Shown understanding of necessary skills?</a:t>
                      </a:r>
                    </a:p>
                    <a:p>
                      <a:pPr marL="285750" marR="0" lvl="0" indent="-285750" algn="l" defTabSz="914400" rtl="0" eaLnBrk="1" fontAlgn="auto" latinLnBrk="0" hangingPunct="1">
                        <a:lnSpc>
                          <a:spcPct val="100000"/>
                        </a:lnSpc>
                        <a:spcBef>
                          <a:spcPts val="0"/>
                        </a:spcBef>
                        <a:spcAft>
                          <a:spcPts val="600"/>
                        </a:spcAft>
                        <a:buClrTx/>
                        <a:buSzTx/>
                        <a:buFont typeface="Wingdings" panose="05000000000000000000" pitchFamily="2" charset="2"/>
                        <a:buChar char="q"/>
                        <a:tabLst/>
                        <a:defRPr/>
                      </a:pPr>
                      <a:r>
                        <a:rPr lang="en-GB" sz="1400" dirty="0">
                          <a:solidFill>
                            <a:schemeClr val="tx1"/>
                          </a:solidFill>
                          <a:latin typeface="Arial" panose="020B0604020202020204" pitchFamily="34" charset="0"/>
                          <a:cs typeface="Arial" panose="020B0604020202020204" pitchFamily="34" charset="0"/>
                        </a:rPr>
                        <a:t>(3) Discussed the role as part of a career path?</a:t>
                      </a:r>
                    </a:p>
                    <a:p>
                      <a:pPr marL="285750" indent="-285750">
                        <a:spcAft>
                          <a:spcPts val="600"/>
                        </a:spcAft>
                        <a:buFont typeface="Wingdings" panose="05000000000000000000" pitchFamily="2" charset="2"/>
                        <a:buChar char="q"/>
                      </a:pPr>
                      <a:r>
                        <a:rPr lang="en-GB" sz="1400" dirty="0">
                          <a:solidFill>
                            <a:schemeClr val="tx1"/>
                          </a:solidFill>
                          <a:latin typeface="Arial" panose="020B0604020202020204" pitchFamily="34" charset="0"/>
                          <a:cs typeface="Arial" panose="020B0604020202020204" pitchFamily="34" charset="0"/>
                        </a:rPr>
                        <a:t>(4) Continued a skill practiced at university (discuss the module)?</a:t>
                      </a:r>
                    </a:p>
                    <a:p>
                      <a:pPr marL="285750" indent="-285750">
                        <a:spcAft>
                          <a:spcPts val="600"/>
                        </a:spcAft>
                        <a:buFont typeface="Wingdings" panose="05000000000000000000" pitchFamily="2" charset="2"/>
                        <a:buChar char="q"/>
                      </a:pPr>
                      <a:r>
                        <a:rPr lang="en-GB" sz="1400" dirty="0">
                          <a:solidFill>
                            <a:schemeClr val="tx1"/>
                          </a:solidFill>
                          <a:latin typeface="Arial" panose="020B0604020202020204" pitchFamily="34" charset="0"/>
                          <a:cs typeface="Arial" panose="020B0604020202020204" pitchFamily="34" charset="0"/>
                        </a:rPr>
                        <a:t>(4) Discussed existing skills and areas for improvement?</a:t>
                      </a:r>
                    </a:p>
                  </a:txBody>
                  <a:tcPr/>
                </a:tc>
                <a:extLst>
                  <a:ext uri="{0D108BD9-81ED-4DB2-BD59-A6C34878D82A}">
                    <a16:rowId xmlns:a16="http://schemas.microsoft.com/office/drawing/2014/main" val="3437211429"/>
                  </a:ext>
                </a:extLst>
              </a:tr>
            </a:tbl>
          </a:graphicData>
        </a:graphic>
      </p:graphicFrame>
      <p:sp>
        <p:nvSpPr>
          <p:cNvPr id="5" name="Content Placeholder 2">
            <a:extLst>
              <a:ext uri="{FF2B5EF4-FFF2-40B4-BE49-F238E27FC236}">
                <a16:creationId xmlns:a16="http://schemas.microsoft.com/office/drawing/2014/main" id="{A1DF93CC-76EA-8476-844E-89C8384CFE7D}"/>
              </a:ext>
            </a:extLst>
          </p:cNvPr>
          <p:cNvSpPr>
            <a:spLocks noGrp="1"/>
          </p:cNvSpPr>
          <p:nvPr>
            <p:ph idx="1"/>
          </p:nvPr>
        </p:nvSpPr>
        <p:spPr>
          <a:xfrm>
            <a:off x="5557652" y="265648"/>
            <a:ext cx="6151418" cy="6400327"/>
          </a:xfrm>
        </p:spPr>
        <p:txBody>
          <a:bodyPr>
            <a:normAutofit/>
          </a:bodyPr>
          <a:lstStyle/>
          <a:p>
            <a:pPr marL="0" indent="0">
              <a:buNone/>
            </a:pPr>
            <a:r>
              <a:rPr lang="en-GB" b="1" dirty="0"/>
              <a:t>This Week:</a:t>
            </a:r>
          </a:p>
          <a:p>
            <a:pPr marL="0" indent="0">
              <a:buNone/>
            </a:pPr>
            <a:r>
              <a:rPr lang="en-GB" b="1" dirty="0"/>
              <a:t>Section 1 – Overview</a:t>
            </a:r>
          </a:p>
          <a:p>
            <a:pPr lvl="1"/>
            <a:r>
              <a:rPr lang="en-GB" dirty="0"/>
              <a:t>Summary of your plan</a:t>
            </a:r>
          </a:p>
          <a:p>
            <a:pPr marL="0" indent="0">
              <a:buNone/>
            </a:pPr>
            <a:r>
              <a:rPr lang="en-GB" b="1" dirty="0"/>
              <a:t>Section 2 – Research</a:t>
            </a:r>
          </a:p>
          <a:p>
            <a:pPr lvl="1"/>
            <a:r>
              <a:rPr lang="en-GB" dirty="0"/>
              <a:t>Identify industry area</a:t>
            </a:r>
          </a:p>
          <a:p>
            <a:pPr lvl="1"/>
            <a:r>
              <a:rPr lang="en-GB" dirty="0"/>
              <a:t>Identify career path, skills, training</a:t>
            </a:r>
          </a:p>
          <a:p>
            <a:pPr marL="0" indent="0">
              <a:buNone/>
            </a:pPr>
            <a:endParaRPr lang="en-GB" dirty="0"/>
          </a:p>
          <a:p>
            <a:pPr marL="0" indent="0">
              <a:buNone/>
            </a:pPr>
            <a:r>
              <a:rPr lang="en-GB" b="1" dirty="0"/>
              <a:t>Next Week: </a:t>
            </a:r>
          </a:p>
          <a:p>
            <a:pPr marL="0" indent="0">
              <a:buNone/>
            </a:pPr>
            <a:r>
              <a:rPr lang="en-GB" b="1" dirty="0"/>
              <a:t>Section 3 – Planning</a:t>
            </a:r>
          </a:p>
          <a:p>
            <a:pPr lvl="1"/>
            <a:r>
              <a:rPr lang="en-GB" dirty="0"/>
              <a:t>Timeline your plan</a:t>
            </a:r>
          </a:p>
          <a:p>
            <a:pPr lvl="1"/>
            <a:r>
              <a:rPr lang="en-GB" dirty="0"/>
              <a:t>Realistic, ambitious career goals</a:t>
            </a:r>
          </a:p>
          <a:p>
            <a:pPr marL="0" indent="0">
              <a:buNone/>
            </a:pPr>
            <a:r>
              <a:rPr lang="en-GB" b="1" dirty="0"/>
              <a:t>Section 3 – Preparation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11090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33F01-3EBC-8007-1543-15C4F4FAA5C0}"/>
              </a:ext>
            </a:extLst>
          </p:cNvPr>
          <p:cNvSpPr>
            <a:spLocks noGrp="1"/>
          </p:cNvSpPr>
          <p:nvPr>
            <p:ph type="title"/>
          </p:nvPr>
        </p:nvSpPr>
        <p:spPr/>
        <p:txBody>
          <a:bodyPr/>
          <a:lstStyle/>
          <a:p>
            <a:r>
              <a:rPr lang="en-GB" dirty="0"/>
              <a:t>Graduate Plan</a:t>
            </a:r>
          </a:p>
        </p:txBody>
      </p:sp>
      <p:sp>
        <p:nvSpPr>
          <p:cNvPr id="3" name="Content Placeholder 2">
            <a:extLst>
              <a:ext uri="{FF2B5EF4-FFF2-40B4-BE49-F238E27FC236}">
                <a16:creationId xmlns:a16="http://schemas.microsoft.com/office/drawing/2014/main" id="{9236B4C7-2AFF-8F51-30E3-D912393693FE}"/>
              </a:ext>
            </a:extLst>
          </p:cNvPr>
          <p:cNvSpPr>
            <a:spLocks noGrp="1"/>
          </p:cNvSpPr>
          <p:nvPr>
            <p:ph idx="1"/>
          </p:nvPr>
        </p:nvSpPr>
        <p:spPr/>
        <p:txBody>
          <a:bodyPr/>
          <a:lstStyle/>
          <a:p>
            <a:pPr marL="0" indent="0">
              <a:buNone/>
            </a:pPr>
            <a:r>
              <a:rPr lang="en-GB" dirty="0"/>
              <a:t>Format/Sections</a:t>
            </a:r>
          </a:p>
          <a:p>
            <a:pPr marL="514350" indent="-514350">
              <a:buFont typeface="+mj-lt"/>
              <a:buAutoNum type="arabicPeriod"/>
            </a:pPr>
            <a:r>
              <a:rPr lang="en-GB" b="1" dirty="0"/>
              <a:t>Overview</a:t>
            </a:r>
            <a:r>
              <a:rPr lang="en-GB" dirty="0"/>
              <a:t> - Current practice, major skills, secondary skills. Interests, practice/opportunities to date.</a:t>
            </a:r>
          </a:p>
          <a:p>
            <a:pPr marL="514350" indent="-514350">
              <a:buFont typeface="+mj-lt"/>
              <a:buAutoNum type="arabicPeriod"/>
            </a:pPr>
            <a:r>
              <a:rPr lang="en-GB" b="1" dirty="0"/>
              <a:t>Research </a:t>
            </a:r>
            <a:r>
              <a:rPr lang="en-GB" dirty="0"/>
              <a:t>– You should consider researching potential avenues for your career. These should be theoretical or actual. </a:t>
            </a:r>
          </a:p>
          <a:p>
            <a:pPr marL="514350" indent="-514350">
              <a:buFont typeface="+mj-lt"/>
              <a:buAutoNum type="arabicPeriod"/>
            </a:pPr>
            <a:r>
              <a:rPr lang="en-GB" b="1" dirty="0"/>
              <a:t>Plan –</a:t>
            </a:r>
            <a:r>
              <a:rPr lang="en-GB" dirty="0"/>
              <a:t> This should be a logical, time-sensitive plan of activities over the next 3-5 years including skills-building.</a:t>
            </a:r>
          </a:p>
          <a:p>
            <a:pPr marL="514350" indent="-514350">
              <a:buFont typeface="+mj-lt"/>
              <a:buAutoNum type="arabicPeriod"/>
            </a:pPr>
            <a:r>
              <a:rPr lang="en-GB" b="1" dirty="0"/>
              <a:t>Preparation –</a:t>
            </a:r>
            <a:r>
              <a:rPr lang="en-GB" dirty="0"/>
              <a:t> A short section on preparations which can be made before graduation – including your degree show.</a:t>
            </a:r>
            <a:endParaRPr lang="en-GB" b="1" dirty="0"/>
          </a:p>
        </p:txBody>
      </p:sp>
    </p:spTree>
    <p:extLst>
      <p:ext uri="{BB962C8B-B14F-4D97-AF65-F5344CB8AC3E}">
        <p14:creationId xmlns:p14="http://schemas.microsoft.com/office/powerpoint/2010/main" val="41058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8896D5-4FB7-BC64-54D2-71A73A8EA5E6}"/>
              </a:ext>
            </a:extLst>
          </p:cNvPr>
          <p:cNvSpPr>
            <a:spLocks noGrp="1"/>
          </p:cNvSpPr>
          <p:nvPr>
            <p:ph type="subTitle" idx="1"/>
          </p:nvPr>
        </p:nvSpPr>
        <p:spPr>
          <a:xfrm>
            <a:off x="8458200" y="5154168"/>
            <a:ext cx="2892986" cy="1261872"/>
          </a:xfrm>
        </p:spPr>
        <p:txBody>
          <a:bodyPr anchor="ctr">
            <a:normAutofit fontScale="92500" lnSpcReduction="10000"/>
          </a:bodyPr>
          <a:lstStyle/>
          <a:p>
            <a:pPr algn="l"/>
            <a:r>
              <a:rPr lang="en-GB" sz="2000" dirty="0">
                <a:solidFill>
                  <a:schemeClr val="bg1"/>
                </a:solidFill>
              </a:rPr>
              <a:t>Your overview is written last because you should include information relevant to the other sections.</a:t>
            </a:r>
          </a:p>
        </p:txBody>
      </p:sp>
      <p:sp>
        <p:nvSpPr>
          <p:cNvPr id="9" name="TextBox 8">
            <a:extLst>
              <a:ext uri="{FF2B5EF4-FFF2-40B4-BE49-F238E27FC236}">
                <a16:creationId xmlns:a16="http://schemas.microsoft.com/office/drawing/2014/main" id="{1998550D-21AA-FF98-D371-236FC67F2F9D}"/>
              </a:ext>
            </a:extLst>
          </p:cNvPr>
          <p:cNvSpPr txBox="1"/>
          <p:nvPr/>
        </p:nvSpPr>
        <p:spPr>
          <a:xfrm>
            <a:off x="335280" y="516374"/>
            <a:ext cx="609600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Graduate Plan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Section 1 - Overview</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 </a:t>
            </a:r>
            <a:endParaRPr kumimoji="0" lang="en-GB" sz="2800" b="0"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endParaRPr>
          </a:p>
        </p:txBody>
      </p:sp>
    </p:spTree>
    <p:extLst>
      <p:ext uri="{BB962C8B-B14F-4D97-AF65-F5344CB8AC3E}">
        <p14:creationId xmlns:p14="http://schemas.microsoft.com/office/powerpoint/2010/main" val="371988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780BA-A7A3-34EB-40AE-95E1FCE235CE}"/>
              </a:ext>
            </a:extLst>
          </p:cNvPr>
          <p:cNvSpPr>
            <a:spLocks noGrp="1"/>
          </p:cNvSpPr>
          <p:nvPr>
            <p:ph type="title"/>
          </p:nvPr>
        </p:nvSpPr>
        <p:spPr>
          <a:xfrm>
            <a:off x="838200" y="365125"/>
            <a:ext cx="10515600" cy="1060767"/>
          </a:xfrm>
        </p:spPr>
        <p:txBody>
          <a:bodyPr>
            <a:normAutofit fontScale="90000"/>
          </a:bodyPr>
          <a:lstStyle/>
          <a:p>
            <a:r>
              <a:rPr lang="en-GB" sz="7200" b="1" dirty="0"/>
              <a:t>1</a:t>
            </a:r>
            <a:r>
              <a:rPr lang="en-GB" dirty="0"/>
              <a:t> - Overview</a:t>
            </a:r>
          </a:p>
        </p:txBody>
      </p:sp>
      <p:sp>
        <p:nvSpPr>
          <p:cNvPr id="3" name="Content Placeholder 2">
            <a:extLst>
              <a:ext uri="{FF2B5EF4-FFF2-40B4-BE49-F238E27FC236}">
                <a16:creationId xmlns:a16="http://schemas.microsoft.com/office/drawing/2014/main" id="{339D3C0A-BD89-939B-2CBC-8452A8A9D9F6}"/>
              </a:ext>
            </a:extLst>
          </p:cNvPr>
          <p:cNvSpPr>
            <a:spLocks noGrp="1"/>
          </p:cNvSpPr>
          <p:nvPr>
            <p:ph idx="1"/>
          </p:nvPr>
        </p:nvSpPr>
        <p:spPr>
          <a:xfrm>
            <a:off x="838200" y="3208972"/>
            <a:ext cx="11033760" cy="3283903"/>
          </a:xfrm>
        </p:spPr>
        <p:txBody>
          <a:bodyPr/>
          <a:lstStyle/>
          <a:p>
            <a:pPr marL="0" indent="0">
              <a:buNone/>
            </a:pPr>
            <a:r>
              <a:rPr lang="en-GB" dirty="0"/>
              <a:t>The purpose of the overview is to:</a:t>
            </a:r>
          </a:p>
          <a:p>
            <a:pPr>
              <a:spcBef>
                <a:spcPts val="0"/>
              </a:spcBef>
            </a:pPr>
            <a:r>
              <a:rPr lang="en-GB" sz="3200" b="1" dirty="0"/>
              <a:t>Highlight your researched industry route -  (100 words)</a:t>
            </a:r>
          </a:p>
          <a:p>
            <a:pPr marL="0" indent="0">
              <a:spcBef>
                <a:spcPts val="0"/>
              </a:spcBef>
              <a:spcAft>
                <a:spcPts val="1600"/>
              </a:spcAft>
              <a:buNone/>
            </a:pPr>
            <a:r>
              <a:rPr lang="en-GB" sz="2400" dirty="0"/>
              <a:t>Mentioning companies/artists/routes that are relevant. </a:t>
            </a:r>
            <a:r>
              <a:rPr lang="en-GB" sz="2400" dirty="0">
                <a:highlight>
                  <a:srgbClr val="FFFF00"/>
                </a:highlight>
              </a:rPr>
              <a:t>(Use section 2)</a:t>
            </a:r>
          </a:p>
          <a:p>
            <a:pPr>
              <a:spcBef>
                <a:spcPts val="0"/>
              </a:spcBef>
            </a:pPr>
            <a:r>
              <a:rPr lang="en-GB" sz="3200" b="1" dirty="0"/>
              <a:t>Discuss the timeline –  (100 words)</a:t>
            </a:r>
          </a:p>
          <a:p>
            <a:pPr marL="0" indent="0">
              <a:spcBef>
                <a:spcPts val="0"/>
              </a:spcBef>
              <a:spcAft>
                <a:spcPts val="1600"/>
              </a:spcAft>
              <a:buNone/>
            </a:pPr>
            <a:r>
              <a:rPr lang="en-GB" sz="2400" dirty="0"/>
              <a:t>Minimum of 6 months, but including progression. </a:t>
            </a:r>
            <a:r>
              <a:rPr lang="en-GB" sz="2400" dirty="0">
                <a:highlight>
                  <a:srgbClr val="FFFF00"/>
                </a:highlight>
              </a:rPr>
              <a:t>(Use section 3)</a:t>
            </a:r>
          </a:p>
          <a:p>
            <a:pPr>
              <a:spcBef>
                <a:spcPts val="0"/>
              </a:spcBef>
            </a:pPr>
            <a:r>
              <a:rPr lang="en-GB" sz="3200" b="1" dirty="0"/>
              <a:t>Highlight your relevant skills and experiences – 100 words</a:t>
            </a:r>
          </a:p>
          <a:p>
            <a:pPr marL="0" indent="0">
              <a:spcBef>
                <a:spcPts val="0"/>
              </a:spcBef>
              <a:buNone/>
            </a:pPr>
            <a:r>
              <a:rPr lang="en-GB" sz="2400" dirty="0"/>
              <a:t>Including what you are already doing and what you could do now. </a:t>
            </a:r>
            <a:r>
              <a:rPr lang="en-GB" sz="2400" dirty="0">
                <a:highlight>
                  <a:srgbClr val="FFFF00"/>
                </a:highlight>
              </a:rPr>
              <a:t>(Use section 4)</a:t>
            </a:r>
          </a:p>
        </p:txBody>
      </p:sp>
      <p:sp>
        <p:nvSpPr>
          <p:cNvPr id="5" name="Content Placeholder 2">
            <a:extLst>
              <a:ext uri="{FF2B5EF4-FFF2-40B4-BE49-F238E27FC236}">
                <a16:creationId xmlns:a16="http://schemas.microsoft.com/office/drawing/2014/main" id="{FC7D4969-B144-4C8F-4876-1DD2553C633F}"/>
              </a:ext>
            </a:extLst>
          </p:cNvPr>
          <p:cNvSpPr txBox="1">
            <a:spLocks/>
          </p:cNvSpPr>
          <p:nvPr/>
        </p:nvSpPr>
        <p:spPr>
          <a:xfrm>
            <a:off x="838200" y="1425892"/>
            <a:ext cx="11033760" cy="32839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i="1" dirty="0"/>
              <a:t>Your Overview is a summary/introduction to your document. It will highlight the key points of the three following sections. As such it is written last. </a:t>
            </a:r>
            <a:endParaRPr lang="en-GB" sz="2400" b="1" i="1" dirty="0">
              <a:highlight>
                <a:srgbClr val="FFFF00"/>
              </a:highlight>
            </a:endParaRPr>
          </a:p>
        </p:txBody>
      </p:sp>
    </p:spTree>
    <p:extLst>
      <p:ext uri="{BB962C8B-B14F-4D97-AF65-F5344CB8AC3E}">
        <p14:creationId xmlns:p14="http://schemas.microsoft.com/office/powerpoint/2010/main" val="448256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8896D5-4FB7-BC64-54D2-71A73A8EA5E6}"/>
              </a:ext>
            </a:extLst>
          </p:cNvPr>
          <p:cNvSpPr>
            <a:spLocks noGrp="1"/>
          </p:cNvSpPr>
          <p:nvPr>
            <p:ph type="subTitle" idx="1"/>
          </p:nvPr>
        </p:nvSpPr>
        <p:spPr>
          <a:xfrm>
            <a:off x="8458200" y="5154168"/>
            <a:ext cx="2892986" cy="1261872"/>
          </a:xfrm>
        </p:spPr>
        <p:txBody>
          <a:bodyPr anchor="ctr">
            <a:normAutofit/>
          </a:bodyPr>
          <a:lstStyle/>
          <a:p>
            <a:pPr algn="l"/>
            <a:r>
              <a:rPr lang="en-GB" sz="2000" dirty="0">
                <a:solidFill>
                  <a:schemeClr val="bg1"/>
                </a:solidFill>
              </a:rPr>
              <a:t>Researching a chosen industry/path and reflecting on your findings.</a:t>
            </a:r>
          </a:p>
        </p:txBody>
      </p:sp>
      <p:sp>
        <p:nvSpPr>
          <p:cNvPr id="9" name="TextBox 8">
            <a:extLst>
              <a:ext uri="{FF2B5EF4-FFF2-40B4-BE49-F238E27FC236}">
                <a16:creationId xmlns:a16="http://schemas.microsoft.com/office/drawing/2014/main" id="{1998550D-21AA-FF98-D371-236FC67F2F9D}"/>
              </a:ext>
            </a:extLst>
          </p:cNvPr>
          <p:cNvSpPr txBox="1"/>
          <p:nvPr/>
        </p:nvSpPr>
        <p:spPr>
          <a:xfrm>
            <a:off x="335280" y="516374"/>
            <a:ext cx="609600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Graduate Plan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Section 2 - Research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 </a:t>
            </a:r>
            <a:endParaRPr kumimoji="0" lang="en-GB" sz="2800" b="0"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endParaRPr>
          </a:p>
        </p:txBody>
      </p:sp>
    </p:spTree>
    <p:extLst>
      <p:ext uri="{BB962C8B-B14F-4D97-AF65-F5344CB8AC3E}">
        <p14:creationId xmlns:p14="http://schemas.microsoft.com/office/powerpoint/2010/main" val="3556927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07525-6106-D905-26D5-CA465E317CD4}"/>
              </a:ext>
            </a:extLst>
          </p:cNvPr>
          <p:cNvSpPr>
            <a:spLocks noGrp="1"/>
          </p:cNvSpPr>
          <p:nvPr>
            <p:ph type="title"/>
          </p:nvPr>
        </p:nvSpPr>
        <p:spPr/>
        <p:txBody>
          <a:bodyPr/>
          <a:lstStyle/>
          <a:p>
            <a:r>
              <a:rPr lang="en-GB" sz="7200" b="1" dirty="0"/>
              <a:t>2</a:t>
            </a:r>
            <a:r>
              <a:rPr lang="en-GB" b="1" dirty="0"/>
              <a:t> - Research</a:t>
            </a:r>
            <a:endParaRPr lang="en-GB" dirty="0"/>
          </a:p>
        </p:txBody>
      </p:sp>
      <p:sp>
        <p:nvSpPr>
          <p:cNvPr id="3" name="Content Placeholder 2">
            <a:extLst>
              <a:ext uri="{FF2B5EF4-FFF2-40B4-BE49-F238E27FC236}">
                <a16:creationId xmlns:a16="http://schemas.microsoft.com/office/drawing/2014/main" id="{A151FA3C-7003-E53C-095D-949CFDC38F6B}"/>
              </a:ext>
            </a:extLst>
          </p:cNvPr>
          <p:cNvSpPr>
            <a:spLocks noGrp="1"/>
          </p:cNvSpPr>
          <p:nvPr>
            <p:ph idx="1"/>
          </p:nvPr>
        </p:nvSpPr>
        <p:spPr>
          <a:xfrm>
            <a:off x="838200" y="1825625"/>
            <a:ext cx="10515600" cy="4667250"/>
          </a:xfrm>
        </p:spPr>
        <p:txBody>
          <a:bodyPr>
            <a:normAutofit/>
          </a:bodyPr>
          <a:lstStyle/>
          <a:p>
            <a:pPr marL="0" indent="0">
              <a:spcAft>
                <a:spcPts val="1200"/>
              </a:spcAft>
              <a:buNone/>
            </a:pPr>
            <a:r>
              <a:rPr lang="en-GB" dirty="0"/>
              <a:t>Your research section will be unique. It will take into account both the industry you wish to engage with and your personal situation.</a:t>
            </a:r>
          </a:p>
          <a:p>
            <a:pPr>
              <a:spcAft>
                <a:spcPts val="1200"/>
              </a:spcAft>
            </a:pPr>
            <a:r>
              <a:rPr lang="en-GB" sz="2400" dirty="0"/>
              <a:t>You’ll find a strategy for deciding your industry…</a:t>
            </a:r>
          </a:p>
          <a:p>
            <a:pPr>
              <a:spcAft>
                <a:spcPts val="1200"/>
              </a:spcAft>
            </a:pPr>
            <a:r>
              <a:rPr lang="en-GB" sz="2400" dirty="0"/>
              <a:t>You’ll research the companies…</a:t>
            </a:r>
          </a:p>
          <a:p>
            <a:pPr>
              <a:spcAft>
                <a:spcPts val="1200"/>
              </a:spcAft>
            </a:pPr>
            <a:r>
              <a:rPr lang="en-GB" sz="2400" dirty="0"/>
              <a:t>You’ll outline the graduate route and future roles in that career path…</a:t>
            </a:r>
          </a:p>
          <a:p>
            <a:pPr>
              <a:spcAft>
                <a:spcPts val="1200"/>
              </a:spcAft>
            </a:pPr>
            <a:r>
              <a:rPr lang="en-GB" sz="2400" dirty="0"/>
              <a:t>You’ll reflect on your strengths and weaknesses.</a:t>
            </a:r>
          </a:p>
        </p:txBody>
      </p:sp>
    </p:spTree>
    <p:extLst>
      <p:ext uri="{BB962C8B-B14F-4D97-AF65-F5344CB8AC3E}">
        <p14:creationId xmlns:p14="http://schemas.microsoft.com/office/powerpoint/2010/main" val="109620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560B-EC00-06D1-27E3-BEBDBBFB65A8}"/>
              </a:ext>
            </a:extLst>
          </p:cNvPr>
          <p:cNvSpPr>
            <a:spLocks noGrp="1"/>
          </p:cNvSpPr>
          <p:nvPr>
            <p:ph type="title"/>
          </p:nvPr>
        </p:nvSpPr>
        <p:spPr/>
        <p:txBody>
          <a:bodyPr/>
          <a:lstStyle/>
          <a:p>
            <a:r>
              <a:rPr lang="en-GB" dirty="0"/>
              <a:t>Student exemplar</a:t>
            </a:r>
          </a:p>
        </p:txBody>
      </p:sp>
      <p:sp>
        <p:nvSpPr>
          <p:cNvPr id="3" name="Content Placeholder 2">
            <a:extLst>
              <a:ext uri="{FF2B5EF4-FFF2-40B4-BE49-F238E27FC236}">
                <a16:creationId xmlns:a16="http://schemas.microsoft.com/office/drawing/2014/main" id="{F41ACBE0-A773-4E62-929A-3EE3E36DEF23}"/>
              </a:ext>
            </a:extLst>
          </p:cNvPr>
          <p:cNvSpPr>
            <a:spLocks noGrp="1"/>
          </p:cNvSpPr>
          <p:nvPr>
            <p:ph idx="1"/>
          </p:nvPr>
        </p:nvSpPr>
        <p:spPr/>
        <p:txBody>
          <a:bodyPr>
            <a:normAutofit lnSpcReduction="10000"/>
          </a:bodyPr>
          <a:lstStyle/>
          <a:p>
            <a:r>
              <a:rPr lang="en-GB" dirty="0"/>
              <a:t>Looking at Emma </a:t>
            </a:r>
            <a:r>
              <a:rPr lang="en-GB" dirty="0" err="1"/>
              <a:t>Spreadborough’s</a:t>
            </a:r>
            <a:r>
              <a:rPr lang="en-GB" dirty="0"/>
              <a:t> Graduate Plan, Emma is keen to find a studio, seeing that as a key part of her journey as an artist. She researches several that she has found, looking at the application and considering other residents. </a:t>
            </a:r>
          </a:p>
          <a:p>
            <a:r>
              <a:rPr lang="en-GB" dirty="0"/>
              <a:t>She also researches relevant equipment and opportunities in Belfast, considering how it is not the city she’s studied in and what she will have to do to form part of that community.</a:t>
            </a:r>
          </a:p>
          <a:p>
            <a:r>
              <a:rPr lang="en-GB" dirty="0"/>
              <a:t>Since, graduating, Emma put this plan into fruition: successfully securing space with her, investing in necessary equipment to continue her alternative processes and about to host her first Solo show.</a:t>
            </a:r>
          </a:p>
        </p:txBody>
      </p:sp>
    </p:spTree>
    <p:extLst>
      <p:ext uri="{BB962C8B-B14F-4D97-AF65-F5344CB8AC3E}">
        <p14:creationId xmlns:p14="http://schemas.microsoft.com/office/powerpoint/2010/main" val="2104007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C3A48-8E56-BA0D-939A-7959CB45445B}"/>
              </a:ext>
            </a:extLst>
          </p:cNvPr>
          <p:cNvSpPr>
            <a:spLocks noGrp="1"/>
          </p:cNvSpPr>
          <p:nvPr>
            <p:ph type="title"/>
          </p:nvPr>
        </p:nvSpPr>
        <p:spPr/>
        <p:txBody>
          <a:bodyPr/>
          <a:lstStyle/>
          <a:p>
            <a:r>
              <a:rPr lang="en-GB" dirty="0"/>
              <a:t>Resource </a:t>
            </a:r>
            <a:r>
              <a:rPr lang="en-GB"/>
              <a:t>– Photographic </a:t>
            </a:r>
            <a:r>
              <a:rPr lang="en-GB" dirty="0"/>
              <a:t>Industry</a:t>
            </a:r>
          </a:p>
        </p:txBody>
      </p:sp>
      <p:sp>
        <p:nvSpPr>
          <p:cNvPr id="5" name="TextBox 4">
            <a:extLst>
              <a:ext uri="{FF2B5EF4-FFF2-40B4-BE49-F238E27FC236}">
                <a16:creationId xmlns:a16="http://schemas.microsoft.com/office/drawing/2014/main" id="{5A898245-FB67-0628-AC75-4B8D237045BE}"/>
              </a:ext>
            </a:extLst>
          </p:cNvPr>
          <p:cNvSpPr txBox="1"/>
          <p:nvPr/>
        </p:nvSpPr>
        <p:spPr>
          <a:xfrm>
            <a:off x="838201" y="2091670"/>
            <a:ext cx="10515599" cy="440120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Follow the link above to see links relating to the following </a:t>
            </a:r>
            <a:r>
              <a:rPr kumimoji="0" lang="en-GB" sz="2800" b="0" i="0" u="none" strike="noStrike" kern="1200" cap="none" spc="0" normalizeH="0" baseline="0" noProof="0" dirty="0">
                <a:ln>
                  <a:noFill/>
                </a:ln>
                <a:solidFill>
                  <a:prstClr val="black"/>
                </a:solidFill>
                <a:effectLst/>
                <a:highlight>
                  <a:srgbClr val="FFFF00"/>
                </a:highlight>
                <a:uLnTx/>
                <a:uFillTx/>
                <a:latin typeface="Aptos" panose="02110004020202020204"/>
                <a:ea typeface="+mn-ea"/>
                <a:cs typeface="+mn-cs"/>
              </a:rPr>
              <a:t>direct routes</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for photography graduates.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Advertising art director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Film/video editor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Graphic designer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Magazine features editor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Medical illustrator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Photographer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Press photographer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Television camera operator</a:t>
            </a:r>
          </a:p>
        </p:txBody>
      </p:sp>
      <p:sp>
        <p:nvSpPr>
          <p:cNvPr id="7" name="TextBox 6">
            <a:extLst>
              <a:ext uri="{FF2B5EF4-FFF2-40B4-BE49-F238E27FC236}">
                <a16:creationId xmlns:a16="http://schemas.microsoft.com/office/drawing/2014/main" id="{6AB8E4DA-D284-025B-6CE4-8A9C706C5348}"/>
              </a:ext>
            </a:extLst>
          </p:cNvPr>
          <p:cNvSpPr txBox="1"/>
          <p:nvPr/>
        </p:nvSpPr>
        <p:spPr>
          <a:xfrm>
            <a:off x="838200" y="1321356"/>
            <a:ext cx="610076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hlinkClick r:id="rId2"/>
              </a:rPr>
              <a:t>What can I do with a photography degree? | Prospects.ac.uk</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1929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C3A48-8E56-BA0D-939A-7959CB45445B}"/>
              </a:ext>
            </a:extLst>
          </p:cNvPr>
          <p:cNvSpPr>
            <a:spLocks noGrp="1"/>
          </p:cNvSpPr>
          <p:nvPr>
            <p:ph type="title"/>
          </p:nvPr>
        </p:nvSpPr>
        <p:spPr/>
        <p:txBody>
          <a:bodyPr/>
          <a:lstStyle/>
          <a:p>
            <a:r>
              <a:rPr lang="en-GB" dirty="0"/>
              <a:t>Resource </a:t>
            </a:r>
            <a:r>
              <a:rPr lang="en-GB"/>
              <a:t>– Photographic </a:t>
            </a:r>
            <a:r>
              <a:rPr lang="en-GB" dirty="0"/>
              <a:t>Industry</a:t>
            </a:r>
          </a:p>
        </p:txBody>
      </p:sp>
      <p:sp>
        <p:nvSpPr>
          <p:cNvPr id="5" name="TextBox 4">
            <a:extLst>
              <a:ext uri="{FF2B5EF4-FFF2-40B4-BE49-F238E27FC236}">
                <a16:creationId xmlns:a16="http://schemas.microsoft.com/office/drawing/2014/main" id="{5A898245-FB67-0628-AC75-4B8D237045BE}"/>
              </a:ext>
            </a:extLst>
          </p:cNvPr>
          <p:cNvSpPr txBox="1"/>
          <p:nvPr/>
        </p:nvSpPr>
        <p:spPr>
          <a:xfrm>
            <a:off x="838201" y="2091670"/>
            <a:ext cx="10515599"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Follow the link above to get see links relating to the following </a:t>
            </a:r>
            <a:r>
              <a:rPr kumimoji="0" lang="en-GB" sz="2800" b="0" i="0" u="none" strike="noStrike" kern="1200" cap="none" spc="0" normalizeH="0" baseline="0" noProof="0" dirty="0">
                <a:ln>
                  <a:noFill/>
                </a:ln>
                <a:solidFill>
                  <a:prstClr val="black"/>
                </a:solidFill>
                <a:effectLst/>
                <a:highlight>
                  <a:srgbClr val="FFFF00"/>
                </a:highlight>
                <a:uLnTx/>
                <a:uFillTx/>
                <a:latin typeface="Aptos" panose="02110004020202020204"/>
                <a:ea typeface="+mn-ea"/>
                <a:cs typeface="+mn-cs"/>
              </a:rPr>
              <a:t>indirect but related </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routes for photography graduates.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7" name="TextBox 6">
            <a:extLst>
              <a:ext uri="{FF2B5EF4-FFF2-40B4-BE49-F238E27FC236}">
                <a16:creationId xmlns:a16="http://schemas.microsoft.com/office/drawing/2014/main" id="{6AB8E4DA-D284-025B-6CE4-8A9C706C5348}"/>
              </a:ext>
            </a:extLst>
          </p:cNvPr>
          <p:cNvSpPr txBox="1"/>
          <p:nvPr/>
        </p:nvSpPr>
        <p:spPr>
          <a:xfrm>
            <a:off x="838200" y="1321356"/>
            <a:ext cx="610076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hlinkClick r:id="rId2"/>
              </a:rPr>
              <a:t>What can I do with a photography degree? | Prospects.ac.uk</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9" name="TextBox 8">
            <a:extLst>
              <a:ext uri="{FF2B5EF4-FFF2-40B4-BE49-F238E27FC236}">
                <a16:creationId xmlns:a16="http://schemas.microsoft.com/office/drawing/2014/main" id="{14017C0C-9116-4A9B-85B2-7CB159B5CA16}"/>
              </a:ext>
            </a:extLst>
          </p:cNvPr>
          <p:cNvSpPr txBox="1"/>
          <p:nvPr/>
        </p:nvSpPr>
        <p:spPr>
          <a:xfrm>
            <a:off x="838200" y="3289875"/>
            <a:ext cx="6100762" cy="224676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Art therapist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Community arts worker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Digital marketer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Media planner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Multimedia specialist</a:t>
            </a:r>
          </a:p>
        </p:txBody>
      </p:sp>
      <p:sp>
        <p:nvSpPr>
          <p:cNvPr id="11" name="TextBox 10">
            <a:extLst>
              <a:ext uri="{FF2B5EF4-FFF2-40B4-BE49-F238E27FC236}">
                <a16:creationId xmlns:a16="http://schemas.microsoft.com/office/drawing/2014/main" id="{6E412762-2E2C-5B9F-7178-041F3DD3E97C}"/>
              </a:ext>
            </a:extLst>
          </p:cNvPr>
          <p:cNvSpPr txBox="1"/>
          <p:nvPr/>
        </p:nvSpPr>
        <p:spPr>
          <a:xfrm>
            <a:off x="6407944" y="3138983"/>
            <a:ext cx="6100762" cy="2677656"/>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Museum/gallery curator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Stylist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VFX artist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Visual merchandiser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Web content manager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Web designer</a:t>
            </a:r>
          </a:p>
        </p:txBody>
      </p:sp>
    </p:spTree>
    <p:extLst>
      <p:ext uri="{BB962C8B-B14F-4D97-AF65-F5344CB8AC3E}">
        <p14:creationId xmlns:p14="http://schemas.microsoft.com/office/powerpoint/2010/main" val="2196144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938F-9E4C-EB39-E42C-9A3254BD120A}"/>
              </a:ext>
            </a:extLst>
          </p:cNvPr>
          <p:cNvSpPr>
            <a:spLocks noGrp="1"/>
          </p:cNvSpPr>
          <p:nvPr>
            <p:ph type="title"/>
          </p:nvPr>
        </p:nvSpPr>
        <p:spPr/>
        <p:txBody>
          <a:bodyPr/>
          <a:lstStyle/>
          <a:p>
            <a:r>
              <a:rPr lang="en-GB" dirty="0">
                <a:highlight>
                  <a:srgbClr val="FFFF00"/>
                </a:highlight>
              </a:rPr>
              <a:t>Career Path research for section 2.</a:t>
            </a:r>
            <a:br>
              <a:rPr lang="en-GB" dirty="0">
                <a:highlight>
                  <a:srgbClr val="FFFF00"/>
                </a:highlight>
              </a:rPr>
            </a:br>
            <a:endParaRPr lang="en-GB" dirty="0">
              <a:highlight>
                <a:srgbClr val="FFFF00"/>
              </a:highlight>
            </a:endParaRPr>
          </a:p>
        </p:txBody>
      </p:sp>
      <p:sp>
        <p:nvSpPr>
          <p:cNvPr id="3" name="Content Placeholder 2">
            <a:extLst>
              <a:ext uri="{FF2B5EF4-FFF2-40B4-BE49-F238E27FC236}">
                <a16:creationId xmlns:a16="http://schemas.microsoft.com/office/drawing/2014/main" id="{B61138C5-A11E-B2E2-0FE6-9D697608CFEC}"/>
              </a:ext>
            </a:extLst>
          </p:cNvPr>
          <p:cNvSpPr>
            <a:spLocks noGrp="1"/>
          </p:cNvSpPr>
          <p:nvPr>
            <p:ph idx="1"/>
          </p:nvPr>
        </p:nvSpPr>
        <p:spPr/>
        <p:txBody>
          <a:bodyPr/>
          <a:lstStyle/>
          <a:p>
            <a:pPr marL="0" indent="0">
              <a:buNone/>
            </a:pPr>
            <a:r>
              <a:rPr lang="en-GB" dirty="0"/>
              <a:t>Using the resource (or another industry) as a starting point, look for:</a:t>
            </a:r>
          </a:p>
          <a:p>
            <a:pPr marL="514350" indent="-514350">
              <a:buFont typeface="+mj-lt"/>
              <a:buAutoNum type="arabicPeriod"/>
            </a:pPr>
            <a:r>
              <a:rPr lang="en-GB" b="1" dirty="0"/>
              <a:t>2 – 3 companies/businesses/organisations/charities </a:t>
            </a:r>
            <a:r>
              <a:rPr lang="en-GB" dirty="0"/>
              <a:t>etc that are relevant to your industry. consider looking for different ones. Size, location, niche etc.</a:t>
            </a:r>
          </a:p>
          <a:p>
            <a:pPr marL="514350" indent="-514350">
              <a:buFont typeface="+mj-lt"/>
              <a:buAutoNum type="arabicPeriod"/>
            </a:pPr>
            <a:r>
              <a:rPr lang="en-GB" b="1" dirty="0"/>
              <a:t>Research the “graduate route” for this industry.</a:t>
            </a:r>
            <a:r>
              <a:rPr lang="en-GB" dirty="0"/>
              <a:t> Use </a:t>
            </a:r>
            <a:r>
              <a:rPr lang="en-GB" dirty="0" err="1"/>
              <a:t>Linkedin</a:t>
            </a:r>
            <a:r>
              <a:rPr lang="en-GB" dirty="0"/>
              <a:t> or a company staffing page on their website and social media to gain an understanding of the structure of the company/industry. Try to find your graduate entry point.</a:t>
            </a:r>
          </a:p>
          <a:p>
            <a:pPr marL="514350" indent="-514350">
              <a:buFont typeface="+mj-lt"/>
              <a:buAutoNum type="arabicPeriod"/>
            </a:pPr>
            <a:r>
              <a:rPr lang="en-GB" b="1" u="sng" dirty="0"/>
              <a:t>Reflect </a:t>
            </a:r>
            <a:r>
              <a:rPr lang="en-GB" b="1" dirty="0"/>
              <a:t>on your current situation. </a:t>
            </a:r>
            <a:r>
              <a:rPr lang="en-GB" dirty="0"/>
              <a:t>List areas you are confident in and areas that need work.</a:t>
            </a:r>
          </a:p>
        </p:txBody>
      </p:sp>
    </p:spTree>
    <p:extLst>
      <p:ext uri="{BB962C8B-B14F-4D97-AF65-F5344CB8AC3E}">
        <p14:creationId xmlns:p14="http://schemas.microsoft.com/office/powerpoint/2010/main" val="38920337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EFB10-9511-7B82-A73F-6071F3037C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35A0F4-096E-8468-A6E0-69F190CCD889}"/>
              </a:ext>
            </a:extLst>
          </p:cNvPr>
          <p:cNvSpPr>
            <a:spLocks noGrp="1"/>
          </p:cNvSpPr>
          <p:nvPr>
            <p:ph type="title"/>
          </p:nvPr>
        </p:nvSpPr>
        <p:spPr/>
        <p:txBody>
          <a:bodyPr>
            <a:normAutofit fontScale="90000"/>
          </a:bodyPr>
          <a:lstStyle/>
          <a:p>
            <a:r>
              <a:rPr lang="en-GB" dirty="0">
                <a:highlight>
                  <a:srgbClr val="FFFF00"/>
                </a:highlight>
              </a:rPr>
              <a:t>Freelance, artist &amp; business research for section 2.</a:t>
            </a:r>
            <a:br>
              <a:rPr lang="en-GB" dirty="0">
                <a:highlight>
                  <a:srgbClr val="FFFF00"/>
                </a:highlight>
              </a:rPr>
            </a:br>
            <a:endParaRPr lang="en-GB" dirty="0">
              <a:highlight>
                <a:srgbClr val="FFFF00"/>
              </a:highlight>
            </a:endParaRPr>
          </a:p>
        </p:txBody>
      </p:sp>
      <p:sp>
        <p:nvSpPr>
          <p:cNvPr id="3" name="Content Placeholder 2">
            <a:extLst>
              <a:ext uri="{FF2B5EF4-FFF2-40B4-BE49-F238E27FC236}">
                <a16:creationId xmlns:a16="http://schemas.microsoft.com/office/drawing/2014/main" id="{0111FB23-B25E-F2D8-E6AE-766EB7CA4984}"/>
              </a:ext>
            </a:extLst>
          </p:cNvPr>
          <p:cNvSpPr>
            <a:spLocks noGrp="1"/>
          </p:cNvSpPr>
          <p:nvPr>
            <p:ph idx="1"/>
          </p:nvPr>
        </p:nvSpPr>
        <p:spPr/>
        <p:txBody>
          <a:bodyPr/>
          <a:lstStyle/>
          <a:p>
            <a:pPr marL="0" indent="0">
              <a:buNone/>
            </a:pPr>
            <a:r>
              <a:rPr lang="en-GB" dirty="0"/>
              <a:t>Identify local/national/international examples (as appropriate) look for:</a:t>
            </a:r>
          </a:p>
          <a:p>
            <a:pPr marL="514350" indent="-514350">
              <a:buFont typeface="+mj-lt"/>
              <a:buAutoNum type="arabicPeriod"/>
            </a:pPr>
            <a:r>
              <a:rPr lang="en-GB" b="1" dirty="0"/>
              <a:t>2 – 3 artists/businesses/freelancers.</a:t>
            </a:r>
            <a:r>
              <a:rPr lang="en-GB" dirty="0"/>
              <a:t> Look them up on </a:t>
            </a:r>
            <a:r>
              <a:rPr lang="en-GB" dirty="0" err="1"/>
              <a:t>Linkedin</a:t>
            </a:r>
            <a:r>
              <a:rPr lang="en-GB" dirty="0"/>
              <a:t>/Instagram as well as their websites. Look for their CV</a:t>
            </a:r>
          </a:p>
          <a:p>
            <a:pPr marL="514350" indent="-514350">
              <a:buFont typeface="+mj-lt"/>
              <a:buAutoNum type="arabicPeriod"/>
            </a:pPr>
            <a:r>
              <a:rPr lang="en-GB" b="1" dirty="0"/>
              <a:t>Research the “graduate route” for this industry.</a:t>
            </a:r>
            <a:r>
              <a:rPr lang="en-GB" dirty="0"/>
              <a:t> Try to understand their career path. What was their focus. Alternatively, consider them competition (freelance/business)</a:t>
            </a:r>
          </a:p>
          <a:p>
            <a:pPr marL="514350" indent="-514350">
              <a:buFont typeface="+mj-lt"/>
              <a:buAutoNum type="arabicPeriod"/>
            </a:pPr>
            <a:r>
              <a:rPr lang="en-GB" b="1" u="sng" dirty="0"/>
              <a:t>Reflect </a:t>
            </a:r>
            <a:r>
              <a:rPr lang="en-GB" b="1" dirty="0"/>
              <a:t>on your current situation. </a:t>
            </a:r>
            <a:r>
              <a:rPr lang="en-GB" dirty="0"/>
              <a:t>List areas you are confident in and areas that need work. </a:t>
            </a:r>
          </a:p>
        </p:txBody>
      </p:sp>
    </p:spTree>
    <p:extLst>
      <p:ext uri="{BB962C8B-B14F-4D97-AF65-F5344CB8AC3E}">
        <p14:creationId xmlns:p14="http://schemas.microsoft.com/office/powerpoint/2010/main" val="8209830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76CC4-DB86-37B8-1132-CF3A7CE50B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EFD4F2-ED26-AA02-78F7-81B5290A1519}"/>
              </a:ext>
            </a:extLst>
          </p:cNvPr>
          <p:cNvSpPr>
            <a:spLocks noGrp="1"/>
          </p:cNvSpPr>
          <p:nvPr>
            <p:ph type="title"/>
          </p:nvPr>
        </p:nvSpPr>
        <p:spPr/>
        <p:txBody>
          <a:bodyPr/>
          <a:lstStyle/>
          <a:p>
            <a:r>
              <a:rPr lang="en-GB" dirty="0">
                <a:highlight>
                  <a:srgbClr val="FFFF00"/>
                </a:highlight>
              </a:rPr>
              <a:t>Continuing Education research for section 2.</a:t>
            </a:r>
            <a:br>
              <a:rPr lang="en-GB" dirty="0">
                <a:highlight>
                  <a:srgbClr val="FFFF00"/>
                </a:highlight>
              </a:rPr>
            </a:br>
            <a:endParaRPr lang="en-GB" dirty="0">
              <a:highlight>
                <a:srgbClr val="FFFF00"/>
              </a:highlight>
            </a:endParaRPr>
          </a:p>
        </p:txBody>
      </p:sp>
      <p:sp>
        <p:nvSpPr>
          <p:cNvPr id="3" name="Content Placeholder 2">
            <a:extLst>
              <a:ext uri="{FF2B5EF4-FFF2-40B4-BE49-F238E27FC236}">
                <a16:creationId xmlns:a16="http://schemas.microsoft.com/office/drawing/2014/main" id="{16C6ADD2-CDDB-8FFC-367C-5776B294484E}"/>
              </a:ext>
            </a:extLst>
          </p:cNvPr>
          <p:cNvSpPr>
            <a:spLocks noGrp="1"/>
          </p:cNvSpPr>
          <p:nvPr>
            <p:ph idx="1"/>
          </p:nvPr>
        </p:nvSpPr>
        <p:spPr/>
        <p:txBody>
          <a:bodyPr>
            <a:normAutofit/>
          </a:bodyPr>
          <a:lstStyle/>
          <a:p>
            <a:pPr marL="0" indent="0">
              <a:buNone/>
            </a:pPr>
            <a:r>
              <a:rPr lang="en-GB" dirty="0"/>
              <a:t>Whether looking for a Master’s (Ma) or a Teaching qualification (PGCE, PCET) look for:</a:t>
            </a:r>
          </a:p>
          <a:p>
            <a:pPr marL="514350" indent="-514350">
              <a:buFont typeface="+mj-lt"/>
              <a:buAutoNum type="arabicPeriod"/>
            </a:pPr>
            <a:r>
              <a:rPr lang="en-GB" b="1" dirty="0"/>
              <a:t>2 – 3 courses from different universities.</a:t>
            </a:r>
            <a:r>
              <a:rPr lang="en-GB" dirty="0"/>
              <a:t> Identify the differences – length, cost, structure.</a:t>
            </a:r>
            <a:endParaRPr lang="en-GB" b="1" dirty="0"/>
          </a:p>
          <a:p>
            <a:pPr marL="514350" indent="-514350">
              <a:buFont typeface="+mj-lt"/>
              <a:buAutoNum type="arabicPeriod"/>
            </a:pPr>
            <a:r>
              <a:rPr lang="en-GB" b="1" dirty="0"/>
              <a:t>Research the “graduate route” for this industry.</a:t>
            </a:r>
            <a:r>
              <a:rPr lang="en-GB" dirty="0"/>
              <a:t> Look for graduates from these courses and consider what they have gone on to study. Work experience while studying will be important.</a:t>
            </a:r>
          </a:p>
          <a:p>
            <a:pPr marL="514350" indent="-514350">
              <a:buFont typeface="+mj-lt"/>
              <a:buAutoNum type="arabicPeriod"/>
            </a:pPr>
            <a:r>
              <a:rPr lang="en-GB" b="1" u="sng" dirty="0"/>
              <a:t>Reflect </a:t>
            </a:r>
            <a:r>
              <a:rPr lang="en-GB" b="1" dirty="0"/>
              <a:t>on your current situation. </a:t>
            </a:r>
            <a:r>
              <a:rPr lang="en-GB" dirty="0"/>
              <a:t>Consider the pros/cons of continuing study – debt, work experience, deepen academic knowledge.</a:t>
            </a:r>
          </a:p>
        </p:txBody>
      </p:sp>
    </p:spTree>
    <p:extLst>
      <p:ext uri="{BB962C8B-B14F-4D97-AF65-F5344CB8AC3E}">
        <p14:creationId xmlns:p14="http://schemas.microsoft.com/office/powerpoint/2010/main" val="14409642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22819DEB-3DCE-F0E0-16F1-42A938DC8327}"/>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EF7AB07C-1946-BE21-80D6-2358D5365101}"/>
              </a:ext>
            </a:extLst>
          </p:cNvPr>
          <p:cNvSpPr>
            <a:spLocks noGrp="1"/>
          </p:cNvSpPr>
          <p:nvPr>
            <p:ph type="subTitle" idx="1"/>
          </p:nvPr>
        </p:nvSpPr>
        <p:spPr>
          <a:xfrm>
            <a:off x="8458200" y="5154168"/>
            <a:ext cx="2892986" cy="1261872"/>
          </a:xfrm>
        </p:spPr>
        <p:txBody>
          <a:bodyPr anchor="ctr">
            <a:normAutofit/>
          </a:bodyPr>
          <a:lstStyle/>
          <a:p>
            <a:pPr algn="l"/>
            <a:r>
              <a:rPr lang="en-GB" sz="2000" dirty="0">
                <a:solidFill>
                  <a:schemeClr val="bg1"/>
                </a:solidFill>
              </a:rPr>
              <a:t>What to complete before next week’s discussion and part 2.</a:t>
            </a:r>
          </a:p>
        </p:txBody>
      </p:sp>
      <p:sp>
        <p:nvSpPr>
          <p:cNvPr id="9" name="TextBox 8">
            <a:extLst>
              <a:ext uri="{FF2B5EF4-FFF2-40B4-BE49-F238E27FC236}">
                <a16:creationId xmlns:a16="http://schemas.microsoft.com/office/drawing/2014/main" id="{4E04E25E-C4BE-187D-4FD1-CD34D9972600}"/>
              </a:ext>
            </a:extLst>
          </p:cNvPr>
          <p:cNvSpPr txBox="1"/>
          <p:nvPr/>
        </p:nvSpPr>
        <p:spPr>
          <a:xfrm>
            <a:off x="335280" y="516374"/>
            <a:ext cx="6096000"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Graduate Plan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After session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rPr>
              <a:t> </a:t>
            </a:r>
            <a:endParaRPr kumimoji="0" lang="en-GB" sz="2800" b="0" i="0" u="none" strike="noStrike" kern="1200" cap="none" spc="0" normalizeH="0" baseline="0" noProof="0" dirty="0">
              <a:ln>
                <a:noFill/>
              </a:ln>
              <a:solidFill>
                <a:prstClr val="white"/>
              </a:solidFill>
              <a:effectLst/>
              <a:uLnTx/>
              <a:uFillTx/>
              <a:latin typeface="Futura Std Book" panose="020B0502020204020303" pitchFamily="34" charset="0"/>
              <a:ea typeface="+mn-ea"/>
              <a:cs typeface="+mn-cs"/>
            </a:endParaRPr>
          </a:p>
        </p:txBody>
      </p:sp>
    </p:spTree>
    <p:extLst>
      <p:ext uri="{BB962C8B-B14F-4D97-AF65-F5344CB8AC3E}">
        <p14:creationId xmlns:p14="http://schemas.microsoft.com/office/powerpoint/2010/main" val="498815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381E8-AD9A-CE31-DA99-662E28307535}"/>
              </a:ext>
            </a:extLst>
          </p:cNvPr>
          <p:cNvSpPr>
            <a:spLocks noGrp="1"/>
          </p:cNvSpPr>
          <p:nvPr>
            <p:ph type="title"/>
          </p:nvPr>
        </p:nvSpPr>
        <p:spPr/>
        <p:txBody>
          <a:bodyPr/>
          <a:lstStyle/>
          <a:p>
            <a:r>
              <a:rPr lang="en-GB" dirty="0"/>
              <a:t>After session</a:t>
            </a:r>
          </a:p>
        </p:txBody>
      </p:sp>
      <p:sp>
        <p:nvSpPr>
          <p:cNvPr id="3" name="Content Placeholder 2">
            <a:extLst>
              <a:ext uri="{FF2B5EF4-FFF2-40B4-BE49-F238E27FC236}">
                <a16:creationId xmlns:a16="http://schemas.microsoft.com/office/drawing/2014/main" id="{C769D4D8-9ED0-4567-6337-F03088A74E31}"/>
              </a:ext>
            </a:extLst>
          </p:cNvPr>
          <p:cNvSpPr>
            <a:spLocks noGrp="1"/>
          </p:cNvSpPr>
          <p:nvPr>
            <p:ph idx="1"/>
          </p:nvPr>
        </p:nvSpPr>
        <p:spPr/>
        <p:txBody>
          <a:bodyPr/>
          <a:lstStyle/>
          <a:p>
            <a:r>
              <a:rPr lang="en-GB" dirty="0"/>
              <a:t>Start your Graduate Plan document on </a:t>
            </a:r>
            <a:r>
              <a:rPr lang="en-GB" dirty="0" err="1"/>
              <a:t>Onedrive</a:t>
            </a:r>
            <a:r>
              <a:rPr lang="en-GB" dirty="0"/>
              <a:t>:</a:t>
            </a:r>
          </a:p>
          <a:p>
            <a:pPr lvl="1"/>
            <a:r>
              <a:rPr lang="en-GB" dirty="0"/>
              <a:t>Include the 4 headings: Overview, </a:t>
            </a:r>
            <a:r>
              <a:rPr lang="en-GB" dirty="0">
                <a:highlight>
                  <a:srgbClr val="FFFF00"/>
                </a:highlight>
              </a:rPr>
              <a:t>Research</a:t>
            </a:r>
            <a:r>
              <a:rPr lang="en-GB" dirty="0"/>
              <a:t>, Planning, Preparation</a:t>
            </a:r>
          </a:p>
          <a:p>
            <a:r>
              <a:rPr lang="en-GB" dirty="0"/>
              <a:t>Begin Section 2 </a:t>
            </a:r>
            <a:r>
              <a:rPr lang="en-GB" dirty="0">
                <a:highlight>
                  <a:srgbClr val="FFFF00"/>
                </a:highlight>
              </a:rPr>
              <a:t>Research</a:t>
            </a:r>
            <a:r>
              <a:rPr lang="en-GB" dirty="0"/>
              <a:t>:</a:t>
            </a:r>
          </a:p>
          <a:p>
            <a:pPr lvl="1"/>
            <a:r>
              <a:rPr lang="en-GB" dirty="0"/>
              <a:t>Find companies/individuals</a:t>
            </a:r>
          </a:p>
          <a:p>
            <a:pPr lvl="1"/>
            <a:r>
              <a:rPr lang="en-GB" dirty="0"/>
              <a:t>Look at the career path/graduate entry point</a:t>
            </a:r>
          </a:p>
          <a:p>
            <a:pPr lvl="1"/>
            <a:r>
              <a:rPr lang="en-GB" dirty="0"/>
              <a:t>Explore </a:t>
            </a:r>
          </a:p>
          <a:p>
            <a:pPr lvl="1"/>
            <a:r>
              <a:rPr lang="en-GB" dirty="0"/>
              <a:t>Reflect on your current situation – skills/equipment/opportunities</a:t>
            </a:r>
          </a:p>
          <a:p>
            <a:r>
              <a:rPr lang="en-GB" dirty="0"/>
              <a:t>Write up your Research Section (aim 500 words).</a:t>
            </a:r>
          </a:p>
          <a:p>
            <a:pPr lvl="1"/>
            <a:r>
              <a:rPr lang="en-GB" dirty="0"/>
              <a:t>Prepare a draft which encapsulates your research from above.</a:t>
            </a:r>
          </a:p>
        </p:txBody>
      </p:sp>
    </p:spTree>
    <p:extLst>
      <p:ext uri="{BB962C8B-B14F-4D97-AF65-F5344CB8AC3E}">
        <p14:creationId xmlns:p14="http://schemas.microsoft.com/office/powerpoint/2010/main" val="7833521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474</TotalTime>
  <Words>1443</Words>
  <Application>Microsoft Office PowerPoint</Application>
  <PresentationFormat>Widescreen</PresentationFormat>
  <Paragraphs>140</Paragraphs>
  <Slides>22</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Aptos</vt:lpstr>
      <vt:lpstr>Aptos Display</vt:lpstr>
      <vt:lpstr>Arial</vt:lpstr>
      <vt:lpstr>Futura Std Book</vt:lpstr>
      <vt:lpstr>Orbikular</vt:lpstr>
      <vt:lpstr>Wingdings</vt:lpstr>
      <vt:lpstr>Office Theme</vt:lpstr>
      <vt:lpstr>1_Office Theme</vt:lpstr>
      <vt:lpstr>Component 2 –  The Graduate Plan</vt:lpstr>
      <vt:lpstr>Graduate Plan - Purpose and Overview</vt:lpstr>
      <vt:lpstr>PowerPoint Presentation</vt:lpstr>
      <vt:lpstr>PowerPoint Presentation</vt:lpstr>
      <vt:lpstr>East Quay Watchet</vt:lpstr>
      <vt:lpstr>PowerPoint Presentation</vt:lpstr>
      <vt:lpstr>Guidance</vt:lpstr>
      <vt:lpstr>Component 2 - A 6 month post-graduation plan </vt:lpstr>
      <vt:lpstr>PowerPoint Presentation</vt:lpstr>
      <vt:lpstr>Graduate Plan</vt:lpstr>
      <vt:lpstr>PowerPoint Presentation</vt:lpstr>
      <vt:lpstr>1 - Overview</vt:lpstr>
      <vt:lpstr>PowerPoint Presentation</vt:lpstr>
      <vt:lpstr>2 - Research</vt:lpstr>
      <vt:lpstr>Student exemplar</vt:lpstr>
      <vt:lpstr>Resource – Photographic Industry</vt:lpstr>
      <vt:lpstr>Resource – Photographic Industry</vt:lpstr>
      <vt:lpstr>Career Path research for section 2. </vt:lpstr>
      <vt:lpstr>Freelance, artist &amp; business research for section 2. </vt:lpstr>
      <vt:lpstr>Continuing Education research for section 2. </vt:lpstr>
      <vt:lpstr>PowerPoint Presentation</vt:lpstr>
      <vt:lpstr>After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dc:creator>
  <cp:lastModifiedBy>Joe Coleman</cp:lastModifiedBy>
  <cp:revision>3</cp:revision>
  <dcterms:created xsi:type="dcterms:W3CDTF">2025-02-25T09:39:05Z</dcterms:created>
  <dcterms:modified xsi:type="dcterms:W3CDTF">2025-02-25T17:37:51Z</dcterms:modified>
</cp:coreProperties>
</file>