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2" r:id="rId8"/>
    <p:sldId id="261" r:id="rId9"/>
    <p:sldId id="263" r:id="rId10"/>
    <p:sldId id="265" r:id="rId11"/>
    <p:sldId id="266" r:id="rId12"/>
    <p:sldId id="271" r:id="rId13"/>
    <p:sldId id="272" r:id="rId14"/>
    <p:sldId id="270" r:id="rId15"/>
    <p:sldId id="269" r:id="rId16"/>
    <p:sldId id="268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6690F7-1B1A-9303-E43A-D36CB71028D9}" v="84" dt="2025-03-11T14:54:56.143"/>
    <p1510:client id="{DADA490B-01DA-BBE6-45BC-8352B0AF7E6C}" v="770" dt="2025-03-10T12:49:27.918"/>
    <p1510:client id="{E11AEEE4-243E-4A46-6D34-807CF02673A3}" v="208" dt="2025-03-12T12:19:42.3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iG9CE55wbtY?feature=oembed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heyzine.com/flip-book/1be9be308e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DD3075-FF97-14EF-185A-1005BD99B417}"/>
              </a:ext>
            </a:extLst>
          </p:cNvPr>
          <p:cNvSpPr txBox="1"/>
          <p:nvPr/>
        </p:nvSpPr>
        <p:spPr>
          <a:xfrm>
            <a:off x="2696967" y="612271"/>
            <a:ext cx="6798067" cy="535531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/>
              <a:t>ECAD6020: Deepening Practice: Expressive Arts</a:t>
            </a:r>
          </a:p>
          <a:p>
            <a:endParaRPr lang="en-GB"/>
          </a:p>
          <a:p>
            <a:r>
              <a:rPr lang="en-GB"/>
              <a:t>ECAD6020: </a:t>
            </a:r>
            <a:r>
              <a:rPr lang="en-GB" err="1"/>
              <a:t>Dyfnhau</a:t>
            </a:r>
            <a:r>
              <a:rPr lang="en-GB"/>
              <a:t> </a:t>
            </a:r>
            <a:r>
              <a:rPr lang="en-GB" err="1"/>
              <a:t>Arfer</a:t>
            </a:r>
            <a:r>
              <a:rPr lang="en-GB"/>
              <a:t>: </a:t>
            </a:r>
            <a:r>
              <a:rPr lang="en-GB" err="1"/>
              <a:t>Celfyddydau</a:t>
            </a:r>
            <a:r>
              <a:rPr lang="en-GB"/>
              <a:t> </a:t>
            </a:r>
            <a:r>
              <a:rPr lang="en-GB" err="1"/>
              <a:t>Mynegiannol</a:t>
            </a:r>
            <a:endParaRPr lang="en-GB"/>
          </a:p>
          <a:p>
            <a:endParaRPr lang="en-GB"/>
          </a:p>
          <a:p>
            <a:r>
              <a:rPr lang="en-GB" b="1"/>
              <a:t>Session Aims: </a:t>
            </a:r>
          </a:p>
          <a:p>
            <a:endParaRPr lang="en-GB" b="1"/>
          </a:p>
          <a:p>
            <a:pPr marL="285750" indent="-285750">
              <a:buFont typeface="Arial"/>
              <a:buChar char="•"/>
            </a:pPr>
            <a:r>
              <a:rPr lang="en-GB"/>
              <a:t>To understand the current climate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To engage with research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To understand our responsibilities 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To understand assignment brief</a:t>
            </a:r>
          </a:p>
          <a:p>
            <a:endParaRPr lang="en-GB">
              <a:ea typeface="+mn-lt"/>
              <a:cs typeface="+mn-lt"/>
            </a:endParaRPr>
          </a:p>
          <a:p>
            <a:r>
              <a:rPr lang="en-GB" b="1" err="1">
                <a:ea typeface="+mn-lt"/>
                <a:cs typeface="+mn-lt"/>
              </a:rPr>
              <a:t>Amcanion</a:t>
            </a:r>
            <a:r>
              <a:rPr lang="en-GB" b="1">
                <a:ea typeface="+mn-lt"/>
                <a:cs typeface="+mn-lt"/>
              </a:rPr>
              <a:t> y </a:t>
            </a:r>
            <a:r>
              <a:rPr lang="en-GB" b="1" err="1">
                <a:ea typeface="+mn-lt"/>
                <a:cs typeface="+mn-lt"/>
              </a:rPr>
              <a:t>sesiwn</a:t>
            </a:r>
            <a:r>
              <a:rPr lang="en-GB" b="1">
                <a:ea typeface="+mn-lt"/>
                <a:cs typeface="+mn-lt"/>
              </a:rPr>
              <a:t>:</a:t>
            </a:r>
            <a:endParaRPr lang="en-GB"/>
          </a:p>
          <a:p>
            <a:endParaRPr lang="en-GB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Deall y </a:t>
            </a:r>
            <a:r>
              <a:rPr lang="en-GB" err="1">
                <a:ea typeface="+mn-lt"/>
                <a:cs typeface="+mn-lt"/>
              </a:rPr>
              <a:t>sefyllfa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bresennol</a:t>
            </a:r>
            <a:endParaRPr lang="en-GB" err="1"/>
          </a:p>
          <a:p>
            <a:pPr marL="285750" indent="-285750">
              <a:buFont typeface="Arial"/>
              <a:buChar char="•"/>
            </a:pPr>
            <a:r>
              <a:rPr lang="en-GB" err="1">
                <a:ea typeface="+mn-lt"/>
                <a:cs typeface="+mn-lt"/>
              </a:rPr>
              <a:t>Ymgysylltu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ymchwil</a:t>
            </a:r>
            <a:endParaRPr lang="en-GB" err="1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Deall </a:t>
            </a:r>
            <a:r>
              <a:rPr lang="en-GB" err="1">
                <a:ea typeface="+mn-lt"/>
                <a:cs typeface="+mn-lt"/>
              </a:rPr>
              <a:t>ein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cyfrifoldebau</a:t>
            </a:r>
            <a:endParaRPr lang="en-GB" err="1"/>
          </a:p>
          <a:p>
            <a:pPr marL="285750" indent="-285750"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Deall y </a:t>
            </a:r>
            <a:r>
              <a:rPr lang="en-GB" err="1">
                <a:ea typeface="+mn-lt"/>
                <a:cs typeface="+mn-lt"/>
              </a:rPr>
              <a:t>crynodeb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aseiniad</a:t>
            </a:r>
            <a:endParaRPr lang="en-GB" err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BFD60-8E6C-0D83-B95E-B486D84F8A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Do schools kill creativity? | Sir Ken Robinson | TED">
            <a:hlinkClick r:id="" action="ppaction://media"/>
            <a:extLst>
              <a:ext uri="{FF2B5EF4-FFF2-40B4-BE49-F238E27FC236}">
                <a16:creationId xmlns:a16="http://schemas.microsoft.com/office/drawing/2014/main" id="{9E8455B2-3B80-9399-8872-E7A880FBED7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50715" y="95036"/>
            <a:ext cx="8890570" cy="66593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751FB4-13C7-36CD-C9A7-944186D19656}"/>
              </a:ext>
            </a:extLst>
          </p:cNvPr>
          <p:cNvSpPr txBox="1"/>
          <p:nvPr/>
        </p:nvSpPr>
        <p:spPr>
          <a:xfrm>
            <a:off x="10631424" y="6108192"/>
            <a:ext cx="12557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Robinson, 2006</a:t>
            </a:r>
          </a:p>
        </p:txBody>
      </p:sp>
    </p:spTree>
    <p:extLst>
      <p:ext uri="{BB962C8B-B14F-4D97-AF65-F5344CB8AC3E}">
        <p14:creationId xmlns:p14="http://schemas.microsoft.com/office/powerpoint/2010/main" val="3842291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75291-BFAD-D28F-41B7-3213B9136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oster with blue and orange text&#10;&#10;AI-generated content may be incorrect.">
            <a:extLst>
              <a:ext uri="{FF2B5EF4-FFF2-40B4-BE49-F238E27FC236}">
                <a16:creationId xmlns:a16="http://schemas.microsoft.com/office/drawing/2014/main" id="{0FE17480-82A7-9064-A647-B662ABB293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459" t="749" r="27495" b="6242"/>
          <a:stretch/>
        </p:blipFill>
        <p:spPr>
          <a:xfrm>
            <a:off x="477658" y="239731"/>
            <a:ext cx="4552657" cy="63785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AFDAF63-54A5-65B0-093F-CCDA6535C3CF}"/>
              </a:ext>
            </a:extLst>
          </p:cNvPr>
          <p:cNvSpPr txBox="1"/>
          <p:nvPr/>
        </p:nvSpPr>
        <p:spPr>
          <a:xfrm>
            <a:off x="5171326" y="5839145"/>
            <a:ext cx="2922174" cy="646331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Campaign for the Arts &amp; University of Warwick, 2024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39E9AF-0112-6AE8-BFA7-0B6686DD40C2}"/>
              </a:ext>
            </a:extLst>
          </p:cNvPr>
          <p:cNvSpPr txBox="1"/>
          <p:nvPr/>
        </p:nvSpPr>
        <p:spPr>
          <a:xfrm>
            <a:off x="5315712" y="377952"/>
            <a:ext cx="3353186" cy="1200329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/>
              <a:t>Where are we? </a:t>
            </a:r>
            <a:endParaRPr lang="en-US" b="1"/>
          </a:p>
          <a:p>
            <a:r>
              <a:rPr lang="en-GB" sz="3600" b="1"/>
              <a:t>Ble </a:t>
            </a:r>
            <a:r>
              <a:rPr lang="en-GB" sz="3600" b="1" err="1"/>
              <a:t>ydym</a:t>
            </a:r>
            <a:r>
              <a:rPr lang="en-GB" sz="3600" b="1"/>
              <a:t> </a:t>
            </a:r>
            <a:r>
              <a:rPr lang="en-GB" sz="3600" b="1" err="1"/>
              <a:t>ni</a:t>
            </a:r>
            <a:r>
              <a:rPr lang="en-GB" sz="3600" b="1"/>
              <a:t>?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522112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40A60C-3009-A0B4-FC83-194B90421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drawing on a piece of paper&#10;&#10;AI-generated content may be incorrect.">
            <a:extLst>
              <a:ext uri="{FF2B5EF4-FFF2-40B4-BE49-F238E27FC236}">
                <a16:creationId xmlns:a16="http://schemas.microsoft.com/office/drawing/2014/main" id="{44D77C78-D516-73BC-CF65-306EE419B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212" y="205483"/>
            <a:ext cx="4580256" cy="64470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399D4F-E2C7-9A82-4735-CBB83C11B9A2}"/>
              </a:ext>
            </a:extLst>
          </p:cNvPr>
          <p:cNvSpPr txBox="1"/>
          <p:nvPr/>
        </p:nvSpPr>
        <p:spPr>
          <a:xfrm>
            <a:off x="3758770" y="6283812"/>
            <a:ext cx="1374656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Estyn, 2015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7A0F7-7645-F692-57BD-8C2A7DFB86C1}"/>
              </a:ext>
            </a:extLst>
          </p:cNvPr>
          <p:cNvSpPr txBox="1"/>
          <p:nvPr/>
        </p:nvSpPr>
        <p:spPr>
          <a:xfrm>
            <a:off x="5340096" y="2127504"/>
            <a:ext cx="2926080" cy="4524315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>
                <a:cs typeface="Segoe UI"/>
              </a:rPr>
              <a:t>Prompts</a:t>
            </a:r>
            <a:r>
              <a:rPr lang="en-US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List the main challenges highlighted in this report</a:t>
            </a:r>
            <a:r>
              <a:rPr lang="en-US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What are the key recommendations made in this report?</a:t>
            </a:r>
            <a:r>
              <a:rPr lang="en-US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What are the strengths and weaknesses of this report?</a:t>
            </a:r>
            <a:r>
              <a:rPr lang="en-US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Identify any potential biases or gaps in this report</a:t>
            </a:r>
            <a:r>
              <a:rPr lang="en-US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How can I use the findings of this report to improve my teaching practice?</a:t>
            </a:r>
            <a:r>
              <a:rPr lang="en-US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What are some controversial or debatable points in this report?</a:t>
            </a:r>
            <a:r>
              <a:rPr lang="en-US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​</a:t>
            </a:r>
          </a:p>
          <a:p>
            <a:r>
              <a:rPr lang="en-GB" sz="1200">
                <a:cs typeface="Segoe UI"/>
              </a:rPr>
              <a:t>How might a headteacher interpret this report differently from a trainee teacher?</a:t>
            </a:r>
          </a:p>
          <a:p>
            <a:endParaRPr lang="en-GB" sz="1200">
              <a:cs typeface="Segoe UI"/>
            </a:endParaRPr>
          </a:p>
          <a:p>
            <a:endParaRPr lang="en-GB" sz="1200"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35E92F-6021-6CB6-ABC6-C38DAF1A0BDC}"/>
              </a:ext>
            </a:extLst>
          </p:cNvPr>
          <p:cNvSpPr txBox="1"/>
          <p:nvPr/>
        </p:nvSpPr>
        <p:spPr>
          <a:xfrm>
            <a:off x="8747760" y="2127504"/>
            <a:ext cx="3194304" cy="4524315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err="1">
                <a:ea typeface="+mn-lt"/>
                <a:cs typeface="+mn-lt"/>
              </a:rPr>
              <a:t>Cymhellion</a:t>
            </a:r>
            <a:endParaRPr lang="en-US" err="1"/>
          </a:p>
          <a:p>
            <a:pPr marL="285750" indent="-285750"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Rhestrwch</a:t>
            </a:r>
            <a:r>
              <a:rPr lang="en-US" sz="1200">
                <a:ea typeface="+mn-lt"/>
                <a:cs typeface="+mn-lt"/>
              </a:rPr>
              <a:t> y </a:t>
            </a:r>
            <a:r>
              <a:rPr lang="en-US" sz="1200" err="1">
                <a:ea typeface="+mn-lt"/>
                <a:cs typeface="+mn-lt"/>
              </a:rPr>
              <a:t>prif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heriau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amlygwyd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yr </a:t>
            </a:r>
            <a:r>
              <a:rPr lang="en-US" sz="1200" err="1">
                <a:ea typeface="+mn-lt"/>
                <a:cs typeface="+mn-lt"/>
              </a:rPr>
              <a:t>adroddiad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hwn</a:t>
            </a:r>
            <a:endParaRPr lang="en-GB" err="1"/>
          </a:p>
          <a:p>
            <a:endParaRPr lang="en-US" sz="12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Beth </a:t>
            </a:r>
            <a:r>
              <a:rPr lang="en-US" sz="1200" err="1">
                <a:ea typeface="+mn-lt"/>
                <a:cs typeface="+mn-lt"/>
              </a:rPr>
              <a:t>yw’r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prif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argymhellion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wnaed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yr </a:t>
            </a:r>
            <a:r>
              <a:rPr lang="en-US" sz="1200" err="1">
                <a:ea typeface="+mn-lt"/>
                <a:cs typeface="+mn-lt"/>
              </a:rPr>
              <a:t>adroddiad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hwn</a:t>
            </a:r>
            <a:r>
              <a:rPr lang="en-US" sz="1200">
                <a:ea typeface="+mn-lt"/>
                <a:cs typeface="+mn-lt"/>
              </a:rPr>
              <a:t>?</a:t>
            </a:r>
            <a:endParaRPr lang="en-US">
              <a:ea typeface="+mn-lt"/>
              <a:cs typeface="+mn-lt"/>
            </a:endParaRPr>
          </a:p>
          <a:p>
            <a:endParaRPr lang="en-US" sz="12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Beth </a:t>
            </a:r>
            <a:r>
              <a:rPr lang="en-US" sz="1200" err="1">
                <a:ea typeface="+mn-lt"/>
                <a:cs typeface="+mn-lt"/>
              </a:rPr>
              <a:t>yw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cryfderau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gwendidau’r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adroddiad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hwn</a:t>
            </a:r>
            <a:r>
              <a:rPr lang="en-US" sz="1200">
                <a:ea typeface="+mn-lt"/>
                <a:cs typeface="+mn-lt"/>
              </a:rPr>
              <a:t>?</a:t>
            </a:r>
            <a:endParaRPr lang="en-US">
              <a:ea typeface="+mn-lt"/>
              <a:cs typeface="+mn-lt"/>
            </a:endParaRPr>
          </a:p>
          <a:p>
            <a:endParaRPr lang="en-US" sz="12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Nodi </a:t>
            </a:r>
            <a:r>
              <a:rPr lang="en-US" sz="1200" err="1">
                <a:ea typeface="+mn-lt"/>
                <a:cs typeface="+mn-lt"/>
              </a:rPr>
              <a:t>unrhyw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ragfarnau</a:t>
            </a:r>
            <a:r>
              <a:rPr lang="en-US" sz="1200">
                <a:ea typeface="+mn-lt"/>
                <a:cs typeface="+mn-lt"/>
              </a:rPr>
              <a:t> neu </a:t>
            </a:r>
            <a:r>
              <a:rPr lang="en-US" sz="1200" err="1">
                <a:ea typeface="+mn-lt"/>
                <a:cs typeface="+mn-lt"/>
              </a:rPr>
              <a:t>fylchau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posibl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yr </a:t>
            </a:r>
            <a:r>
              <a:rPr lang="en-US" sz="1200" err="1">
                <a:ea typeface="+mn-lt"/>
                <a:cs typeface="+mn-lt"/>
              </a:rPr>
              <a:t>adroddiad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hwn</a:t>
            </a:r>
            <a:endParaRPr lang="en-GB" err="1"/>
          </a:p>
          <a:p>
            <a:endParaRPr lang="en-US" sz="12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Sut y </a:t>
            </a:r>
            <a:r>
              <a:rPr lang="en-US" sz="1200" err="1">
                <a:ea typeface="+mn-lt"/>
                <a:cs typeface="+mn-lt"/>
              </a:rPr>
              <a:t>gallaf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ddefnyddio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canfyddiadau’r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adroddiad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hwn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wella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fy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ymarfer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addysgu</a:t>
            </a:r>
            <a:r>
              <a:rPr lang="en-US" sz="1200">
                <a:ea typeface="+mn-lt"/>
                <a:cs typeface="+mn-lt"/>
              </a:rPr>
              <a:t>?</a:t>
            </a:r>
            <a:endParaRPr lang="en-US">
              <a:ea typeface="+mn-lt"/>
              <a:cs typeface="+mn-lt"/>
            </a:endParaRPr>
          </a:p>
          <a:p>
            <a:endParaRPr lang="en-US" sz="12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Beth </a:t>
            </a:r>
            <a:r>
              <a:rPr lang="en-US" sz="1200" err="1">
                <a:ea typeface="+mn-lt"/>
                <a:cs typeface="+mn-lt"/>
              </a:rPr>
              <a:t>yw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rhai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pwyntiau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dadleuol</a:t>
            </a:r>
            <a:r>
              <a:rPr lang="en-US" sz="1200">
                <a:ea typeface="+mn-lt"/>
                <a:cs typeface="+mn-lt"/>
              </a:rPr>
              <a:t> neu </a:t>
            </a:r>
            <a:r>
              <a:rPr lang="en-US" sz="1200" err="1">
                <a:ea typeface="+mn-lt"/>
                <a:cs typeface="+mn-lt"/>
              </a:rPr>
              <a:t>ddadleuol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yr </a:t>
            </a:r>
            <a:r>
              <a:rPr lang="en-US" sz="1200" err="1">
                <a:ea typeface="+mn-lt"/>
                <a:cs typeface="+mn-lt"/>
              </a:rPr>
              <a:t>adroddiad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hwn</a:t>
            </a:r>
            <a:r>
              <a:rPr lang="en-US" sz="1200">
                <a:ea typeface="+mn-lt"/>
                <a:cs typeface="+mn-lt"/>
              </a:rPr>
              <a:t>?</a:t>
            </a:r>
            <a:endParaRPr lang="en-US">
              <a:ea typeface="+mn-lt"/>
              <a:cs typeface="+mn-lt"/>
            </a:endParaRPr>
          </a:p>
          <a:p>
            <a:endParaRPr lang="en-US" sz="12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Sut y </a:t>
            </a:r>
            <a:r>
              <a:rPr lang="en-US" sz="1200" err="1">
                <a:ea typeface="+mn-lt"/>
                <a:cs typeface="+mn-lt"/>
              </a:rPr>
              <a:t>gallai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pennaeth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ysgol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ddehongli’r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adroddiad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hwn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wahanol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athro</a:t>
            </a:r>
            <a:r>
              <a:rPr lang="en-US" sz="1200">
                <a:ea typeface="+mn-lt"/>
                <a:cs typeface="+mn-lt"/>
              </a:rPr>
              <a:t> dan </a:t>
            </a:r>
            <a:r>
              <a:rPr lang="en-US" sz="1200" err="1">
                <a:ea typeface="+mn-lt"/>
                <a:cs typeface="+mn-lt"/>
              </a:rPr>
              <a:t>hyfforddiant</a:t>
            </a:r>
            <a:r>
              <a:rPr lang="en-US" sz="1200">
                <a:ea typeface="+mn-lt"/>
                <a:cs typeface="+mn-lt"/>
              </a:rPr>
              <a:t>?</a:t>
            </a:r>
            <a:endParaRPr lang="en-US">
              <a:ea typeface="+mn-lt"/>
              <a:cs typeface="+mn-lt"/>
            </a:endParaRPr>
          </a:p>
          <a:p>
            <a:endParaRPr lang="en-US" sz="1200">
              <a:cs typeface="Segoe UI"/>
            </a:endParaRP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6B95B34-3983-4709-DBE2-98421A37D8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0096" y="206502"/>
            <a:ext cx="6599499" cy="1918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636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81174B-EEC0-D940-73F1-1457DFAE89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21E265B-46F3-2EBE-DD43-84E96D7543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243" r="-83"/>
          <a:stretch/>
        </p:blipFill>
        <p:spPr>
          <a:xfrm>
            <a:off x="8210666" y="1015362"/>
            <a:ext cx="3762053" cy="2355045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44508A1-A6E7-9F56-EB2E-8449DF5E6B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8663" y="4053633"/>
            <a:ext cx="3797627" cy="26326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55EAD0-4BB3-57F0-93F1-B53C21C80F19}"/>
              </a:ext>
            </a:extLst>
          </p:cNvPr>
          <p:cNvSpPr txBox="1"/>
          <p:nvPr/>
        </p:nvSpPr>
        <p:spPr>
          <a:xfrm>
            <a:off x="171235" y="397952"/>
            <a:ext cx="11798157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Our responsibilities...</a:t>
            </a:r>
          </a:p>
          <a:p>
            <a:r>
              <a:rPr lang="en-GB" sz="2800" b="1">
                <a:ea typeface="+mn-lt"/>
                <a:cs typeface="+mn-lt"/>
              </a:rPr>
              <a:t>Ein </a:t>
            </a:r>
            <a:r>
              <a:rPr lang="en-GB" sz="2800" b="1" err="1">
                <a:ea typeface="+mn-lt"/>
                <a:cs typeface="+mn-lt"/>
              </a:rPr>
              <a:t>cyfrifoldebau</a:t>
            </a:r>
            <a:r>
              <a:rPr lang="en-GB" sz="2800" b="1">
                <a:ea typeface="+mn-lt"/>
                <a:cs typeface="+mn-lt"/>
              </a:rPr>
              <a:t>...</a:t>
            </a:r>
            <a:endParaRPr lang="en-GB" sz="2800" b="1" err="1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242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CC6C55-F565-8196-2D0F-ED40F18D2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What are the &quot;Four Core... - Portfield School Haverfordwest | Facebook">
            <a:extLst>
              <a:ext uri="{FF2B5EF4-FFF2-40B4-BE49-F238E27FC236}">
                <a16:creationId xmlns:a16="http://schemas.microsoft.com/office/drawing/2014/main" id="{9BC5DD23-E290-6F16-A31F-5E8708C99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3064" y="1201003"/>
            <a:ext cx="4126315" cy="410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398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2F068B-1B17-70A0-8F9D-7F22A4ACF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67F1375-66E7-B7EA-4FBA-697CDE224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65" y="464686"/>
            <a:ext cx="4783443" cy="2575828"/>
          </a:xfrm>
          <a:prstGeom prst="rect">
            <a:avLst/>
          </a:prstGeom>
        </p:spPr>
      </p:pic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769E61-B8A1-6466-AAC3-33F8120EC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04" y="3639657"/>
            <a:ext cx="4800703" cy="2695041"/>
          </a:xfrm>
          <a:prstGeom prst="rect">
            <a:avLst/>
          </a:prstGeom>
        </p:spPr>
      </p:pic>
      <p:pic>
        <p:nvPicPr>
          <p:cNvPr id="5" name="Picture 4" descr="Visiting Museums with Kids - Tea Collection Blog">
            <a:extLst>
              <a:ext uri="{FF2B5EF4-FFF2-40B4-BE49-F238E27FC236}">
                <a16:creationId xmlns:a16="http://schemas.microsoft.com/office/drawing/2014/main" id="{564C87EB-2012-30B0-76E2-D7BD83AFDC8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90" t="-141" r="-185" b="3714"/>
          <a:stretch/>
        </p:blipFill>
        <p:spPr>
          <a:xfrm>
            <a:off x="4788188" y="462337"/>
            <a:ext cx="9036850" cy="5886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2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CCE4AD-D84A-A906-204C-2DD03A4538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fon Community Dance: Inclusion, Creation, Progression – Afon Community  Dance strives to bring the joy of dance and movement to as many people as  possible across South Wales.">
            <a:extLst>
              <a:ext uri="{FF2B5EF4-FFF2-40B4-BE49-F238E27FC236}">
                <a16:creationId xmlns:a16="http://schemas.microsoft.com/office/drawing/2014/main" id="{4B727323-A573-CB96-FB62-09C35D772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1475" y="1336727"/>
            <a:ext cx="8611516" cy="48490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C696F0-6015-CF77-8176-A442E3F7ACCE}"/>
              </a:ext>
            </a:extLst>
          </p:cNvPr>
          <p:cNvSpPr txBox="1"/>
          <p:nvPr/>
        </p:nvSpPr>
        <p:spPr>
          <a:xfrm>
            <a:off x="192332" y="289045"/>
            <a:ext cx="1928322" cy="2954655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What does it look like?</a:t>
            </a:r>
          </a:p>
          <a:p>
            <a:endParaRPr lang="en-GB" sz="2800" b="1">
              <a:ea typeface="+mn-lt"/>
              <a:cs typeface="+mn-lt"/>
            </a:endParaRPr>
          </a:p>
          <a:p>
            <a:r>
              <a:rPr lang="en-GB" sz="2800" b="1">
                <a:ea typeface="+mn-lt"/>
                <a:cs typeface="+mn-lt"/>
              </a:rPr>
              <a:t>Sut </a:t>
            </a:r>
            <a:r>
              <a:rPr lang="en-GB" sz="2800" b="1" err="1">
                <a:ea typeface="+mn-lt"/>
                <a:cs typeface="+mn-lt"/>
              </a:rPr>
              <a:t>mae'n</a:t>
            </a:r>
            <a:r>
              <a:rPr lang="en-GB" sz="2800" b="1">
                <a:ea typeface="+mn-lt"/>
                <a:cs typeface="+mn-lt"/>
              </a:rPr>
              <a:t> </a:t>
            </a:r>
            <a:r>
              <a:rPr lang="en-GB" sz="2800" b="1" err="1">
                <a:ea typeface="+mn-lt"/>
                <a:cs typeface="+mn-lt"/>
              </a:rPr>
              <a:t>edrych</a:t>
            </a:r>
            <a:r>
              <a:rPr lang="en-GB" sz="2800" b="1">
                <a:ea typeface="+mn-lt"/>
                <a:cs typeface="+mn-lt"/>
              </a:rPr>
              <a:t>?</a:t>
            </a:r>
            <a:endParaRPr lang="en-GB" sz="2800">
              <a:ea typeface="+mn-lt"/>
              <a:cs typeface="+mn-lt"/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2058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253903-60E1-0670-9468-6025FE3E4F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F21D8E-9241-966C-DD6E-309791EFA880}"/>
              </a:ext>
            </a:extLst>
          </p:cNvPr>
          <p:cNvSpPr txBox="1"/>
          <p:nvPr/>
        </p:nvSpPr>
        <p:spPr>
          <a:xfrm>
            <a:off x="3841313" y="814192"/>
            <a:ext cx="3079315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Flip Book example</a:t>
            </a:r>
            <a:endParaRPr lang="en-GB"/>
          </a:p>
        </p:txBody>
      </p:sp>
      <p:pic>
        <p:nvPicPr>
          <p:cNvPr id="4" name="Picture 3" descr="A hand drawing on a piece of paper&#10;&#10;AI-generated content may be incorrect.">
            <a:extLst>
              <a:ext uri="{FF2B5EF4-FFF2-40B4-BE49-F238E27FC236}">
                <a16:creationId xmlns:a16="http://schemas.microsoft.com/office/drawing/2014/main" id="{C0DB00CF-5027-7DAF-E986-365352D948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885" y="178041"/>
            <a:ext cx="6260012" cy="6240962"/>
          </a:xfrm>
          <a:prstGeom prst="rect">
            <a:avLst/>
          </a:prstGeom>
        </p:spPr>
      </p:pic>
      <p:pic>
        <p:nvPicPr>
          <p:cNvPr id="5" name="Picture 4" descr="A close-up of a document&#10;&#10;AI-generated content may be incorrect.">
            <a:extLst>
              <a:ext uri="{FF2B5EF4-FFF2-40B4-BE49-F238E27FC236}">
                <a16:creationId xmlns:a16="http://schemas.microsoft.com/office/drawing/2014/main" id="{98CB922F-3FA8-37AD-8C90-A6D0E2C768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997" y="2330429"/>
            <a:ext cx="5294856" cy="44518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88C27D-3AA0-B3BC-06A7-4A730EAF47D4}"/>
              </a:ext>
            </a:extLst>
          </p:cNvPr>
          <p:cNvSpPr txBox="1"/>
          <p:nvPr/>
        </p:nvSpPr>
        <p:spPr>
          <a:xfrm>
            <a:off x="240082" y="1711891"/>
            <a:ext cx="824631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Part A</a:t>
            </a:r>
          </a:p>
        </p:txBody>
      </p:sp>
    </p:spTree>
    <p:extLst>
      <p:ext uri="{BB962C8B-B14F-4D97-AF65-F5344CB8AC3E}">
        <p14:creationId xmlns:p14="http://schemas.microsoft.com/office/powerpoint/2010/main" val="2387098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28B89-1C85-CE88-B570-4629F2F18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1670EB1-C3A2-6DB2-D15E-245B6DB61D3B}"/>
              </a:ext>
            </a:extLst>
          </p:cNvPr>
          <p:cNvSpPr txBox="1"/>
          <p:nvPr/>
        </p:nvSpPr>
        <p:spPr>
          <a:xfrm>
            <a:off x="2011485" y="653008"/>
            <a:ext cx="824631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Part B</a:t>
            </a:r>
          </a:p>
        </p:txBody>
      </p:sp>
      <p:pic>
        <p:nvPicPr>
          <p:cNvPr id="2" name="Picture 1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D518A69E-47EE-B9E0-6BA8-3733F3AA2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2775" y="650298"/>
            <a:ext cx="5886450" cy="569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749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528220-0FA4-DD3D-F045-E3CBB9A52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699EBD07-7968-467C-82EE-7283E4651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Boyle Family: Nothing is more radical than the facts - The ...">
            <a:extLst>
              <a:ext uri="{FF2B5EF4-FFF2-40B4-BE49-F238E27FC236}">
                <a16:creationId xmlns:a16="http://schemas.microsoft.com/office/drawing/2014/main" id="{A3383292-7226-1426-DA1C-926289852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64" r="1" b="25207"/>
          <a:stretch/>
        </p:blipFill>
        <p:spPr>
          <a:xfrm>
            <a:off x="6096000" y="10"/>
            <a:ext cx="6095999" cy="5143487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143498"/>
            <a:ext cx="12192000" cy="1714502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072422-914C-CA75-31D0-F2C200F374C6}"/>
              </a:ext>
            </a:extLst>
          </p:cNvPr>
          <p:cNvSpPr txBox="1"/>
          <p:nvPr/>
        </p:nvSpPr>
        <p:spPr>
          <a:xfrm>
            <a:off x="589555" y="5405955"/>
            <a:ext cx="7015500" cy="11714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Boyle Family</a:t>
            </a:r>
          </a:p>
        </p:txBody>
      </p:sp>
      <p:pic>
        <p:nvPicPr>
          <p:cNvPr id="5" name="Picture 4" descr="Boyle Family Where you can find ART, pictures, images, and much more">
            <a:extLst>
              <a:ext uri="{FF2B5EF4-FFF2-40B4-BE49-F238E27FC236}">
                <a16:creationId xmlns:a16="http://schemas.microsoft.com/office/drawing/2014/main" id="{6BE9B531-A49E-A4F7-AA49-B30C3EDB75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77660" y="111331"/>
            <a:ext cx="6475268" cy="503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162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6000" b="-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DCAEB2-E840-E04D-1468-36EBA6FB2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0485D6-4DF7-EA0B-277C-84D3F3B76161}"/>
              </a:ext>
            </a:extLst>
          </p:cNvPr>
          <p:cNvSpPr txBox="1"/>
          <p:nvPr/>
        </p:nvSpPr>
        <p:spPr>
          <a:xfrm>
            <a:off x="1563584" y="5274623"/>
            <a:ext cx="1830780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Catrin Webster</a:t>
            </a:r>
          </a:p>
        </p:txBody>
      </p:sp>
    </p:spTree>
    <p:extLst>
      <p:ext uri="{BB962C8B-B14F-4D97-AF65-F5344CB8AC3E}">
        <p14:creationId xmlns:p14="http://schemas.microsoft.com/office/powerpoint/2010/main" val="753690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ABA751-99AC-6F22-4C4D-10B2B9E1DD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29266FAE-BFCD-9B52-66E9-71D593BCE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Boyle Family: Nothing is more radical than the facts - The ...">
            <a:extLst>
              <a:ext uri="{FF2B5EF4-FFF2-40B4-BE49-F238E27FC236}">
                <a16:creationId xmlns:a16="http://schemas.microsoft.com/office/drawing/2014/main" id="{EE6430DA-499B-9092-793D-7B0A08B1C9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64" r="1" b="25207"/>
          <a:stretch/>
        </p:blipFill>
        <p:spPr>
          <a:xfrm>
            <a:off x="6096000" y="10"/>
            <a:ext cx="6095999" cy="5143487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1C0B98D-5E12-396A-B75D-76811384D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143498"/>
            <a:ext cx="12192000" cy="1714502"/>
          </a:xfrm>
          <a:prstGeom prst="rect">
            <a:avLst/>
          </a:prstGeom>
          <a:ln>
            <a:noFill/>
          </a:ln>
          <a:effectLst>
            <a:outerShdw blurRad="596900" dist="330200" dir="1080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9912D4-2070-7A46-8D91-F0BA895603D8}"/>
              </a:ext>
            </a:extLst>
          </p:cNvPr>
          <p:cNvSpPr txBox="1"/>
          <p:nvPr/>
        </p:nvSpPr>
        <p:spPr>
          <a:xfrm>
            <a:off x="589555" y="5405955"/>
            <a:ext cx="7015500" cy="11714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Richard Long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 descr="Richard Long – She's a Fine Artist">
            <a:extLst>
              <a:ext uri="{FF2B5EF4-FFF2-40B4-BE49-F238E27FC236}">
                <a16:creationId xmlns:a16="http://schemas.microsoft.com/office/drawing/2014/main" id="{B074AF37-82F3-BEFB-12B1-C94C97C7F3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95052" y="-371"/>
            <a:ext cx="6591299" cy="5146715"/>
          </a:xfrm>
          <a:prstGeom prst="rect">
            <a:avLst/>
          </a:prstGeom>
        </p:spPr>
      </p:pic>
      <p:pic>
        <p:nvPicPr>
          <p:cNvPr id="7" name="Picture 6" descr="Richard Long | Artists | Lisson Gallery">
            <a:extLst>
              <a:ext uri="{FF2B5EF4-FFF2-40B4-BE49-F238E27FC236}">
                <a16:creationId xmlns:a16="http://schemas.microsoft.com/office/drawing/2014/main" id="{C0004AD9-1CA1-5107-C4C0-CD5DC62934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289" y="-1856"/>
            <a:ext cx="6756564" cy="5149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498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6000" b="-16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18AFDB-471E-029B-54FF-F34F32E5A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285A57-5686-0DE1-A17A-8D45804536CE}"/>
              </a:ext>
            </a:extLst>
          </p:cNvPr>
          <p:cNvSpPr txBox="1"/>
          <p:nvPr/>
        </p:nvSpPr>
        <p:spPr>
          <a:xfrm>
            <a:off x="1563584" y="5274623"/>
            <a:ext cx="1830780" cy="646331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Mary Lloyd Jones</a:t>
            </a:r>
          </a:p>
        </p:txBody>
      </p:sp>
    </p:spTree>
    <p:extLst>
      <p:ext uri="{BB962C8B-B14F-4D97-AF65-F5344CB8AC3E}">
        <p14:creationId xmlns:p14="http://schemas.microsoft.com/office/powerpoint/2010/main" val="20163910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30000" r="-30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03E3AF-48BD-4EA4-20FD-BECFA9CFD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590706-AECF-D25C-179D-8E7E179267F9}"/>
              </a:ext>
            </a:extLst>
          </p:cNvPr>
          <p:cNvSpPr txBox="1"/>
          <p:nvPr/>
        </p:nvSpPr>
        <p:spPr>
          <a:xfrm>
            <a:off x="1563584" y="5274623"/>
            <a:ext cx="1830780" cy="36933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David Hockney</a:t>
            </a:r>
          </a:p>
        </p:txBody>
      </p:sp>
    </p:spTree>
    <p:extLst>
      <p:ext uri="{BB962C8B-B14F-4D97-AF65-F5344CB8AC3E}">
        <p14:creationId xmlns:p14="http://schemas.microsoft.com/office/powerpoint/2010/main" val="2163688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897744-C06A-EF3E-20DD-138B4C4985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5039CCB-66EF-B48E-2E3E-4AAD890639E3}"/>
              </a:ext>
            </a:extLst>
          </p:cNvPr>
          <p:cNvSpPr txBox="1"/>
          <p:nvPr/>
        </p:nvSpPr>
        <p:spPr>
          <a:xfrm>
            <a:off x="1563584" y="5274623"/>
            <a:ext cx="1830780" cy="646331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Peter Prendergast</a:t>
            </a:r>
          </a:p>
        </p:txBody>
      </p:sp>
    </p:spTree>
    <p:extLst>
      <p:ext uri="{BB962C8B-B14F-4D97-AF65-F5344CB8AC3E}">
        <p14:creationId xmlns:p14="http://schemas.microsoft.com/office/powerpoint/2010/main" val="308081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62</cp:revision>
  <dcterms:created xsi:type="dcterms:W3CDTF">2025-03-10T08:51:34Z</dcterms:created>
  <dcterms:modified xsi:type="dcterms:W3CDTF">2025-03-12T12:23:30Z</dcterms:modified>
</cp:coreProperties>
</file>