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 id="2147483725" r:id="rId2"/>
    <p:sldMasterId id="2147485038" r:id="rId3"/>
    <p:sldMasterId id="2147485067" r:id="rId4"/>
    <p:sldMasterId id="2147485050" r:id="rId5"/>
  </p:sldMasterIdLst>
  <p:notesMasterIdLst>
    <p:notesMasterId r:id="rId44"/>
  </p:notesMasterIdLst>
  <p:sldIdLst>
    <p:sldId id="401" r:id="rId6"/>
    <p:sldId id="388" r:id="rId7"/>
    <p:sldId id="379" r:id="rId8"/>
    <p:sldId id="381" r:id="rId9"/>
    <p:sldId id="383" r:id="rId10"/>
    <p:sldId id="522" r:id="rId11"/>
    <p:sldId id="523" r:id="rId12"/>
    <p:sldId id="524" r:id="rId13"/>
    <p:sldId id="526" r:id="rId14"/>
    <p:sldId id="527" r:id="rId15"/>
    <p:sldId id="528" r:id="rId16"/>
    <p:sldId id="525" r:id="rId17"/>
    <p:sldId id="377" r:id="rId18"/>
    <p:sldId id="490" r:id="rId19"/>
    <p:sldId id="503" r:id="rId20"/>
    <p:sldId id="491" r:id="rId21"/>
    <p:sldId id="504" r:id="rId22"/>
    <p:sldId id="505" r:id="rId23"/>
    <p:sldId id="506" r:id="rId24"/>
    <p:sldId id="507" r:id="rId25"/>
    <p:sldId id="508" r:id="rId26"/>
    <p:sldId id="509" r:id="rId27"/>
    <p:sldId id="496" r:id="rId28"/>
    <p:sldId id="510" r:id="rId29"/>
    <p:sldId id="399" r:id="rId30"/>
    <p:sldId id="512" r:id="rId31"/>
    <p:sldId id="371" r:id="rId32"/>
    <p:sldId id="513" r:id="rId33"/>
    <p:sldId id="515" r:id="rId34"/>
    <p:sldId id="514" r:id="rId35"/>
    <p:sldId id="516" r:id="rId36"/>
    <p:sldId id="517" r:id="rId37"/>
    <p:sldId id="518" r:id="rId38"/>
    <p:sldId id="519" r:id="rId39"/>
    <p:sldId id="520" r:id="rId40"/>
    <p:sldId id="343" r:id="rId41"/>
    <p:sldId id="521" r:id="rId42"/>
    <p:sldId id="25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D7A819-BB08-9CAE-0FC3-0EF5792C940E}" v="403" dt="2026-03-09T07:05:10.6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7"/>
    <p:restoredTop sz="94658"/>
  </p:normalViewPr>
  <p:slideViewPr>
    <p:cSldViewPr snapToGrid="0">
      <p:cViewPr varScale="1">
        <p:scale>
          <a:sx n="120" d="100"/>
          <a:sy n="120" d="100"/>
        </p:scale>
        <p:origin x="688"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slideMaster" Target="slideMasters/slideMaster1.xml"/><Relationship Id="rId6"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27A6A3-8077-413A-A174-014C54CA881A}" type="datetimeFigureOut">
              <a:t>3/10/26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0B755B-496F-4CB7-B080-D17EE92FE9CC}" type="slidenum">
              <a:t>‹#›</a:t>
            </a:fld>
            <a:endParaRPr lang="en-US"/>
          </a:p>
        </p:txBody>
      </p:sp>
    </p:spTree>
    <p:extLst>
      <p:ext uri="{BB962C8B-B14F-4D97-AF65-F5344CB8AC3E}">
        <p14:creationId xmlns:p14="http://schemas.microsoft.com/office/powerpoint/2010/main" val="7496638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gradcoach.com/process-coding/"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gradcoach.com/in-vivo-coding/"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Qual qual qual </a:t>
            </a:r>
          </a:p>
        </p:txBody>
      </p:sp>
      <p:sp>
        <p:nvSpPr>
          <p:cNvPr id="4" name="Slide Number Placeholder 3"/>
          <p:cNvSpPr>
            <a:spLocks noGrp="1"/>
          </p:cNvSpPr>
          <p:nvPr>
            <p:ph type="sldNum" sz="quarter" idx="5"/>
          </p:nvPr>
        </p:nvSpPr>
        <p:spPr/>
        <p:txBody>
          <a:bodyPr/>
          <a:lstStyle/>
          <a:p>
            <a:fld id="{0B4FC595-7B7C-3A4B-8560-CF7EFC39EAA5}" type="slidenum">
              <a:rPr lang="en-US" smtClean="0"/>
              <a:t>1</a:t>
            </a:fld>
            <a:endParaRPr lang="en-US"/>
          </a:p>
        </p:txBody>
      </p:sp>
    </p:spTree>
    <p:extLst>
      <p:ext uri="{BB962C8B-B14F-4D97-AF65-F5344CB8AC3E}">
        <p14:creationId xmlns:p14="http://schemas.microsoft.com/office/powerpoint/2010/main" val="4383583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4DBD47-C0BD-231E-817D-80B25097A8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3D2294-DFE1-BAAD-00FD-C2047ED187F9}"/>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49C2CDAE-8B9C-F7AE-9E8E-B27425B77564}"/>
              </a:ext>
            </a:extLst>
          </p:cNvPr>
          <p:cNvSpPr>
            <a:spLocks noGrp="1"/>
          </p:cNvSpPr>
          <p:nvPr>
            <p:ph type="body" idx="1"/>
          </p:nvPr>
        </p:nvSpPr>
        <p:spPr/>
        <p:txBody>
          <a:bodyPr/>
          <a:lstStyle/>
          <a:p>
            <a:pPr marL="171450" indent="-171450">
              <a:lnSpc>
                <a:spcPct val="90000"/>
              </a:lnSpc>
              <a:spcBef>
                <a:spcPts val="1000"/>
              </a:spcBef>
              <a:buFont typeface="Arial"/>
              <a:buChar char="•"/>
            </a:pPr>
            <a:r>
              <a:rPr lang="en-GB" dirty="0"/>
              <a:t>The most common form of </a:t>
            </a:r>
            <a:r>
              <a:rPr lang="en-GB" dirty="0" err="1"/>
              <a:t>analysisin</a:t>
            </a:r>
            <a:r>
              <a:rPr lang="en-GB" dirty="0"/>
              <a:t> qualitative research </a:t>
            </a:r>
            <a:endParaRPr lang="en-US" dirty="0"/>
          </a:p>
          <a:p>
            <a:pPr marL="171450" indent="-171450">
              <a:lnSpc>
                <a:spcPct val="90000"/>
              </a:lnSpc>
              <a:spcBef>
                <a:spcPts val="1000"/>
              </a:spcBef>
              <a:buFont typeface="Arial"/>
              <a:buChar char="•"/>
            </a:pPr>
            <a:r>
              <a:rPr lang="en-GB" dirty="0"/>
              <a:t>Examines patterns (</a:t>
            </a:r>
            <a:r>
              <a:rPr lang="en-GB" i="1" dirty="0"/>
              <a:t>themes</a:t>
            </a:r>
            <a:r>
              <a:rPr lang="en-GB" dirty="0"/>
              <a:t>) </a:t>
            </a:r>
            <a:r>
              <a:rPr lang="en-GB" dirty="0" err="1"/>
              <a:t>withindata</a:t>
            </a:r>
            <a:r>
              <a:rPr lang="en-GB" dirty="0"/>
              <a:t> </a:t>
            </a:r>
            <a:endParaRPr lang="en-US" dirty="0"/>
          </a:p>
          <a:p>
            <a:pPr marL="171450" indent="-171450">
              <a:lnSpc>
                <a:spcPct val="90000"/>
              </a:lnSpc>
              <a:spcBef>
                <a:spcPts val="1000"/>
              </a:spcBef>
              <a:buFont typeface="Arial"/>
              <a:buChar char="•"/>
            </a:pPr>
            <a:r>
              <a:rPr lang="en-GB" dirty="0"/>
              <a:t>Themes are patterns across datasets that are important to </a:t>
            </a:r>
            <a:r>
              <a:rPr lang="en-GB" dirty="0" err="1"/>
              <a:t>thedescription</a:t>
            </a:r>
            <a:r>
              <a:rPr lang="en-GB" dirty="0"/>
              <a:t> of a phenomenon </a:t>
            </a:r>
            <a:r>
              <a:rPr lang="en-GB" dirty="0" err="1"/>
              <a:t>andare</a:t>
            </a:r>
            <a:r>
              <a:rPr lang="en-GB" dirty="0"/>
              <a:t> associated to a specific </a:t>
            </a:r>
            <a:r>
              <a:rPr lang="en-GB" dirty="0" err="1"/>
              <a:t>researchquestion</a:t>
            </a:r>
            <a:r>
              <a:rPr lang="en-GB" dirty="0"/>
              <a:t> </a:t>
            </a:r>
            <a:endParaRPr lang="en-US" dirty="0"/>
          </a:p>
          <a:p>
            <a:pPr marL="171450" indent="-171450">
              <a:lnSpc>
                <a:spcPct val="90000"/>
              </a:lnSpc>
              <a:spcBef>
                <a:spcPts val="1000"/>
              </a:spcBef>
              <a:buFont typeface="Arial"/>
              <a:buChar char="•"/>
            </a:pPr>
            <a:r>
              <a:rPr lang="en-GB" dirty="0"/>
              <a:t>The themes become the </a:t>
            </a:r>
            <a:r>
              <a:rPr lang="en-GB" dirty="0" err="1"/>
              <a:t>categoriesfor</a:t>
            </a:r>
            <a:r>
              <a:rPr lang="en-GB" dirty="0"/>
              <a:t> analysis (you look </a:t>
            </a:r>
            <a:r>
              <a:rPr lang="en-GB" dirty="0" err="1"/>
              <a:t>foraccumulations</a:t>
            </a:r>
            <a:r>
              <a:rPr lang="en-GB" dirty="0"/>
              <a:t> of them….)</a:t>
            </a:r>
            <a:endParaRPr lang="en-US" dirty="0"/>
          </a:p>
          <a:p>
            <a:endParaRPr lang="en-US" dirty="0">
              <a:ea typeface="Calibri"/>
              <a:cs typeface="Calibri"/>
            </a:endParaRPr>
          </a:p>
        </p:txBody>
      </p:sp>
      <p:sp>
        <p:nvSpPr>
          <p:cNvPr id="4" name="Slide Number Placeholder 3">
            <a:extLst>
              <a:ext uri="{FF2B5EF4-FFF2-40B4-BE49-F238E27FC236}">
                <a16:creationId xmlns:a16="http://schemas.microsoft.com/office/drawing/2014/main" id="{98941D2D-575F-8DBF-CF39-28475EC47702}"/>
              </a:ext>
            </a:extLst>
          </p:cNvPr>
          <p:cNvSpPr>
            <a:spLocks noGrp="1"/>
          </p:cNvSpPr>
          <p:nvPr>
            <p:ph type="sldNum" sz="quarter" idx="5"/>
          </p:nvPr>
        </p:nvSpPr>
        <p:spPr/>
        <p:txBody>
          <a:bodyPr/>
          <a:lstStyle/>
          <a:p>
            <a:fld id="{0B4FC595-7B7C-3A4B-8560-CF7EFC39EAA5}" type="slidenum">
              <a:rPr lang="en-US" smtClean="0"/>
              <a:t>3</a:t>
            </a:fld>
            <a:endParaRPr lang="en-US"/>
          </a:p>
        </p:txBody>
      </p:sp>
    </p:spTree>
    <p:extLst>
      <p:ext uri="{BB962C8B-B14F-4D97-AF65-F5344CB8AC3E}">
        <p14:creationId xmlns:p14="http://schemas.microsoft.com/office/powerpoint/2010/main" val="292937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8">
          <a:extLst>
            <a:ext uri="{FF2B5EF4-FFF2-40B4-BE49-F238E27FC236}">
              <a16:creationId xmlns:a16="http://schemas.microsoft.com/office/drawing/2014/main" id="{0547DC60-2CA9-AF03-B6A5-3F037025944A}"/>
            </a:ext>
          </a:extLst>
        </p:cNvPr>
        <p:cNvGrpSpPr/>
        <p:nvPr/>
      </p:nvGrpSpPr>
      <p:grpSpPr>
        <a:xfrm>
          <a:off x="0" y="0"/>
          <a:ext cx="0" cy="0"/>
          <a:chOff x="0" y="0"/>
          <a:chExt cx="0" cy="0"/>
        </a:xfrm>
      </p:grpSpPr>
      <p:sp>
        <p:nvSpPr>
          <p:cNvPr id="1949" name="Google Shape;1949;p44:notes">
            <a:extLst>
              <a:ext uri="{FF2B5EF4-FFF2-40B4-BE49-F238E27FC236}">
                <a16:creationId xmlns:a16="http://schemas.microsoft.com/office/drawing/2014/main" id="{63C6B8B8-4092-D28C-C343-7688334EBC63}"/>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0" name="Google Shape;1950;p44:notes">
            <a:extLst>
              <a:ext uri="{FF2B5EF4-FFF2-40B4-BE49-F238E27FC236}">
                <a16:creationId xmlns:a16="http://schemas.microsoft.com/office/drawing/2014/main" id="{62DB3F57-CFDC-0394-DB55-6A0F1A88C785}"/>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1" i="1" dirty="0">
                <a:solidFill>
                  <a:srgbClr val="0000FF"/>
                </a:solidFill>
                <a:latin typeface="Calibri"/>
                <a:ea typeface="Calibri"/>
                <a:cs typeface="Calibri"/>
                <a:sym typeface="Calibri"/>
              </a:rPr>
              <a:t>Codes</a:t>
            </a:r>
            <a:r>
              <a:rPr lang="en-US" sz="1200" dirty="0">
                <a:solidFill>
                  <a:srgbClr val="0000FF"/>
                </a:solidFill>
                <a:latin typeface="Calibri"/>
                <a:ea typeface="Calibri"/>
                <a:cs typeface="Calibri"/>
                <a:sym typeface="Calibri"/>
              </a:rPr>
              <a:t> </a:t>
            </a:r>
            <a:r>
              <a:rPr lang="en-US" sz="1200" dirty="0">
                <a:latin typeface="Calibri"/>
                <a:ea typeface="Calibri"/>
                <a:cs typeface="Calibri"/>
                <a:sym typeface="Calibri"/>
              </a:rPr>
              <a:t>capture a single idea associated with the segment of data. Consist pithy labels identifying what is of interest in the data (in relation to the research question)</a:t>
            </a:r>
            <a:endParaRPr dirty="0"/>
          </a:p>
          <a:p>
            <a:pPr marL="0" lvl="0" indent="0" algn="l" rtl="0">
              <a:spcBef>
                <a:spcPts val="1800"/>
              </a:spcBef>
              <a:spcAft>
                <a:spcPts val="0"/>
              </a:spcAft>
              <a:buNone/>
            </a:pPr>
            <a:endParaRPr sz="1200" dirty="0">
              <a:latin typeface="Calibri"/>
              <a:ea typeface="Calibri"/>
              <a:cs typeface="Calibri"/>
              <a:sym typeface="Calibri"/>
            </a:endParaRPr>
          </a:p>
          <a:p>
            <a:pPr marL="0" lvl="0" indent="0" algn="l" rtl="0">
              <a:spcBef>
                <a:spcPts val="1800"/>
              </a:spcBef>
              <a:spcAft>
                <a:spcPts val="0"/>
              </a:spcAft>
              <a:buNone/>
            </a:pPr>
            <a:r>
              <a:rPr lang="en-US" sz="1200" dirty="0">
                <a:latin typeface="Calibri"/>
                <a:ea typeface="Calibri"/>
                <a:cs typeface="Calibri"/>
                <a:sym typeface="Calibri"/>
              </a:rPr>
              <a:t>Can be </a:t>
            </a:r>
            <a:r>
              <a:rPr lang="en-US" sz="1200" dirty="0" err="1">
                <a:latin typeface="Calibri"/>
                <a:ea typeface="Calibri"/>
                <a:cs typeface="Calibri"/>
                <a:sym typeface="Calibri"/>
              </a:rPr>
              <a:t>conceptualised</a:t>
            </a:r>
            <a:r>
              <a:rPr lang="en-US" sz="1200" dirty="0">
                <a:latin typeface="Calibri"/>
                <a:ea typeface="Calibri"/>
                <a:cs typeface="Calibri"/>
                <a:sym typeface="Calibri"/>
              </a:rPr>
              <a:t> as the </a:t>
            </a:r>
            <a:r>
              <a:rPr lang="en-US" sz="1200" b="1" dirty="0">
                <a:latin typeface="Calibri"/>
                <a:ea typeface="Calibri"/>
                <a:cs typeface="Calibri"/>
                <a:sym typeface="Calibri"/>
              </a:rPr>
              <a:t>building–blocks </a:t>
            </a:r>
            <a:r>
              <a:rPr lang="en-US" sz="1200" dirty="0">
                <a:latin typeface="Calibri"/>
                <a:ea typeface="Calibri"/>
                <a:cs typeface="Calibri"/>
                <a:sym typeface="Calibri"/>
              </a:rPr>
              <a:t>that combine to create themes. So </a:t>
            </a:r>
            <a:r>
              <a:rPr lang="en-US" sz="1200" i="1" dirty="0">
                <a:latin typeface="Calibri"/>
                <a:ea typeface="Calibri"/>
                <a:cs typeface="Calibri"/>
                <a:sym typeface="Calibri"/>
              </a:rPr>
              <a:t>multiple codes </a:t>
            </a:r>
            <a:r>
              <a:rPr lang="en-US" sz="1200" dirty="0">
                <a:latin typeface="Calibri"/>
                <a:ea typeface="Calibri"/>
                <a:cs typeface="Calibri"/>
                <a:sym typeface="Calibri"/>
              </a:rPr>
              <a:t>are typically combined to create themes, during the process of TA</a:t>
            </a:r>
            <a:endParaRPr dirty="0"/>
          </a:p>
          <a:p>
            <a:pPr marL="0" lvl="0" indent="0" algn="l" rtl="0">
              <a:spcBef>
                <a:spcPts val="1800"/>
              </a:spcBef>
              <a:spcAft>
                <a:spcPts val="0"/>
              </a:spcAft>
              <a:buNone/>
            </a:pPr>
            <a:endParaRPr sz="1200" dirty="0">
              <a:latin typeface="Calibri"/>
              <a:ea typeface="Calibri"/>
              <a:cs typeface="Calibri"/>
              <a:sym typeface="Calibri"/>
            </a:endParaRPr>
          </a:p>
          <a:p>
            <a:pPr marL="0" lvl="0" indent="0" algn="l" rtl="0">
              <a:spcBef>
                <a:spcPts val="1800"/>
              </a:spcBef>
              <a:spcAft>
                <a:spcPts val="0"/>
              </a:spcAft>
              <a:buNone/>
            </a:pPr>
            <a:r>
              <a:rPr lang="en-US" sz="1200" b="1" i="1" dirty="0">
                <a:solidFill>
                  <a:srgbClr val="0000FF"/>
                </a:solidFill>
                <a:latin typeface="Calibri"/>
                <a:ea typeface="Calibri"/>
                <a:cs typeface="Calibri"/>
                <a:sym typeface="Calibri"/>
              </a:rPr>
              <a:t>Theme:</a:t>
            </a:r>
            <a:r>
              <a:rPr lang="en-US" sz="1200" b="1" i="1" dirty="0">
                <a:latin typeface="Calibri"/>
                <a:ea typeface="Calibri"/>
                <a:cs typeface="Calibri"/>
                <a:sym typeface="Calibri"/>
              </a:rPr>
              <a:t> </a:t>
            </a:r>
            <a:r>
              <a:rPr lang="en-US" sz="1200" dirty="0">
                <a:latin typeface="Calibri"/>
                <a:ea typeface="Calibri"/>
                <a:cs typeface="Calibri"/>
                <a:sym typeface="Calibri"/>
              </a:rPr>
              <a:t>‘patterned meaning across a data set that captures something important about the data in relation to the research question, </a:t>
            </a:r>
            <a:r>
              <a:rPr lang="en-US" sz="1200" dirty="0" err="1">
                <a:latin typeface="Calibri"/>
                <a:ea typeface="Calibri"/>
                <a:cs typeface="Calibri"/>
                <a:sym typeface="Calibri"/>
              </a:rPr>
              <a:t>organised</a:t>
            </a:r>
            <a:r>
              <a:rPr lang="en-US" sz="1200" dirty="0">
                <a:latin typeface="Calibri"/>
                <a:ea typeface="Calibri"/>
                <a:cs typeface="Calibri"/>
                <a:sym typeface="Calibri"/>
              </a:rPr>
              <a:t> around a Central </a:t>
            </a:r>
            <a:r>
              <a:rPr lang="en-US" sz="1200" dirty="0" err="1">
                <a:latin typeface="Calibri"/>
                <a:ea typeface="Calibri"/>
                <a:cs typeface="Calibri"/>
                <a:sym typeface="Calibri"/>
              </a:rPr>
              <a:t>Organising</a:t>
            </a:r>
            <a:r>
              <a:rPr lang="en-US" sz="1200" dirty="0">
                <a:latin typeface="Calibri"/>
                <a:ea typeface="Calibri"/>
                <a:cs typeface="Calibri"/>
                <a:sym typeface="Calibri"/>
              </a:rPr>
              <a:t> Concept’ </a:t>
            </a:r>
            <a:r>
              <a:rPr lang="en-US" sz="1050" dirty="0">
                <a:latin typeface="Calibri"/>
                <a:ea typeface="Calibri"/>
                <a:cs typeface="Calibri"/>
                <a:sym typeface="Calibri"/>
              </a:rPr>
              <a:t>(Braun and Clarke, p337)</a:t>
            </a:r>
            <a:endParaRPr dirty="0"/>
          </a:p>
          <a:p>
            <a:pPr marL="0" lvl="0" indent="0" algn="l" rtl="0">
              <a:spcBef>
                <a:spcPts val="1800"/>
              </a:spcBef>
              <a:spcAft>
                <a:spcPts val="0"/>
              </a:spcAft>
              <a:buNone/>
            </a:pPr>
            <a:endParaRPr sz="1050" dirty="0">
              <a:latin typeface="Calibri"/>
              <a:ea typeface="Calibri"/>
              <a:cs typeface="Calibri"/>
              <a:sym typeface="Calibri"/>
            </a:endParaRPr>
          </a:p>
          <a:p>
            <a:pPr marL="0" lvl="0" indent="0" algn="l" rtl="0">
              <a:spcBef>
                <a:spcPts val="1800"/>
              </a:spcBef>
              <a:spcAft>
                <a:spcPts val="0"/>
              </a:spcAft>
              <a:buNone/>
            </a:pPr>
            <a:r>
              <a:rPr lang="en-US" sz="1200" b="1" i="1" dirty="0">
                <a:solidFill>
                  <a:srgbClr val="0000FF"/>
                </a:solidFill>
                <a:latin typeface="Calibri"/>
                <a:ea typeface="Calibri"/>
                <a:cs typeface="Calibri"/>
                <a:sym typeface="Calibri"/>
              </a:rPr>
              <a:t>Central </a:t>
            </a:r>
            <a:r>
              <a:rPr lang="en-US" sz="1200" b="1" i="1" dirty="0" err="1">
                <a:solidFill>
                  <a:srgbClr val="0000FF"/>
                </a:solidFill>
                <a:latin typeface="Calibri"/>
                <a:ea typeface="Calibri"/>
                <a:cs typeface="Calibri"/>
                <a:sym typeface="Calibri"/>
              </a:rPr>
              <a:t>Organising</a:t>
            </a:r>
            <a:r>
              <a:rPr lang="en-US" sz="1200" b="1" i="1" dirty="0">
                <a:solidFill>
                  <a:srgbClr val="0000FF"/>
                </a:solidFill>
                <a:latin typeface="Calibri"/>
                <a:ea typeface="Calibri"/>
                <a:cs typeface="Calibri"/>
                <a:sym typeface="Calibri"/>
              </a:rPr>
              <a:t> Concept</a:t>
            </a:r>
            <a:r>
              <a:rPr lang="en-US" sz="1200" i="1" dirty="0">
                <a:solidFill>
                  <a:srgbClr val="0000FF"/>
                </a:solidFill>
                <a:latin typeface="Calibri"/>
                <a:ea typeface="Calibri"/>
                <a:cs typeface="Calibri"/>
                <a:sym typeface="Calibri"/>
              </a:rPr>
              <a:t>: </a:t>
            </a:r>
            <a:r>
              <a:rPr lang="en-US" sz="1200" dirty="0">
                <a:latin typeface="Calibri"/>
                <a:ea typeface="Calibri"/>
                <a:cs typeface="Calibri"/>
                <a:sym typeface="Calibri"/>
              </a:rPr>
              <a:t>‘the essence of a Theme in Thematic Analysis; an idea or concept that captures a coherent and meaningful pattern in the data’ </a:t>
            </a:r>
            <a:r>
              <a:rPr lang="en-US" sz="1000" dirty="0">
                <a:latin typeface="Calibri"/>
                <a:ea typeface="Calibri"/>
                <a:cs typeface="Calibri"/>
                <a:sym typeface="Calibri"/>
              </a:rPr>
              <a:t>(Braun and Clarke, p328)</a:t>
            </a: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p:txBody>
      </p:sp>
      <p:sp>
        <p:nvSpPr>
          <p:cNvPr id="1951" name="Google Shape;1951;p44:notes">
            <a:extLst>
              <a:ext uri="{FF2B5EF4-FFF2-40B4-BE49-F238E27FC236}">
                <a16:creationId xmlns:a16="http://schemas.microsoft.com/office/drawing/2014/main" id="{DA95849D-477B-DBAA-3B6E-334DABFC02B6}"/>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extLst>
      <p:ext uri="{BB962C8B-B14F-4D97-AF65-F5344CB8AC3E}">
        <p14:creationId xmlns:p14="http://schemas.microsoft.com/office/powerpoint/2010/main" val="14072735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5">
          <a:extLst>
            <a:ext uri="{FF2B5EF4-FFF2-40B4-BE49-F238E27FC236}">
              <a16:creationId xmlns:a16="http://schemas.microsoft.com/office/drawing/2014/main" id="{BA366480-11DC-69AE-7F85-DEAEFF649125}"/>
            </a:ext>
          </a:extLst>
        </p:cNvPr>
        <p:cNvGrpSpPr/>
        <p:nvPr/>
      </p:nvGrpSpPr>
      <p:grpSpPr>
        <a:xfrm>
          <a:off x="0" y="0"/>
          <a:ext cx="0" cy="0"/>
          <a:chOff x="0" y="0"/>
          <a:chExt cx="0" cy="0"/>
        </a:xfrm>
      </p:grpSpPr>
      <p:sp>
        <p:nvSpPr>
          <p:cNvPr id="1936" name="Google Shape;1936;p42:notes">
            <a:extLst>
              <a:ext uri="{FF2B5EF4-FFF2-40B4-BE49-F238E27FC236}">
                <a16:creationId xmlns:a16="http://schemas.microsoft.com/office/drawing/2014/main" id="{56622432-AED5-06E0-ADBA-6611DC701171}"/>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37" name="Google Shape;1937;p42:notes">
            <a:extLst>
              <a:ext uri="{FF2B5EF4-FFF2-40B4-BE49-F238E27FC236}">
                <a16:creationId xmlns:a16="http://schemas.microsoft.com/office/drawing/2014/main" id="{B58FDB79-82A8-107C-9ED5-FA5ED066352A}"/>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228600" indent="-228600">
              <a:lnSpc>
                <a:spcPct val="90000"/>
              </a:lnSpc>
              <a:buFont typeface="Arial"/>
              <a:buChar char="•"/>
            </a:pPr>
            <a:r>
              <a:rPr lang="en-US" dirty="0"/>
              <a:t>Coding: The Process </a:t>
            </a:r>
            <a:r>
              <a:rPr lang="en-US" dirty="0" err="1"/>
              <a:t>ofTextual</a:t>
            </a:r>
            <a:r>
              <a:rPr lang="en-US" dirty="0"/>
              <a:t> Data Analysis(Saldana 2013)</a:t>
            </a:r>
          </a:p>
          <a:p>
            <a:pPr marL="228600" indent="-228600">
              <a:lnSpc>
                <a:spcPct val="90000"/>
              </a:lnSpc>
              <a:buFont typeface="Arial,Sans-Serif"/>
              <a:buChar char="•"/>
            </a:pPr>
            <a:endParaRPr lang="en-US" b="1" dirty="0">
              <a:ea typeface="Calibri"/>
              <a:cs typeface="Calibri"/>
            </a:endParaRPr>
          </a:p>
          <a:p>
            <a:pPr marL="228600" indent="-228600">
              <a:lnSpc>
                <a:spcPct val="90000"/>
              </a:lnSpc>
              <a:buFont typeface="Arial,Sans-Serif"/>
              <a:buChar char="•"/>
            </a:pPr>
            <a:r>
              <a:rPr lang="en-US" b="1" dirty="0"/>
              <a:t>Codes are: </a:t>
            </a:r>
            <a:r>
              <a:rPr lang="en-US" dirty="0"/>
              <a:t>Tags or labels for assigning </a:t>
            </a:r>
            <a:r>
              <a:rPr lang="en-US" dirty="0" err="1"/>
              <a:t>unitsof</a:t>
            </a:r>
            <a:r>
              <a:rPr lang="en-US" dirty="0"/>
              <a:t> meaning to the descriptive or </a:t>
            </a:r>
            <a:r>
              <a:rPr lang="en-US" dirty="0" err="1"/>
              <a:t>inferentialinformation</a:t>
            </a:r>
            <a:r>
              <a:rPr lang="en-US" dirty="0"/>
              <a:t> compiled during a study. </a:t>
            </a:r>
          </a:p>
          <a:p>
            <a:pPr marL="228600" indent="-228600">
              <a:lnSpc>
                <a:spcPct val="90000"/>
              </a:lnSpc>
              <a:spcBef>
                <a:spcPts val="1000"/>
              </a:spcBef>
              <a:buFont typeface="Arial,Sans-Serif"/>
              <a:buChar char="•"/>
            </a:pPr>
            <a:r>
              <a:rPr lang="en-US" b="1" dirty="0"/>
              <a:t>Codes are: </a:t>
            </a:r>
            <a:r>
              <a:rPr lang="en-US" dirty="0"/>
              <a:t>Usually attached to ‘chunks’ </a:t>
            </a:r>
            <a:r>
              <a:rPr lang="en-US" dirty="0" err="1"/>
              <a:t>ofvarying</a:t>
            </a:r>
            <a:r>
              <a:rPr lang="en-US" dirty="0"/>
              <a:t> size – words, phrases, sentences </a:t>
            </a:r>
            <a:r>
              <a:rPr lang="en-US" dirty="0" err="1"/>
              <a:t>orwhole</a:t>
            </a:r>
            <a:r>
              <a:rPr lang="en-US" dirty="0"/>
              <a:t> paragraphs.</a:t>
            </a:r>
          </a:p>
          <a:p>
            <a:pPr marL="228600" indent="-228600">
              <a:lnSpc>
                <a:spcPct val="90000"/>
              </a:lnSpc>
              <a:spcBef>
                <a:spcPts val="1000"/>
              </a:spcBef>
              <a:buFont typeface="Arial,Sans-Serif"/>
              <a:buChar char="•"/>
            </a:pPr>
            <a:r>
              <a:rPr lang="en-US" b="1" dirty="0"/>
              <a:t>Codes should be:</a:t>
            </a:r>
            <a:endParaRPr lang="en-US" dirty="0"/>
          </a:p>
          <a:p>
            <a:pPr marL="685800" lvl="1" indent="-228600">
              <a:lnSpc>
                <a:spcPct val="90000"/>
              </a:lnSpc>
              <a:spcBef>
                <a:spcPts val="500"/>
              </a:spcBef>
              <a:buFont typeface="Arial,Sans-Serif"/>
              <a:buChar char="•"/>
            </a:pPr>
            <a:r>
              <a:rPr lang="en-US" b="1" dirty="0"/>
              <a:t>Valid</a:t>
            </a:r>
            <a:r>
              <a:rPr lang="en-US" dirty="0"/>
              <a:t>, that is they should </a:t>
            </a:r>
            <a:r>
              <a:rPr lang="en-US" dirty="0" err="1"/>
              <a:t>accuratelyreflect</a:t>
            </a:r>
            <a:r>
              <a:rPr lang="en-US" dirty="0"/>
              <a:t> what is being researched.</a:t>
            </a:r>
          </a:p>
          <a:p>
            <a:pPr marL="685800" lvl="1" indent="-228600">
              <a:lnSpc>
                <a:spcPct val="90000"/>
              </a:lnSpc>
              <a:spcBef>
                <a:spcPts val="500"/>
              </a:spcBef>
              <a:buFont typeface="Arial,Sans-Serif"/>
              <a:buChar char="•"/>
            </a:pPr>
            <a:r>
              <a:rPr lang="en-US" b="1" dirty="0"/>
              <a:t>Mutually exclusive</a:t>
            </a:r>
            <a:r>
              <a:rPr lang="en-US" dirty="0"/>
              <a:t>, in that codes </a:t>
            </a:r>
            <a:r>
              <a:rPr lang="en-US" dirty="0" err="1"/>
              <a:t>shouldbe</a:t>
            </a:r>
            <a:r>
              <a:rPr lang="en-US" dirty="0"/>
              <a:t> distinct, with no overlap.</a:t>
            </a:r>
          </a:p>
          <a:p>
            <a:pPr marL="685800" lvl="1" indent="-228600">
              <a:lnSpc>
                <a:spcPct val="90000"/>
              </a:lnSpc>
              <a:spcBef>
                <a:spcPts val="500"/>
              </a:spcBef>
              <a:buFont typeface="Arial,Sans-Serif"/>
              <a:buChar char="•"/>
            </a:pPr>
            <a:r>
              <a:rPr lang="en-US" b="1" dirty="0"/>
              <a:t>Exhaustive</a:t>
            </a:r>
            <a:r>
              <a:rPr lang="en-US" dirty="0"/>
              <a:t>, that is all relevant </a:t>
            </a:r>
            <a:r>
              <a:rPr lang="en-US" dirty="0" err="1"/>
              <a:t>datashould</a:t>
            </a:r>
            <a:r>
              <a:rPr lang="en-US" dirty="0"/>
              <a:t> fit into a code.</a:t>
            </a:r>
          </a:p>
          <a:p>
            <a:pPr marL="0" lvl="0" indent="0" algn="l">
              <a:spcBef>
                <a:spcPts val="0"/>
              </a:spcBef>
              <a:spcAft>
                <a:spcPts val="0"/>
              </a:spcAft>
              <a:buNone/>
            </a:pPr>
            <a:endParaRPr dirty="0">
              <a:ea typeface="Calibri"/>
              <a:cs typeface="Calibri"/>
            </a:endParaRPr>
          </a:p>
        </p:txBody>
      </p:sp>
      <p:sp>
        <p:nvSpPr>
          <p:cNvPr id="1938" name="Google Shape;1938;p42:notes">
            <a:extLst>
              <a:ext uri="{FF2B5EF4-FFF2-40B4-BE49-F238E27FC236}">
                <a16:creationId xmlns:a16="http://schemas.microsoft.com/office/drawing/2014/main" id="{163A79E6-6E44-1189-8297-1D094D7B384E}"/>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extLst>
      <p:ext uri="{BB962C8B-B14F-4D97-AF65-F5344CB8AC3E}">
        <p14:creationId xmlns:p14="http://schemas.microsoft.com/office/powerpoint/2010/main" val="3137631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494949"/>
                </a:solidFill>
                <a:highlight>
                  <a:srgbClr val="FFFFFF"/>
                </a:highlight>
              </a:rPr>
              <a:t>With </a:t>
            </a:r>
            <a:r>
              <a:rPr lang="en-US" b="1" dirty="0">
                <a:solidFill>
                  <a:srgbClr val="494949"/>
                </a:solidFill>
                <a:highlight>
                  <a:srgbClr val="FFFFFF"/>
                </a:highlight>
              </a:rPr>
              <a:t>process coding</a:t>
            </a:r>
            <a:r>
              <a:rPr lang="en-US" dirty="0">
                <a:solidFill>
                  <a:srgbClr val="494949"/>
                </a:solidFill>
                <a:highlight>
                  <a:srgbClr val="FFFFFF"/>
                </a:highlight>
              </a:rPr>
              <a:t>, the </a:t>
            </a:r>
            <a:r>
              <a:rPr lang="en-US" dirty="0">
                <a:solidFill>
                  <a:srgbClr val="F16924"/>
                </a:solidFill>
                <a:highlight>
                  <a:srgbClr val="FFFFFF"/>
                </a:highlight>
                <a:hlinkClick r:id="rId3"/>
              </a:rPr>
              <a:t>focus is on actions and </a:t>
            </a:r>
            <a:r>
              <a:rPr lang="en-US" dirty="0" err="1">
                <a:solidFill>
                  <a:srgbClr val="F16924"/>
                </a:solidFill>
                <a:highlight>
                  <a:srgbClr val="FFFFFF"/>
                </a:highlight>
                <a:hlinkClick r:id="rId3"/>
              </a:rPr>
              <a:t>behaviours</a:t>
            </a:r>
            <a:r>
              <a:rPr lang="en-US" dirty="0">
                <a:solidFill>
                  <a:srgbClr val="494949"/>
                </a:solidFill>
                <a:highlight>
                  <a:srgbClr val="FFFFFF"/>
                </a:highlight>
              </a:rPr>
              <a:t>. This coding technique helps us understand not just what people say, but how they interact and behave, providing deeper insights into their experiences.</a:t>
            </a:r>
            <a:endParaRPr lang="en-US" dirty="0"/>
          </a:p>
        </p:txBody>
      </p:sp>
      <p:sp>
        <p:nvSpPr>
          <p:cNvPr id="4" name="Slide Number Placeholder 3"/>
          <p:cNvSpPr>
            <a:spLocks noGrp="1"/>
          </p:cNvSpPr>
          <p:nvPr>
            <p:ph type="sldNum" sz="quarter" idx="5"/>
          </p:nvPr>
        </p:nvSpPr>
        <p:spPr/>
        <p:txBody>
          <a:bodyPr/>
          <a:lstStyle/>
          <a:p>
            <a:fld id="{FB0B755B-496F-4CB7-B080-D17EE92FE9CC}" type="slidenum">
              <a:rPr lang="en-GB"/>
              <a:t>6</a:t>
            </a:fld>
            <a:endParaRPr lang="en-GB"/>
          </a:p>
        </p:txBody>
      </p:sp>
    </p:spTree>
    <p:extLst>
      <p:ext uri="{BB962C8B-B14F-4D97-AF65-F5344CB8AC3E}">
        <p14:creationId xmlns:p14="http://schemas.microsoft.com/office/powerpoint/2010/main" val="31954062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solidFill>
                  <a:srgbClr val="494949"/>
                </a:solidFill>
                <a:highlight>
                  <a:srgbClr val="FFFFFF"/>
                </a:highlight>
              </a:rPr>
              <a:t>Example: Values Coding</a:t>
            </a:r>
            <a:endParaRPr lang="en-US"/>
          </a:p>
          <a:p>
            <a:r>
              <a:rPr lang="en-US" dirty="0">
                <a:solidFill>
                  <a:srgbClr val="494949"/>
                </a:solidFill>
                <a:highlight>
                  <a:srgbClr val="FFFFFF"/>
                </a:highlight>
              </a:rPr>
              <a:t>As the name suggests, values coding involves identifying and coding the </a:t>
            </a:r>
            <a:r>
              <a:rPr lang="en-US" b="1" dirty="0">
                <a:solidFill>
                  <a:srgbClr val="494949"/>
                </a:solidFill>
                <a:highlight>
                  <a:srgbClr val="FFFFFF"/>
                </a:highlight>
              </a:rPr>
              <a:t>values, beliefs, and attitudes</a:t>
            </a:r>
            <a:r>
              <a:rPr lang="en-US" dirty="0">
                <a:solidFill>
                  <a:srgbClr val="494949"/>
                </a:solidFill>
                <a:highlight>
                  <a:srgbClr val="FFFFFF"/>
                </a:highlight>
              </a:rPr>
              <a:t> expressed by participants. This coding technique can help us understand the underlying principles and motivations guiding participants’ </a:t>
            </a:r>
            <a:r>
              <a:rPr lang="en-US" dirty="0" err="1">
                <a:solidFill>
                  <a:srgbClr val="494949"/>
                </a:solidFill>
                <a:highlight>
                  <a:srgbClr val="FFFFFF"/>
                </a:highlight>
              </a:rPr>
              <a:t>behaviours</a:t>
            </a:r>
            <a:r>
              <a:rPr lang="en-US" dirty="0">
                <a:solidFill>
                  <a:srgbClr val="494949"/>
                </a:solidFill>
                <a:highlight>
                  <a:srgbClr val="FFFFFF"/>
                </a:highlight>
              </a:rPr>
              <a:t> and decisions.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B0B755B-496F-4CB7-B080-D17EE92FE9CC}" type="slidenum">
              <a:rPr lang="en-GB"/>
              <a:t>7</a:t>
            </a:fld>
            <a:endParaRPr lang="en-GB"/>
          </a:p>
        </p:txBody>
      </p:sp>
    </p:spTree>
    <p:extLst>
      <p:ext uri="{BB962C8B-B14F-4D97-AF65-F5344CB8AC3E}">
        <p14:creationId xmlns:p14="http://schemas.microsoft.com/office/powerpoint/2010/main" val="27494788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solidFill>
                  <a:srgbClr val="494949"/>
                </a:solidFill>
                <a:highlight>
                  <a:srgbClr val="FFFFFF"/>
                </a:highlight>
              </a:rPr>
              <a:t>Example: In Vivo Coding</a:t>
            </a:r>
            <a:endParaRPr lang="en-US"/>
          </a:p>
          <a:p>
            <a:r>
              <a:rPr lang="en-US">
                <a:solidFill>
                  <a:srgbClr val="494949"/>
                </a:solidFill>
                <a:highlight>
                  <a:srgbClr val="FFFFFF"/>
                </a:highlight>
              </a:rPr>
              <a:t>In vivo coding (not to be confused with NVivo, the software package) involves using the exact </a:t>
            </a:r>
            <a:r>
              <a:rPr lang="en-US" dirty="0">
                <a:solidFill>
                  <a:srgbClr val="F16924"/>
                </a:solidFill>
                <a:highlight>
                  <a:srgbClr val="FFFFFF"/>
                </a:highlight>
                <a:hlinkClick r:id="rId3"/>
              </a:rPr>
              <a:t>words or phrases from the participants as codes</a:t>
            </a:r>
            <a:r>
              <a:rPr lang="en-US">
                <a:solidFill>
                  <a:srgbClr val="494949"/>
                </a:solidFill>
                <a:highlight>
                  <a:srgbClr val="FFFFFF"/>
                </a:highlight>
              </a:rPr>
              <a:t>. Using this technique ensures that the </a:t>
            </a:r>
            <a:r>
              <a:rPr lang="en-US" b="1">
                <a:solidFill>
                  <a:srgbClr val="494949"/>
                </a:solidFill>
                <a:highlight>
                  <a:srgbClr val="FFFFFF"/>
                </a:highlight>
              </a:rPr>
              <a:t>participants’ voices and perspectives are directly reflected</a:t>
            </a:r>
            <a:r>
              <a:rPr lang="en-US">
                <a:solidFill>
                  <a:srgbClr val="494949"/>
                </a:solidFill>
                <a:highlight>
                  <a:srgbClr val="FFFFFF"/>
                </a:highlight>
              </a:rPr>
              <a:t> in the analysis, which can be especially important when working with a multicultural sample.</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B0B755B-496F-4CB7-B080-D17EE92FE9CC}" type="slidenum">
              <a:rPr lang="en-GB"/>
              <a:t>8</a:t>
            </a:fld>
            <a:endParaRPr lang="en-GB"/>
          </a:p>
        </p:txBody>
      </p:sp>
    </p:spTree>
    <p:extLst>
      <p:ext uri="{BB962C8B-B14F-4D97-AF65-F5344CB8AC3E}">
        <p14:creationId xmlns:p14="http://schemas.microsoft.com/office/powerpoint/2010/main" val="3834701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B0B755B-496F-4CB7-B080-D17EE92FE9CC}" type="slidenum">
              <a:rPr lang="en-GB" smtClean="0"/>
              <a:t>12</a:t>
            </a:fld>
            <a:endParaRPr lang="en-GB"/>
          </a:p>
        </p:txBody>
      </p:sp>
    </p:spTree>
    <p:extLst>
      <p:ext uri="{BB962C8B-B14F-4D97-AF65-F5344CB8AC3E}">
        <p14:creationId xmlns:p14="http://schemas.microsoft.com/office/powerpoint/2010/main" val="10852010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612433-A6B9-C218-BC9C-EEE013F9BA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A163E7-CD98-9C3E-0803-4207A03FF0A9}"/>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CDD408D1-D27D-18A8-5CB7-95EC2486996A}"/>
              </a:ext>
            </a:extLst>
          </p:cNvPr>
          <p:cNvSpPr>
            <a:spLocks noGrp="1"/>
          </p:cNvSpPr>
          <p:nvPr>
            <p:ph type="body" idx="1"/>
          </p:nvPr>
        </p:nvSpPr>
        <p:spPr/>
        <p:txBody>
          <a:bodyPr/>
          <a:lstStyle/>
          <a:p>
            <a:pPr>
              <a:defRPr/>
            </a:pPr>
            <a:r>
              <a:rPr lang="en-US"/>
              <a:t>Flexibility</a:t>
            </a:r>
          </a:p>
          <a:p>
            <a:pPr>
              <a:defRPr/>
            </a:pPr>
            <a:r>
              <a:rPr lang="en-US"/>
              <a:t>Easy and quick to learn</a:t>
            </a:r>
          </a:p>
          <a:p>
            <a:pPr>
              <a:defRPr/>
            </a:pPr>
            <a:r>
              <a:rPr lang="en-US"/>
              <a:t>Accessible to beginners</a:t>
            </a:r>
          </a:p>
          <a:p>
            <a:pPr>
              <a:defRPr/>
            </a:pPr>
            <a:r>
              <a:rPr lang="en-US"/>
              <a:t>Results accessible to public</a:t>
            </a:r>
            <a:endParaRPr lang="en-US" sz="1000"/>
          </a:p>
          <a:p>
            <a:endParaRPr lang="en-US"/>
          </a:p>
        </p:txBody>
      </p:sp>
      <p:sp>
        <p:nvSpPr>
          <p:cNvPr id="4" name="Slide Number Placeholder 3">
            <a:extLst>
              <a:ext uri="{FF2B5EF4-FFF2-40B4-BE49-F238E27FC236}">
                <a16:creationId xmlns:a16="http://schemas.microsoft.com/office/drawing/2014/main" id="{806759E3-A8B2-569E-57EC-441AF668B93F}"/>
              </a:ext>
            </a:extLst>
          </p:cNvPr>
          <p:cNvSpPr>
            <a:spLocks noGrp="1"/>
          </p:cNvSpPr>
          <p:nvPr>
            <p:ph type="sldNum" sz="quarter" idx="5"/>
          </p:nvPr>
        </p:nvSpPr>
        <p:spPr/>
        <p:txBody>
          <a:bodyPr/>
          <a:lstStyle/>
          <a:p>
            <a:fld id="{0B4FC595-7B7C-3A4B-8560-CF7EFC39EAA5}" type="slidenum">
              <a:rPr lang="en-US" smtClean="0"/>
              <a:t>13</a:t>
            </a:fld>
            <a:endParaRPr lang="en-US"/>
          </a:p>
        </p:txBody>
      </p:sp>
    </p:spTree>
    <p:extLst>
      <p:ext uri="{BB962C8B-B14F-4D97-AF65-F5344CB8AC3E}">
        <p14:creationId xmlns:p14="http://schemas.microsoft.com/office/powerpoint/2010/main" val="41646828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 A means of understanding patterns </a:t>
            </a:r>
            <a:r>
              <a:rPr lang="en-US" dirty="0" err="1"/>
              <a:t>ofmeaning</a:t>
            </a:r>
            <a:r>
              <a:rPr lang="en-US" dirty="0"/>
              <a:t> across a data set </a:t>
            </a:r>
          </a:p>
          <a:p>
            <a:pPr>
              <a:lnSpc>
                <a:spcPct val="90000"/>
              </a:lnSpc>
              <a:spcBef>
                <a:spcPts val="1000"/>
              </a:spcBef>
            </a:pPr>
            <a:r>
              <a:rPr lang="en-US" dirty="0"/>
              <a:t>• Data emerging from large data sets </a:t>
            </a:r>
          </a:p>
          <a:p>
            <a:pPr>
              <a:lnSpc>
                <a:spcPct val="90000"/>
              </a:lnSpc>
              <a:spcBef>
                <a:spcPts val="1000"/>
              </a:spcBef>
            </a:pPr>
            <a:r>
              <a:rPr lang="en-US" dirty="0"/>
              <a:t>• Interpretation of themes supported </a:t>
            </a:r>
            <a:r>
              <a:rPr lang="en-US" dirty="0" err="1"/>
              <a:t>bydata</a:t>
            </a:r>
            <a:r>
              <a:rPr lang="en-US" dirty="0"/>
              <a:t> </a:t>
            </a:r>
          </a:p>
          <a:p>
            <a:pPr>
              <a:lnSpc>
                <a:spcPct val="90000"/>
              </a:lnSpc>
              <a:spcBef>
                <a:spcPts val="1000"/>
              </a:spcBef>
            </a:pPr>
            <a:r>
              <a:rPr lang="en-US"/>
              <a:t>• Produces data unconstrained by pre-determined categories </a:t>
            </a:r>
            <a:endParaRPr lang="en-US" dirty="0"/>
          </a:p>
          <a:p>
            <a:pPr>
              <a:lnSpc>
                <a:spcPct val="90000"/>
              </a:lnSpc>
              <a:spcBef>
                <a:spcPts val="1000"/>
              </a:spcBef>
            </a:pPr>
            <a:r>
              <a:rPr lang="en-US" dirty="0"/>
              <a:t>• Applicable to research questions </a:t>
            </a:r>
            <a:r>
              <a:rPr lang="en-US" dirty="0" err="1"/>
              <a:t>thatgo</a:t>
            </a:r>
            <a:r>
              <a:rPr lang="en-US" dirty="0"/>
              <a:t> beyond an individual's experiences </a:t>
            </a:r>
          </a:p>
          <a:p>
            <a:pPr>
              <a:lnSpc>
                <a:spcPct val="90000"/>
              </a:lnSpc>
              <a:spcBef>
                <a:spcPts val="1000"/>
              </a:spcBef>
            </a:pPr>
            <a:r>
              <a:rPr lang="en-US" dirty="0"/>
              <a:t>• Allows for inductive development </a:t>
            </a:r>
            <a:r>
              <a:rPr lang="en-US" dirty="0" err="1"/>
              <a:t>ofcodes</a:t>
            </a:r>
            <a:r>
              <a:rPr lang="en-US" dirty="0"/>
              <a:t> and themes from data</a:t>
            </a:r>
          </a:p>
          <a:p>
            <a:pPr marL="228600" indent="-228600">
              <a:lnSpc>
                <a:spcPct val="90000"/>
              </a:lnSpc>
              <a:spcBef>
                <a:spcPts val="1000"/>
              </a:spcBef>
              <a:buFont typeface="Arial"/>
              <a:buChar char="•"/>
            </a:pP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B0B755B-496F-4CB7-B080-D17EE92FE9CC}" type="slidenum">
              <a:rPr lang="en-GB"/>
              <a:t>14</a:t>
            </a:fld>
            <a:endParaRPr lang="en-GB"/>
          </a:p>
        </p:txBody>
      </p:sp>
    </p:spTree>
    <p:extLst>
      <p:ext uri="{BB962C8B-B14F-4D97-AF65-F5344CB8AC3E}">
        <p14:creationId xmlns:p14="http://schemas.microsoft.com/office/powerpoint/2010/main" val="30035638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B0B755B-496F-4CB7-B080-D17EE92FE9CC}" type="slidenum">
              <a:rPr lang="en-GB"/>
              <a:t>15</a:t>
            </a:fld>
            <a:endParaRPr lang="en-GB"/>
          </a:p>
        </p:txBody>
      </p:sp>
    </p:spTree>
    <p:extLst>
      <p:ext uri="{BB962C8B-B14F-4D97-AF65-F5344CB8AC3E}">
        <p14:creationId xmlns:p14="http://schemas.microsoft.com/office/powerpoint/2010/main" val="9944025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nSpc>
                <a:spcPct val="90000"/>
              </a:lnSpc>
              <a:spcBef>
                <a:spcPts val="1000"/>
              </a:spcBef>
            </a:pPr>
            <a:r>
              <a:rPr lang="en-GB"/>
              <a:t>IPA encompasses dual components:</a:t>
            </a:r>
            <a:endParaRPr lang="en-US"/>
          </a:p>
          <a:p>
            <a:pPr>
              <a:lnSpc>
                <a:spcPct val="90000"/>
              </a:lnSpc>
              <a:spcBef>
                <a:spcPts val="1000"/>
              </a:spcBef>
            </a:pPr>
            <a:r>
              <a:rPr lang="en-GB" b="1" dirty="0"/>
              <a:t>1. Phenomenology</a:t>
            </a:r>
            <a:r>
              <a:rPr lang="en-GB" dirty="0"/>
              <a:t>: impossibility of gaining </a:t>
            </a:r>
            <a:r>
              <a:rPr lang="en-GB" dirty="0" err="1"/>
              <a:t>directaccess</a:t>
            </a:r>
            <a:r>
              <a:rPr lang="en-GB" dirty="0"/>
              <a:t> to research participants’ life worlds </a:t>
            </a:r>
            <a:endParaRPr lang="en-US" dirty="0"/>
          </a:p>
          <a:p>
            <a:pPr lvl="1">
              <a:lnSpc>
                <a:spcPct val="90000"/>
              </a:lnSpc>
              <a:spcBef>
                <a:spcPts val="500"/>
              </a:spcBef>
            </a:pPr>
            <a:r>
              <a:rPr lang="en-GB" b="1" dirty="0"/>
              <a:t>Aim: </a:t>
            </a:r>
            <a:r>
              <a:rPr lang="en-GB" dirty="0"/>
              <a:t>to explore the </a:t>
            </a:r>
            <a:r>
              <a:rPr lang="en-GB" dirty="0" err="1"/>
              <a:t>participant’sexperience</a:t>
            </a:r>
            <a:r>
              <a:rPr lang="en-GB" dirty="0"/>
              <a:t>/perception of the world from </a:t>
            </a:r>
            <a:r>
              <a:rPr lang="en-GB" dirty="0" err="1"/>
              <a:t>hisor</a:t>
            </a:r>
            <a:r>
              <a:rPr lang="en-GB" dirty="0"/>
              <a:t> her perspective</a:t>
            </a:r>
            <a:endParaRPr lang="en-US" dirty="0"/>
          </a:p>
          <a:p>
            <a:pPr>
              <a:lnSpc>
                <a:spcPct val="90000"/>
              </a:lnSpc>
              <a:spcBef>
                <a:spcPts val="1000"/>
              </a:spcBef>
            </a:pPr>
            <a:r>
              <a:rPr lang="en-GB" b="1" dirty="0"/>
              <a:t>2. Interpretation</a:t>
            </a:r>
            <a:r>
              <a:rPr lang="en-GB" dirty="0"/>
              <a:t>: Implication of the </a:t>
            </a:r>
            <a:r>
              <a:rPr lang="en-GB" dirty="0" err="1"/>
              <a:t>researcher’sown</a:t>
            </a:r>
            <a:r>
              <a:rPr lang="en-GB" dirty="0"/>
              <a:t> view of the world </a:t>
            </a:r>
            <a:endParaRPr lang="en-US" dirty="0"/>
          </a:p>
          <a:p>
            <a:pPr lvl="1">
              <a:lnSpc>
                <a:spcPct val="90000"/>
              </a:lnSpc>
              <a:spcBef>
                <a:spcPts val="500"/>
              </a:spcBef>
            </a:pPr>
            <a:r>
              <a:rPr lang="en-GB" dirty="0"/>
              <a:t>The attempt to report on the </a:t>
            </a:r>
            <a:r>
              <a:rPr lang="en-GB" dirty="0" err="1"/>
              <a:t>participant’sexperience</a:t>
            </a:r>
            <a:r>
              <a:rPr lang="en-GB" dirty="0"/>
              <a:t> will inevitably be distorted (biased)by the phenomenology of the researcher </a:t>
            </a:r>
            <a:endParaRPr lang="en-US" dirty="0"/>
          </a:p>
          <a:p>
            <a:pPr>
              <a:lnSpc>
                <a:spcPct val="90000"/>
              </a:lnSpc>
              <a:spcBef>
                <a:spcPts val="1000"/>
              </a:spcBef>
            </a:pPr>
            <a:r>
              <a:rPr lang="en-GB" b="1"/>
              <a:t>Reflexivity</a:t>
            </a:r>
            <a:r>
              <a:rPr lang="en-GB"/>
              <a:t>: As well as </a:t>
            </a:r>
            <a:r>
              <a:rPr lang="en-GB" b="1"/>
              <a:t>Idiographic</a:t>
            </a:r>
            <a:r>
              <a:rPr lang="en-GB"/>
              <a:t> (not nomothetic)</a:t>
            </a:r>
            <a:endParaRPr lang="en-US"/>
          </a:p>
          <a:p>
            <a:pPr>
              <a:lnSpc>
                <a:spcPct val="90000"/>
              </a:lnSpc>
              <a:spcBef>
                <a:spcPts val="1000"/>
              </a:spcBef>
            </a:pPr>
            <a:endParaRPr lang="en-GB" dirty="0">
              <a:ea typeface="Calibri"/>
              <a:cs typeface="Calibri"/>
            </a:endParaRPr>
          </a:p>
          <a:p>
            <a:pPr marL="228600" indent="-228600">
              <a:lnSpc>
                <a:spcPct val="90000"/>
              </a:lnSpc>
              <a:spcBef>
                <a:spcPts val="1000"/>
              </a:spcBef>
              <a:buFont typeface="Arial"/>
              <a:buChar char="•"/>
            </a:pPr>
            <a:r>
              <a:rPr lang="en-US"/>
              <a:t>Lived Experience – encompasses theembodied, socio-cultural and historicallysituated person who inhabits an intentionallyinterpreted and meaningful world (Eatoughand Smith 2008)</a:t>
            </a:r>
          </a:p>
          <a:p>
            <a:pPr marL="228600" indent="-228600">
              <a:lnSpc>
                <a:spcPct val="90000"/>
              </a:lnSpc>
              <a:spcBef>
                <a:spcPts val="1000"/>
              </a:spcBef>
              <a:buFont typeface="Arial"/>
              <a:buChar char="•"/>
            </a:pPr>
            <a:r>
              <a:rPr lang="en-US"/>
              <a:t>From interviews that </a:t>
            </a:r>
            <a:r>
              <a:rPr lang="en-US" b="1"/>
              <a:t>examine specificphenomena </a:t>
            </a:r>
            <a:r>
              <a:rPr lang="en-US"/>
              <a:t>with which the individual isintimately familiar (i.e. repeated/regularexperiences for those individuals)</a:t>
            </a:r>
          </a:p>
          <a:p>
            <a:pPr marL="228600" indent="-228600">
              <a:lnSpc>
                <a:spcPct val="90000"/>
              </a:lnSpc>
              <a:spcBef>
                <a:spcPts val="1000"/>
              </a:spcBef>
              <a:buFont typeface="Arial"/>
              <a:buChar char="•"/>
            </a:pPr>
            <a:r>
              <a:rPr lang="en-US"/>
              <a:t>IPA is concerned with the </a:t>
            </a:r>
            <a:r>
              <a:rPr lang="en-US" b="1"/>
              <a:t>micro-analysis </a:t>
            </a:r>
            <a:r>
              <a:rPr lang="en-US"/>
              <a:t>ofconvergence and divergence within a small setof accounts. You compare accounts toestablish the common features</a:t>
            </a:r>
          </a:p>
          <a:p>
            <a:pPr>
              <a:lnSpc>
                <a:spcPct val="90000"/>
              </a:lnSpc>
              <a:spcBef>
                <a:spcPts val="1000"/>
              </a:spcBef>
            </a:pP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4FC595-7B7C-3A4B-8560-CF7EFC39EAA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673358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 Produces understanding </a:t>
            </a:r>
            <a:r>
              <a:rPr lang="en-US" dirty="0" err="1"/>
              <a:t>people’severyday</a:t>
            </a:r>
            <a:r>
              <a:rPr lang="en-US" dirty="0"/>
              <a:t> experience of reality, which, </a:t>
            </a:r>
            <a:r>
              <a:rPr lang="en-US" dirty="0" err="1"/>
              <a:t>inturn</a:t>
            </a:r>
            <a:r>
              <a:rPr lang="en-US" dirty="0"/>
              <a:t> produces an understanding of </a:t>
            </a:r>
            <a:r>
              <a:rPr lang="en-US" dirty="0" err="1"/>
              <a:t>thephenomenon</a:t>
            </a:r>
            <a:r>
              <a:rPr lang="en-US" dirty="0"/>
              <a:t> in question </a:t>
            </a:r>
          </a:p>
          <a:p>
            <a:pPr>
              <a:lnSpc>
                <a:spcPct val="90000"/>
              </a:lnSpc>
              <a:spcBef>
                <a:spcPts val="1000"/>
              </a:spcBef>
            </a:pPr>
            <a:r>
              <a:rPr lang="en-US" dirty="0"/>
              <a:t>• Provides a means of exploring </a:t>
            </a:r>
            <a:r>
              <a:rPr lang="en-US" dirty="0" err="1"/>
              <a:t>personalexperience</a:t>
            </a:r>
            <a:r>
              <a:rPr lang="en-US" dirty="0"/>
              <a:t> and to make sense of </a:t>
            </a:r>
            <a:r>
              <a:rPr lang="en-US" dirty="0" err="1"/>
              <a:t>howindividuals</a:t>
            </a:r>
            <a:r>
              <a:rPr lang="en-US" dirty="0"/>
              <a:t> make sense of their </a:t>
            </a:r>
            <a:r>
              <a:rPr lang="en-US" dirty="0" err="1"/>
              <a:t>personaland</a:t>
            </a:r>
            <a:r>
              <a:rPr lang="en-US" dirty="0"/>
              <a:t> social worlds; the </a:t>
            </a:r>
            <a:r>
              <a:rPr lang="en-US" dirty="0" err="1"/>
              <a:t>meaningsparticipants</a:t>
            </a:r>
            <a:r>
              <a:rPr lang="en-US" dirty="0"/>
              <a:t> attach to </a:t>
            </a:r>
            <a:r>
              <a:rPr lang="en-US" dirty="0" err="1"/>
              <a:t>particularexperiences</a:t>
            </a:r>
            <a:r>
              <a:rPr lang="en-US" dirty="0"/>
              <a:t> </a:t>
            </a:r>
          </a:p>
          <a:p>
            <a:pPr>
              <a:lnSpc>
                <a:spcPct val="90000"/>
              </a:lnSpc>
              <a:spcBef>
                <a:spcPts val="1000"/>
              </a:spcBef>
            </a:pPr>
            <a:r>
              <a:rPr lang="en-US" dirty="0"/>
              <a:t>• Through the two </a:t>
            </a:r>
            <a:r>
              <a:rPr lang="en-US" dirty="0" err="1"/>
              <a:t>complimentarycommitments</a:t>
            </a:r>
            <a:r>
              <a:rPr lang="en-US" dirty="0"/>
              <a:t> of IPA – ‘giving voice’ </a:t>
            </a:r>
            <a:r>
              <a:rPr lang="en-US" dirty="0" err="1"/>
              <a:t>and‘making</a:t>
            </a:r>
            <a:r>
              <a:rPr lang="en-US" dirty="0"/>
              <a:t> sense’, researchers seek to </a:t>
            </a:r>
            <a:r>
              <a:rPr lang="en-US" dirty="0" err="1"/>
              <a:t>attainan</a:t>
            </a:r>
            <a:r>
              <a:rPr lang="en-US" dirty="0"/>
              <a:t> ‘insider perspective’ of lived experience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B0B755B-496F-4CB7-B080-D17EE92FE9CC}" type="slidenum">
              <a:rPr lang="en-GB"/>
              <a:t>17</a:t>
            </a:fld>
            <a:endParaRPr lang="en-GB"/>
          </a:p>
        </p:txBody>
      </p:sp>
    </p:spTree>
    <p:extLst>
      <p:ext uri="{BB962C8B-B14F-4D97-AF65-F5344CB8AC3E}">
        <p14:creationId xmlns:p14="http://schemas.microsoft.com/office/powerpoint/2010/main" val="28774305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nSpc>
                <a:spcPct val="90000"/>
              </a:lnSpc>
              <a:spcBef>
                <a:spcPts val="1000"/>
              </a:spcBef>
              <a:buFont typeface="Arial"/>
              <a:buChar char="•"/>
            </a:pPr>
            <a:r>
              <a:rPr lang="en-US" dirty="0"/>
              <a:t>A huge spectrum of methods to </a:t>
            </a:r>
            <a:r>
              <a:rPr lang="en-US" dirty="0" err="1"/>
              <a:t>analyse</a:t>
            </a:r>
            <a:r>
              <a:rPr lang="en-US" dirty="0"/>
              <a:t> ‘talk’ and ‘text’</a:t>
            </a:r>
          </a:p>
          <a:p>
            <a:pPr lvl="2" indent="-228600">
              <a:lnSpc>
                <a:spcPct val="90000"/>
              </a:lnSpc>
              <a:spcBef>
                <a:spcPts val="500"/>
              </a:spcBef>
            </a:pPr>
            <a:r>
              <a:rPr lang="en-US"/>
              <a:t>• Conversation Analysis</a:t>
            </a:r>
          </a:p>
          <a:p>
            <a:pPr lvl="2" indent="-228600">
              <a:lnSpc>
                <a:spcPct val="90000"/>
              </a:lnSpc>
              <a:spcBef>
                <a:spcPts val="500"/>
              </a:spcBef>
            </a:pPr>
            <a:r>
              <a:rPr lang="en-US"/>
              <a:t>• Speech Act Analysis </a:t>
            </a:r>
          </a:p>
          <a:p>
            <a:pPr lvl="2" indent="-228600">
              <a:lnSpc>
                <a:spcPct val="90000"/>
              </a:lnSpc>
              <a:spcBef>
                <a:spcPts val="500"/>
              </a:spcBef>
            </a:pPr>
            <a:r>
              <a:rPr lang="en-US"/>
              <a:t>• Pragmatic DA </a:t>
            </a:r>
          </a:p>
          <a:p>
            <a:pPr lvl="2" indent="-228600">
              <a:lnSpc>
                <a:spcPct val="90000"/>
              </a:lnSpc>
              <a:spcBef>
                <a:spcPts val="500"/>
              </a:spcBef>
            </a:pPr>
            <a:r>
              <a:rPr lang="en-US"/>
              <a:t>• Critical DA </a:t>
            </a:r>
          </a:p>
          <a:p>
            <a:pPr lvl="2" indent="-228600">
              <a:lnSpc>
                <a:spcPct val="90000"/>
              </a:lnSpc>
              <a:spcBef>
                <a:spcPts val="500"/>
              </a:spcBef>
            </a:pPr>
            <a:r>
              <a:rPr lang="en-US"/>
              <a:t>• Foucauldian DA </a:t>
            </a:r>
          </a:p>
          <a:p>
            <a:pPr lvl="2" indent="-228600">
              <a:lnSpc>
                <a:spcPct val="90000"/>
              </a:lnSpc>
              <a:spcBef>
                <a:spcPts val="500"/>
              </a:spcBef>
            </a:pPr>
            <a:endParaRPr lang="en-US" dirty="0"/>
          </a:p>
          <a:p>
            <a:pPr>
              <a:lnSpc>
                <a:spcPct val="90000"/>
              </a:lnSpc>
              <a:spcBef>
                <a:spcPts val="1000"/>
              </a:spcBef>
            </a:pPr>
            <a:r>
              <a:rPr lang="en-US" dirty="0"/>
              <a:t>• Interested in what language ‘does’, not what it ’means’ </a:t>
            </a:r>
          </a:p>
          <a:p>
            <a:pPr>
              <a:lnSpc>
                <a:spcPct val="90000"/>
              </a:lnSpc>
              <a:spcBef>
                <a:spcPts val="1000"/>
              </a:spcBef>
            </a:pPr>
            <a:r>
              <a:rPr lang="en-US" dirty="0"/>
              <a:t>• Language as Action: We create ourselves through language, categories, </a:t>
            </a:r>
            <a:r>
              <a:rPr lang="en-US" dirty="0" err="1"/>
              <a:t>subjectpositions</a:t>
            </a:r>
            <a:r>
              <a:rPr lang="en-US" dirty="0"/>
              <a:t>, etc. </a:t>
            </a:r>
          </a:p>
          <a:p>
            <a:pPr>
              <a:lnSpc>
                <a:spcPct val="90000"/>
              </a:lnSpc>
              <a:spcBef>
                <a:spcPts val="1000"/>
              </a:spcBef>
            </a:pPr>
            <a:r>
              <a:rPr lang="en-US"/>
              <a:t>• Language as both enabling and restricting </a:t>
            </a:r>
          </a:p>
          <a:p>
            <a:pPr>
              <a:lnSpc>
                <a:spcPct val="90000"/>
              </a:lnSpc>
              <a:spcBef>
                <a:spcPts val="1000"/>
              </a:spcBef>
            </a:pPr>
            <a:r>
              <a:rPr lang="en-US"/>
              <a:t>• Identity as a discursive practice: a matter of ‘situated description’ </a:t>
            </a:r>
          </a:p>
          <a:p>
            <a:pPr>
              <a:lnSpc>
                <a:spcPct val="90000"/>
              </a:lnSpc>
              <a:spcBef>
                <a:spcPts val="1000"/>
              </a:spcBef>
            </a:pPr>
            <a:r>
              <a:rPr lang="en-US" dirty="0"/>
              <a:t>• Some approaches </a:t>
            </a:r>
            <a:r>
              <a:rPr lang="en-US" dirty="0" err="1"/>
              <a:t>emphasise</a:t>
            </a:r>
            <a:r>
              <a:rPr lang="en-US" dirty="0"/>
              <a:t> Interaction (CA), others Positionality, Institutions </a:t>
            </a:r>
            <a:r>
              <a:rPr lang="en-US" dirty="0" err="1"/>
              <a:t>andPower</a:t>
            </a:r>
            <a:r>
              <a:rPr lang="en-US" dirty="0"/>
              <a:t> Relationships (CDA/ FDA)</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B0B755B-496F-4CB7-B080-D17EE92FE9CC}" type="slidenum">
              <a:rPr lang="en-GB"/>
              <a:t>19</a:t>
            </a:fld>
            <a:endParaRPr lang="en-GB"/>
          </a:p>
        </p:txBody>
      </p:sp>
    </p:spTree>
    <p:extLst>
      <p:ext uri="{BB962C8B-B14F-4D97-AF65-F5344CB8AC3E}">
        <p14:creationId xmlns:p14="http://schemas.microsoft.com/office/powerpoint/2010/main" val="12027835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 ‘Talk-in-interaction’ represents the social practice between people and social formations.</a:t>
            </a:r>
          </a:p>
          <a:p>
            <a:pPr>
              <a:lnSpc>
                <a:spcPct val="90000"/>
              </a:lnSpc>
              <a:spcBef>
                <a:spcPts val="1000"/>
              </a:spcBef>
            </a:pPr>
            <a:r>
              <a:rPr lang="en-US" dirty="0"/>
              <a:t>• To understand discourse is to understand the interaction </a:t>
            </a:r>
            <a:r>
              <a:rPr lang="en-US"/>
              <a:t>between different</a:t>
            </a:r>
            <a:r>
              <a:rPr lang="en-US" dirty="0"/>
              <a:t> actors </a:t>
            </a:r>
          </a:p>
          <a:p>
            <a:pPr>
              <a:lnSpc>
                <a:spcPct val="90000"/>
              </a:lnSpc>
              <a:spcBef>
                <a:spcPts val="1000"/>
              </a:spcBef>
            </a:pPr>
            <a:r>
              <a:rPr lang="en-US" dirty="0"/>
              <a:t>• Gaining knowledge of language helps to make sense of how talk and ‘talking’ practices shape roles </a:t>
            </a:r>
            <a:r>
              <a:rPr lang="en-US"/>
              <a:t>and identities</a:t>
            </a:r>
            <a:r>
              <a:rPr lang="en-US" dirty="0"/>
              <a:t>. </a:t>
            </a:r>
          </a:p>
          <a:p>
            <a:pPr>
              <a:lnSpc>
                <a:spcPct val="90000"/>
              </a:lnSpc>
              <a:spcBef>
                <a:spcPts val="1000"/>
              </a:spcBef>
            </a:pPr>
            <a:r>
              <a:rPr lang="en-US" dirty="0"/>
              <a:t>• </a:t>
            </a:r>
            <a:r>
              <a:rPr lang="en-US" dirty="0" err="1"/>
              <a:t>Analysing</a:t>
            </a:r>
            <a:r>
              <a:rPr lang="en-US" dirty="0"/>
              <a:t> discourses provides the opportunity to learn how encounters – everyday, clinical, institutional, relational – are constructed.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B0B755B-496F-4CB7-B080-D17EE92FE9CC}" type="slidenum">
              <a:rPr lang="en-GB"/>
              <a:t>20</a:t>
            </a:fld>
            <a:endParaRPr lang="en-GB"/>
          </a:p>
        </p:txBody>
      </p:sp>
    </p:spTree>
    <p:extLst>
      <p:ext uri="{BB962C8B-B14F-4D97-AF65-F5344CB8AC3E}">
        <p14:creationId xmlns:p14="http://schemas.microsoft.com/office/powerpoint/2010/main" val="33456357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6363" y="750888"/>
            <a:ext cx="6664325" cy="3749675"/>
          </a:xfrm>
        </p:spPr>
      </p:sp>
      <p:sp>
        <p:nvSpPr>
          <p:cNvPr id="3" name="Notes Placeholder 2"/>
          <p:cNvSpPr>
            <a:spLocks noGrp="1"/>
          </p:cNvSpPr>
          <p:nvPr>
            <p:ph type="body" idx="1"/>
          </p:nvPr>
        </p:nvSpPr>
        <p:spPr/>
        <p:txBody>
          <a:bodyPr/>
          <a:lstStyle/>
          <a:p>
            <a:pPr marL="171450" indent="-171450">
              <a:lnSpc>
                <a:spcPct val="90000"/>
              </a:lnSpc>
              <a:spcBef>
                <a:spcPts val="1000"/>
              </a:spcBef>
              <a:buFont typeface="Arial"/>
              <a:buChar char="•"/>
            </a:pPr>
            <a:r>
              <a:rPr lang="en-GB" dirty="0"/>
              <a:t>Narrative is the tool humans use </a:t>
            </a:r>
            <a:r>
              <a:rPr lang="en-GB" dirty="0" err="1"/>
              <a:t>tointerpret</a:t>
            </a:r>
            <a:r>
              <a:rPr lang="en-GB" dirty="0"/>
              <a:t> the world and shape it </a:t>
            </a:r>
            <a:r>
              <a:rPr lang="en-GB" dirty="0" err="1"/>
              <a:t>intoa</a:t>
            </a:r>
            <a:r>
              <a:rPr lang="en-GB" dirty="0"/>
              <a:t> comprehensible form</a:t>
            </a:r>
            <a:endParaRPr lang="en-US" dirty="0"/>
          </a:p>
          <a:p>
            <a:pPr marL="171450" indent="-171450">
              <a:lnSpc>
                <a:spcPct val="90000"/>
              </a:lnSpc>
              <a:spcBef>
                <a:spcPts val="1000"/>
              </a:spcBef>
              <a:buFont typeface="Arial"/>
              <a:buChar char="•"/>
            </a:pPr>
            <a:r>
              <a:rPr lang="en-GB" dirty="0"/>
              <a:t>‘Truth’ is found in the stories </a:t>
            </a:r>
            <a:r>
              <a:rPr lang="en-GB" dirty="0" err="1"/>
              <a:t>thatpeople</a:t>
            </a:r>
            <a:r>
              <a:rPr lang="en-GB" dirty="0"/>
              <a:t> tell about their experiences. </a:t>
            </a:r>
            <a:endParaRPr lang="en-US" dirty="0"/>
          </a:p>
          <a:p>
            <a:pPr marL="171450" indent="-171450">
              <a:lnSpc>
                <a:spcPct val="90000"/>
              </a:lnSpc>
              <a:spcBef>
                <a:spcPts val="1000"/>
              </a:spcBef>
              <a:buFont typeface="Arial"/>
              <a:buChar char="•"/>
            </a:pPr>
            <a:r>
              <a:rPr lang="en-GB" dirty="0"/>
              <a:t>Our stories are ideological </a:t>
            </a:r>
            <a:r>
              <a:rPr lang="en-GB" dirty="0" err="1"/>
              <a:t>and</a:t>
            </a:r>
            <a:r>
              <a:rPr lang="en-GB" b="1" dirty="0" err="1"/>
              <a:t>meaningful</a:t>
            </a:r>
            <a:endParaRPr lang="en-US" dirty="0" err="1"/>
          </a:p>
          <a:p>
            <a:pPr marL="171450" indent="-171450">
              <a:lnSpc>
                <a:spcPct val="90000"/>
              </a:lnSpc>
              <a:spcBef>
                <a:spcPts val="1000"/>
              </a:spcBef>
              <a:buFont typeface="Arial"/>
              <a:buChar char="•"/>
            </a:pPr>
            <a:r>
              <a:rPr lang="en-GB" dirty="0"/>
              <a:t>We occupy multiple positions in </a:t>
            </a:r>
            <a:r>
              <a:rPr lang="en-GB" dirty="0" err="1"/>
              <a:t>ourstories</a:t>
            </a:r>
            <a:r>
              <a:rPr lang="en-GB" dirty="0"/>
              <a:t> (just like we do in </a:t>
            </a:r>
            <a:r>
              <a:rPr lang="en-GB" dirty="0" err="1"/>
              <a:t>ourselvesand</a:t>
            </a:r>
            <a:r>
              <a:rPr lang="en-GB" dirty="0"/>
              <a:t> in the social world)</a:t>
            </a:r>
            <a:endParaRPr lang="en-US" dirty="0"/>
          </a:p>
          <a:p>
            <a:pPr marL="171450" indent="-171450">
              <a:lnSpc>
                <a:spcPct val="90000"/>
              </a:lnSpc>
              <a:spcBef>
                <a:spcPts val="1000"/>
              </a:spcBef>
              <a:buFont typeface="Arial"/>
              <a:buChar char="•"/>
            </a:pPr>
            <a:r>
              <a:rPr lang="en-GB" dirty="0"/>
              <a:t>Interviews are inviting the telling </a:t>
            </a:r>
            <a:r>
              <a:rPr lang="en-GB" dirty="0" err="1"/>
              <a:t>ofstories</a:t>
            </a:r>
            <a:endParaRPr lang="en-US" dirty="0" err="1"/>
          </a:p>
          <a:p>
            <a:pPr marL="171450" indent="-171450">
              <a:lnSpc>
                <a:spcPct val="90000"/>
              </a:lnSpc>
              <a:spcBef>
                <a:spcPts val="1000"/>
              </a:spcBef>
              <a:buFont typeface="Arial"/>
              <a:buChar char="•"/>
            </a:pPr>
            <a:r>
              <a:rPr lang="en-GB" dirty="0"/>
              <a:t>Analyse narrative structure (</a:t>
            </a:r>
            <a:r>
              <a:rPr lang="en-GB" dirty="0" err="1"/>
              <a:t>linear,chronological</a:t>
            </a:r>
            <a:r>
              <a:rPr lang="en-GB" dirty="0"/>
              <a:t>, parallel, actors, anti-narrative?)</a:t>
            </a:r>
            <a:endParaRPr lang="en-US" dirty="0"/>
          </a:p>
          <a:p>
            <a:pPr marL="171450" indent="-171450">
              <a:lnSpc>
                <a:spcPct val="90000"/>
              </a:lnSpc>
              <a:spcBef>
                <a:spcPts val="1000"/>
              </a:spcBef>
              <a:buFont typeface="Arial"/>
              <a:buChar char="•"/>
            </a:pPr>
            <a:r>
              <a:rPr lang="en-GB" dirty="0"/>
              <a:t>Organisational structure (where </a:t>
            </a:r>
            <a:r>
              <a:rPr lang="en-GB" dirty="0" err="1"/>
              <a:t>andwith</a:t>
            </a:r>
            <a:r>
              <a:rPr lang="en-GB" dirty="0"/>
              <a:t> whom do these stories occur?)</a:t>
            </a:r>
            <a:endParaRPr lang="en-US" dirty="0"/>
          </a:p>
          <a:p>
            <a:pPr marL="171450" indent="-171450">
              <a:lnSpc>
                <a:spcPct val="90000"/>
              </a:lnSpc>
              <a:spcBef>
                <a:spcPts val="1000"/>
              </a:spcBef>
              <a:buFont typeface="Arial"/>
              <a:buChar char="•"/>
            </a:pPr>
            <a:endParaRPr lang="en-GB" dirty="0"/>
          </a:p>
          <a:p>
            <a:endParaRPr lang="en-GB"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17297EA-DDC2-47E0-9B8A-7A771A3785F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583929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6363" y="750888"/>
            <a:ext cx="6664325" cy="3749675"/>
          </a:xfrm>
        </p:spPr>
      </p:sp>
      <p:sp>
        <p:nvSpPr>
          <p:cNvPr id="3" name="Notes Placeholder 2"/>
          <p:cNvSpPr>
            <a:spLocks noGrp="1"/>
          </p:cNvSpPr>
          <p:nvPr>
            <p:ph type="body" idx="1"/>
          </p:nvPr>
        </p:nvSpPr>
        <p:spPr/>
        <p:txBody>
          <a:bodyPr/>
          <a:lstStyle/>
          <a:p>
            <a:pPr marL="171450" indent="-171450">
              <a:lnSpc>
                <a:spcPct val="90000"/>
              </a:lnSpc>
              <a:spcBef>
                <a:spcPts val="1000"/>
              </a:spcBef>
              <a:buFont typeface="Arial"/>
              <a:buChar char="•"/>
            </a:pPr>
            <a:r>
              <a:rPr lang="en-GB" dirty="0"/>
              <a:t>To gain </a:t>
            </a:r>
            <a:r>
              <a:rPr lang="en-GB" b="1" dirty="0"/>
              <a:t>insight</a:t>
            </a:r>
            <a:r>
              <a:rPr lang="en-GB" dirty="0"/>
              <a:t> into the </a:t>
            </a:r>
            <a:r>
              <a:rPr lang="en-GB" dirty="0" err="1"/>
              <a:t>differentperspectives</a:t>
            </a:r>
            <a:r>
              <a:rPr lang="en-GB" dirty="0"/>
              <a:t>, viewpoints </a:t>
            </a:r>
            <a:r>
              <a:rPr lang="en-GB" dirty="0" err="1"/>
              <a:t>andidentities</a:t>
            </a:r>
            <a:r>
              <a:rPr lang="en-GB" dirty="0"/>
              <a:t> people occupy. </a:t>
            </a:r>
            <a:endParaRPr lang="en-US" dirty="0"/>
          </a:p>
          <a:p>
            <a:pPr marL="171450" indent="-171450">
              <a:lnSpc>
                <a:spcPct val="90000"/>
              </a:lnSpc>
              <a:spcBef>
                <a:spcPts val="1000"/>
              </a:spcBef>
              <a:buFont typeface="Arial"/>
              <a:buChar char="•"/>
            </a:pPr>
            <a:r>
              <a:rPr lang="en-GB" dirty="0"/>
              <a:t>Can reveal </a:t>
            </a:r>
            <a:r>
              <a:rPr lang="en-GB" b="1" dirty="0"/>
              <a:t>unique</a:t>
            </a:r>
            <a:r>
              <a:rPr lang="en-GB" dirty="0"/>
              <a:t> perspectives </a:t>
            </a:r>
            <a:r>
              <a:rPr lang="en-GB" dirty="0" err="1"/>
              <a:t>and</a:t>
            </a:r>
            <a:r>
              <a:rPr lang="en-GB" b="1" dirty="0" err="1"/>
              <a:t>deeper</a:t>
            </a:r>
            <a:r>
              <a:rPr lang="en-GB" dirty="0"/>
              <a:t> understanding of </a:t>
            </a:r>
            <a:r>
              <a:rPr lang="en-GB" dirty="0" err="1"/>
              <a:t>asituation</a:t>
            </a:r>
            <a:r>
              <a:rPr lang="en-GB" dirty="0"/>
              <a:t>. </a:t>
            </a:r>
            <a:endParaRPr lang="en-US" dirty="0"/>
          </a:p>
          <a:p>
            <a:pPr marL="171450" indent="-171450">
              <a:lnSpc>
                <a:spcPct val="90000"/>
              </a:lnSpc>
              <a:spcBef>
                <a:spcPts val="1000"/>
              </a:spcBef>
              <a:buFont typeface="Arial"/>
              <a:buChar char="•"/>
            </a:pPr>
            <a:r>
              <a:rPr lang="en-GB" dirty="0"/>
              <a:t>Often gives voice to </a:t>
            </a:r>
            <a:r>
              <a:rPr lang="en-GB" b="1" dirty="0" err="1"/>
              <a:t>marginalised</a:t>
            </a:r>
            <a:r>
              <a:rPr lang="en-GB" dirty="0" err="1"/>
              <a:t>populations</a:t>
            </a:r>
            <a:r>
              <a:rPr lang="en-GB" dirty="0"/>
              <a:t> whose perspective </a:t>
            </a:r>
            <a:r>
              <a:rPr lang="en-GB" dirty="0" err="1"/>
              <a:t>isnot</a:t>
            </a:r>
            <a:r>
              <a:rPr lang="en-GB" dirty="0"/>
              <a:t> often sought. </a:t>
            </a:r>
            <a:endParaRPr lang="en-US" dirty="0"/>
          </a:p>
          <a:p>
            <a:pPr marL="171450" indent="-171450">
              <a:lnSpc>
                <a:spcPct val="90000"/>
              </a:lnSpc>
              <a:spcBef>
                <a:spcPts val="1000"/>
              </a:spcBef>
              <a:buFont typeface="Arial"/>
              <a:buChar char="•"/>
            </a:pPr>
            <a:r>
              <a:rPr lang="en-GB" dirty="0"/>
              <a:t>Can reveal </a:t>
            </a:r>
            <a:r>
              <a:rPr lang="en-GB" b="1" dirty="0"/>
              <a:t>historically </a:t>
            </a:r>
            <a:r>
              <a:rPr lang="en-GB" b="1" dirty="0" err="1"/>
              <a:t>significantissues</a:t>
            </a:r>
            <a:r>
              <a:rPr lang="en-GB" b="1" dirty="0"/>
              <a:t> </a:t>
            </a:r>
            <a:r>
              <a:rPr lang="en-GB" dirty="0"/>
              <a:t>not elsewhere recorded. </a:t>
            </a:r>
            <a:endParaRPr lang="en-US" dirty="0"/>
          </a:p>
          <a:p>
            <a:pPr marL="171450" indent="-171450">
              <a:lnSpc>
                <a:spcPct val="90000"/>
              </a:lnSpc>
              <a:spcBef>
                <a:spcPts val="1000"/>
              </a:spcBef>
              <a:buFont typeface="Arial"/>
              <a:buChar char="•"/>
            </a:pPr>
            <a:endParaRPr lang="en-GB" dirty="0"/>
          </a:p>
          <a:p>
            <a:pPr marL="171450" indent="-171450">
              <a:lnSpc>
                <a:spcPct val="90000"/>
              </a:lnSpc>
              <a:spcBef>
                <a:spcPts val="1000"/>
              </a:spcBef>
              <a:buFont typeface="Arial"/>
              <a:buChar char="•"/>
            </a:pPr>
            <a:endParaRPr lang="en-GB" dirty="0"/>
          </a:p>
          <a:p>
            <a:endParaRPr lang="en-GB"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17297EA-DDC2-47E0-9B8A-7A771A3785F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55852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The World Medical Association Declaration of Helsinki (2000) states that ‘</a:t>
            </a:r>
            <a:r>
              <a:rPr lang="en-GB" b="1" dirty="0"/>
              <a:t>considerations related to </a:t>
            </a:r>
            <a:r>
              <a:rPr lang="en-GB" b="1" dirty="0" err="1"/>
              <a:t>thewellbeing</a:t>
            </a:r>
            <a:r>
              <a:rPr lang="en-GB" b="1" dirty="0"/>
              <a:t> of the human subject </a:t>
            </a:r>
            <a:r>
              <a:rPr lang="en-GB" dirty="0"/>
              <a:t>should take precedence over the interests of science and society’. </a:t>
            </a:r>
          </a:p>
          <a:p>
            <a:pPr marL="285750" indent="-285750">
              <a:lnSpc>
                <a:spcPct val="90000"/>
              </a:lnSpc>
              <a:spcBef>
                <a:spcPts val="1000"/>
              </a:spcBef>
              <a:buFont typeface="Arial"/>
              <a:buChar char="•"/>
            </a:pPr>
            <a:r>
              <a:rPr lang="en-GB" dirty="0"/>
              <a:t>The Research Governance Framework for Health and Social Care (2003) concludes, ‘In </a:t>
            </a:r>
            <a:r>
              <a:rPr lang="en-GB" dirty="0" err="1"/>
              <a:t>whatevercontext</a:t>
            </a:r>
            <a:r>
              <a:rPr lang="en-GB" dirty="0"/>
              <a:t> research takes place, </a:t>
            </a:r>
            <a:r>
              <a:rPr lang="en-GB" b="1" dirty="0"/>
              <a:t>the interests of research participants come first. </a:t>
            </a:r>
            <a:endParaRPr lang="en-GB" dirty="0"/>
          </a:p>
          <a:p>
            <a:pPr marL="285750" indent="-285750">
              <a:lnSpc>
                <a:spcPct val="90000"/>
              </a:lnSpc>
              <a:spcBef>
                <a:spcPts val="1000"/>
              </a:spcBef>
              <a:buFont typeface="Arial"/>
              <a:buChar char="•"/>
            </a:pPr>
            <a:r>
              <a:rPr lang="en-GB" dirty="0"/>
              <a:t>Those responsible must be satisfied they have taken all reasonable steps to </a:t>
            </a:r>
            <a:r>
              <a:rPr lang="en-GB" b="1" dirty="0"/>
              <a:t>protect the dignity </a:t>
            </a:r>
            <a:r>
              <a:rPr lang="en-GB" b="1" dirty="0" err="1"/>
              <a:t>andrights</a:t>
            </a:r>
            <a:r>
              <a:rPr lang="en-GB" b="1" dirty="0"/>
              <a:t> of participants </a:t>
            </a:r>
            <a:r>
              <a:rPr lang="en-GB" dirty="0"/>
              <a:t>and to </a:t>
            </a:r>
            <a:r>
              <a:rPr lang="en-GB" b="1" dirty="0"/>
              <a:t>manage any risks </a:t>
            </a:r>
            <a:r>
              <a:rPr lang="en-GB" dirty="0"/>
              <a:t>to their safety or wellbeing.</a:t>
            </a:r>
            <a:endParaRPr lang="en-GB" dirty="0">
              <a:ea typeface="Calibri"/>
              <a:cs typeface="Calibri"/>
            </a:endParaRPr>
          </a:p>
          <a:p>
            <a:pPr marL="285750" indent="-285750">
              <a:lnSpc>
                <a:spcPct val="90000"/>
              </a:lnSpc>
              <a:spcBef>
                <a:spcPts val="1000"/>
              </a:spcBef>
              <a:buFont typeface="Arial"/>
              <a:buChar char="•"/>
            </a:pPr>
            <a:r>
              <a:rPr lang="en-GB" dirty="0"/>
              <a:t>An ethic of trustworthiness sets a high standard. It requires the careful consideration of ethical </a:t>
            </a:r>
            <a:r>
              <a:rPr lang="en-GB" dirty="0" err="1"/>
              <a:t>issuesat</a:t>
            </a:r>
            <a:r>
              <a:rPr lang="en-GB" dirty="0"/>
              <a:t> the appropriate time. It also requires that the a</a:t>
            </a:r>
            <a:r>
              <a:rPr lang="en-GB" b="1" dirty="0"/>
              <a:t>ppropriate actions be taken in order to justify </a:t>
            </a:r>
            <a:r>
              <a:rPr lang="en-GB" b="1" dirty="0" err="1"/>
              <a:t>thetrust</a:t>
            </a:r>
            <a:r>
              <a:rPr lang="en-GB" b="1" dirty="0"/>
              <a:t> placed in the researcher(s) by all participants </a:t>
            </a:r>
            <a:r>
              <a:rPr lang="en-GB" dirty="0"/>
              <a:t>involved in the research and those affected by </a:t>
            </a:r>
            <a:r>
              <a:rPr lang="en-GB" dirty="0" err="1"/>
              <a:t>itsoutcome</a:t>
            </a:r>
            <a:r>
              <a:rPr lang="en-GB" dirty="0"/>
              <a:t>. </a:t>
            </a:r>
            <a:endParaRPr lang="en-GB" dirty="0">
              <a:ea typeface="Calibri"/>
              <a:cs typeface="Calibri"/>
            </a:endParaRPr>
          </a:p>
          <a:p>
            <a:pPr marL="285750" indent="-285750">
              <a:lnSpc>
                <a:spcPct val="90000"/>
              </a:lnSpc>
              <a:spcBef>
                <a:spcPts val="1000"/>
              </a:spcBef>
              <a:buFont typeface="Arial"/>
              <a:buChar char="•"/>
            </a:pPr>
            <a:r>
              <a:rPr lang="en-GB" dirty="0"/>
              <a:t>This is a particularly challenging ethic in situations where there are </a:t>
            </a:r>
            <a:r>
              <a:rPr lang="en-GB" b="1" dirty="0"/>
              <a:t>differences in culture or power </a:t>
            </a:r>
            <a:r>
              <a:rPr lang="en-GB" b="1" dirty="0" err="1"/>
              <a:t>andstatus</a:t>
            </a:r>
            <a:r>
              <a:rPr lang="en-GB" dirty="0"/>
              <a:t>. It requires an active sense of ethical responsibility that is best supported by a commitment </a:t>
            </a:r>
            <a:r>
              <a:rPr lang="en-GB" dirty="0" err="1"/>
              <a:t>toopenness</a:t>
            </a:r>
            <a:r>
              <a:rPr lang="en-GB" dirty="0"/>
              <a:t> and accountability throughout the research process.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634FAAF-4E34-4A4D-8135-E33F57335523}" type="slidenum">
              <a:rPr lang="en-US" smtClean="0"/>
              <a:t>26</a:t>
            </a:fld>
            <a:endParaRPr lang="en-US"/>
          </a:p>
        </p:txBody>
      </p:sp>
    </p:spTree>
    <p:extLst>
      <p:ext uri="{BB962C8B-B14F-4D97-AF65-F5344CB8AC3E}">
        <p14:creationId xmlns:p14="http://schemas.microsoft.com/office/powerpoint/2010/main" val="28766635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6363" y="750888"/>
            <a:ext cx="6664325" cy="3749675"/>
          </a:xfrm>
        </p:spPr>
      </p:sp>
      <p:sp>
        <p:nvSpPr>
          <p:cNvPr id="3" name="Notes Placeholder 2"/>
          <p:cNvSpPr>
            <a:spLocks noGrp="1"/>
          </p:cNvSpPr>
          <p:nvPr>
            <p:ph type="body" idx="1"/>
          </p:nvPr>
        </p:nvSpPr>
        <p:spPr/>
        <p:txBody>
          <a:bodyPr/>
          <a:lstStyle/>
          <a:p>
            <a:pPr marL="171450" indent="-171450">
              <a:lnSpc>
                <a:spcPct val="90000"/>
              </a:lnSpc>
              <a:spcBef>
                <a:spcPts val="1000"/>
              </a:spcBef>
              <a:buFont typeface="Arial"/>
              <a:buChar char="•"/>
              <a:defRPr/>
            </a:pPr>
            <a:r>
              <a:rPr lang="en-US" b="1" dirty="0"/>
              <a:t>How have I contributed to the production of </a:t>
            </a:r>
            <a:r>
              <a:rPr lang="en-US" b="1" dirty="0" err="1"/>
              <a:t>theresearch</a:t>
            </a:r>
            <a:r>
              <a:rPr lang="en-US" b="1" dirty="0"/>
              <a:t>? </a:t>
            </a:r>
            <a:endParaRPr lang="en-US" dirty="0"/>
          </a:p>
          <a:p>
            <a:pPr marL="171450" indent="-171450">
              <a:lnSpc>
                <a:spcPct val="90000"/>
              </a:lnSpc>
              <a:spcBef>
                <a:spcPts val="1000"/>
              </a:spcBef>
              <a:buFont typeface="Arial"/>
              <a:buChar char="•"/>
              <a:defRPr/>
            </a:pPr>
            <a:r>
              <a:rPr lang="en-US" dirty="0"/>
              <a:t>Places the </a:t>
            </a:r>
            <a:r>
              <a:rPr lang="en-US" b="1" dirty="0"/>
              <a:t>researcher at the center</a:t>
            </a:r>
            <a:r>
              <a:rPr lang="en-US" dirty="0"/>
              <a:t> of an analysis of </a:t>
            </a:r>
            <a:r>
              <a:rPr lang="en-US" dirty="0" err="1"/>
              <a:t>theknowledge</a:t>
            </a:r>
            <a:r>
              <a:rPr lang="en-US" dirty="0"/>
              <a:t> produced through social research</a:t>
            </a:r>
          </a:p>
          <a:p>
            <a:pPr marL="171450" indent="-171450">
              <a:lnSpc>
                <a:spcPct val="90000"/>
              </a:lnSpc>
              <a:spcBef>
                <a:spcPts val="1000"/>
              </a:spcBef>
              <a:buFont typeface="Arial"/>
              <a:buChar char="•"/>
              <a:defRPr/>
            </a:pPr>
            <a:r>
              <a:rPr lang="en-US" dirty="0"/>
              <a:t>Your own </a:t>
            </a:r>
            <a:r>
              <a:rPr lang="en-US" b="1" dirty="0"/>
              <a:t>positionality</a:t>
            </a:r>
            <a:r>
              <a:rPr lang="en-US" dirty="0"/>
              <a:t> (your role, your decisions, </a:t>
            </a:r>
            <a:r>
              <a:rPr lang="en-US" dirty="0" err="1"/>
              <a:t>youreffect</a:t>
            </a:r>
            <a:r>
              <a:rPr lang="en-US" dirty="0"/>
              <a:t> on every aspect/element of the project</a:t>
            </a:r>
          </a:p>
          <a:p>
            <a:pPr marL="171450" indent="-171450">
              <a:lnSpc>
                <a:spcPct val="90000"/>
              </a:lnSpc>
              <a:spcBef>
                <a:spcPts val="1000"/>
              </a:spcBef>
              <a:buFont typeface="Arial"/>
              <a:buChar char="•"/>
              <a:defRPr/>
            </a:pPr>
            <a:r>
              <a:rPr lang="en-US" b="1" dirty="0"/>
              <a:t>Interaction </a:t>
            </a:r>
            <a:r>
              <a:rPr lang="en-US" dirty="0"/>
              <a:t>with participants (where, how, what did </a:t>
            </a:r>
            <a:r>
              <a:rPr lang="en-US" dirty="0" err="1"/>
              <a:t>youdo</a:t>
            </a:r>
            <a:r>
              <a:rPr lang="en-US" dirty="0"/>
              <a:t> and what effects did it potentially produce? </a:t>
            </a:r>
          </a:p>
          <a:p>
            <a:pPr marL="171450" indent="-171450">
              <a:lnSpc>
                <a:spcPct val="90000"/>
              </a:lnSpc>
              <a:spcBef>
                <a:spcPts val="1000"/>
              </a:spcBef>
              <a:buFont typeface="Arial"/>
              <a:buChar char="•"/>
              <a:defRPr/>
            </a:pPr>
            <a:r>
              <a:rPr lang="en-US" dirty="0"/>
              <a:t>How </a:t>
            </a:r>
            <a:r>
              <a:rPr lang="en-US" b="1" dirty="0"/>
              <a:t>gender-power-institutional relations </a:t>
            </a:r>
            <a:r>
              <a:rPr lang="en-US" dirty="0"/>
              <a:t>play out </a:t>
            </a:r>
            <a:r>
              <a:rPr lang="en-US" dirty="0" err="1"/>
              <a:t>inthe</a:t>
            </a:r>
            <a:r>
              <a:rPr lang="en-US" dirty="0"/>
              <a:t> process of data collection?</a:t>
            </a:r>
          </a:p>
          <a:p>
            <a:pPr marL="171450" indent="-171450">
              <a:lnSpc>
                <a:spcPct val="90000"/>
              </a:lnSpc>
              <a:spcBef>
                <a:spcPts val="1000"/>
              </a:spcBef>
              <a:buFont typeface="Arial"/>
              <a:buChar char="•"/>
              <a:defRPr/>
            </a:pPr>
            <a:r>
              <a:rPr lang="en-US"/>
              <a:t>Be honest! You are not invisible! </a:t>
            </a:r>
          </a:p>
          <a:p>
            <a:pPr marL="834390" marR="0" lvl="1" indent="-514350" algn="l" defTabSz="914400">
              <a:lnSpc>
                <a:spcPct val="100000"/>
              </a:lnSpc>
              <a:spcBef>
                <a:spcPts val="0"/>
              </a:spcBef>
              <a:spcAft>
                <a:spcPts val="0"/>
              </a:spcAft>
              <a:buClrTx/>
              <a:buSzTx/>
              <a:buFontTx/>
              <a:buAutoNum type="alphaLcPeriod"/>
              <a:tabLst/>
              <a:defRPr/>
            </a:pPr>
            <a:endParaRPr lang="en-US"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B4FC595-7B7C-3A4B-8560-CF7EFC39EAA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16853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ctr">
              <a:lnSpc>
                <a:spcPct val="90000"/>
              </a:lnSpc>
              <a:spcBef>
                <a:spcPct val="0"/>
              </a:spcBef>
              <a:spcAft>
                <a:spcPct val="35000"/>
              </a:spcAft>
              <a:buFont typeface="Arial,Sans-Serif"/>
              <a:buChar char="•"/>
            </a:pPr>
            <a:r>
              <a:rPr lang="en-GB">
                <a:solidFill>
                  <a:srgbClr val="444444"/>
                </a:solidFill>
              </a:rPr>
              <a:t>These include risks to the participant’s self-esteem, personal social status, privacy, personal values and beliefs, and personal relationships, as well as the adverse effects of the disclosure of illegal, sexual or deviant behaviour. </a:t>
            </a:r>
            <a:endParaRPr lang="en-US" dirty="0">
              <a:solidFill>
                <a:srgbClr val="444444"/>
              </a:solidFill>
            </a:endParaRPr>
          </a:p>
          <a:p>
            <a:pPr marL="285750" indent="-285750" algn="ctr">
              <a:lnSpc>
                <a:spcPct val="90000"/>
              </a:lnSpc>
              <a:spcBef>
                <a:spcPct val="0"/>
              </a:spcBef>
              <a:spcAft>
                <a:spcPct val="35000"/>
              </a:spcAft>
              <a:buFont typeface="Arial,Sans-Serif"/>
              <a:buChar char="•"/>
            </a:pPr>
            <a:r>
              <a:rPr lang="en-GB">
                <a:solidFill>
                  <a:srgbClr val="444444"/>
                </a:solidFill>
              </a:rPr>
              <a:t>It can be difficult to determine all potential risks at the outset of a piece of research……endeavour to identify and assess all possible risks and develop protocols for risk management as an integral part of the design of the project, </a:t>
            </a:r>
            <a:endParaRPr lang="en-US" dirty="0">
              <a:solidFill>
                <a:srgbClr val="444444"/>
              </a:solidFill>
            </a:endParaRPr>
          </a:p>
          <a:p>
            <a:endParaRPr lang="en-US" dirty="0">
              <a:solidFill>
                <a:srgbClr val="444444"/>
              </a:solidFill>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B0B755B-496F-4CB7-B080-D17EE92FE9CC}" type="slidenum">
              <a:rPr lang="en-GB"/>
              <a:t>28</a:t>
            </a:fld>
            <a:endParaRPr lang="en-GB"/>
          </a:p>
        </p:txBody>
      </p:sp>
    </p:spTree>
    <p:extLst>
      <p:ext uri="{BB962C8B-B14F-4D97-AF65-F5344CB8AC3E}">
        <p14:creationId xmlns:p14="http://schemas.microsoft.com/office/powerpoint/2010/main" val="17249085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t>Intervention studies</a:t>
            </a:r>
            <a:r>
              <a:rPr lang="en-US"/>
              <a:t> that may alter, withhold, or intensify therapy/support in ways that could worsen outcomes.</a:t>
            </a:r>
          </a:p>
          <a:p>
            <a:pPr marL="285750" indent="-285750">
              <a:buFont typeface="Arial"/>
              <a:buChar char="•"/>
            </a:pPr>
            <a:r>
              <a:rPr lang="en-US" b="1"/>
              <a:t>Distressing topic research</a:t>
            </a:r>
            <a:r>
              <a:rPr lang="en-US"/>
              <a:t> likely to evoke more than ordinary upset, such as trauma, abuse, suicidality, self-harm, or psychosis.</a:t>
            </a:r>
            <a:endParaRPr lang="en-GB"/>
          </a:p>
          <a:p>
            <a:pPr marL="285750" indent="-285750">
              <a:buFont typeface="Arial"/>
              <a:buChar char="•"/>
            </a:pPr>
            <a:r>
              <a:rPr lang="en-US" b="1"/>
              <a:t>Research with vulnerable participants</a:t>
            </a:r>
            <a:r>
              <a:rPr lang="en-US"/>
              <a:t> where capacity, safeguarding, or coercion concerns are heightened.</a:t>
            </a:r>
            <a:endParaRPr lang="en-GB"/>
          </a:p>
          <a:p>
            <a:pPr marL="285750" indent="-285750">
              <a:buFont typeface="Arial"/>
              <a:buChar char="•"/>
            </a:pPr>
            <a:r>
              <a:rPr lang="en-US" b="1"/>
              <a:t>Ethically fragile consent designs</a:t>
            </a:r>
            <a:r>
              <a:rPr lang="en-US"/>
              <a:t> involving deception, incomplete disclosure, covert methods, or marked power imbalance.</a:t>
            </a:r>
            <a:endParaRPr lang="en-GB"/>
          </a:p>
          <a:p>
            <a:pPr marL="285750" indent="-285750">
              <a:buFont typeface="Arial"/>
              <a:buChar char="•"/>
            </a:pPr>
            <a:r>
              <a:rPr lang="en-US" b="1" dirty="0"/>
              <a:t>Highly sensitive identifiable data</a:t>
            </a:r>
            <a:r>
              <a:rPr lang="en-US" dirty="0"/>
              <a:t> where disclosure could cause psychological, social, legal, or professional harm.</a:t>
            </a:r>
            <a:endParaRPr lang="en-GB" dirty="0"/>
          </a:p>
          <a:p>
            <a:pPr marL="285750" indent="-285750">
              <a:buFont typeface="Arial"/>
              <a:buChar char="•"/>
            </a:pPr>
            <a:r>
              <a:rPr lang="en-US" b="1" dirty="0"/>
              <a:t>Intrusive or burdensome procedures</a:t>
            </a:r>
            <a:r>
              <a:rPr lang="en-US" dirty="0"/>
              <a:t> involving crisis monitoring, emergency contexts, or other safety-sensitive demands.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B0B755B-496F-4CB7-B080-D17EE92FE9CC}" type="slidenum">
              <a:rPr lang="en-GB"/>
              <a:t>29</a:t>
            </a:fld>
            <a:endParaRPr lang="en-GB"/>
          </a:p>
        </p:txBody>
      </p:sp>
    </p:spTree>
    <p:extLst>
      <p:ext uri="{BB962C8B-B14F-4D97-AF65-F5344CB8AC3E}">
        <p14:creationId xmlns:p14="http://schemas.microsoft.com/office/powerpoint/2010/main" val="16730755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Sans-Serif"/>
              <a:buChar char="•"/>
            </a:pPr>
            <a:r>
              <a:rPr lang="en-GB" dirty="0">
                <a:solidFill>
                  <a:srgbClr val="444444"/>
                </a:solidFill>
              </a:rPr>
              <a:t>Research to reveal and critique fundamental economic, political or cultural disadvantage and exploitation may involve elements of risk. </a:t>
            </a:r>
            <a:endParaRPr lang="en-US" dirty="0">
              <a:solidFill>
                <a:srgbClr val="444444"/>
              </a:solidFill>
            </a:endParaRPr>
          </a:p>
          <a:p>
            <a:pPr marL="285750" indent="-285750">
              <a:buFont typeface="Arial,Sans-Serif"/>
              <a:buChar char="•"/>
            </a:pPr>
            <a:r>
              <a:rPr lang="en-GB">
                <a:solidFill>
                  <a:srgbClr val="444444"/>
                </a:solidFill>
              </a:rPr>
              <a:t>If the longer-term gains outweigh the short-term immediate risks to participants (provided that these risks are minimal and neither have lasting effects nor induce prolonged personal discomfort). </a:t>
            </a:r>
            <a:endParaRPr lang="en-US" dirty="0">
              <a:solidFill>
                <a:srgbClr val="444444"/>
              </a:solidFill>
            </a:endParaRPr>
          </a:p>
          <a:p>
            <a:pPr marL="285750" indent="-285750">
              <a:buFont typeface="Arial,Sans-Serif"/>
              <a:buChar char="•"/>
            </a:pPr>
            <a:r>
              <a:rPr lang="en-GB" dirty="0">
                <a:solidFill>
                  <a:srgbClr val="444444"/>
                </a:solidFill>
              </a:rPr>
              <a:t>In instances where an element of risk is an unavoidable element of the research design, a detailed case outlining the cost-benefit analysis and the risk management protocol should be submitted to the REC. </a:t>
            </a:r>
            <a:endParaRPr lang="en-US" dirty="0">
              <a:solidFill>
                <a:srgbClr val="444444"/>
              </a:solidFill>
            </a:endParaRPr>
          </a:p>
          <a:p>
            <a:pPr marL="285750" indent="-285750">
              <a:buFont typeface="Arial,Sans-Serif"/>
              <a:buChar char="•"/>
            </a:pPr>
            <a:r>
              <a:rPr lang="en-GB">
                <a:solidFill>
                  <a:srgbClr val="444444"/>
                </a:solidFill>
              </a:rPr>
              <a:t>Risk analysis should not only be confined to considering the interests of the primary participants, though these are paramount, but should also consider the interests of any other stakeholders. </a:t>
            </a:r>
            <a:endParaRPr lang="en-US" dirty="0">
              <a:solidFill>
                <a:srgbClr val="444444"/>
              </a:solidFill>
            </a:endParaRPr>
          </a:p>
          <a:p>
            <a:endParaRPr lang="en-US" dirty="0">
              <a:solidFill>
                <a:srgbClr val="444444"/>
              </a:solidFill>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B0B755B-496F-4CB7-B080-D17EE92FE9CC}" type="slidenum">
              <a:rPr lang="en-GB"/>
              <a:t>30</a:t>
            </a:fld>
            <a:endParaRPr lang="en-GB"/>
          </a:p>
        </p:txBody>
      </p:sp>
    </p:spTree>
    <p:extLst>
      <p:ext uri="{BB962C8B-B14F-4D97-AF65-F5344CB8AC3E}">
        <p14:creationId xmlns:p14="http://schemas.microsoft.com/office/powerpoint/2010/main" val="29072394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Seek informed consent in advance.</a:t>
            </a:r>
            <a:endParaRPr lang="en-US"/>
          </a:p>
          <a:p>
            <a:pPr marL="285750" indent="-285750">
              <a:lnSpc>
                <a:spcPct val="90000"/>
              </a:lnSpc>
              <a:spcBef>
                <a:spcPts val="1000"/>
              </a:spcBef>
              <a:buFont typeface="Arial"/>
              <a:buChar char="•"/>
            </a:pPr>
            <a:r>
              <a:rPr lang="en-GB" dirty="0"/>
              <a:t>Consent as a process, rather than a one-</a:t>
            </a:r>
            <a:r>
              <a:rPr lang="en-GB" dirty="0" err="1"/>
              <a:t>offevent</a:t>
            </a:r>
            <a:r>
              <a:rPr lang="en-GB" dirty="0"/>
              <a:t>.</a:t>
            </a:r>
            <a:endParaRPr lang="en-US" dirty="0"/>
          </a:p>
          <a:p>
            <a:pPr marL="285750" indent="-285750">
              <a:lnSpc>
                <a:spcPct val="90000"/>
              </a:lnSpc>
              <a:spcBef>
                <a:spcPts val="1000"/>
              </a:spcBef>
              <a:buFont typeface="Arial"/>
              <a:buChar char="•"/>
            </a:pPr>
            <a:r>
              <a:rPr lang="en-GB" dirty="0"/>
              <a:t>Give contact of an independent </a:t>
            </a:r>
            <a:r>
              <a:rPr lang="en-GB" dirty="0" err="1"/>
              <a:t>consultantwhom</a:t>
            </a:r>
            <a:r>
              <a:rPr lang="en-GB" dirty="0"/>
              <a:t> the client can contact if they </a:t>
            </a:r>
            <a:r>
              <a:rPr lang="en-GB" dirty="0" err="1"/>
              <a:t>feelunder</a:t>
            </a:r>
            <a:r>
              <a:rPr lang="en-GB" dirty="0"/>
              <a:t> pressure or unhappy with any </a:t>
            </a:r>
            <a:r>
              <a:rPr lang="en-GB" dirty="0" err="1"/>
              <a:t>aspectof</a:t>
            </a:r>
            <a:r>
              <a:rPr lang="en-GB" dirty="0"/>
              <a:t> the arrangement.</a:t>
            </a:r>
            <a:endParaRPr lang="en-US" dirty="0"/>
          </a:p>
          <a:p>
            <a:pPr marL="285750" indent="-285750">
              <a:lnSpc>
                <a:spcPct val="90000"/>
              </a:lnSpc>
              <a:spcBef>
                <a:spcPts val="1000"/>
              </a:spcBef>
              <a:buFont typeface="Arial"/>
              <a:buChar char="•"/>
            </a:pPr>
            <a:r>
              <a:rPr lang="en-GB"/>
              <a:t>Collect data that can be analysed by others. </a:t>
            </a:r>
            <a:endParaRPr lang="en-US"/>
          </a:p>
          <a:p>
            <a:pPr marL="285750" indent="-285750">
              <a:lnSpc>
                <a:spcPct val="90000"/>
              </a:lnSpc>
              <a:spcBef>
                <a:spcPts val="1000"/>
              </a:spcBef>
              <a:buFont typeface="Arial"/>
              <a:buChar char="•"/>
            </a:pPr>
            <a:r>
              <a:rPr lang="en-GB" dirty="0"/>
              <a:t>Employing collaborative or </a:t>
            </a:r>
            <a:r>
              <a:rPr lang="en-GB" dirty="0" err="1"/>
              <a:t>dialogicalresearch</a:t>
            </a:r>
            <a:r>
              <a:rPr lang="en-GB" dirty="0"/>
              <a:t> approach. </a:t>
            </a:r>
            <a:endParaRPr lang="en-US" dirty="0"/>
          </a:p>
          <a:p>
            <a:pPr marL="285750" indent="-285750">
              <a:lnSpc>
                <a:spcPct val="90000"/>
              </a:lnSpc>
              <a:spcBef>
                <a:spcPts val="1000"/>
              </a:spcBef>
              <a:buFont typeface="Arial"/>
              <a:buChar char="•"/>
            </a:pPr>
            <a:endParaRPr lang="en-GB" dirty="0"/>
          </a:p>
          <a:p>
            <a:pPr marL="285750" indent="-285750">
              <a:lnSpc>
                <a:spcPct val="90000"/>
              </a:lnSpc>
              <a:spcBef>
                <a:spcPts val="1000"/>
              </a:spcBef>
              <a:buFont typeface="Arial"/>
              <a:buChar char="•"/>
            </a:pPr>
            <a:endParaRPr lang="en-GB"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B0B755B-496F-4CB7-B080-D17EE92FE9CC}" type="slidenum">
              <a:rPr lang="en-GB"/>
              <a:t>31</a:t>
            </a:fld>
            <a:endParaRPr lang="en-GB"/>
          </a:p>
        </p:txBody>
      </p:sp>
    </p:spTree>
    <p:extLst>
      <p:ext uri="{BB962C8B-B14F-4D97-AF65-F5344CB8AC3E}">
        <p14:creationId xmlns:p14="http://schemas.microsoft.com/office/powerpoint/2010/main" val="29510547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Sans-Serif"/>
              <a:buChar char="•"/>
            </a:pPr>
            <a:r>
              <a:rPr lang="en-GB" dirty="0"/>
              <a:t>Awareness of power/</a:t>
            </a:r>
            <a:r>
              <a:rPr lang="en-GB" dirty="0" err="1"/>
              <a:t>differene</a:t>
            </a:r>
            <a:r>
              <a:rPr lang="en-GB" dirty="0"/>
              <a:t>/positionality</a:t>
            </a:r>
            <a:endParaRPr lang="en-US" dirty="0">
              <a:solidFill>
                <a:srgbClr val="444444"/>
              </a:solidFill>
            </a:endParaRPr>
          </a:p>
          <a:p>
            <a:pPr marL="285750" indent="-285750">
              <a:lnSpc>
                <a:spcPct val="90000"/>
              </a:lnSpc>
              <a:spcBef>
                <a:spcPts val="1000"/>
              </a:spcBef>
              <a:buFont typeface="Arial,Sans-Serif"/>
              <a:buChar char="•"/>
            </a:pPr>
            <a:r>
              <a:rPr lang="en-GB" dirty="0"/>
              <a:t>“ongoing reflexivity (critical self-awareness) of our </a:t>
            </a:r>
            <a:r>
              <a:rPr lang="en-GB" dirty="0" err="1"/>
              <a:t>researchactions</a:t>
            </a:r>
            <a:r>
              <a:rPr lang="en-GB" dirty="0"/>
              <a:t>, thoughts and motivations” (Finlay, 2020, p.118)</a:t>
            </a:r>
            <a:endParaRPr lang="en-GB" dirty="0">
              <a:ea typeface="Calibri"/>
              <a:cs typeface="Calibri"/>
            </a:endParaRPr>
          </a:p>
          <a:p>
            <a:pPr marL="285750" indent="-285750">
              <a:lnSpc>
                <a:spcPct val="90000"/>
              </a:lnSpc>
              <a:spcBef>
                <a:spcPts val="1000"/>
              </a:spcBef>
              <a:buFont typeface="Arial,Sans-Serif"/>
              <a:buChar char="•"/>
            </a:pPr>
            <a:r>
              <a:rPr lang="en-GB">
                <a:ea typeface="Calibri"/>
                <a:cs typeface="Calibri"/>
              </a:rPr>
              <a:t>Protecting against burnout </a:t>
            </a:r>
          </a:p>
          <a:p>
            <a:pPr marL="285750" indent="-285750">
              <a:lnSpc>
                <a:spcPct val="90000"/>
              </a:lnSpc>
              <a:spcBef>
                <a:spcPts val="1000"/>
              </a:spcBef>
              <a:buFont typeface="Arial,Sans-Serif"/>
              <a:buChar char="•"/>
            </a:pPr>
            <a:r>
              <a:rPr lang="en-GB">
                <a:ea typeface="Calibri"/>
                <a:cs typeface="Calibri"/>
              </a:rPr>
              <a:t>Accessing supervision</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FB0B755B-496F-4CB7-B080-D17EE92FE9CC}" type="slidenum">
              <a:rPr lang="en-GB"/>
              <a:t>32</a:t>
            </a:fld>
            <a:endParaRPr lang="en-GB"/>
          </a:p>
        </p:txBody>
      </p:sp>
    </p:spTree>
    <p:extLst>
      <p:ext uri="{BB962C8B-B14F-4D97-AF65-F5344CB8AC3E}">
        <p14:creationId xmlns:p14="http://schemas.microsoft.com/office/powerpoint/2010/main" val="14963957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t>To make research use of personal data lawful, fair, and transparent</a:t>
            </a:r>
            <a:r>
              <a:rPr lang="en-US"/>
              <a:t>: researchers must have a clear legal basis for processing data and be open about what they are collecting, why, and how it will be used. </a:t>
            </a:r>
          </a:p>
          <a:p>
            <a:pPr marL="285750" indent="-285750">
              <a:buFont typeface="Arial"/>
              <a:buChar char="•"/>
            </a:pPr>
            <a:r>
              <a:rPr lang="en-US" b="1"/>
              <a:t>To protect participants’ privacy and reduce harm</a:t>
            </a:r>
            <a:r>
              <a:rPr lang="en-US"/>
              <a:t>: GDPR requires researchers to minimise data collection, handle special-category data carefully, and put safeguards in place against misuse, disclosure, or unnecessary intrusion. </a:t>
            </a:r>
            <a:endParaRPr lang="en-GB"/>
          </a:p>
          <a:p>
            <a:pPr marL="285750" indent="-285750">
              <a:buFont typeface="Arial"/>
              <a:buChar char="•"/>
            </a:pPr>
            <a:r>
              <a:rPr lang="en-US" b="1"/>
              <a:t>To ensure data are used only for legitimate research purposes and governed responsibly</a:t>
            </a:r>
            <a:r>
              <a:rPr lang="en-US"/>
              <a:t>: GDPR’s research provisions allow research use and some reuse of data, but only with appropriate safeguards and clear purpose justification. </a:t>
            </a:r>
            <a:endParaRPr lang="en-GB"/>
          </a:p>
          <a:p>
            <a:pPr marL="285750" indent="-285750">
              <a:buFont typeface="Arial"/>
              <a:buChar char="•"/>
            </a:pPr>
            <a:r>
              <a:rPr lang="en-US" b="1"/>
              <a:t>To make researchers accountable for secure stewardship of data over time</a:t>
            </a:r>
            <a:r>
              <a:rPr lang="en-US"/>
              <a:t>: GDPR requires proper storage, security, documentation, and retention decisions, including justification for keeping data longer where research purposes apply. </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B0B755B-496F-4CB7-B080-D17EE92FE9CC}" type="slidenum">
              <a:rPr lang="en-GB"/>
              <a:t>33</a:t>
            </a:fld>
            <a:endParaRPr lang="en-GB"/>
          </a:p>
        </p:txBody>
      </p:sp>
    </p:spTree>
    <p:extLst>
      <p:ext uri="{BB962C8B-B14F-4D97-AF65-F5344CB8AC3E}">
        <p14:creationId xmlns:p14="http://schemas.microsoft.com/office/powerpoint/2010/main" val="30383663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dirty="0"/>
              <a:t>Credibility</a:t>
            </a:r>
            <a:r>
              <a:rPr lang="en-US" dirty="0"/>
              <a:t>: confidence that the findings are a believable and faithful account of participants’ meanings and experiences. Roughly the qualitative analogue of internal validity: have you understood the phenomenon well enough, and shown that interpretation is grounded?</a:t>
            </a:r>
          </a:p>
          <a:p>
            <a:pPr marL="285750" indent="-285750">
              <a:buFont typeface="Arial"/>
              <a:buChar char="•"/>
            </a:pPr>
            <a:r>
              <a:rPr lang="en-US" b="1" dirty="0"/>
              <a:t>Transferability</a:t>
            </a:r>
            <a:r>
              <a:rPr lang="en-US" dirty="0"/>
              <a:t>: the extent to which readers can judge whether the findings may apply in other contexts. Rather than claiming universal </a:t>
            </a:r>
            <a:r>
              <a:rPr lang="en-US" dirty="0" err="1"/>
              <a:t>generalisability</a:t>
            </a:r>
            <a:r>
              <a:rPr lang="en-US" dirty="0"/>
              <a:t>, the researcher provides rich contextual detail so others can assess relevance elsewhere.</a:t>
            </a:r>
            <a:endParaRPr lang="en-GB" dirty="0"/>
          </a:p>
          <a:p>
            <a:pPr marL="285750" indent="-285750">
              <a:buFont typeface="Arial"/>
              <a:buChar char="•"/>
            </a:pPr>
            <a:r>
              <a:rPr lang="en-US" b="1"/>
              <a:t>Dependability</a:t>
            </a:r>
            <a:r>
              <a:rPr lang="en-US"/>
              <a:t>: the consistency and transparency of the research process over time. The question is whether the study is logical, traceable, and well documented, so that readers can see how conclusions were reached.</a:t>
            </a:r>
            <a:endParaRPr lang="en-GB"/>
          </a:p>
          <a:p>
            <a:pPr marL="285750" indent="-285750">
              <a:buFont typeface="Arial"/>
              <a:buChar char="•"/>
            </a:pPr>
            <a:r>
              <a:rPr lang="en-US" b="1" dirty="0"/>
              <a:t>Confirmability</a:t>
            </a:r>
            <a:r>
              <a:rPr lang="en-US" dirty="0"/>
              <a:t>: the degree to which findings arise from the data rather than the researcher’s preferences or assumptions. This does not mean eliminating subjectivity, but showing reflexive awareness and evidential grounding for interpretations.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B0B755B-496F-4CB7-B080-D17EE92FE9CC}" type="slidenum">
              <a:rPr lang="en-GB"/>
              <a:t>34</a:t>
            </a:fld>
            <a:endParaRPr lang="en-GB"/>
          </a:p>
        </p:txBody>
      </p:sp>
    </p:spTree>
    <p:extLst>
      <p:ext uri="{BB962C8B-B14F-4D97-AF65-F5344CB8AC3E}">
        <p14:creationId xmlns:p14="http://schemas.microsoft.com/office/powerpoint/2010/main" val="3694953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t>Credibility</a:t>
            </a:r>
            <a:r>
              <a:rPr lang="en-US"/>
              <a:t>: use prolonged engagement, careful interviewing, member reflection/checking, and triangulation so your interpretation is well grounded in participants’ accounts.</a:t>
            </a:r>
          </a:p>
          <a:p>
            <a:pPr marL="285750" indent="-285750">
              <a:buFont typeface="Arial"/>
              <a:buChar char="•"/>
            </a:pPr>
            <a:r>
              <a:rPr lang="en-US" b="1"/>
              <a:t>Transferability</a:t>
            </a:r>
            <a:r>
              <a:rPr lang="en-US"/>
              <a:t>: provide thick description of the setting, sample, context, and process so readers can judge whether the findings may fit another context.</a:t>
            </a:r>
            <a:endParaRPr lang="en-GB"/>
          </a:p>
          <a:p>
            <a:pPr marL="285750" indent="-285750">
              <a:buFont typeface="Arial"/>
              <a:buChar char="•"/>
            </a:pPr>
            <a:r>
              <a:rPr lang="en-US" b="1"/>
              <a:t>Dependability</a:t>
            </a:r>
            <a:r>
              <a:rPr lang="en-US"/>
              <a:t>: keep a clear audit trail of decisions, coding steps, changes to method, and analytic development so the process is transparent and traceable.</a:t>
            </a:r>
            <a:endParaRPr lang="en-GB"/>
          </a:p>
          <a:p>
            <a:pPr marL="285750" indent="-285750">
              <a:buFont typeface="Arial"/>
              <a:buChar char="•"/>
            </a:pPr>
            <a:r>
              <a:rPr lang="en-US" b="1"/>
              <a:t>Confirmability</a:t>
            </a:r>
            <a:r>
              <a:rPr lang="en-US"/>
              <a:t>: maintain reflexive notes, show links between claims and data extracts, and use supervision, peer debriefing, or audit to check that findings are not just your own assumptions.</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B0B755B-496F-4CB7-B080-D17EE92FE9CC}" type="slidenum">
              <a:rPr lang="en-GB"/>
              <a:t>35</a:t>
            </a:fld>
            <a:endParaRPr lang="en-GB"/>
          </a:p>
        </p:txBody>
      </p:sp>
    </p:spTree>
    <p:extLst>
      <p:ext uri="{BB962C8B-B14F-4D97-AF65-F5344CB8AC3E}">
        <p14:creationId xmlns:p14="http://schemas.microsoft.com/office/powerpoint/2010/main" val="3601277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A way of illuminating a research project from more than one angle– the application of different perspectives to examine </a:t>
            </a:r>
            <a:r>
              <a:rPr lang="en-US" dirty="0" err="1"/>
              <a:t>aphenomenon</a:t>
            </a:r>
            <a:r>
              <a:rPr lang="en-US" dirty="0"/>
              <a:t>. Its purpose is to establish the confirmability </a:t>
            </a:r>
            <a:r>
              <a:rPr lang="en-US" dirty="0" err="1"/>
              <a:t>offindings</a:t>
            </a:r>
            <a:r>
              <a:rPr lang="en-US" dirty="0"/>
              <a:t>.</a:t>
            </a:r>
          </a:p>
          <a:p>
            <a:pPr marL="285750" indent="-285750">
              <a:lnSpc>
                <a:spcPct val="90000"/>
              </a:lnSpc>
              <a:spcBef>
                <a:spcPts val="1000"/>
              </a:spcBef>
              <a:buFont typeface="Arial"/>
              <a:buChar char="•"/>
            </a:pPr>
            <a:endParaRPr lang="en-US" dirty="0"/>
          </a:p>
          <a:p>
            <a:pPr marL="285750" indent="-285750">
              <a:lnSpc>
                <a:spcPct val="90000"/>
              </a:lnSpc>
              <a:spcBef>
                <a:spcPts val="1000"/>
              </a:spcBef>
              <a:buFont typeface="Arial"/>
              <a:buChar char="•"/>
            </a:pPr>
            <a:r>
              <a:rPr lang="en-US" b="1" dirty="0"/>
              <a:t>Data Triangulation </a:t>
            </a:r>
            <a:r>
              <a:rPr lang="en-US" dirty="0"/>
              <a:t>– using several data sources obtained </a:t>
            </a:r>
            <a:r>
              <a:rPr lang="en-US" dirty="0" err="1"/>
              <a:t>fromdifferent</a:t>
            </a:r>
            <a:r>
              <a:rPr lang="en-US" dirty="0"/>
              <a:t> groups, settings or at different times</a:t>
            </a:r>
          </a:p>
          <a:p>
            <a:pPr marL="285750" indent="-285750">
              <a:lnSpc>
                <a:spcPct val="90000"/>
              </a:lnSpc>
              <a:spcBef>
                <a:spcPts val="1000"/>
              </a:spcBef>
              <a:buFont typeface="Arial"/>
              <a:buChar char="•"/>
            </a:pPr>
            <a:r>
              <a:rPr lang="en-US" b="1" dirty="0"/>
              <a:t>Investigator Triangulation </a:t>
            </a:r>
            <a:r>
              <a:rPr lang="en-US" dirty="0"/>
              <a:t>– several researchers collect </a:t>
            </a:r>
            <a:r>
              <a:rPr lang="en-US" dirty="0" err="1"/>
              <a:t>andanalyse</a:t>
            </a:r>
            <a:r>
              <a:rPr lang="en-US" dirty="0"/>
              <a:t> the data</a:t>
            </a:r>
          </a:p>
          <a:p>
            <a:pPr marL="285750" indent="-285750">
              <a:lnSpc>
                <a:spcPct val="90000"/>
              </a:lnSpc>
              <a:spcBef>
                <a:spcPts val="1000"/>
              </a:spcBef>
              <a:buFont typeface="Arial"/>
              <a:buChar char="•"/>
            </a:pPr>
            <a:r>
              <a:rPr lang="en-US" b="1" dirty="0"/>
              <a:t>Theoretical Triangulation </a:t>
            </a:r>
            <a:r>
              <a:rPr lang="en-US" dirty="0"/>
              <a:t>– when more than one </a:t>
            </a:r>
            <a:r>
              <a:rPr lang="en-US" dirty="0" err="1"/>
              <a:t>theoreticalidea</a:t>
            </a:r>
            <a:r>
              <a:rPr lang="en-US" dirty="0"/>
              <a:t> is used in the interpretation of the data.</a:t>
            </a:r>
          </a:p>
          <a:p>
            <a:pPr marL="285750" indent="-285750">
              <a:lnSpc>
                <a:spcPct val="90000"/>
              </a:lnSpc>
              <a:spcBef>
                <a:spcPts val="1000"/>
              </a:spcBef>
              <a:buFont typeface="Arial"/>
              <a:buChar char="•"/>
            </a:pPr>
            <a:r>
              <a:rPr lang="en-US" b="1" dirty="0"/>
              <a:t>Methodological Triangulation </a:t>
            </a:r>
            <a:r>
              <a:rPr lang="en-US" dirty="0"/>
              <a:t>– when researchers use two </a:t>
            </a:r>
            <a:r>
              <a:rPr lang="en-US" dirty="0" err="1"/>
              <a:t>ormore</a:t>
            </a:r>
            <a:r>
              <a:rPr lang="en-US" dirty="0"/>
              <a:t> methods in one study to answer a similar question(observations, interviews, documents, questionnaires, </a:t>
            </a:r>
            <a:r>
              <a:rPr lang="en-US" dirty="0" err="1"/>
              <a:t>focusgroups</a:t>
            </a:r>
            <a:r>
              <a:rPr lang="en-US" dirty="0"/>
              <a:t> </a:t>
            </a:r>
            <a:r>
              <a:rPr lang="en-US" dirty="0" err="1"/>
              <a:t>etc</a:t>
            </a:r>
            <a:r>
              <a:rPr lang="en-US" dirty="0"/>
              <a:t>). This can be between-method or within-method.</a:t>
            </a:r>
          </a:p>
          <a:p>
            <a:pPr marL="285750" indent="-285750">
              <a:lnSpc>
                <a:spcPct val="90000"/>
              </a:lnSpc>
              <a:spcBef>
                <a:spcPts val="1000"/>
              </a:spcBef>
              <a:buFont typeface="Arial"/>
              <a:buChar char="•"/>
            </a:pPr>
            <a:endParaRPr lang="en-US" dirty="0"/>
          </a:p>
          <a:p>
            <a:pPr>
              <a:lnSpc>
                <a:spcPct val="90000"/>
              </a:lnSpc>
              <a:spcBef>
                <a:spcPts val="1000"/>
              </a:spcBef>
            </a:pPr>
            <a:r>
              <a:rPr lang="en-US"/>
              <a:t>(See Denzin 2009; Holloway &amp; Wheeler 2010)</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B0B755B-496F-4CB7-B080-D17EE92FE9CC}" type="slidenum">
              <a:rPr lang="en-GB"/>
              <a:t>36</a:t>
            </a:fld>
            <a:endParaRPr lang="en-GB"/>
          </a:p>
        </p:txBody>
      </p:sp>
    </p:spTree>
    <p:extLst>
      <p:ext uri="{BB962C8B-B14F-4D97-AF65-F5344CB8AC3E}">
        <p14:creationId xmlns:p14="http://schemas.microsoft.com/office/powerpoint/2010/main" val="22706064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ea typeface="Calibri"/>
                <a:cs typeface="Calibri"/>
              </a:rPr>
              <a:t>MENTION THESE! </a:t>
            </a:r>
            <a:endParaRPr lang="en-US" b="1" dirty="0"/>
          </a:p>
          <a:p>
            <a:pPr marL="285750" indent="-285750">
              <a:buFont typeface="Arial"/>
              <a:buChar char="•"/>
            </a:pPr>
            <a:r>
              <a:rPr lang="en-US" b="1"/>
              <a:t>Informed consent</a:t>
            </a:r>
            <a:r>
              <a:rPr lang="en-US"/>
              <a:t>: state that participants gave informed consent, and whether it was written or verbal; if relevant, note assent/guardian consent. </a:t>
            </a:r>
            <a:endParaRPr lang="en-GB">
              <a:ea typeface="Calibri"/>
              <a:cs typeface="Calibri"/>
            </a:endParaRPr>
          </a:p>
          <a:p>
            <a:pPr marL="285750" indent="-285750">
              <a:buFont typeface="Arial"/>
              <a:buChar char="•"/>
            </a:pPr>
            <a:r>
              <a:rPr lang="en-US" b="1" dirty="0"/>
              <a:t>Confidentiality/</a:t>
            </a:r>
            <a:r>
              <a:rPr lang="en-US" b="1" dirty="0" err="1"/>
              <a:t>anonymisation</a:t>
            </a:r>
            <a:r>
              <a:rPr lang="en-US" dirty="0"/>
              <a:t>: state that data were </a:t>
            </a:r>
            <a:r>
              <a:rPr lang="en-US" dirty="0" err="1"/>
              <a:t>anonymised</a:t>
            </a:r>
            <a:r>
              <a:rPr lang="en-US" dirty="0"/>
              <a:t> or </a:t>
            </a:r>
            <a:r>
              <a:rPr lang="en-US" dirty="0" err="1"/>
              <a:t>pseudonymised</a:t>
            </a:r>
            <a:r>
              <a:rPr lang="en-US" dirty="0"/>
              <a:t> and that identifying details were removed; if they use quotes, case material, images, or anything potentially identifiable, they should also state that consent for presentation/publication was obtained. </a:t>
            </a:r>
            <a:endParaRPr lang="en-GB" dirty="0"/>
          </a:p>
          <a:p>
            <a:pPr marL="285750" indent="-285750">
              <a:buFont typeface="Arial"/>
              <a:buChar char="•"/>
            </a:pPr>
            <a:r>
              <a:rPr lang="en-US" b="1" dirty="0"/>
              <a:t>Right to withdraw</a:t>
            </a:r>
            <a:r>
              <a:rPr lang="en-US" dirty="0"/>
              <a:t>: state that participation was voluntary and that participants could withdraw, ideally noting any practical limit such as “until </a:t>
            </a:r>
            <a:r>
              <a:rPr lang="en-US" dirty="0" err="1"/>
              <a:t>anonymisation</a:t>
            </a:r>
            <a:r>
              <a:rPr lang="en-US" dirty="0"/>
              <a:t>/analysis began.” </a:t>
            </a:r>
            <a:endParaRPr lang="en-GB" dirty="0"/>
          </a:p>
          <a:p>
            <a:pPr marL="285750" indent="-285750">
              <a:buFont typeface="Arial"/>
              <a:buChar char="•"/>
            </a:pPr>
            <a:r>
              <a:rPr lang="en-US" b="1"/>
              <a:t>Risk / distress / safeguarding</a:t>
            </a:r>
            <a:r>
              <a:rPr lang="en-US"/>
              <a:t>: one line on how participant welfare was protected, especially in counselling/psychotherapy research, for example distress protocol, pause/stop procedure, debrief, signposting, or safeguarding limits to confidentiality. </a:t>
            </a:r>
            <a:endParaRPr lang="en-GB"/>
          </a:p>
          <a:p>
            <a:pPr marL="285750" indent="-285750">
              <a:buFont typeface="Arial"/>
              <a:buChar char="•"/>
            </a:pPr>
            <a:r>
              <a:rPr lang="en-US" b="1" dirty="0"/>
              <a:t>Data protection and declarations</a:t>
            </a:r>
            <a:r>
              <a:rPr lang="en-US" dirty="0"/>
              <a:t>: one line on secure data handling/storage for sensitive data, plus a </a:t>
            </a:r>
            <a:r>
              <a:rPr lang="en-US" b="1" dirty="0"/>
              <a:t>funding/conflict of interest statement</a:t>
            </a:r>
            <a:r>
              <a:rPr lang="en-US" dirty="0"/>
              <a:t>, even if it just says “No external funding” and “No conflicts declared.”</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B0B755B-496F-4CB7-B080-D17EE92FE9CC}" type="slidenum">
              <a:rPr lang="en-GB"/>
              <a:t>37</a:t>
            </a:fld>
            <a:endParaRPr lang="en-GB"/>
          </a:p>
        </p:txBody>
      </p:sp>
    </p:spTree>
    <p:extLst>
      <p:ext uri="{BB962C8B-B14F-4D97-AF65-F5344CB8AC3E}">
        <p14:creationId xmlns:p14="http://schemas.microsoft.com/office/powerpoint/2010/main" val="348007224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6363" y="750888"/>
            <a:ext cx="6664325" cy="37496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17297EA-DDC2-47E0-9B8A-7A771A3785F7}" type="slidenum">
              <a:rPr lang="en-GB" smtClean="0"/>
              <a:t>38</a:t>
            </a:fld>
            <a:endParaRPr lang="en-GB"/>
          </a:p>
        </p:txBody>
      </p:sp>
    </p:spTree>
    <p:extLst>
      <p:ext uri="{BB962C8B-B14F-4D97-AF65-F5344CB8AC3E}">
        <p14:creationId xmlns:p14="http://schemas.microsoft.com/office/powerpoint/2010/main" val="24947061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A26BF4EB-B912-424E-AC11-8231F01CB7F6}" type="datetimeFigureOut">
              <a:rPr lang="en-US" smtClean="0"/>
              <a:t>3/10/26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2171873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26BF4EB-B912-424E-AC11-8231F01CB7F6}" type="datetimeFigureOut">
              <a:rPr lang="en-US" smtClean="0"/>
              <a:t>3/10/26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4767069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GB"/>
              <a:t>Click to edit Master title style</a:t>
            </a:r>
            <a:endParaRPr lang="en-US"/>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26BF4EB-B912-424E-AC11-8231F01CB7F6}" type="datetimeFigureOut">
              <a:rPr lang="en-US" smtClean="0"/>
              <a:t>3/10/26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4221128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A26BF4EB-B912-424E-AC11-8231F01CB7F6}" type="datetimeFigureOut">
              <a:rPr lang="en-US" smtClean="0"/>
              <a:t>3/10/26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42830628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26BF4EB-B912-424E-AC11-8231F01CB7F6}" type="datetimeFigureOut">
              <a:rPr lang="en-US" smtClean="0"/>
              <a:t>3/10/26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543877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26BF4EB-B912-424E-AC11-8231F01CB7F6}" type="datetimeFigureOut">
              <a:rPr lang="en-US" smtClean="0"/>
              <a:t>3/10/26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3678066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6BF4EB-B912-424E-AC11-8231F01CB7F6}" type="datetimeFigureOut">
              <a:rPr lang="en-US" smtClean="0"/>
              <a:t>3/10/26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573456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GB"/>
              <a:t>Click to edit Master title style</a:t>
            </a:r>
            <a:endParaRPr lang="en-US"/>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A26BF4EB-B912-424E-AC11-8231F01CB7F6}" type="datetimeFigureOut">
              <a:rPr lang="en-US" smtClean="0"/>
              <a:t>3/10/26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1973047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A26BF4EB-B912-424E-AC11-8231F01CB7F6}" type="datetimeFigureOut">
              <a:rPr lang="en-US" smtClean="0"/>
              <a:t>3/10/26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2665539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26BF4EB-B912-424E-AC11-8231F01CB7F6}" type="datetimeFigureOut">
              <a:rPr lang="en-US" smtClean="0"/>
              <a:t>3/10/26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15251101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26BF4EB-B912-424E-AC11-8231F01CB7F6}" type="datetimeFigureOut">
              <a:rPr lang="en-US" smtClean="0"/>
              <a:t>3/10/26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22434079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457200"/>
            <a:ext cx="10972800" cy="1371600"/>
          </a:xfrm>
        </p:spPr>
        <p:txBody>
          <a:bodyPr/>
          <a:lstStyle/>
          <a:p>
            <a:r>
              <a:rPr lang="en-US"/>
              <a:t>Click to edit Master title style</a:t>
            </a:r>
            <a:endParaRPr lang="en-GB"/>
          </a:p>
        </p:txBody>
      </p:sp>
      <p:sp>
        <p:nvSpPr>
          <p:cNvPr id="3" name="Content Placeholder 2"/>
          <p:cNvSpPr>
            <a:spLocks noGrp="1"/>
          </p:cNvSpPr>
          <p:nvPr>
            <p:ph sz="quarter" idx="1"/>
          </p:nvPr>
        </p:nvSpPr>
        <p:spPr>
          <a:xfrm>
            <a:off x="609600" y="1981200"/>
            <a:ext cx="5384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981200"/>
            <a:ext cx="5384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half" idx="3"/>
          </p:nvPr>
        </p:nvSpPr>
        <p:spPr>
          <a:xfrm>
            <a:off x="609600" y="4000500"/>
            <a:ext cx="10972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10"/>
          </p:nvPr>
        </p:nvSpPr>
        <p:spPr>
          <a:xfrm>
            <a:off x="4165600" y="6248400"/>
            <a:ext cx="3860800" cy="457200"/>
          </a:xfrm>
        </p:spPr>
        <p:txBody>
          <a:bodyPr/>
          <a:lstStyle>
            <a:lvl1pPr>
              <a:defRPr/>
            </a:lvl1pPr>
          </a:lstStyle>
          <a:p>
            <a:endParaRPr lang="en-GB">
              <a:solidFill>
                <a:srgbClr val="242852"/>
              </a:solidFill>
            </a:endParaRPr>
          </a:p>
        </p:txBody>
      </p:sp>
      <p:sp>
        <p:nvSpPr>
          <p:cNvPr id="7" name="Slide Number Placeholder 6"/>
          <p:cNvSpPr>
            <a:spLocks noGrp="1"/>
          </p:cNvSpPr>
          <p:nvPr>
            <p:ph type="sldNum" sz="quarter" idx="11"/>
          </p:nvPr>
        </p:nvSpPr>
        <p:spPr>
          <a:xfrm>
            <a:off x="8737600" y="6248400"/>
            <a:ext cx="2844800" cy="457200"/>
          </a:xfrm>
        </p:spPr>
        <p:txBody>
          <a:bodyPr/>
          <a:lstStyle>
            <a:lvl1pPr>
              <a:defRPr/>
            </a:lvl1pPr>
          </a:lstStyle>
          <a:p>
            <a:fld id="{B89C1D3E-27D0-446D-A84C-479BDADFFAED}" type="slidenum">
              <a:rPr lang="en-GB"/>
              <a:pPr/>
              <a:t>‹#›</a:t>
            </a:fld>
            <a:endParaRPr lang="en-GB"/>
          </a:p>
        </p:txBody>
      </p:sp>
      <p:sp>
        <p:nvSpPr>
          <p:cNvPr id="8" name="Date Placeholder 7"/>
          <p:cNvSpPr>
            <a:spLocks noGrp="1"/>
          </p:cNvSpPr>
          <p:nvPr>
            <p:ph type="dt" sz="half" idx="12"/>
          </p:nvPr>
        </p:nvSpPr>
        <p:spPr>
          <a:xfrm>
            <a:off x="609600" y="6245225"/>
            <a:ext cx="2844800" cy="476250"/>
          </a:xfrm>
        </p:spPr>
        <p:txBody>
          <a:bodyPr/>
          <a:lstStyle>
            <a:lvl1pPr>
              <a:defRPr/>
            </a:lvl1pPr>
          </a:lstStyle>
          <a:p>
            <a:endParaRPr lang="en-GB">
              <a:solidFill>
                <a:srgbClr val="242852"/>
              </a:solidFill>
            </a:endParaRPr>
          </a:p>
        </p:txBody>
      </p:sp>
    </p:spTree>
    <p:extLst>
      <p:ext uri="{BB962C8B-B14F-4D97-AF65-F5344CB8AC3E}">
        <p14:creationId xmlns:p14="http://schemas.microsoft.com/office/powerpoint/2010/main" val="21768824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5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5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5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5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5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7"/>
        <p:cNvGrpSpPr/>
        <p:nvPr/>
      </p:nvGrpSpPr>
      <p:grpSpPr>
        <a:xfrm>
          <a:off x="0" y="0"/>
          <a:ext cx="0" cy="0"/>
          <a:chOff x="0" y="0"/>
          <a:chExt cx="0" cy="0"/>
        </a:xfrm>
      </p:grpSpPr>
      <p:sp>
        <p:nvSpPr>
          <p:cNvPr id="28" name="Google Shape;28;p5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5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2"/>
        <p:cNvGrpSpPr/>
        <p:nvPr/>
      </p:nvGrpSpPr>
      <p:grpSpPr>
        <a:xfrm>
          <a:off x="0" y="0"/>
          <a:ext cx="0" cy="0"/>
          <a:chOff x="0" y="0"/>
          <a:chExt cx="0" cy="0"/>
        </a:xfrm>
      </p:grpSpPr>
      <p:sp>
        <p:nvSpPr>
          <p:cNvPr id="33" name="Google Shape;33;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2 Content over Text" type="twoObjOverTx">
  <p:cSld name="TWO_OBJECTS_OVER_TEXT">
    <p:spTree>
      <p:nvGrpSpPr>
        <p:cNvPr id="1" name="Shape 36"/>
        <p:cNvGrpSpPr/>
        <p:nvPr/>
      </p:nvGrpSpPr>
      <p:grpSpPr>
        <a:xfrm>
          <a:off x="0" y="0"/>
          <a:ext cx="0" cy="0"/>
          <a:chOff x="0" y="0"/>
          <a:chExt cx="0" cy="0"/>
        </a:xfrm>
      </p:grpSpPr>
      <p:sp>
        <p:nvSpPr>
          <p:cNvPr id="37" name="Google Shape;37;p53"/>
          <p:cNvSpPr txBox="1">
            <a:spLocks noGrp="1"/>
          </p:cNvSpPr>
          <p:nvPr>
            <p:ph type="title"/>
          </p:nvPr>
        </p:nvSpPr>
        <p:spPr>
          <a:xfrm>
            <a:off x="609600" y="457200"/>
            <a:ext cx="10972800" cy="13716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53"/>
          <p:cNvSpPr txBox="1">
            <a:spLocks noGrp="1"/>
          </p:cNvSpPr>
          <p:nvPr>
            <p:ph type="body" idx="1"/>
          </p:nvPr>
        </p:nvSpPr>
        <p:spPr>
          <a:xfrm>
            <a:off x="609600" y="1981200"/>
            <a:ext cx="5384800" cy="18669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9" name="Google Shape;39;p53"/>
          <p:cNvSpPr txBox="1">
            <a:spLocks noGrp="1"/>
          </p:cNvSpPr>
          <p:nvPr>
            <p:ph type="body" idx="2"/>
          </p:nvPr>
        </p:nvSpPr>
        <p:spPr>
          <a:xfrm>
            <a:off x="6197600" y="1981200"/>
            <a:ext cx="5384800" cy="18669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53"/>
          <p:cNvSpPr txBox="1">
            <a:spLocks noGrp="1"/>
          </p:cNvSpPr>
          <p:nvPr>
            <p:ph type="body" idx="3"/>
          </p:nvPr>
        </p:nvSpPr>
        <p:spPr>
          <a:xfrm>
            <a:off x="609600" y="4000500"/>
            <a:ext cx="10972800" cy="18669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53"/>
          <p:cNvSpPr txBox="1">
            <a:spLocks noGrp="1"/>
          </p:cNvSpPr>
          <p:nvPr>
            <p:ph type="ftr" idx="11"/>
          </p:nvPr>
        </p:nvSpPr>
        <p:spPr>
          <a:xfrm>
            <a:off x="4165600" y="6248400"/>
            <a:ext cx="3860800" cy="4572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53"/>
          <p:cNvSpPr txBox="1">
            <a:spLocks noGrp="1"/>
          </p:cNvSpPr>
          <p:nvPr>
            <p:ph type="sldNum" idx="12"/>
          </p:nvPr>
        </p:nvSpPr>
        <p:spPr>
          <a:xfrm>
            <a:off x="8737600" y="6248400"/>
            <a:ext cx="2844800" cy="4572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888888"/>
                </a:solidFill>
                <a:latin typeface="Calibri"/>
                <a:ea typeface="Calibri"/>
                <a:cs typeface="Calibri"/>
                <a:sym typeface="Calibri"/>
              </a:defRPr>
            </a:lvl1pPr>
            <a:lvl2pPr marL="0" lvl="1" indent="0" algn="r">
              <a:spcBef>
                <a:spcPts val="0"/>
              </a:spcBef>
              <a:buNone/>
              <a:defRPr sz="1200">
                <a:solidFill>
                  <a:srgbClr val="888888"/>
                </a:solidFill>
                <a:latin typeface="Calibri"/>
                <a:ea typeface="Calibri"/>
                <a:cs typeface="Calibri"/>
                <a:sym typeface="Calibri"/>
              </a:defRPr>
            </a:lvl2pPr>
            <a:lvl3pPr marL="0" lvl="2" indent="0" algn="r">
              <a:spcBef>
                <a:spcPts val="0"/>
              </a:spcBef>
              <a:buNone/>
              <a:defRPr sz="1200">
                <a:solidFill>
                  <a:srgbClr val="888888"/>
                </a:solidFill>
                <a:latin typeface="Calibri"/>
                <a:ea typeface="Calibri"/>
                <a:cs typeface="Calibri"/>
                <a:sym typeface="Calibri"/>
              </a:defRPr>
            </a:lvl3pPr>
            <a:lvl4pPr marL="0" lvl="3" indent="0" algn="r">
              <a:spcBef>
                <a:spcPts val="0"/>
              </a:spcBef>
              <a:buNone/>
              <a:defRPr sz="1200">
                <a:solidFill>
                  <a:srgbClr val="888888"/>
                </a:solidFill>
                <a:latin typeface="Calibri"/>
                <a:ea typeface="Calibri"/>
                <a:cs typeface="Calibri"/>
                <a:sym typeface="Calibri"/>
              </a:defRPr>
            </a:lvl4pPr>
            <a:lvl5pPr marL="0" lvl="4" indent="0" algn="r">
              <a:spcBef>
                <a:spcPts val="0"/>
              </a:spcBef>
              <a:buNone/>
              <a:defRPr sz="1200">
                <a:solidFill>
                  <a:srgbClr val="888888"/>
                </a:solidFill>
                <a:latin typeface="Calibri"/>
                <a:ea typeface="Calibri"/>
                <a:cs typeface="Calibri"/>
                <a:sym typeface="Calibri"/>
              </a:defRPr>
            </a:lvl5pPr>
            <a:lvl6pPr marL="0" lvl="5" indent="0" algn="r">
              <a:spcBef>
                <a:spcPts val="0"/>
              </a:spcBef>
              <a:buNone/>
              <a:defRPr sz="1200">
                <a:solidFill>
                  <a:srgbClr val="888888"/>
                </a:solidFill>
                <a:latin typeface="Calibri"/>
                <a:ea typeface="Calibri"/>
                <a:cs typeface="Calibri"/>
                <a:sym typeface="Calibri"/>
              </a:defRPr>
            </a:lvl6pPr>
            <a:lvl7pPr marL="0" lvl="6" indent="0" algn="r">
              <a:spcBef>
                <a:spcPts val="0"/>
              </a:spcBef>
              <a:buNone/>
              <a:defRPr sz="1200">
                <a:solidFill>
                  <a:srgbClr val="888888"/>
                </a:solidFill>
                <a:latin typeface="Calibri"/>
                <a:ea typeface="Calibri"/>
                <a:cs typeface="Calibri"/>
                <a:sym typeface="Calibri"/>
              </a:defRPr>
            </a:lvl7pPr>
            <a:lvl8pPr marL="0" lvl="7" indent="0" algn="r">
              <a:spcBef>
                <a:spcPts val="0"/>
              </a:spcBef>
              <a:buNone/>
              <a:defRPr sz="1200">
                <a:solidFill>
                  <a:srgbClr val="888888"/>
                </a:solidFill>
                <a:latin typeface="Calibri"/>
                <a:ea typeface="Calibri"/>
                <a:cs typeface="Calibri"/>
                <a:sym typeface="Calibri"/>
              </a:defRPr>
            </a:lvl8pPr>
            <a:lvl9pPr marL="0" lvl="8" indent="0" algn="r">
              <a:spcBef>
                <a:spcPts val="0"/>
              </a:spcBef>
              <a:buNone/>
              <a:defRPr sz="1200">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43" name="Google Shape;43;p53"/>
          <p:cNvSpPr txBox="1">
            <a:spLocks noGrp="1"/>
          </p:cNvSpPr>
          <p:nvPr>
            <p:ph type="dt" idx="10"/>
          </p:nvPr>
        </p:nvSpPr>
        <p:spPr>
          <a:xfrm>
            <a:off x="609600" y="6245225"/>
            <a:ext cx="2844800" cy="4762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4"/>
        <p:cNvGrpSpPr/>
        <p:nvPr/>
      </p:nvGrpSpPr>
      <p:grpSpPr>
        <a:xfrm>
          <a:off x="0" y="0"/>
          <a:ext cx="0" cy="0"/>
          <a:chOff x="0" y="0"/>
          <a:chExt cx="0" cy="0"/>
        </a:xfrm>
      </p:grpSpPr>
      <p:sp>
        <p:nvSpPr>
          <p:cNvPr id="45" name="Google Shape;45;p57"/>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57"/>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7" name="Google Shape;47;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0"/>
        <p:cNvGrpSpPr/>
        <p:nvPr/>
      </p:nvGrpSpPr>
      <p:grpSpPr>
        <a:xfrm>
          <a:off x="0" y="0"/>
          <a:ext cx="0" cy="0"/>
          <a:chOff x="0" y="0"/>
          <a:chExt cx="0" cy="0"/>
        </a:xfrm>
      </p:grpSpPr>
      <p:sp>
        <p:nvSpPr>
          <p:cNvPr id="51" name="Google Shape;51;p5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2" name="Google Shape;52;p58"/>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3" name="Google Shape;53;p58"/>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 name="Google Shape;54;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7"/>
        <p:cNvGrpSpPr/>
        <p:nvPr/>
      </p:nvGrpSpPr>
      <p:grpSpPr>
        <a:xfrm>
          <a:off x="0" y="0"/>
          <a:ext cx="0" cy="0"/>
          <a:chOff x="0" y="0"/>
          <a:chExt cx="0" cy="0"/>
        </a:xfrm>
      </p:grpSpPr>
      <p:sp>
        <p:nvSpPr>
          <p:cNvPr id="58" name="Google Shape;58;p59"/>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 name="Google Shape;59;p59"/>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60" name="Google Shape;60;p59"/>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1" name="Google Shape;61;p59"/>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62" name="Google Shape;62;p59"/>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3" name="Google Shape;63;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6"/>
        <p:cNvGrpSpPr/>
        <p:nvPr/>
      </p:nvGrpSpPr>
      <p:grpSpPr>
        <a:xfrm>
          <a:off x="0" y="0"/>
          <a:ext cx="0" cy="0"/>
          <a:chOff x="0" y="0"/>
          <a:chExt cx="0" cy="0"/>
        </a:xfrm>
      </p:grpSpPr>
      <p:sp>
        <p:nvSpPr>
          <p:cNvPr id="67" name="Google Shape;67;p6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8" name="Google Shape;68;p60"/>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9" name="Google Shape;69;p60"/>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0" name="Google Shape;70;p6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6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6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3"/>
        <p:cNvGrpSpPr/>
        <p:nvPr/>
      </p:nvGrpSpPr>
      <p:grpSpPr>
        <a:xfrm>
          <a:off x="0" y="0"/>
          <a:ext cx="0" cy="0"/>
          <a:chOff x="0" y="0"/>
          <a:chExt cx="0" cy="0"/>
        </a:xfrm>
      </p:grpSpPr>
      <p:sp>
        <p:nvSpPr>
          <p:cNvPr id="74" name="Google Shape;74;p6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5" name="Google Shape;75;p61"/>
          <p:cNvSpPr>
            <a:spLocks noGrp="1"/>
          </p:cNvSpPr>
          <p:nvPr>
            <p:ph type="pic" idx="2"/>
          </p:nvPr>
        </p:nvSpPr>
        <p:spPr>
          <a:xfrm>
            <a:off x="5183188" y="987425"/>
            <a:ext cx="6172200" cy="4873625"/>
          </a:xfrm>
          <a:prstGeom prst="rect">
            <a:avLst/>
          </a:prstGeom>
          <a:noFill/>
          <a:ln>
            <a:noFill/>
          </a:ln>
        </p:spPr>
      </p:sp>
      <p:sp>
        <p:nvSpPr>
          <p:cNvPr id="76" name="Google Shape;76;p61"/>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7" name="Google Shape;77;p6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6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6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0"/>
        <p:cNvGrpSpPr/>
        <p:nvPr/>
      </p:nvGrpSpPr>
      <p:grpSpPr>
        <a:xfrm>
          <a:off x="0" y="0"/>
          <a:ext cx="0" cy="0"/>
          <a:chOff x="0" y="0"/>
          <a:chExt cx="0" cy="0"/>
        </a:xfrm>
      </p:grpSpPr>
      <p:sp>
        <p:nvSpPr>
          <p:cNvPr id="81" name="Google Shape;81;p6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62"/>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3" name="Google Shape;83;p6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6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6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6"/>
        <p:cNvGrpSpPr/>
        <p:nvPr/>
      </p:nvGrpSpPr>
      <p:grpSpPr>
        <a:xfrm>
          <a:off x="0" y="0"/>
          <a:ext cx="0" cy="0"/>
          <a:chOff x="0" y="0"/>
          <a:chExt cx="0" cy="0"/>
        </a:xfrm>
      </p:grpSpPr>
      <p:sp>
        <p:nvSpPr>
          <p:cNvPr id="87" name="Google Shape;87;p63"/>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63"/>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6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6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6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D3607-CF21-AE45-8D90-A7B557C1EA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D3B1353-9285-8C45-AA5D-8C09E82158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F7D58A9-9B57-6C44-BD39-53BDF6B4110A}"/>
              </a:ext>
            </a:extLst>
          </p:cNvPr>
          <p:cNvSpPr>
            <a:spLocks noGrp="1"/>
          </p:cNvSpPr>
          <p:nvPr>
            <p:ph type="dt" sz="half" idx="10"/>
          </p:nvPr>
        </p:nvSpPr>
        <p:spPr/>
        <p:txBody>
          <a:bodyPr/>
          <a:lstStyle/>
          <a:p>
            <a:fld id="{5C8C7287-D862-984F-8CB4-BF94CD35E94C}" type="datetimeFigureOut">
              <a:rPr lang="en-GB" smtClean="0"/>
              <a:t>10/03/2026</a:t>
            </a:fld>
            <a:endParaRPr lang="en-GB"/>
          </a:p>
        </p:txBody>
      </p:sp>
      <p:sp>
        <p:nvSpPr>
          <p:cNvPr id="5" name="Footer Placeholder 4">
            <a:extLst>
              <a:ext uri="{FF2B5EF4-FFF2-40B4-BE49-F238E27FC236}">
                <a16:creationId xmlns:a16="http://schemas.microsoft.com/office/drawing/2014/main" id="{3149AC22-DB88-F04A-AFA8-D2346D48AB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E41AC2-ED65-014D-AD0C-074C2AA17563}"/>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68201940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F80E8-A703-F742-8FFF-C532367B392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1659437-5831-6648-AF31-D172757EF5A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D6654E4-451B-644F-9316-ACAA76A76B17}"/>
              </a:ext>
            </a:extLst>
          </p:cNvPr>
          <p:cNvSpPr>
            <a:spLocks noGrp="1"/>
          </p:cNvSpPr>
          <p:nvPr>
            <p:ph type="dt" sz="half" idx="10"/>
          </p:nvPr>
        </p:nvSpPr>
        <p:spPr/>
        <p:txBody>
          <a:bodyPr/>
          <a:lstStyle/>
          <a:p>
            <a:fld id="{5C8C7287-D862-984F-8CB4-BF94CD35E94C}" type="datetimeFigureOut">
              <a:rPr lang="en-GB" smtClean="0"/>
              <a:t>10/03/2026</a:t>
            </a:fld>
            <a:endParaRPr lang="en-GB"/>
          </a:p>
        </p:txBody>
      </p:sp>
      <p:sp>
        <p:nvSpPr>
          <p:cNvPr id="5" name="Footer Placeholder 4">
            <a:extLst>
              <a:ext uri="{FF2B5EF4-FFF2-40B4-BE49-F238E27FC236}">
                <a16:creationId xmlns:a16="http://schemas.microsoft.com/office/drawing/2014/main" id="{2EC93E71-27AB-0B4C-BB86-B76F8AF824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F706C4-1001-4E46-A431-55EBC3622063}"/>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9066671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A4DFA-E8F4-3048-BFF3-7418C7A067C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245AA44-CA0F-4D4B-A82D-A817647430F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D0FF631-D76D-464D-B134-4AE6527B787F}"/>
              </a:ext>
            </a:extLst>
          </p:cNvPr>
          <p:cNvSpPr>
            <a:spLocks noGrp="1"/>
          </p:cNvSpPr>
          <p:nvPr>
            <p:ph type="dt" sz="half" idx="10"/>
          </p:nvPr>
        </p:nvSpPr>
        <p:spPr/>
        <p:txBody>
          <a:bodyPr/>
          <a:lstStyle/>
          <a:p>
            <a:fld id="{5C8C7287-D862-984F-8CB4-BF94CD35E94C}" type="datetimeFigureOut">
              <a:rPr lang="en-GB" smtClean="0"/>
              <a:t>10/03/2026</a:t>
            </a:fld>
            <a:endParaRPr lang="en-GB"/>
          </a:p>
        </p:txBody>
      </p:sp>
      <p:sp>
        <p:nvSpPr>
          <p:cNvPr id="5" name="Footer Placeholder 4">
            <a:extLst>
              <a:ext uri="{FF2B5EF4-FFF2-40B4-BE49-F238E27FC236}">
                <a16:creationId xmlns:a16="http://schemas.microsoft.com/office/drawing/2014/main" id="{7F32F0D9-9A86-C742-B8FE-E7DDBA59E5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C14A6D-099B-8047-B505-4C9ADEC8059B}"/>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279617518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5C6BE-FF5B-A849-957F-E354B8D2D43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7928881-E611-7C48-B765-2096139A1BA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D3B189F-A1D7-5346-869D-44A8D24C0D9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975EBC4-ABCB-FC4F-BB4A-4933625A8488}"/>
              </a:ext>
            </a:extLst>
          </p:cNvPr>
          <p:cNvSpPr>
            <a:spLocks noGrp="1"/>
          </p:cNvSpPr>
          <p:nvPr>
            <p:ph type="dt" sz="half" idx="10"/>
          </p:nvPr>
        </p:nvSpPr>
        <p:spPr/>
        <p:txBody>
          <a:bodyPr/>
          <a:lstStyle/>
          <a:p>
            <a:fld id="{5C8C7287-D862-984F-8CB4-BF94CD35E94C}" type="datetimeFigureOut">
              <a:rPr lang="en-GB" smtClean="0"/>
              <a:t>10/03/2026</a:t>
            </a:fld>
            <a:endParaRPr lang="en-GB"/>
          </a:p>
        </p:txBody>
      </p:sp>
      <p:sp>
        <p:nvSpPr>
          <p:cNvPr id="6" name="Footer Placeholder 5">
            <a:extLst>
              <a:ext uri="{FF2B5EF4-FFF2-40B4-BE49-F238E27FC236}">
                <a16:creationId xmlns:a16="http://schemas.microsoft.com/office/drawing/2014/main" id="{10F08087-BE6C-5B40-B858-222F8B05CE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D6ACA7-4958-8149-96E9-5CA6E3D10275}"/>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13435277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B6773-42ED-4E4C-8C0D-1B82DDF7AE0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8094716-BCC9-A54D-A2E2-BBD2A1B484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A0BDD97-F37D-B44D-BB71-5487D254DB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0FFD2BA-4711-994F-93FB-5EB22405F7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97E6DB1-009B-084E-9FBE-D38045F62FE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06C1F27-FC4A-FD41-A1AB-4CA1A56408CF}"/>
              </a:ext>
            </a:extLst>
          </p:cNvPr>
          <p:cNvSpPr>
            <a:spLocks noGrp="1"/>
          </p:cNvSpPr>
          <p:nvPr>
            <p:ph type="dt" sz="half" idx="10"/>
          </p:nvPr>
        </p:nvSpPr>
        <p:spPr/>
        <p:txBody>
          <a:bodyPr/>
          <a:lstStyle/>
          <a:p>
            <a:fld id="{5C8C7287-D862-984F-8CB4-BF94CD35E94C}" type="datetimeFigureOut">
              <a:rPr lang="en-GB" smtClean="0"/>
              <a:t>10/03/2026</a:t>
            </a:fld>
            <a:endParaRPr lang="en-GB"/>
          </a:p>
        </p:txBody>
      </p:sp>
      <p:sp>
        <p:nvSpPr>
          <p:cNvPr id="8" name="Footer Placeholder 7">
            <a:extLst>
              <a:ext uri="{FF2B5EF4-FFF2-40B4-BE49-F238E27FC236}">
                <a16:creationId xmlns:a16="http://schemas.microsoft.com/office/drawing/2014/main" id="{5A177537-B5BA-4549-88A7-314FF246E6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AEB84F-E3F3-DA4F-B251-4BE46D06DEF6}"/>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90270720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952F1-D41E-7448-88F1-E4CF907FD6E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C56B76A-9583-094F-A605-A26DF23D91A7}"/>
              </a:ext>
            </a:extLst>
          </p:cNvPr>
          <p:cNvSpPr>
            <a:spLocks noGrp="1"/>
          </p:cNvSpPr>
          <p:nvPr>
            <p:ph type="dt" sz="half" idx="10"/>
          </p:nvPr>
        </p:nvSpPr>
        <p:spPr/>
        <p:txBody>
          <a:bodyPr/>
          <a:lstStyle/>
          <a:p>
            <a:fld id="{5C8C7287-D862-984F-8CB4-BF94CD35E94C}" type="datetimeFigureOut">
              <a:rPr lang="en-GB" smtClean="0"/>
              <a:t>10/03/2026</a:t>
            </a:fld>
            <a:endParaRPr lang="en-GB"/>
          </a:p>
        </p:txBody>
      </p:sp>
      <p:sp>
        <p:nvSpPr>
          <p:cNvPr id="4" name="Footer Placeholder 3">
            <a:extLst>
              <a:ext uri="{FF2B5EF4-FFF2-40B4-BE49-F238E27FC236}">
                <a16:creationId xmlns:a16="http://schemas.microsoft.com/office/drawing/2014/main" id="{0EA65347-3029-3E48-9C50-6D519A65B3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C3DDEE-93D0-A34E-81E3-3656E502D830}"/>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27514394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BC5C6-E69C-6149-9A1C-99818F73FE46}"/>
              </a:ext>
            </a:extLst>
          </p:cNvPr>
          <p:cNvSpPr>
            <a:spLocks noGrp="1"/>
          </p:cNvSpPr>
          <p:nvPr>
            <p:ph type="dt" sz="half" idx="10"/>
          </p:nvPr>
        </p:nvSpPr>
        <p:spPr/>
        <p:txBody>
          <a:bodyPr/>
          <a:lstStyle/>
          <a:p>
            <a:fld id="{5C8C7287-D862-984F-8CB4-BF94CD35E94C}" type="datetimeFigureOut">
              <a:rPr lang="en-GB" smtClean="0"/>
              <a:t>10/03/2026</a:t>
            </a:fld>
            <a:endParaRPr lang="en-GB"/>
          </a:p>
        </p:txBody>
      </p:sp>
      <p:sp>
        <p:nvSpPr>
          <p:cNvPr id="3" name="Footer Placeholder 2">
            <a:extLst>
              <a:ext uri="{FF2B5EF4-FFF2-40B4-BE49-F238E27FC236}">
                <a16:creationId xmlns:a16="http://schemas.microsoft.com/office/drawing/2014/main" id="{B9D85D59-273D-8C44-A422-E5ABCE4C57A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9F47E12-2810-4942-ADA9-384C8EF5DB7F}"/>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2577629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5A35-A33D-D04B-9739-6D4410AA8F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4234C2E-A97E-1D40-BD41-BF6F1EC825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8FB01D7-D76B-D64C-9F77-685ECC1D4F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47E56C1-BB0F-7240-AB14-805FB6543D8B}"/>
              </a:ext>
            </a:extLst>
          </p:cNvPr>
          <p:cNvSpPr>
            <a:spLocks noGrp="1"/>
          </p:cNvSpPr>
          <p:nvPr>
            <p:ph type="dt" sz="half" idx="10"/>
          </p:nvPr>
        </p:nvSpPr>
        <p:spPr/>
        <p:txBody>
          <a:bodyPr/>
          <a:lstStyle/>
          <a:p>
            <a:fld id="{5C8C7287-D862-984F-8CB4-BF94CD35E94C}" type="datetimeFigureOut">
              <a:rPr lang="en-GB" smtClean="0"/>
              <a:t>10/03/2026</a:t>
            </a:fld>
            <a:endParaRPr lang="en-GB"/>
          </a:p>
        </p:txBody>
      </p:sp>
      <p:sp>
        <p:nvSpPr>
          <p:cNvPr id="6" name="Footer Placeholder 5">
            <a:extLst>
              <a:ext uri="{FF2B5EF4-FFF2-40B4-BE49-F238E27FC236}">
                <a16:creationId xmlns:a16="http://schemas.microsoft.com/office/drawing/2014/main" id="{598C93C0-5BF3-6244-8422-E266666FFE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956EA8-7DB4-9D45-A888-8B10BABAD98B}"/>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6275463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90EC3-6C8E-E44D-A117-B733BA7E302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E03FB89-01D1-2341-8E01-CBCF36F8D8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A133E5-56A7-9744-9137-20B4C0428B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30EE4D-933A-9742-9922-199784344095}"/>
              </a:ext>
            </a:extLst>
          </p:cNvPr>
          <p:cNvSpPr>
            <a:spLocks noGrp="1"/>
          </p:cNvSpPr>
          <p:nvPr>
            <p:ph type="dt" sz="half" idx="10"/>
          </p:nvPr>
        </p:nvSpPr>
        <p:spPr/>
        <p:txBody>
          <a:bodyPr/>
          <a:lstStyle/>
          <a:p>
            <a:fld id="{5C8C7287-D862-984F-8CB4-BF94CD35E94C}" type="datetimeFigureOut">
              <a:rPr lang="en-GB" smtClean="0"/>
              <a:t>10/03/2026</a:t>
            </a:fld>
            <a:endParaRPr lang="en-GB"/>
          </a:p>
        </p:txBody>
      </p:sp>
      <p:sp>
        <p:nvSpPr>
          <p:cNvPr id="6" name="Footer Placeholder 5">
            <a:extLst>
              <a:ext uri="{FF2B5EF4-FFF2-40B4-BE49-F238E27FC236}">
                <a16:creationId xmlns:a16="http://schemas.microsoft.com/office/drawing/2014/main" id="{82D76B90-4981-0848-BCB1-7989E41F7C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02E172-A334-DD47-8B77-B3D8A17D33EF}"/>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59433443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9AE7F-DF27-4A44-B778-2025E20F88C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672B3E-E084-D242-BD6D-AAD7445C6CD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6570A2-EA3D-4B47-9A24-7EC914D7F872}"/>
              </a:ext>
            </a:extLst>
          </p:cNvPr>
          <p:cNvSpPr>
            <a:spLocks noGrp="1"/>
          </p:cNvSpPr>
          <p:nvPr>
            <p:ph type="dt" sz="half" idx="10"/>
          </p:nvPr>
        </p:nvSpPr>
        <p:spPr/>
        <p:txBody>
          <a:bodyPr/>
          <a:lstStyle/>
          <a:p>
            <a:fld id="{5C8C7287-D862-984F-8CB4-BF94CD35E94C}" type="datetimeFigureOut">
              <a:rPr lang="en-GB" smtClean="0"/>
              <a:t>10/03/2026</a:t>
            </a:fld>
            <a:endParaRPr lang="en-GB"/>
          </a:p>
        </p:txBody>
      </p:sp>
      <p:sp>
        <p:nvSpPr>
          <p:cNvPr id="5" name="Footer Placeholder 4">
            <a:extLst>
              <a:ext uri="{FF2B5EF4-FFF2-40B4-BE49-F238E27FC236}">
                <a16:creationId xmlns:a16="http://schemas.microsoft.com/office/drawing/2014/main" id="{17790BEC-0FAA-0640-86DB-629551D248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10ED07-A610-B246-A486-CF732DF92911}"/>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8309068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F284EA-2316-C749-96B3-B5AF0FFF383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5F6FB14-BD67-9442-9198-49508C87592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15951B7-9AD4-654E-B23A-13A73D37FCB9}"/>
              </a:ext>
            </a:extLst>
          </p:cNvPr>
          <p:cNvSpPr>
            <a:spLocks noGrp="1"/>
          </p:cNvSpPr>
          <p:nvPr>
            <p:ph type="dt" sz="half" idx="10"/>
          </p:nvPr>
        </p:nvSpPr>
        <p:spPr/>
        <p:txBody>
          <a:bodyPr/>
          <a:lstStyle/>
          <a:p>
            <a:fld id="{5C8C7287-D862-984F-8CB4-BF94CD35E94C}" type="datetimeFigureOut">
              <a:rPr lang="en-GB" smtClean="0"/>
              <a:t>10/03/2026</a:t>
            </a:fld>
            <a:endParaRPr lang="en-GB"/>
          </a:p>
        </p:txBody>
      </p:sp>
      <p:sp>
        <p:nvSpPr>
          <p:cNvPr id="5" name="Footer Placeholder 4">
            <a:extLst>
              <a:ext uri="{FF2B5EF4-FFF2-40B4-BE49-F238E27FC236}">
                <a16:creationId xmlns:a16="http://schemas.microsoft.com/office/drawing/2014/main" id="{D8E8B387-5767-C04E-A21B-CF22DADCB3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DC2154-268E-3449-A165-C2A7F7597C29}"/>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16868090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Image"/>
          <p:cNvSpPr>
            <a:spLocks noGrp="1"/>
          </p:cNvSpPr>
          <p:nvPr>
            <p:ph type="pic" sz="quarter" idx="13"/>
          </p:nvPr>
        </p:nvSpPr>
        <p:spPr>
          <a:xfrm>
            <a:off x="7179469" y="1535906"/>
            <a:ext cx="3786188" cy="3804047"/>
          </a:xfrm>
          <a:prstGeom prst="rect">
            <a:avLst/>
          </a:prstGeom>
          <a:ln w="9525">
            <a:round/>
          </a:ln>
        </p:spPr>
        <p:txBody>
          <a:bodyPr lIns="91439" tIns="45719" rIns="91439" bIns="45719">
            <a:noAutofit/>
          </a:bodyPr>
          <a:lstStyle/>
          <a:p>
            <a:endParaRPr/>
          </a:p>
        </p:txBody>
      </p:sp>
      <p:sp>
        <p:nvSpPr>
          <p:cNvPr id="39" name="Title Text"/>
          <p:cNvSpPr txBox="1">
            <a:spLocks noGrp="1"/>
          </p:cNvSpPr>
          <p:nvPr>
            <p:ph type="title"/>
          </p:nvPr>
        </p:nvSpPr>
        <p:spPr>
          <a:xfrm>
            <a:off x="1035844" y="1401961"/>
            <a:ext cx="5905500" cy="2196703"/>
          </a:xfrm>
          <a:prstGeom prst="rect">
            <a:avLst/>
          </a:prstGeom>
        </p:spPr>
        <p:txBody>
          <a:bodyPr/>
          <a:lstStyle>
            <a:lvl1pPr>
              <a:defRPr sz="4781"/>
            </a:lvl1pPr>
          </a:lstStyle>
          <a:p>
            <a:r>
              <a:t>Title Text</a:t>
            </a:r>
          </a:p>
        </p:txBody>
      </p:sp>
      <p:sp>
        <p:nvSpPr>
          <p:cNvPr id="40" name="Body Level One…"/>
          <p:cNvSpPr txBox="1">
            <a:spLocks noGrp="1"/>
          </p:cNvSpPr>
          <p:nvPr>
            <p:ph type="body" sz="quarter" idx="1"/>
          </p:nvPr>
        </p:nvSpPr>
        <p:spPr>
          <a:xfrm>
            <a:off x="1035844" y="3696891"/>
            <a:ext cx="5905500" cy="2000250"/>
          </a:xfrm>
          <a:prstGeom prst="rect">
            <a:avLst/>
          </a:prstGeom>
        </p:spPr>
        <p:txBody>
          <a:bodyPr/>
          <a:lstStyle>
            <a:lvl1pPr>
              <a:defRPr sz="2812"/>
            </a:lvl1pPr>
            <a:lvl2pPr>
              <a:defRPr sz="2812"/>
            </a:lvl2pPr>
            <a:lvl3pPr>
              <a:defRPr sz="2812"/>
            </a:lvl3pPr>
            <a:lvl4pPr>
              <a:defRPr sz="2812"/>
            </a:lvl4pPr>
            <a:lvl5pPr>
              <a:defRPr sz="2812"/>
            </a:lvl5pPr>
          </a:lstStyle>
          <a:p>
            <a:r>
              <a:t>Body Level One</a:t>
            </a:r>
          </a:p>
          <a:p>
            <a:pPr lvl="1"/>
            <a:r>
              <a:t>Body Level Two</a:t>
            </a:r>
          </a:p>
          <a:p>
            <a:pPr lvl="2"/>
            <a:r>
              <a:t>Body Level Three</a:t>
            </a:r>
          </a:p>
          <a:p>
            <a:pPr lvl="3"/>
            <a:r>
              <a:t>Body Level Four</a:t>
            </a:r>
          </a:p>
          <a:p>
            <a:pPr lvl="4"/>
            <a:r>
              <a:t>Body Level Five</a:t>
            </a:r>
          </a:p>
        </p:txBody>
      </p:sp>
      <p:sp>
        <p:nvSpPr>
          <p:cNvPr id="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46162642"/>
      </p:ext>
    </p:extLst>
  </p:cSld>
  <p:clrMapOvr>
    <a:masterClrMapping/>
  </p:clrMapOvr>
  <p:transition spd="med"/>
</p:sldLayout>
</file>

<file path=ppt/slideLayouts/slideLayout36.xml><?xml version="1.0" encoding="utf-8"?>
<p:sldLayout xmlns:a="http://schemas.openxmlformats.org/drawingml/2006/main" xmlns:r="http://schemas.openxmlformats.org/officeDocument/2006/relationships" xmlns:p="http://schemas.openxmlformats.org/presentationml/2006/main" type="tx">
  <p:cSld name="Title - Inside">
    <p:spTree>
      <p:nvGrpSpPr>
        <p:cNvPr id="1" name=""/>
        <p:cNvGrpSpPr/>
        <p:nvPr/>
      </p:nvGrpSpPr>
      <p:grpSpPr>
        <a:xfrm>
          <a:off x="0" y="0"/>
          <a:ext cx="0" cy="0"/>
          <a:chOff x="0" y="0"/>
          <a:chExt cx="0" cy="0"/>
        </a:xfrm>
      </p:grpSpPr>
      <p:sp>
        <p:nvSpPr>
          <p:cNvPr id="56" name="Title Text"/>
          <p:cNvSpPr txBox="1">
            <a:spLocks noGrp="1"/>
          </p:cNvSpPr>
          <p:nvPr>
            <p:ph type="title"/>
          </p:nvPr>
        </p:nvSpPr>
        <p:spPr>
          <a:xfrm>
            <a:off x="1916906" y="2518172"/>
            <a:ext cx="8977313" cy="1821656"/>
          </a:xfrm>
          <a:prstGeom prst="rect">
            <a:avLst/>
          </a:prstGeom>
        </p:spPr>
        <p:txBody>
          <a:bodyPr anchor="ctr"/>
          <a:lstStyle>
            <a:lvl1pPr>
              <a:defRPr sz="4781"/>
            </a:lvl1pPr>
          </a:lstStyle>
          <a:p>
            <a:r>
              <a:t>Title Text</a:t>
            </a:r>
          </a:p>
        </p:txBody>
      </p:sp>
      <p:sp>
        <p:nvSpPr>
          <p:cNvPr id="5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26618728"/>
      </p:ext>
    </p:extLst>
  </p:cSld>
  <p:clrMapOvr>
    <a:masterClrMapping/>
  </p:clrMapOvr>
  <p:transition spd="med"/>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15"/>
        <p:cNvGrpSpPr/>
        <p:nvPr/>
      </p:nvGrpSpPr>
      <p:grpSpPr>
        <a:xfrm>
          <a:off x="0" y="0"/>
          <a:ext cx="0" cy="0"/>
          <a:chOff x="0" y="0"/>
          <a:chExt cx="0" cy="0"/>
        </a:xfrm>
      </p:grpSpPr>
      <p:sp>
        <p:nvSpPr>
          <p:cNvPr id="16" name="Google Shape;16;p50"/>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50"/>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5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5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5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40415832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21"/>
        <p:cNvGrpSpPr/>
        <p:nvPr/>
      </p:nvGrpSpPr>
      <p:grpSpPr>
        <a:xfrm>
          <a:off x="0" y="0"/>
          <a:ext cx="0" cy="0"/>
          <a:chOff x="0" y="0"/>
          <a:chExt cx="0" cy="0"/>
        </a:xfrm>
      </p:grpSpPr>
      <p:sp>
        <p:nvSpPr>
          <p:cNvPr id="22" name="Google Shape;22;p5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5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5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5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5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411217029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
        <p:cNvGrpSpPr/>
        <p:nvPr/>
      </p:nvGrpSpPr>
      <p:grpSpPr>
        <a:xfrm>
          <a:off x="0" y="0"/>
          <a:ext cx="0" cy="0"/>
          <a:chOff x="0" y="0"/>
          <a:chExt cx="0" cy="0"/>
        </a:xfrm>
      </p:grpSpPr>
      <p:sp>
        <p:nvSpPr>
          <p:cNvPr id="28" name="Google Shape;28;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205842672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31"/>
        <p:cNvGrpSpPr/>
        <p:nvPr/>
      </p:nvGrpSpPr>
      <p:grpSpPr>
        <a:xfrm>
          <a:off x="0" y="0"/>
          <a:ext cx="0" cy="0"/>
          <a:chOff x="0" y="0"/>
          <a:chExt cx="0" cy="0"/>
        </a:xfrm>
      </p:grpSpPr>
      <p:sp>
        <p:nvSpPr>
          <p:cNvPr id="32" name="Google Shape;32;p5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53"/>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4" name="Google Shape;34;p53"/>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5" name="Google Shape;35;p5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5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5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64518495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itle &amp; Bullets" type="tx">
  <p:cSld name="Title &amp; Bullets">
    <p:spTree>
      <p:nvGrpSpPr>
        <p:cNvPr id="1" name="Shape 38"/>
        <p:cNvGrpSpPr/>
        <p:nvPr/>
      </p:nvGrpSpPr>
      <p:grpSpPr>
        <a:xfrm>
          <a:off x="0" y="0"/>
          <a:ext cx="0" cy="0"/>
          <a:chOff x="0" y="0"/>
          <a:chExt cx="0" cy="0"/>
        </a:xfrm>
      </p:grpSpPr>
      <p:sp>
        <p:nvSpPr>
          <p:cNvPr id="39" name="Google Shape;39;p54"/>
          <p:cNvSpPr txBox="1">
            <a:spLocks noGrp="1"/>
          </p:cNvSpPr>
          <p:nvPr>
            <p:ph type="title"/>
          </p:nvPr>
        </p:nvSpPr>
        <p:spPr>
          <a:xfrm>
            <a:off x="1845469" y="107156"/>
            <a:ext cx="9144000" cy="1821656"/>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4781"/>
              <a:buFont typeface="Calibri"/>
              <a:buNone/>
              <a:defRPr sz="478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 name="Google Shape;40;p54"/>
          <p:cNvSpPr txBox="1">
            <a:spLocks noGrp="1"/>
          </p:cNvSpPr>
          <p:nvPr>
            <p:ph type="body" idx="1"/>
          </p:nvPr>
        </p:nvSpPr>
        <p:spPr>
          <a:xfrm>
            <a:off x="1845469" y="1928813"/>
            <a:ext cx="9144000" cy="4107656"/>
          </a:xfrm>
          <a:prstGeom prst="rect">
            <a:avLst/>
          </a:prstGeom>
          <a:noFill/>
          <a:ln>
            <a:noFill/>
          </a:ln>
        </p:spPr>
        <p:txBody>
          <a:bodyPr spcFirstLastPara="1" wrap="square" lIns="91425" tIns="45700" rIns="91425" bIns="45700" anchor="ctr" anchorCtr="0">
            <a:normAutofit/>
          </a:bodyPr>
          <a:lstStyle>
            <a:lvl1pPr marL="457200" lvl="0" indent="-291096" algn="l">
              <a:lnSpc>
                <a:spcPct val="90000"/>
              </a:lnSpc>
              <a:spcBef>
                <a:spcPts val="3516"/>
              </a:spcBef>
              <a:spcAft>
                <a:spcPts val="0"/>
              </a:spcAft>
              <a:buClr>
                <a:schemeClr val="dk1"/>
              </a:buClr>
              <a:buSzPts val="984"/>
              <a:buChar char="•"/>
              <a:defRPr sz="2812"/>
            </a:lvl1pPr>
            <a:lvl2pPr marL="914400" lvl="1" indent="-291096" algn="l">
              <a:lnSpc>
                <a:spcPct val="90000"/>
              </a:lnSpc>
              <a:spcBef>
                <a:spcPts val="3516"/>
              </a:spcBef>
              <a:spcAft>
                <a:spcPts val="0"/>
              </a:spcAft>
              <a:buClr>
                <a:schemeClr val="dk1"/>
              </a:buClr>
              <a:buSzPts val="984"/>
              <a:buChar char="•"/>
              <a:defRPr sz="2812"/>
            </a:lvl2pPr>
            <a:lvl3pPr marL="1371600" lvl="2" indent="-291096" algn="l">
              <a:lnSpc>
                <a:spcPct val="90000"/>
              </a:lnSpc>
              <a:spcBef>
                <a:spcPts val="3516"/>
              </a:spcBef>
              <a:spcAft>
                <a:spcPts val="0"/>
              </a:spcAft>
              <a:buClr>
                <a:schemeClr val="dk1"/>
              </a:buClr>
              <a:buSzPts val="984"/>
              <a:buChar char="•"/>
              <a:defRPr sz="2812"/>
            </a:lvl3pPr>
            <a:lvl4pPr marL="1828800" lvl="3" indent="-291096" algn="l">
              <a:lnSpc>
                <a:spcPct val="90000"/>
              </a:lnSpc>
              <a:spcBef>
                <a:spcPts val="3516"/>
              </a:spcBef>
              <a:spcAft>
                <a:spcPts val="0"/>
              </a:spcAft>
              <a:buClr>
                <a:schemeClr val="dk1"/>
              </a:buClr>
              <a:buSzPts val="984"/>
              <a:buChar char="•"/>
              <a:defRPr sz="2812"/>
            </a:lvl4pPr>
            <a:lvl5pPr marL="2286000" lvl="4" indent="-291096" algn="l">
              <a:lnSpc>
                <a:spcPct val="90000"/>
              </a:lnSpc>
              <a:spcBef>
                <a:spcPts val="3516"/>
              </a:spcBef>
              <a:spcAft>
                <a:spcPts val="0"/>
              </a:spcAft>
              <a:buClr>
                <a:schemeClr val="dk1"/>
              </a:buClr>
              <a:buSzPts val="984"/>
              <a:buChar char="•"/>
              <a:defRPr sz="2812"/>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5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888888"/>
                </a:solidFill>
              </a:defRPr>
            </a:lvl1pPr>
            <a:lvl2pPr marL="0" lvl="1" indent="0" algn="r">
              <a:spcBef>
                <a:spcPts val="0"/>
              </a:spcBef>
              <a:buNone/>
              <a:defRPr sz="1200">
                <a:solidFill>
                  <a:srgbClr val="888888"/>
                </a:solidFill>
              </a:defRPr>
            </a:lvl2pPr>
            <a:lvl3pPr marL="0" lvl="2" indent="0" algn="r">
              <a:spcBef>
                <a:spcPts val="0"/>
              </a:spcBef>
              <a:buNone/>
              <a:defRPr sz="1200">
                <a:solidFill>
                  <a:srgbClr val="888888"/>
                </a:solidFill>
              </a:defRPr>
            </a:lvl3pPr>
            <a:lvl4pPr marL="0" lvl="3" indent="0" algn="r">
              <a:spcBef>
                <a:spcPts val="0"/>
              </a:spcBef>
              <a:buNone/>
              <a:defRPr sz="1200">
                <a:solidFill>
                  <a:srgbClr val="888888"/>
                </a:solidFill>
              </a:defRPr>
            </a:lvl4pPr>
            <a:lvl5pPr marL="0" lvl="4" indent="0" algn="r">
              <a:spcBef>
                <a:spcPts val="0"/>
              </a:spcBef>
              <a:buNone/>
              <a:defRPr sz="1200">
                <a:solidFill>
                  <a:srgbClr val="888888"/>
                </a:solidFill>
              </a:defRPr>
            </a:lvl5pPr>
            <a:lvl6pPr marL="0" lvl="5" indent="0" algn="r">
              <a:spcBef>
                <a:spcPts val="0"/>
              </a:spcBef>
              <a:buNone/>
              <a:defRPr sz="1200">
                <a:solidFill>
                  <a:srgbClr val="888888"/>
                </a:solidFill>
              </a:defRPr>
            </a:lvl6pPr>
            <a:lvl7pPr marL="0" lvl="6" indent="0" algn="r">
              <a:spcBef>
                <a:spcPts val="0"/>
              </a:spcBef>
              <a:buNone/>
              <a:defRPr sz="1200">
                <a:solidFill>
                  <a:srgbClr val="888888"/>
                </a:solidFill>
              </a:defRPr>
            </a:lvl7pPr>
            <a:lvl8pPr marL="0" lvl="7" indent="0" algn="r">
              <a:spcBef>
                <a:spcPts val="0"/>
              </a:spcBef>
              <a:buNone/>
              <a:defRPr sz="1200">
                <a:solidFill>
                  <a:srgbClr val="888888"/>
                </a:solidFill>
              </a:defRPr>
            </a:lvl8pPr>
            <a:lvl9pPr marL="0" lvl="8" indent="0" algn="r">
              <a:spcBef>
                <a:spcPts val="0"/>
              </a:spcBef>
              <a:buNone/>
              <a:defRPr sz="1200">
                <a:solidFill>
                  <a:srgbClr val="888888"/>
                </a:solidFil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276081029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42"/>
        <p:cNvGrpSpPr/>
        <p:nvPr/>
      </p:nvGrpSpPr>
      <p:grpSpPr>
        <a:xfrm>
          <a:off x="0" y="0"/>
          <a:ext cx="0" cy="0"/>
          <a:chOff x="0" y="0"/>
          <a:chExt cx="0" cy="0"/>
        </a:xfrm>
      </p:grpSpPr>
      <p:sp>
        <p:nvSpPr>
          <p:cNvPr id="43" name="Google Shape;43;p5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5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5" name="Google Shape;45;p5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5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5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81161154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48"/>
        <p:cNvGrpSpPr/>
        <p:nvPr/>
      </p:nvGrpSpPr>
      <p:grpSpPr>
        <a:xfrm>
          <a:off x="0" y="0"/>
          <a:ext cx="0" cy="0"/>
          <a:chOff x="0" y="0"/>
          <a:chExt cx="0" cy="0"/>
        </a:xfrm>
      </p:grpSpPr>
      <p:sp>
        <p:nvSpPr>
          <p:cNvPr id="49" name="Google Shape;49;p5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5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1" name="Google Shape;51;p5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2" name="Google Shape;52;p5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3" name="Google Shape;53;p5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 name="Google Shape;54;p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27032971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57"/>
        <p:cNvGrpSpPr/>
        <p:nvPr/>
      </p:nvGrpSpPr>
      <p:grpSpPr>
        <a:xfrm>
          <a:off x="0" y="0"/>
          <a:ext cx="0" cy="0"/>
          <a:chOff x="0" y="0"/>
          <a:chExt cx="0" cy="0"/>
        </a:xfrm>
      </p:grpSpPr>
      <p:sp>
        <p:nvSpPr>
          <p:cNvPr id="58" name="Google Shape;58;p5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 name="Google Shape;59;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12214198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62"/>
        <p:cNvGrpSpPr/>
        <p:nvPr/>
      </p:nvGrpSpPr>
      <p:grpSpPr>
        <a:xfrm>
          <a:off x="0" y="0"/>
          <a:ext cx="0" cy="0"/>
          <a:chOff x="0" y="0"/>
          <a:chExt cx="0" cy="0"/>
        </a:xfrm>
      </p:grpSpPr>
      <p:sp>
        <p:nvSpPr>
          <p:cNvPr id="63" name="Google Shape;63;p58"/>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58"/>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5" name="Google Shape;65;p58"/>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6" name="Google Shape;66;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415421768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69"/>
        <p:cNvGrpSpPr/>
        <p:nvPr/>
      </p:nvGrpSpPr>
      <p:grpSpPr>
        <a:xfrm>
          <a:off x="0" y="0"/>
          <a:ext cx="0" cy="0"/>
          <a:chOff x="0" y="0"/>
          <a:chExt cx="0" cy="0"/>
        </a:xfrm>
      </p:grpSpPr>
      <p:sp>
        <p:nvSpPr>
          <p:cNvPr id="70" name="Google Shape;70;p5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 name="Google Shape;71;p59"/>
          <p:cNvSpPr>
            <a:spLocks noGrp="1"/>
          </p:cNvSpPr>
          <p:nvPr>
            <p:ph type="pic" idx="2"/>
          </p:nvPr>
        </p:nvSpPr>
        <p:spPr>
          <a:xfrm>
            <a:off x="5183188" y="987425"/>
            <a:ext cx="6172200" cy="4873625"/>
          </a:xfrm>
          <a:prstGeom prst="rect">
            <a:avLst/>
          </a:prstGeom>
          <a:noFill/>
          <a:ln>
            <a:noFill/>
          </a:ln>
        </p:spPr>
      </p:sp>
      <p:sp>
        <p:nvSpPr>
          <p:cNvPr id="72" name="Google Shape;72;p59"/>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3" name="Google Shape;73;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6191455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76"/>
        <p:cNvGrpSpPr/>
        <p:nvPr/>
      </p:nvGrpSpPr>
      <p:grpSpPr>
        <a:xfrm>
          <a:off x="0" y="0"/>
          <a:ext cx="0" cy="0"/>
          <a:chOff x="0" y="0"/>
          <a:chExt cx="0" cy="0"/>
        </a:xfrm>
      </p:grpSpPr>
      <p:sp>
        <p:nvSpPr>
          <p:cNvPr id="77" name="Google Shape;77;p6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8" name="Google Shape;78;p60"/>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9" name="Google Shape;79;p6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6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6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61138918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82"/>
        <p:cNvGrpSpPr/>
        <p:nvPr/>
      </p:nvGrpSpPr>
      <p:grpSpPr>
        <a:xfrm>
          <a:off x="0" y="0"/>
          <a:ext cx="0" cy="0"/>
          <a:chOff x="0" y="0"/>
          <a:chExt cx="0" cy="0"/>
        </a:xfrm>
      </p:grpSpPr>
      <p:sp>
        <p:nvSpPr>
          <p:cNvPr id="83" name="Google Shape;83;p61"/>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4" name="Google Shape;84;p61"/>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5" name="Google Shape;85;p6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6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6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83216748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9"/>
            <a:ext cx="6172200" cy="4873625"/>
          </a:xfrm>
        </p:spPr>
        <p:txBody>
          <a:bodyPr anchor="t"/>
          <a:lstStyle>
            <a:lvl1pPr marL="0" indent="0">
              <a:buNone/>
              <a:defRPr sz="3200"/>
            </a:lvl1pPr>
            <a:lvl2pPr marL="457223" indent="0">
              <a:buNone/>
              <a:defRPr sz="2800"/>
            </a:lvl2pPr>
            <a:lvl3pPr marL="914445" indent="0">
              <a:buNone/>
              <a:defRPr sz="2400"/>
            </a:lvl3pPr>
            <a:lvl4pPr marL="1371668" indent="0">
              <a:buNone/>
              <a:defRPr sz="2000"/>
            </a:lvl4pPr>
            <a:lvl5pPr marL="1828892" indent="0">
              <a:buNone/>
              <a:defRPr sz="2000"/>
            </a:lvl5pPr>
            <a:lvl6pPr marL="2286114" indent="0">
              <a:buNone/>
              <a:defRPr sz="2000"/>
            </a:lvl6pPr>
            <a:lvl7pPr marL="2743337" indent="0">
              <a:buNone/>
              <a:defRPr sz="2000"/>
            </a:lvl7pPr>
            <a:lvl8pPr marL="3200559" indent="0">
              <a:buNone/>
              <a:defRPr sz="2000"/>
            </a:lvl8pPr>
            <a:lvl9pPr marL="3657782"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23" indent="0">
              <a:buNone/>
              <a:defRPr sz="1400"/>
            </a:lvl2pPr>
            <a:lvl3pPr marL="914445" indent="0">
              <a:buNone/>
              <a:defRPr sz="1200"/>
            </a:lvl3pPr>
            <a:lvl4pPr marL="1371668" indent="0">
              <a:buNone/>
              <a:defRPr sz="1000"/>
            </a:lvl4pPr>
            <a:lvl5pPr marL="1828892" indent="0">
              <a:buNone/>
              <a:defRPr sz="1000"/>
            </a:lvl5pPr>
            <a:lvl6pPr marL="2286114" indent="0">
              <a:buNone/>
              <a:defRPr sz="1000"/>
            </a:lvl6pPr>
            <a:lvl7pPr marL="2743337" indent="0">
              <a:buNone/>
              <a:defRPr sz="1000"/>
            </a:lvl7pPr>
            <a:lvl8pPr marL="3200559" indent="0">
              <a:buNone/>
              <a:defRPr sz="1000"/>
            </a:lvl8pPr>
            <a:lvl9pPr marL="3657782"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A311E2A-6752-9441-8424-0DDFAE438750}" type="datetimeFigureOut">
              <a:rPr lang="en-US" smtClean="0"/>
              <a:t>3/10/26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2682500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457200"/>
            <a:ext cx="10972800" cy="1371600"/>
          </a:xfrm>
        </p:spPr>
        <p:txBody>
          <a:bodyPr/>
          <a:lstStyle/>
          <a:p>
            <a:r>
              <a:rPr lang="en-US"/>
              <a:t>Click to edit Master title style</a:t>
            </a:r>
            <a:endParaRPr lang="en-GB"/>
          </a:p>
        </p:txBody>
      </p:sp>
      <p:sp>
        <p:nvSpPr>
          <p:cNvPr id="3" name="Content Placeholder 2"/>
          <p:cNvSpPr>
            <a:spLocks noGrp="1"/>
          </p:cNvSpPr>
          <p:nvPr>
            <p:ph sz="quarter" idx="1"/>
          </p:nvPr>
        </p:nvSpPr>
        <p:spPr>
          <a:xfrm>
            <a:off x="609600" y="1981200"/>
            <a:ext cx="5384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981200"/>
            <a:ext cx="5384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half" idx="3"/>
          </p:nvPr>
        </p:nvSpPr>
        <p:spPr>
          <a:xfrm>
            <a:off x="609600" y="4000500"/>
            <a:ext cx="10972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10"/>
          </p:nvPr>
        </p:nvSpPr>
        <p:spPr>
          <a:xfrm>
            <a:off x="4165600" y="6248400"/>
            <a:ext cx="3860800" cy="457200"/>
          </a:xfrm>
        </p:spPr>
        <p:txBody>
          <a:bodyPr/>
          <a:lstStyle>
            <a:lvl1pPr>
              <a:defRPr/>
            </a:lvl1pPr>
          </a:lstStyle>
          <a:p>
            <a:endParaRPr lang="en-GB">
              <a:solidFill>
                <a:srgbClr val="242852"/>
              </a:solidFill>
            </a:endParaRPr>
          </a:p>
        </p:txBody>
      </p:sp>
      <p:sp>
        <p:nvSpPr>
          <p:cNvPr id="7" name="Slide Number Placeholder 6"/>
          <p:cNvSpPr>
            <a:spLocks noGrp="1"/>
          </p:cNvSpPr>
          <p:nvPr>
            <p:ph type="sldNum" sz="quarter" idx="11"/>
          </p:nvPr>
        </p:nvSpPr>
        <p:spPr>
          <a:xfrm>
            <a:off x="8737600" y="6248400"/>
            <a:ext cx="2844800" cy="457200"/>
          </a:xfrm>
        </p:spPr>
        <p:txBody>
          <a:bodyPr/>
          <a:lstStyle>
            <a:lvl1pPr>
              <a:defRPr/>
            </a:lvl1pPr>
          </a:lstStyle>
          <a:p>
            <a:fld id="{B89C1D3E-27D0-446D-A84C-479BDADFFAED}" type="slidenum">
              <a:rPr lang="en-GB"/>
              <a:pPr/>
              <a:t>‹#›</a:t>
            </a:fld>
            <a:endParaRPr lang="en-GB"/>
          </a:p>
        </p:txBody>
      </p:sp>
      <p:sp>
        <p:nvSpPr>
          <p:cNvPr id="8" name="Date Placeholder 7"/>
          <p:cNvSpPr>
            <a:spLocks noGrp="1"/>
          </p:cNvSpPr>
          <p:nvPr>
            <p:ph type="dt" sz="half" idx="12"/>
          </p:nvPr>
        </p:nvSpPr>
        <p:spPr>
          <a:xfrm>
            <a:off x="609600" y="6245225"/>
            <a:ext cx="2844800" cy="476250"/>
          </a:xfrm>
        </p:spPr>
        <p:txBody>
          <a:bodyPr/>
          <a:lstStyle>
            <a:lvl1pPr>
              <a:defRPr/>
            </a:lvl1pPr>
          </a:lstStyle>
          <a:p>
            <a:endParaRPr lang="en-GB">
              <a:solidFill>
                <a:srgbClr val="242852"/>
              </a:solidFill>
            </a:endParaRPr>
          </a:p>
        </p:txBody>
      </p:sp>
    </p:spTree>
    <p:extLst>
      <p:ext uri="{BB962C8B-B14F-4D97-AF65-F5344CB8AC3E}">
        <p14:creationId xmlns:p14="http://schemas.microsoft.com/office/powerpoint/2010/main" val="82527852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931202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8758196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5046464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3776452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5866708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9065653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3460912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3204124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8187629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0967526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93302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slideLayout" Target="../slideLayouts/slideLayout36.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slideLayout" Target="../slideLayouts/slideLayout49.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slideLayout" Target="../slideLayouts/slideLayout48.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5" Type="http://schemas.openxmlformats.org/officeDocument/2006/relationships/theme" Target="../theme/theme4.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 Id="rId14" Type="http://schemas.openxmlformats.org/officeDocument/2006/relationships/slideLayout" Target="../slideLayouts/slideLayout50.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8.xml"/><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theme" Target="../theme/theme5.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26BF4EB-B912-424E-AC11-8231F01CB7F6}" type="datetimeFigureOut">
              <a:rPr lang="en-US" smtClean="0"/>
              <a:t>3/10/26</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006D596-BD42-684B-9CFC-9D6B8945D1DA}" type="slidenum">
              <a:rPr lang="en-US" smtClean="0"/>
              <a:t>‹#›</a:t>
            </a:fld>
            <a:endParaRPr lang="en-US"/>
          </a:p>
        </p:txBody>
      </p:sp>
    </p:spTree>
    <p:extLst>
      <p:ext uri="{BB962C8B-B14F-4D97-AF65-F5344CB8AC3E}">
        <p14:creationId xmlns:p14="http://schemas.microsoft.com/office/powerpoint/2010/main" val="3130016430"/>
      </p:ext>
    </p:extLst>
  </p:cSld>
  <p:clrMap bg1="lt1" tx1="dk1" bg2="lt2" tx2="dk2" accent1="accent1" accent2="accent2" accent3="accent3" accent4="accent4" accent5="accent5" accent6="accent6" hlink="hlink" folHlink="folHlink"/>
  <p:sldLayoutIdLst>
    <p:sldLayoutId id="2147483711"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722"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4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50" r:id="rId6"/>
    <p:sldLayoutId id="2147483751" r:id="rId7"/>
    <p:sldLayoutId id="2147483752" r:id="rId8"/>
    <p:sldLayoutId id="2147483753" r:id="rId9"/>
    <p:sldLayoutId id="2147483754" r:id="rId10"/>
    <p:sldLayoutId id="2147483660"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746A73-B13E-7B4E-B7BA-F1FABA11F6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D66FF57-96CF-5343-A09B-A6BEB5D7E4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F045FAC-9A45-BF40-9DE8-7688B02435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8C7287-D862-984F-8CB4-BF94CD35E94C}" type="datetimeFigureOut">
              <a:rPr lang="en-GB" smtClean="0"/>
              <a:t>10/03/2026</a:t>
            </a:fld>
            <a:endParaRPr lang="en-GB"/>
          </a:p>
        </p:txBody>
      </p:sp>
      <p:sp>
        <p:nvSpPr>
          <p:cNvPr id="5" name="Footer Placeholder 4">
            <a:extLst>
              <a:ext uri="{FF2B5EF4-FFF2-40B4-BE49-F238E27FC236}">
                <a16:creationId xmlns:a16="http://schemas.microsoft.com/office/drawing/2014/main" id="{FA18A533-0DB4-9A49-8CA3-DF2FC73101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9120401-E6B0-3041-95EF-5FA12B1730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CF3F0A-CF15-8C4C-9A3A-E3301580A44B}" type="slidenum">
              <a:rPr lang="en-GB" smtClean="0"/>
              <a:t>‹#›</a:t>
            </a:fld>
            <a:endParaRPr lang="en-GB"/>
          </a:p>
        </p:txBody>
      </p:sp>
    </p:spTree>
    <p:extLst>
      <p:ext uri="{BB962C8B-B14F-4D97-AF65-F5344CB8AC3E}">
        <p14:creationId xmlns:p14="http://schemas.microsoft.com/office/powerpoint/2010/main" val="4081508689"/>
      </p:ext>
    </p:extLst>
  </p:cSld>
  <p:clrMap bg1="lt1" tx1="dk1" bg2="lt2" tx2="dk2" accent1="accent1" accent2="accent2" accent3="accent3" accent4="accent4" accent5="accent5" accent6="accent6" hlink="hlink" folHlink="folHlink"/>
  <p:sldLayoutIdLst>
    <p:sldLayoutId id="2147485039" r:id="rId1"/>
    <p:sldLayoutId id="2147485040" r:id="rId2"/>
    <p:sldLayoutId id="2147485041" r:id="rId3"/>
    <p:sldLayoutId id="2147485042" r:id="rId4"/>
    <p:sldLayoutId id="2147485043" r:id="rId5"/>
    <p:sldLayoutId id="2147485044" r:id="rId6"/>
    <p:sldLayoutId id="2147485045" r:id="rId7"/>
    <p:sldLayoutId id="2147485046" r:id="rId8"/>
    <p:sldLayoutId id="2147485047" r:id="rId9"/>
    <p:sldLayoutId id="2147485048" r:id="rId10"/>
    <p:sldLayoutId id="2147485049" r:id="rId11"/>
    <p:sldLayoutId id="2147485037" r:id="rId12"/>
    <p:sldLayoutId id="214748366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4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
        <p:nvSpPr>
          <p:cNvPr id="3" name="TextBox 2">
            <a:extLst>
              <a:ext uri="{FF2B5EF4-FFF2-40B4-BE49-F238E27FC236}">
                <a16:creationId xmlns:a16="http://schemas.microsoft.com/office/drawing/2014/main" id="{E6FC863F-8863-DA3C-60DC-48EBA285527A}"/>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l"/>
            <a:r>
              <a:rPr lang="en-US" sz="1000">
                <a:solidFill>
                  <a:srgbClr val="000000"/>
                </a:solidFill>
                <a:latin typeface="Calibri" panose="020F0502020204030204" pitchFamily="34" charset="0"/>
                <a:cs typeface="Calibri" panose="020F0502020204030204" pitchFamily="34" charset="0"/>
              </a:rPr>
              <a:t>PUBLIC / CYHOEDDUS</a:t>
            </a:r>
          </a:p>
        </p:txBody>
      </p:sp>
    </p:spTree>
    <p:extLst>
      <p:ext uri="{BB962C8B-B14F-4D97-AF65-F5344CB8AC3E}">
        <p14:creationId xmlns:p14="http://schemas.microsoft.com/office/powerpoint/2010/main" val="1409301150"/>
      </p:ext>
    </p:extLst>
  </p:cSld>
  <p:clrMap bg1="lt1" tx1="dk1" bg2="dk2" tx2="lt2" accent1="accent1" accent2="accent2" accent3="accent3" accent4="accent4" accent5="accent5" accent6="accent6" hlink="hlink" folHlink="folHlink"/>
  <p:sldLayoutIdLst>
    <p:sldLayoutId id="2147485068" r:id="rId1"/>
    <p:sldLayoutId id="2147485069" r:id="rId2"/>
    <p:sldLayoutId id="2147485070" r:id="rId3"/>
    <p:sldLayoutId id="2147485071" r:id="rId4"/>
    <p:sldLayoutId id="2147485072" r:id="rId5"/>
    <p:sldLayoutId id="2147485073" r:id="rId6"/>
    <p:sldLayoutId id="2147485074" r:id="rId7"/>
    <p:sldLayoutId id="2147485075" r:id="rId8"/>
    <p:sldLayoutId id="2147485076" r:id="rId9"/>
    <p:sldLayoutId id="2147485062" r:id="rId10"/>
    <p:sldLayoutId id="2147485063" r:id="rId11"/>
    <p:sldLayoutId id="2147485064" r:id="rId12"/>
    <p:sldLayoutId id="2147485065" r:id="rId13"/>
    <p:sldLayoutId id="2147485066"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54040340"/>
      </p:ext>
    </p:extLst>
  </p:cSld>
  <p:clrMap bg1="lt1" tx1="dk1" bg2="lt2" tx2="dk2" accent1="accent1" accent2="accent2" accent3="accent3" accent4="accent4" accent5="accent5" accent6="accent6" hlink="hlink" folHlink="folHlink"/>
  <p:sldLayoutIdLst>
    <p:sldLayoutId id="2147485051" r:id="rId1"/>
    <p:sldLayoutId id="2147485052" r:id="rId2"/>
    <p:sldLayoutId id="2147485053" r:id="rId3"/>
    <p:sldLayoutId id="2147485054" r:id="rId4"/>
    <p:sldLayoutId id="2147485055" r:id="rId5"/>
    <p:sldLayoutId id="2147485056" r:id="rId6"/>
    <p:sldLayoutId id="2147485057" r:id="rId7"/>
    <p:sldLayoutId id="2147485058" r:id="rId8"/>
    <p:sldLayoutId id="2147485059" r:id="rId9"/>
    <p:sldLayoutId id="2147485060" r:id="rId10"/>
    <p:sldLayoutId id="21474850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tiff"/><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3.xml"/><Relationship Id="rId7" Type="http://schemas.openxmlformats.org/officeDocument/2006/relationships/image" Target="../media/image6.jpe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tiff"/><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10.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5.tiff"/><Relationship Id="rId4" Type="http://schemas.openxmlformats.org/officeDocument/2006/relationships/notesSlide" Target="../notesSlides/notesSlide1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49.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notesSlide" Target="../notesSlides/notesSlide13.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49.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14.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49.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png"/><Relationship Id="rId5" Type="http://schemas.openxmlformats.org/officeDocument/2006/relationships/image" Target="../media/image18.png"/><Relationship Id="rId4" Type="http://schemas.openxmlformats.org/officeDocument/2006/relationships/notesSlide" Target="../notesSlides/notesSlide15.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49.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2.png"/><Relationship Id="rId5" Type="http://schemas.openxmlformats.org/officeDocument/2006/relationships/image" Target="../media/image19.png"/><Relationship Id="rId4" Type="http://schemas.openxmlformats.org/officeDocument/2006/relationships/notesSlide" Target="../notesSlides/notesSlide16.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png"/><Relationship Id="rId5" Type="http://schemas.openxmlformats.org/officeDocument/2006/relationships/image" Target="../media/image20.png"/><Relationship Id="rId4" Type="http://schemas.openxmlformats.org/officeDocument/2006/relationships/notesSlide" Target="../notesSlides/notesSlide17.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8.xml"/><Relationship Id="rId1" Type="http://schemas.openxmlformats.org/officeDocument/2006/relationships/slideLayout" Target="../slideLayouts/slideLayout52.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9.xml"/><Relationship Id="rId1" Type="http://schemas.openxmlformats.org/officeDocument/2006/relationships/slideLayout" Target="../slideLayouts/slideLayout52.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52.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1.xml"/><Relationship Id="rId1" Type="http://schemas.openxmlformats.org/officeDocument/2006/relationships/slideLayout" Target="../slideLayouts/slideLayout52.xml"/></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52.xml"/></Relationships>
</file>

<file path=ppt/slides/_rels/slide3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3.xml"/><Relationship Id="rId1" Type="http://schemas.openxmlformats.org/officeDocument/2006/relationships/slideLayout" Target="../slideLayouts/slideLayout52.xml"/></Relationships>
</file>

<file path=ppt/slides/_rels/slide3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4.xml"/><Relationship Id="rId1" Type="http://schemas.openxmlformats.org/officeDocument/2006/relationships/slideLayout" Target="../slideLayouts/slideLayout52.xml"/></Relationships>
</file>

<file path=ppt/slides/_rels/slide3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5.xml"/><Relationship Id="rId1" Type="http://schemas.openxmlformats.org/officeDocument/2006/relationships/slideLayout" Target="../slideLayouts/slideLayout52.xml"/></Relationships>
</file>

<file path=ppt/slides/_rels/slide3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52.xml"/></Relationships>
</file>

<file path=ppt/slides/_rels/slide3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7.xml"/><Relationship Id="rId1" Type="http://schemas.openxmlformats.org/officeDocument/2006/relationships/slideLayout" Target="../slideLayouts/slideLayout52.xml"/></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8.xml"/><Relationship Id="rId1" Type="http://schemas.openxmlformats.org/officeDocument/2006/relationships/slideLayout" Target="../slideLayouts/slideLayout5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2.xml"/></Relationships>
</file>

<file path=ppt/slides/_rels/slide38.xml.rels><?xml version="1.0" encoding="UTF-8" standalone="yes"?>
<Relationships xmlns="http://schemas.openxmlformats.org/package/2006/relationships"><Relationship Id="rId3" Type="http://schemas.openxmlformats.org/officeDocument/2006/relationships/hyperlink" Target="https://www.bacp.co.uk/"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8366969-40D4-5442-A383-3955F99802F8}"/>
              </a:ext>
            </a:extLst>
          </p:cNvPr>
          <p:cNvPicPr>
            <a:picLocks noChangeAspect="1"/>
          </p:cNvPicPr>
          <p:nvPr/>
        </p:nvPicPr>
        <p:blipFill rotWithShape="1">
          <a:blip r:embed="rId5"/>
          <a:srcRect t="5091" b="10639"/>
          <a:stretch/>
        </p:blipFill>
        <p:spPr>
          <a:xfrm>
            <a:off x="20" y="308482"/>
            <a:ext cx="12191980" cy="6857990"/>
          </a:xfrm>
          <a:prstGeom prst="rect">
            <a:avLst/>
          </a:prstGeom>
        </p:spPr>
      </p:pic>
      <p:sp>
        <p:nvSpPr>
          <p:cNvPr id="13" name="Rectangle 12">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063114-C61E-184C-9123-5023780D88CF}"/>
              </a:ext>
            </a:extLst>
          </p:cNvPr>
          <p:cNvSpPr>
            <a:spLocks noGrp="1"/>
          </p:cNvSpPr>
          <p:nvPr>
            <p:ph type="ctrTitle"/>
          </p:nvPr>
        </p:nvSpPr>
        <p:spPr>
          <a:xfrm>
            <a:off x="523875" y="5317240"/>
            <a:ext cx="11210925" cy="744836"/>
          </a:xfrm>
        </p:spPr>
        <p:txBody>
          <a:bodyPr vert="horz" lIns="91440" tIns="45720" rIns="91440" bIns="45720" rtlCol="0" anchor="ctr">
            <a:normAutofit/>
          </a:bodyPr>
          <a:lstStyle/>
          <a:p>
            <a:r>
              <a:rPr lang="en-US" sz="3600" dirty="0">
                <a:solidFill>
                  <a:schemeClr val="tx1">
                    <a:lumMod val="85000"/>
                    <a:lumOff val="15000"/>
                  </a:schemeClr>
                </a:solidFill>
                <a:ea typeface="+mj-lt"/>
                <a:cs typeface="+mj-lt"/>
              </a:rPr>
              <a:t>Methods of Data Analysis</a:t>
            </a:r>
            <a:endParaRPr lang="en-US" sz="3600" dirty="0">
              <a:solidFill>
                <a:schemeClr val="tx1">
                  <a:lumMod val="85000"/>
                  <a:lumOff val="15000"/>
                </a:schemeClr>
              </a:solidFill>
              <a:cs typeface="Calibri Light"/>
            </a:endParaRPr>
          </a:p>
        </p:txBody>
      </p:sp>
      <p:cxnSp>
        <p:nvCxnSpPr>
          <p:cNvPr id="15" name="Straight Connector 14">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6" name="Audio 5">
            <a:extLst>
              <a:ext uri="{FF2B5EF4-FFF2-40B4-BE49-F238E27FC236}">
                <a16:creationId xmlns:a16="http://schemas.microsoft.com/office/drawing/2014/main" id="{618A74E7-03E8-2C5F-8082-45BA87DF2C3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854695365"/>
      </p:ext>
    </p:extLst>
  </p:cSld>
  <p:clrMapOvr>
    <a:masterClrMapping/>
  </p:clrMapOvr>
  <mc:AlternateContent xmlns:mc="http://schemas.openxmlformats.org/markup-compatibility/2006" xmlns:p14="http://schemas.microsoft.com/office/powerpoint/2010/main">
    <mc:Choice Requires="p14">
      <p:transition spd="slow" p14:dur="2000" advTm="77994"/>
    </mc:Choice>
    <mc:Fallback xmlns="">
      <p:transition spd="slow" advTm="779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6" descr="A picture containing text, businesscard, screenshot&#10;&#10;Description automatically generated">
            <a:extLst>
              <a:ext uri="{FF2B5EF4-FFF2-40B4-BE49-F238E27FC236}">
                <a16:creationId xmlns:a16="http://schemas.microsoft.com/office/drawing/2014/main" id="{B6336FF7-FB59-B966-C4C6-E43C90C748D9}"/>
              </a:ext>
            </a:extLst>
          </p:cNvPr>
          <p:cNvPicPr>
            <a:picLocks noChangeAspect="1"/>
          </p:cNvPicPr>
          <p:nvPr/>
        </p:nvPicPr>
        <p:blipFill>
          <a:blip r:embed="rId4"/>
          <a:stretch>
            <a:fillRect/>
          </a:stretch>
        </p:blipFill>
        <p:spPr>
          <a:xfrm>
            <a:off x="2595901" y="643467"/>
            <a:ext cx="1790997" cy="2543217"/>
          </a:xfrm>
          <a:prstGeom prst="rect">
            <a:avLst/>
          </a:prstGeom>
        </p:spPr>
      </p:pic>
      <p:cxnSp>
        <p:nvCxnSpPr>
          <p:cNvPr id="36" name="Straight Connector 35">
            <a:extLst>
              <a:ext uri="{FF2B5EF4-FFF2-40B4-BE49-F238E27FC236}">
                <a16:creationId xmlns:a16="http://schemas.microsoft.com/office/drawing/2014/main" id="{91B6081D-D3E8-4209-B85B-EB1C655A62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1214" y="1111170"/>
            <a:ext cx="11040" cy="4645103"/>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Picture 9" descr="Text, calendar&#10;&#10;Description automatically generated">
            <a:extLst>
              <a:ext uri="{FF2B5EF4-FFF2-40B4-BE49-F238E27FC236}">
                <a16:creationId xmlns:a16="http://schemas.microsoft.com/office/drawing/2014/main" id="{2D537F3A-70A5-0B63-4B5D-D276F4F0245E}"/>
              </a:ext>
            </a:extLst>
          </p:cNvPr>
          <p:cNvPicPr>
            <a:picLocks noChangeAspect="1"/>
          </p:cNvPicPr>
          <p:nvPr/>
        </p:nvPicPr>
        <p:blipFill rotWithShape="1">
          <a:blip r:embed="rId5"/>
          <a:srcRect l="20801" r="20972" b="1"/>
          <a:stretch/>
        </p:blipFill>
        <p:spPr>
          <a:xfrm>
            <a:off x="7964359" y="643467"/>
            <a:ext cx="1480853" cy="2543217"/>
          </a:xfrm>
          <a:prstGeom prst="rect">
            <a:avLst/>
          </a:prstGeom>
        </p:spPr>
      </p:pic>
      <p:cxnSp>
        <p:nvCxnSpPr>
          <p:cNvPr id="37" name="Straight Connector 36">
            <a:extLst>
              <a:ext uri="{FF2B5EF4-FFF2-40B4-BE49-F238E27FC236}">
                <a16:creationId xmlns:a16="http://schemas.microsoft.com/office/drawing/2014/main" id="{28CA55E4-1295-45C8-BA05-5A9E705B74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03027" y="3428998"/>
            <a:ext cx="4188904"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8C5794E-A9A1-4A23-AF68-C79A782233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10334" y="3428998"/>
            <a:ext cx="4188904"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7" name="Picture 6" descr="A book cover of a book&#10;&#10;AI-generated content may be incorrect.">
            <a:extLst>
              <a:ext uri="{FF2B5EF4-FFF2-40B4-BE49-F238E27FC236}">
                <a16:creationId xmlns:a16="http://schemas.microsoft.com/office/drawing/2014/main" id="{52350050-1D39-996C-D2C1-BBC89ADA5A16}"/>
              </a:ext>
            </a:extLst>
          </p:cNvPr>
          <p:cNvPicPr>
            <a:picLocks noChangeAspect="1"/>
          </p:cNvPicPr>
          <p:nvPr/>
        </p:nvPicPr>
        <p:blipFill rotWithShape="1">
          <a:blip r:embed="rId6"/>
          <a:srcRect l="2750" r="13714" b="-3"/>
          <a:stretch/>
        </p:blipFill>
        <p:spPr>
          <a:xfrm>
            <a:off x="2744414" y="3671316"/>
            <a:ext cx="1493970" cy="2545862"/>
          </a:xfrm>
          <a:prstGeom prst="rect">
            <a:avLst/>
          </a:prstGeom>
        </p:spPr>
      </p:pic>
      <p:pic>
        <p:nvPicPr>
          <p:cNvPr id="2" name="Picture 1" descr="Critical Discourse Analysis | The Critical Study of Language | Norman">
            <a:extLst>
              <a:ext uri="{FF2B5EF4-FFF2-40B4-BE49-F238E27FC236}">
                <a16:creationId xmlns:a16="http://schemas.microsoft.com/office/drawing/2014/main" id="{23251F12-F7FB-4F37-A1BA-5A7F06DEE27A}"/>
              </a:ext>
            </a:extLst>
          </p:cNvPr>
          <p:cNvPicPr>
            <a:picLocks noChangeAspect="1"/>
          </p:cNvPicPr>
          <p:nvPr/>
        </p:nvPicPr>
        <p:blipFill rotWithShape="1">
          <a:blip r:embed="rId7"/>
          <a:srcRect l="9948" r="1284" b="1"/>
          <a:stretch/>
        </p:blipFill>
        <p:spPr>
          <a:xfrm>
            <a:off x="7960254" y="3671316"/>
            <a:ext cx="1489063" cy="2553469"/>
          </a:xfrm>
          <a:prstGeom prst="rect">
            <a:avLst/>
          </a:prstGeom>
        </p:spPr>
      </p:pic>
      <p:pic>
        <p:nvPicPr>
          <p:cNvPr id="11" name="Audio 10">
            <a:extLst>
              <a:ext uri="{FF2B5EF4-FFF2-40B4-BE49-F238E27FC236}">
                <a16:creationId xmlns:a16="http://schemas.microsoft.com/office/drawing/2014/main" id="{284C27C9-4788-F174-19CA-653950CEC5F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466119471"/>
      </p:ext>
    </p:extLst>
  </p:cSld>
  <p:clrMapOvr>
    <a:masterClrMapping/>
  </p:clrMapOvr>
  <mc:AlternateContent xmlns:mc="http://schemas.openxmlformats.org/markup-compatibility/2006" xmlns:p14="http://schemas.microsoft.com/office/powerpoint/2010/main">
    <mc:Choice Requires="p14">
      <p:transition spd="slow" p14:dur="2000" advTm="122528"/>
    </mc:Choice>
    <mc:Fallback xmlns="">
      <p:transition spd="slow" advTm="122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0D0B7B-FAEF-C202-EA9D-3589C17E41A5}"/>
            </a:ext>
          </a:extLst>
        </p:cNvPr>
        <p:cNvGrpSpPr/>
        <p:nvPr/>
      </p:nvGrpSpPr>
      <p:grpSpPr>
        <a:xfrm>
          <a:off x="0" y="0"/>
          <a:ext cx="0" cy="0"/>
          <a:chOff x="0" y="0"/>
          <a:chExt cx="0" cy="0"/>
        </a:xfrm>
      </p:grpSpPr>
      <p:pic>
        <p:nvPicPr>
          <p:cNvPr id="4" name="Picture 3" descr="A book cover of a book&#10;&#10;Description automatically generated">
            <a:extLst>
              <a:ext uri="{FF2B5EF4-FFF2-40B4-BE49-F238E27FC236}">
                <a16:creationId xmlns:a16="http://schemas.microsoft.com/office/drawing/2014/main" id="{253A2176-CDD0-6834-D944-D0ADB93A4935}"/>
              </a:ext>
            </a:extLst>
          </p:cNvPr>
          <p:cNvPicPr>
            <a:picLocks noChangeAspect="1"/>
          </p:cNvPicPr>
          <p:nvPr/>
        </p:nvPicPr>
        <p:blipFill>
          <a:blip r:embed="rId5"/>
          <a:stretch>
            <a:fillRect/>
          </a:stretch>
        </p:blipFill>
        <p:spPr>
          <a:xfrm>
            <a:off x="3692481" y="836"/>
            <a:ext cx="4807036" cy="6857916"/>
          </a:xfrm>
          <a:prstGeom prst="rect">
            <a:avLst/>
          </a:prstGeom>
          <a:noFill/>
        </p:spPr>
      </p:pic>
      <p:pic>
        <p:nvPicPr>
          <p:cNvPr id="5" name="Audio 4">
            <a:extLst>
              <a:ext uri="{FF2B5EF4-FFF2-40B4-BE49-F238E27FC236}">
                <a16:creationId xmlns:a16="http://schemas.microsoft.com/office/drawing/2014/main" id="{8C2A328A-BCD4-7FE4-8551-BFB7D4EF948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675138670"/>
      </p:ext>
    </p:extLst>
  </p:cSld>
  <p:clrMapOvr>
    <a:masterClrMapping/>
  </p:clrMapOvr>
  <mc:AlternateContent xmlns:mc="http://schemas.openxmlformats.org/markup-compatibility/2006" xmlns:p14="http://schemas.microsoft.com/office/powerpoint/2010/main">
    <mc:Choice Requires="p14">
      <p:transition spd="med" p14:dur="700" advTm="228416">
        <p:fade/>
      </p:transition>
    </mc:Choice>
    <mc:Fallback xmlns="">
      <p:transition spd="med" advTm="22841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952">
          <a:extLst>
            <a:ext uri="{FF2B5EF4-FFF2-40B4-BE49-F238E27FC236}">
              <a16:creationId xmlns:a16="http://schemas.microsoft.com/office/drawing/2014/main" id="{83C96F83-0569-12B6-AFC4-13F971595E2F}"/>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A visualization showing coding of qualitative data leads to codes, and an iterative comparison of codes leads to themes.">
            <a:extLst>
              <a:ext uri="{FF2B5EF4-FFF2-40B4-BE49-F238E27FC236}">
                <a16:creationId xmlns:a16="http://schemas.microsoft.com/office/drawing/2014/main" id="{4AB59026-35A8-4AC1-811E-DBFBEB8DDD95}"/>
              </a:ext>
            </a:extLst>
          </p:cNvPr>
          <p:cNvPicPr>
            <a:picLocks noChangeAspect="1"/>
          </p:cNvPicPr>
          <p:nvPr/>
        </p:nvPicPr>
        <p:blipFill>
          <a:blip r:embed="rId5"/>
          <a:srcRect t="5060" b="13728"/>
          <a:stretch>
            <a:fillRect/>
          </a:stretch>
        </p:blipFill>
        <p:spPr>
          <a:xfrm>
            <a:off x="20" y="1282"/>
            <a:ext cx="12191980" cy="6856718"/>
          </a:xfrm>
          <a:prstGeom prst="rect">
            <a:avLst/>
          </a:prstGeom>
        </p:spPr>
      </p:pic>
      <p:pic>
        <p:nvPicPr>
          <p:cNvPr id="4" name="Audio 3">
            <a:extLst>
              <a:ext uri="{FF2B5EF4-FFF2-40B4-BE49-F238E27FC236}">
                <a16:creationId xmlns:a16="http://schemas.microsoft.com/office/drawing/2014/main" id="{6ABACCEC-2096-DB5A-E7BA-F044958AD88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835292279"/>
      </p:ext>
    </p:extLst>
  </p:cSld>
  <p:clrMapOvr>
    <a:masterClrMapping/>
  </p:clrMapOvr>
  <mc:AlternateContent xmlns:mc="http://schemas.openxmlformats.org/markup-compatibility/2006" xmlns:p14="http://schemas.microsoft.com/office/powerpoint/2010/main">
    <mc:Choice Requires="p14">
      <p:transition spd="med" p14:dur="700" advTm="198976">
        <p:fade/>
      </p:transition>
    </mc:Choice>
    <mc:Fallback xmlns="">
      <p:transition spd="med" advTm="19897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939">
          <a:extLst>
            <a:ext uri="{FF2B5EF4-FFF2-40B4-BE49-F238E27FC236}">
              <a16:creationId xmlns:a16="http://schemas.microsoft.com/office/drawing/2014/main" id="{20C6740D-F568-18F4-DB76-20AB91EF37A5}"/>
            </a:ext>
          </a:extLst>
        </p:cNvPr>
        <p:cNvGrpSpPr/>
        <p:nvPr/>
      </p:nvGrpSpPr>
      <p:grpSpPr>
        <a:xfrm>
          <a:off x="0" y="0"/>
          <a:ext cx="0" cy="0"/>
          <a:chOff x="0" y="0"/>
          <a:chExt cx="0" cy="0"/>
        </a:xfrm>
      </p:grpSpPr>
      <p:pic>
        <p:nvPicPr>
          <p:cNvPr id="4" name="Picture 3" descr="Your Go-To Guide to Thematic Analysis | Looppanel">
            <a:extLst>
              <a:ext uri="{FF2B5EF4-FFF2-40B4-BE49-F238E27FC236}">
                <a16:creationId xmlns:a16="http://schemas.microsoft.com/office/drawing/2014/main" id="{78B8B54C-688A-9832-D460-315E1B724A02}"/>
              </a:ext>
            </a:extLst>
          </p:cNvPr>
          <p:cNvPicPr>
            <a:picLocks noChangeAspect="1"/>
          </p:cNvPicPr>
          <p:nvPr/>
        </p:nvPicPr>
        <p:blipFill>
          <a:blip r:embed="rId5"/>
          <a:srcRect t="28749" r="-45" b="23994"/>
          <a:stretch>
            <a:fillRect/>
          </a:stretch>
        </p:blipFill>
        <p:spPr>
          <a:xfrm>
            <a:off x="285" y="1674395"/>
            <a:ext cx="12166377" cy="3511589"/>
          </a:xfrm>
          <a:prstGeom prst="rect">
            <a:avLst/>
          </a:prstGeom>
        </p:spPr>
      </p:pic>
      <p:pic>
        <p:nvPicPr>
          <p:cNvPr id="6" name="Audio 5">
            <a:extLst>
              <a:ext uri="{FF2B5EF4-FFF2-40B4-BE49-F238E27FC236}">
                <a16:creationId xmlns:a16="http://schemas.microsoft.com/office/drawing/2014/main" id="{F9A31574-8616-F776-1C95-641C3AD8247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561715473"/>
      </p:ext>
    </p:extLst>
  </p:cSld>
  <p:clrMapOvr>
    <a:masterClrMapping/>
  </p:clrMapOvr>
  <mc:AlternateContent xmlns:mc="http://schemas.openxmlformats.org/markup-compatibility/2006" xmlns:p14="http://schemas.microsoft.com/office/powerpoint/2010/main">
    <mc:Choice Requires="p14">
      <p:transition spd="slow" p14:dur="2000" advTm="124960"/>
    </mc:Choice>
    <mc:Fallback xmlns="">
      <p:transition spd="slow" advTm="124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white box with black text&#10;&#10;AI-generated content may be incorrect.">
            <a:extLst>
              <a:ext uri="{FF2B5EF4-FFF2-40B4-BE49-F238E27FC236}">
                <a16:creationId xmlns:a16="http://schemas.microsoft.com/office/drawing/2014/main" id="{B0AF5C5A-2594-4D03-EE86-61E4972C191F}"/>
              </a:ext>
            </a:extLst>
          </p:cNvPr>
          <p:cNvPicPr>
            <a:picLocks noChangeAspect="1"/>
          </p:cNvPicPr>
          <p:nvPr/>
        </p:nvPicPr>
        <p:blipFill>
          <a:blip r:embed="rId5"/>
          <a:stretch>
            <a:fillRect/>
          </a:stretch>
        </p:blipFill>
        <p:spPr>
          <a:xfrm>
            <a:off x="643467" y="893572"/>
            <a:ext cx="10905066" cy="5070854"/>
          </a:xfrm>
          <a:prstGeom prst="rect">
            <a:avLst/>
          </a:prstGeom>
        </p:spPr>
      </p:pic>
      <p:pic>
        <p:nvPicPr>
          <p:cNvPr id="6" name="Audio 5">
            <a:extLst>
              <a:ext uri="{FF2B5EF4-FFF2-40B4-BE49-F238E27FC236}">
                <a16:creationId xmlns:a16="http://schemas.microsoft.com/office/drawing/2014/main" id="{14013F12-70E6-2D23-FAD0-0B309829CFE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552733536"/>
      </p:ext>
    </p:extLst>
  </p:cSld>
  <p:clrMapOvr>
    <a:masterClrMapping/>
  </p:clrMapOvr>
  <mc:AlternateContent xmlns:mc="http://schemas.openxmlformats.org/markup-compatibility/2006" xmlns:p14="http://schemas.microsoft.com/office/powerpoint/2010/main">
    <mc:Choice Requires="p14">
      <p:transition spd="slow" p14:dur="2000" advTm="7882"/>
    </mc:Choice>
    <mc:Fallback xmlns="">
      <p:transition spd="slow" advTm="78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7D1D9C-6827-F406-7BD5-7D26ACE347BD}"/>
            </a:ext>
          </a:extLst>
        </p:cNvPr>
        <p:cNvGrpSpPr/>
        <p:nvPr/>
      </p:nvGrpSpPr>
      <p:grpSpPr>
        <a:xfrm>
          <a:off x="0" y="0"/>
          <a:ext cx="0" cy="0"/>
          <a:chOff x="0" y="0"/>
          <a:chExt cx="0" cy="0"/>
        </a:xfrm>
      </p:grpSpPr>
      <p:pic>
        <p:nvPicPr>
          <p:cNvPr id="2" name="Picture 1" descr="A white and black text on a white background&#10;&#10;AI-generated content may be incorrect.">
            <a:extLst>
              <a:ext uri="{FF2B5EF4-FFF2-40B4-BE49-F238E27FC236}">
                <a16:creationId xmlns:a16="http://schemas.microsoft.com/office/drawing/2014/main" id="{50E0108C-05E2-7E70-21BF-86A0BDCCF23B}"/>
              </a:ext>
            </a:extLst>
          </p:cNvPr>
          <p:cNvPicPr>
            <a:picLocks noChangeAspect="1"/>
          </p:cNvPicPr>
          <p:nvPr/>
        </p:nvPicPr>
        <p:blipFill>
          <a:blip r:embed="rId5"/>
          <a:stretch>
            <a:fillRect/>
          </a:stretch>
        </p:blipFill>
        <p:spPr>
          <a:xfrm>
            <a:off x="0" y="411556"/>
            <a:ext cx="12192000" cy="6034887"/>
          </a:xfrm>
          <a:prstGeom prst="rect">
            <a:avLst/>
          </a:prstGeom>
        </p:spPr>
      </p:pic>
      <p:pic>
        <p:nvPicPr>
          <p:cNvPr id="7" name="Audio 6">
            <a:extLst>
              <a:ext uri="{FF2B5EF4-FFF2-40B4-BE49-F238E27FC236}">
                <a16:creationId xmlns:a16="http://schemas.microsoft.com/office/drawing/2014/main" id="{29D82C65-B0FB-779C-1308-8D59A8BDBEA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43254486"/>
      </p:ext>
    </p:extLst>
  </p:cSld>
  <p:clrMapOvr>
    <a:masterClrMapping/>
  </p:clrMapOvr>
  <mc:AlternateContent xmlns:mc="http://schemas.openxmlformats.org/markup-compatibility/2006" xmlns:p14="http://schemas.microsoft.com/office/powerpoint/2010/main">
    <mc:Choice Requires="p14">
      <p:transition spd="slow" p14:dur="2000" advTm="7626"/>
    </mc:Choice>
    <mc:Fallback xmlns="">
      <p:transition spd="slow" advTm="7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1041F5-0CF3-BE1E-AD2B-BB78C21C8402}"/>
            </a:ext>
          </a:extLst>
        </p:cNvPr>
        <p:cNvGrpSpPr/>
        <p:nvPr/>
      </p:nvGrpSpPr>
      <p:grpSpPr>
        <a:xfrm>
          <a:off x="0" y="0"/>
          <a:ext cx="0" cy="0"/>
          <a:chOff x="0" y="0"/>
          <a:chExt cx="0" cy="0"/>
        </a:xfrm>
      </p:grpSpPr>
      <p:pic>
        <p:nvPicPr>
          <p:cNvPr id="2" name="Picture 1" descr="A screenshot of a phone&#10;&#10;AI-generated content may be incorrect.">
            <a:extLst>
              <a:ext uri="{FF2B5EF4-FFF2-40B4-BE49-F238E27FC236}">
                <a16:creationId xmlns:a16="http://schemas.microsoft.com/office/drawing/2014/main" id="{D7A99181-971B-4DFB-3EAF-595EDA8DB510}"/>
              </a:ext>
            </a:extLst>
          </p:cNvPr>
          <p:cNvPicPr>
            <a:picLocks noChangeAspect="1"/>
          </p:cNvPicPr>
          <p:nvPr/>
        </p:nvPicPr>
        <p:blipFill>
          <a:blip r:embed="rId5"/>
          <a:stretch>
            <a:fillRect/>
          </a:stretch>
        </p:blipFill>
        <p:spPr>
          <a:xfrm>
            <a:off x="0" y="1165860"/>
            <a:ext cx="12192000" cy="4526280"/>
          </a:xfrm>
          <a:prstGeom prst="rect">
            <a:avLst/>
          </a:prstGeom>
        </p:spPr>
      </p:pic>
      <p:pic>
        <p:nvPicPr>
          <p:cNvPr id="18" name="Audio 17">
            <a:extLst>
              <a:ext uri="{FF2B5EF4-FFF2-40B4-BE49-F238E27FC236}">
                <a16:creationId xmlns:a16="http://schemas.microsoft.com/office/drawing/2014/main" id="{41A0D054-73F0-3920-864A-E0FD4A2881D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539673445"/>
      </p:ext>
    </p:extLst>
  </p:cSld>
  <p:clrMapOvr>
    <a:masterClrMapping/>
  </p:clrMapOvr>
  <mc:AlternateContent xmlns:mc="http://schemas.openxmlformats.org/markup-compatibility/2006" xmlns:p14="http://schemas.microsoft.com/office/powerpoint/2010/main">
    <mc:Choice Requires="p14">
      <p:transition spd="slow" p14:dur="2000" advTm="1418"/>
    </mc:Choice>
    <mc:Fallback xmlns="">
      <p:transition spd="slow" advTm="1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7EA1D1-B4D9-B0FC-FD07-FDCE5B631A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AA2E72-D11D-52AD-4F2D-8B99C9847F64}"/>
              </a:ext>
            </a:extLst>
          </p:cNvPr>
          <p:cNvSpPr>
            <a:spLocks noGrp="1"/>
          </p:cNvSpPr>
          <p:nvPr>
            <p:ph type="title"/>
          </p:nvPr>
        </p:nvSpPr>
        <p:spPr>
          <a:xfrm>
            <a:off x="0" y="2982118"/>
            <a:ext cx="12192000" cy="1325563"/>
          </a:xfrm>
        </p:spPr>
        <p:txBody>
          <a:bodyPr>
            <a:noAutofit/>
          </a:bodyPr>
          <a:lstStyle/>
          <a:p>
            <a:pPr fontAlgn="base"/>
            <a:r>
              <a:rPr lang="en-GB" sz="2800" dirty="0"/>
              <a:t>J: I was waiting around all night waiting for him to call after we matched and texted a bit and then he just hangs up. It’s dehumanising. You just feel like such an idiot. And I was keeping myself up all night to fool around with him. He didn’t want to have a conversation …[pauses] or take me out or even get in touch until he was horny at 1 in the morning. You just keep feeling like you’re a total fool… </a:t>
            </a:r>
            <a:br>
              <a:rPr lang="en-GB" sz="2800" dirty="0"/>
            </a:br>
            <a:r>
              <a:rPr lang="en-GB" sz="2800" dirty="0"/>
              <a:t> </a:t>
            </a:r>
            <a:br>
              <a:rPr lang="en-GB" sz="2800" dirty="0"/>
            </a:br>
            <a:r>
              <a:rPr lang="en-GB" sz="2800" dirty="0"/>
              <a:t>T: A fool?  </a:t>
            </a:r>
            <a:br>
              <a:rPr lang="en-GB" sz="2800" dirty="0"/>
            </a:br>
            <a:r>
              <a:rPr lang="en-GB" sz="2800" dirty="0"/>
              <a:t> </a:t>
            </a:r>
            <a:br>
              <a:rPr lang="en-GB" sz="2800" dirty="0"/>
            </a:br>
            <a:r>
              <a:rPr lang="en-GB" sz="2800" dirty="0"/>
              <a:t>J: Well… I have lots of likes and matches. I have these men messaging me all the time. I just don’t understand it… All I want is for someone to take me out for a glass of wine and attempt to have a conversation with me and no one will do it! if you’re going on a dating site, surely you’re in pursuit of a partner, or at least going to make efforts to find a partner. It’s strange, sometimes you’ll be chatting for ages… just the two of you and then they just vanish into thin air. I’ve woken up exhausted because I spent all night looking at the phone. Then, you also have men who just will stop messaging you almost immediately. You match, you get the thing on the screen that says you matched and you’re almost like this team. It’s this big moment… </a:t>
            </a:r>
            <a:br>
              <a:rPr lang="en-GB" sz="2800" dirty="0"/>
            </a:br>
            <a:endParaRPr lang="en-US" sz="2800" dirty="0"/>
          </a:p>
        </p:txBody>
      </p:sp>
      <p:pic>
        <p:nvPicPr>
          <p:cNvPr id="13" name="Audio 12">
            <a:extLst>
              <a:ext uri="{FF2B5EF4-FFF2-40B4-BE49-F238E27FC236}">
                <a16:creationId xmlns:a16="http://schemas.microsoft.com/office/drawing/2014/main" id="{04E475DB-9AA4-2EC0-6245-096AAF49298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815129911"/>
      </p:ext>
    </p:extLst>
  </p:cSld>
  <p:clrMapOvr>
    <a:masterClrMapping/>
  </p:clrMapOvr>
  <mc:AlternateContent xmlns:mc="http://schemas.openxmlformats.org/markup-compatibility/2006" xmlns:p14="http://schemas.microsoft.com/office/powerpoint/2010/main">
    <mc:Choice Requires="p14">
      <p:transition spd="slow" p14:dur="2000" advTm="55072"/>
    </mc:Choice>
    <mc:Fallback xmlns="">
      <p:transition spd="slow" advTm="55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390B99-2CD2-FDD5-DCA5-EF8F32F47E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B73A0F-3AB2-F9B8-B4C9-C2DCEF0EFF5D}"/>
              </a:ext>
            </a:extLst>
          </p:cNvPr>
          <p:cNvSpPr>
            <a:spLocks noGrp="1"/>
          </p:cNvSpPr>
          <p:nvPr>
            <p:ph type="title"/>
          </p:nvPr>
        </p:nvSpPr>
        <p:spPr>
          <a:xfrm>
            <a:off x="0" y="2766218"/>
            <a:ext cx="12192000" cy="1325563"/>
          </a:xfrm>
        </p:spPr>
        <p:txBody>
          <a:bodyPr>
            <a:noAutofit/>
          </a:bodyPr>
          <a:lstStyle/>
          <a:p>
            <a:pPr fontAlgn="base"/>
            <a:r>
              <a:rPr lang="en-GB" sz="2800" dirty="0"/>
              <a:t>T: What, like you’re joined together in some way?  </a:t>
            </a:r>
            <a:br>
              <a:rPr lang="en-GB" sz="2800" dirty="0"/>
            </a:br>
            <a:r>
              <a:rPr lang="en-GB" sz="2800" dirty="0"/>
              <a:t> </a:t>
            </a:r>
            <a:br>
              <a:rPr lang="en-GB" sz="2800" dirty="0"/>
            </a:br>
            <a:r>
              <a:rPr lang="en-GB" sz="2800" dirty="0"/>
              <a:t>J: Yeah…and then they just disappear. No goodbye, nothing. Then you’re left sitting there. It’s really deflating. You just think that it’s all pointless…</a:t>
            </a:r>
            <a:r>
              <a:rPr lang="en-GB" sz="2800" dirty="0" err="1"/>
              <a:t>Iit’s</a:t>
            </a:r>
            <a:r>
              <a:rPr lang="en-GB" sz="2800" dirty="0"/>
              <a:t> gross, but because it’s nice to feel sexy, to have some fun. To be pursued by someone... even if it’s not always exactly the way I’d like it to be… At first, I was happy to go along with it, because it was the first… he, rather… was the only person who was given me some attention in a long time. When [Aaron] originally messaged me, in the beginning, it was exciting, and I felt like I needed someone to give me attention. And you run with it, because you think ‘that person likes me, they’re giving me a bit of attention and I reasonably like him, so let’s just see how it goes’. But that’s not enough! You have to set your boundaries and be strong. You have to feel comfortable that if you don’t like someone, it doesn’t matter if they like you. You can’t get lulled into that high of the attention. You just have to know what men are after and not let them get too carried away.  </a:t>
            </a:r>
            <a:br>
              <a:rPr lang="en-GB" sz="2800" dirty="0"/>
            </a:br>
            <a:endParaRPr lang="en-US" sz="2800" dirty="0"/>
          </a:p>
        </p:txBody>
      </p:sp>
      <p:pic>
        <p:nvPicPr>
          <p:cNvPr id="20" name="Audio 19">
            <a:extLst>
              <a:ext uri="{FF2B5EF4-FFF2-40B4-BE49-F238E27FC236}">
                <a16:creationId xmlns:a16="http://schemas.microsoft.com/office/drawing/2014/main" id="{E6260F57-6C3D-B29D-F798-A011B09827B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503786615"/>
      </p:ext>
    </p:extLst>
  </p:cSld>
  <p:clrMapOvr>
    <a:masterClrMapping/>
  </p:clrMapOvr>
  <mc:AlternateContent xmlns:mc="http://schemas.openxmlformats.org/markup-compatibility/2006" xmlns:p14="http://schemas.microsoft.com/office/powerpoint/2010/main">
    <mc:Choice Requires="p14">
      <p:transition spd="slow" p14:dur="2000" advTm="194186"/>
    </mc:Choice>
    <mc:Fallback xmlns="">
      <p:transition spd="slow" advTm="1941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3E639-692B-E091-FE7E-C3250B1F7143}"/>
              </a:ext>
            </a:extLst>
          </p:cNvPr>
          <p:cNvSpPr>
            <a:spLocks noGrp="1"/>
          </p:cNvSpPr>
          <p:nvPr>
            <p:ph type="title"/>
          </p:nvPr>
        </p:nvSpPr>
        <p:spPr>
          <a:xfrm>
            <a:off x="0" y="2436812"/>
            <a:ext cx="12192000" cy="1984375"/>
          </a:xfrm>
        </p:spPr>
        <p:txBody>
          <a:bodyPr>
            <a:noAutofit/>
          </a:bodyPr>
          <a:lstStyle/>
          <a:p>
            <a:pPr fontAlgn="base"/>
            <a:r>
              <a:rPr lang="en-GB" sz="2800" dirty="0"/>
              <a:t>T: We keep finding ourselves at this point… it’s difficult to square the way you talk about these experiences with the relationship, the type of man, you say that you want.  </a:t>
            </a:r>
            <a:br>
              <a:rPr lang="en-GB" sz="2800" dirty="0"/>
            </a:br>
            <a:r>
              <a:rPr lang="en-GB" sz="2800" dirty="0"/>
              <a:t> </a:t>
            </a:r>
            <a:br>
              <a:rPr lang="en-GB" sz="2800" dirty="0"/>
            </a:br>
            <a:r>
              <a:rPr lang="en-GB" sz="2800" dirty="0"/>
              <a:t>J: I know… you just….at first it’s nice to feel sexy, to have some fun. To be pursued by someone. I’ve heard from other friends, that this is just how it happens. You hear are these stories about people meeting husbands and wives, right? You just start to think that this is what you have to put up with to have that.  </a:t>
            </a:r>
            <a:br>
              <a:rPr lang="en-GB" sz="2800" dirty="0"/>
            </a:br>
            <a:r>
              <a:rPr lang="en-GB" sz="2800" dirty="0"/>
              <a:t> </a:t>
            </a:r>
            <a:br>
              <a:rPr lang="en-GB" sz="2800" dirty="0"/>
            </a:br>
            <a:r>
              <a:rPr lang="en-GB" sz="2800" dirty="0"/>
              <a:t>T: You sound pretty deflated… it’s difficult to reconcile that with how you used to look forward to, what did you used to call it, ‘phone fun’?  </a:t>
            </a:r>
            <a:br>
              <a:rPr lang="en-GB" sz="2800" dirty="0"/>
            </a:br>
            <a:r>
              <a:rPr lang="en-GB" sz="2800" dirty="0"/>
              <a:t> </a:t>
            </a:r>
            <a:br>
              <a:rPr lang="en-GB" sz="2800" dirty="0"/>
            </a:br>
            <a:r>
              <a:rPr lang="en-GB" sz="2800" dirty="0"/>
              <a:t>J: I did…I used to go to bed hoping he’d get in touch. But I realised, I’m completely playing into his time frame. When he wanted to engage. So I’d fall asleep and then I’d wake up to a thousand messages like, ‘I guess you’re too tired to have any fun’. And I’m thinking ‘You’ve messaged me at a quarter to one in the morning!’.  </a:t>
            </a:r>
            <a:br>
              <a:rPr lang="en-GB" sz="2800" dirty="0"/>
            </a:br>
            <a:endParaRPr lang="en-US" sz="2800" dirty="0"/>
          </a:p>
        </p:txBody>
      </p:sp>
      <p:pic>
        <p:nvPicPr>
          <p:cNvPr id="21" name="Audio 20">
            <a:extLst>
              <a:ext uri="{FF2B5EF4-FFF2-40B4-BE49-F238E27FC236}">
                <a16:creationId xmlns:a16="http://schemas.microsoft.com/office/drawing/2014/main" id="{3308846D-92D1-D39A-E014-2CB9FF97373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015350689"/>
      </p:ext>
    </p:extLst>
  </p:cSld>
  <p:clrMapOvr>
    <a:masterClrMapping/>
  </p:clrMapOvr>
  <mc:AlternateContent xmlns:mc="http://schemas.openxmlformats.org/markup-compatibility/2006" xmlns:p14="http://schemas.microsoft.com/office/powerpoint/2010/main">
    <mc:Choice Requires="p14">
      <p:transition spd="slow" p14:dur="2000" advTm="171178"/>
    </mc:Choice>
    <mc:Fallback xmlns="">
      <p:transition spd="slow" advTm="171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pple &amp; Banana - Articles">
            <a:extLst>
              <a:ext uri="{FF2B5EF4-FFF2-40B4-BE49-F238E27FC236}">
                <a16:creationId xmlns:a16="http://schemas.microsoft.com/office/drawing/2014/main" id="{EBF8577A-6167-AD8A-52B6-0C04AD8042CF}"/>
              </a:ext>
            </a:extLst>
          </p:cNvPr>
          <p:cNvPicPr>
            <a:picLocks noChangeAspect="1"/>
          </p:cNvPicPr>
          <p:nvPr/>
        </p:nvPicPr>
        <p:blipFill>
          <a:blip r:embed="rId5"/>
          <a:srcRect l="10809" t="15702" r="10588" b="15806"/>
          <a:stretch>
            <a:fillRect/>
          </a:stretch>
        </p:blipFill>
        <p:spPr>
          <a:xfrm>
            <a:off x="1919" y="192678"/>
            <a:ext cx="12183316" cy="6467417"/>
          </a:xfrm>
          <a:prstGeom prst="rect">
            <a:avLst/>
          </a:prstGeom>
        </p:spPr>
      </p:pic>
      <p:pic>
        <p:nvPicPr>
          <p:cNvPr id="17" name="Audio 16">
            <a:extLst>
              <a:ext uri="{FF2B5EF4-FFF2-40B4-BE49-F238E27FC236}">
                <a16:creationId xmlns:a16="http://schemas.microsoft.com/office/drawing/2014/main" id="{B5F0E8F7-A2B7-F61D-B864-5587535D478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321662002"/>
      </p:ext>
    </p:extLst>
  </p:cSld>
  <p:clrMapOvr>
    <a:masterClrMapping/>
  </p:clrMapOvr>
  <mc:AlternateContent xmlns:mc="http://schemas.openxmlformats.org/markup-compatibility/2006" xmlns:p14="http://schemas.microsoft.com/office/powerpoint/2010/main">
    <mc:Choice Requires="p14">
      <p:transition spd="slow" p14:dur="2000" advTm="130197"/>
    </mc:Choice>
    <mc:Fallback xmlns="">
      <p:transition spd="slow" advTm="1301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EACC38-3C95-6CD3-770F-0AB9AD46F6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DFB3B1-0900-704D-80FA-EE49AC7A829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BAD63A2-49A9-70DC-FAC2-446346B02E8A}"/>
              </a:ext>
            </a:extLst>
          </p:cNvPr>
          <p:cNvPicPr>
            <a:picLocks noGrp="1" noChangeAspect="1"/>
          </p:cNvPicPr>
          <p:nvPr>
            <p:ph idx="1"/>
          </p:nvPr>
        </p:nvPicPr>
        <p:blipFill>
          <a:blip r:embed="rId5"/>
          <a:stretch>
            <a:fillRect/>
          </a:stretch>
        </p:blipFill>
        <p:spPr>
          <a:xfrm>
            <a:off x="419100" y="0"/>
            <a:ext cx="11353800" cy="6858000"/>
          </a:xfrm>
        </p:spPr>
      </p:pic>
      <p:pic>
        <p:nvPicPr>
          <p:cNvPr id="7" name="Audio 6">
            <a:extLst>
              <a:ext uri="{FF2B5EF4-FFF2-40B4-BE49-F238E27FC236}">
                <a16:creationId xmlns:a16="http://schemas.microsoft.com/office/drawing/2014/main" id="{7E18BAEF-77AD-7F4D-7891-C857A69676B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623133067"/>
      </p:ext>
    </p:extLst>
  </p:cSld>
  <p:clrMapOvr>
    <a:masterClrMapping/>
  </p:clrMapOvr>
  <mc:AlternateContent xmlns:mc="http://schemas.openxmlformats.org/markup-compatibility/2006" xmlns:p14="http://schemas.microsoft.com/office/powerpoint/2010/main">
    <mc:Choice Requires="p14">
      <p:transition spd="med" p14:dur="700" advTm="75541">
        <p:fade/>
      </p:transition>
    </mc:Choice>
    <mc:Fallback xmlns="">
      <p:transition spd="med" advTm="7554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ollection of squares with different patterns&#10;&#10;Description automatically generated">
            <a:extLst>
              <a:ext uri="{FF2B5EF4-FFF2-40B4-BE49-F238E27FC236}">
                <a16:creationId xmlns:a16="http://schemas.microsoft.com/office/drawing/2014/main" id="{1BA3669B-B044-4EAE-D6B7-2029191E330A}"/>
              </a:ext>
            </a:extLst>
          </p:cNvPr>
          <p:cNvPicPr>
            <a:picLocks noChangeAspect="1"/>
          </p:cNvPicPr>
          <p:nvPr/>
        </p:nvPicPr>
        <p:blipFill>
          <a:blip r:embed="rId5"/>
          <a:stretch>
            <a:fillRect/>
          </a:stretch>
        </p:blipFill>
        <p:spPr>
          <a:xfrm>
            <a:off x="3614555" y="836"/>
            <a:ext cx="4957877" cy="6852903"/>
          </a:xfrm>
          <a:prstGeom prst="rect">
            <a:avLst/>
          </a:prstGeom>
          <a:noFill/>
        </p:spPr>
      </p:pic>
      <p:pic>
        <p:nvPicPr>
          <p:cNvPr id="6" name="Audio 5">
            <a:extLst>
              <a:ext uri="{FF2B5EF4-FFF2-40B4-BE49-F238E27FC236}">
                <a16:creationId xmlns:a16="http://schemas.microsoft.com/office/drawing/2014/main" id="{AC045A2A-3968-0D74-29EA-C2FD494B4FA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234127548"/>
      </p:ext>
    </p:extLst>
  </p:cSld>
  <p:clrMapOvr>
    <a:masterClrMapping/>
  </p:clrMapOvr>
  <mc:AlternateContent xmlns:mc="http://schemas.openxmlformats.org/markup-compatibility/2006" xmlns:p14="http://schemas.microsoft.com/office/powerpoint/2010/main">
    <mc:Choice Requires="p14">
      <p:transition spd="med" p14:dur="700" advTm="160821">
        <p:fade/>
      </p:transition>
    </mc:Choice>
    <mc:Fallback xmlns="">
      <p:transition spd="med" advTm="16082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1C2CB-EE59-FBB2-9710-1E0C1A2D621F}"/>
              </a:ext>
            </a:extLst>
          </p:cNvPr>
          <p:cNvSpPr>
            <a:spLocks noGrp="1"/>
          </p:cNvSpPr>
          <p:nvPr>
            <p:ph type="title"/>
          </p:nvPr>
        </p:nvSpPr>
        <p:spPr/>
        <p:txBody>
          <a:bodyPr>
            <a:noAutofit/>
          </a:bodyPr>
          <a:lstStyle/>
          <a:p>
            <a:r>
              <a:rPr lang="en-GB" sz="2800" b="1" dirty="0">
                <a:solidFill>
                  <a:srgbClr val="000000"/>
                </a:solidFill>
                <a:latin typeface="WordVisi_MSFontService"/>
              </a:rPr>
              <a:t>Exploring The Experiences Of Integrative Counsellors Talking About Antidepressants With Clients In </a:t>
            </a:r>
            <a:r>
              <a:rPr lang="en-GB" sz="2800" b="1" i="0" dirty="0">
                <a:solidFill>
                  <a:srgbClr val="000000"/>
                </a:solidFill>
                <a:effectLst/>
                <a:latin typeface="WordVisi_MSFontService"/>
              </a:rPr>
              <a:t>A </a:t>
            </a:r>
            <a:r>
              <a:rPr lang="en-GB" sz="2800" b="1" dirty="0">
                <a:solidFill>
                  <a:srgbClr val="000000"/>
                </a:solidFill>
                <a:latin typeface="WordVisi_MSFontService"/>
              </a:rPr>
              <a:t>Therapeutic Setting</a:t>
            </a:r>
            <a:r>
              <a:rPr lang="en-GB" sz="2800" b="1" i="0" dirty="0">
                <a:solidFill>
                  <a:srgbClr val="000000"/>
                </a:solidFill>
                <a:effectLst/>
                <a:latin typeface="WordVisi_MSFontService"/>
              </a:rPr>
              <a:t>: A </a:t>
            </a:r>
            <a:r>
              <a:rPr lang="en-GB" sz="2800" b="1" dirty="0">
                <a:solidFill>
                  <a:srgbClr val="000000"/>
                </a:solidFill>
                <a:latin typeface="WordVisi_MSFontService"/>
              </a:rPr>
              <a:t>Thematic Analysis</a:t>
            </a:r>
            <a:endParaRPr lang="en-US" sz="2800" dirty="0"/>
          </a:p>
        </p:txBody>
      </p:sp>
      <p:sp>
        <p:nvSpPr>
          <p:cNvPr id="3" name="Text Placeholder 2">
            <a:extLst>
              <a:ext uri="{FF2B5EF4-FFF2-40B4-BE49-F238E27FC236}">
                <a16:creationId xmlns:a16="http://schemas.microsoft.com/office/drawing/2014/main" id="{570AE10F-E819-7A19-0772-555886F579B5}"/>
              </a:ext>
            </a:extLst>
          </p:cNvPr>
          <p:cNvSpPr>
            <a:spLocks noGrp="1"/>
          </p:cNvSpPr>
          <p:nvPr>
            <p:ph type="body" idx="1"/>
          </p:nvPr>
        </p:nvSpPr>
        <p:spPr>
          <a:xfrm>
            <a:off x="838200" y="1825625"/>
            <a:ext cx="10795000" cy="4351338"/>
          </a:xfrm>
        </p:spPr>
        <p:txBody>
          <a:bodyPr>
            <a:normAutofit/>
          </a:bodyPr>
          <a:lstStyle/>
          <a:p>
            <a:pPr algn="just" rtl="0" fontAlgn="base">
              <a:lnSpc>
                <a:spcPts val="2850"/>
              </a:lnSpc>
              <a:buFont typeface="Arial" panose="020B0604020202020204" pitchFamily="34" charset="0"/>
              <a:buChar char="•"/>
            </a:pPr>
            <a:r>
              <a:rPr lang="en-GB" b="0" i="0" dirty="0">
                <a:solidFill>
                  <a:srgbClr val="000000"/>
                </a:solidFill>
                <a:effectLst/>
                <a:latin typeface="Arial" panose="020B0604020202020204" pitchFamily="34" charset="0"/>
              </a:rPr>
              <a:t>To explore occurrences of clients discussing antidepressants within counselling. </a:t>
            </a:r>
          </a:p>
          <a:p>
            <a:pPr algn="just" rtl="0" fontAlgn="base">
              <a:lnSpc>
                <a:spcPts val="2850"/>
              </a:lnSpc>
              <a:buFont typeface="Arial" panose="020B0604020202020204" pitchFamily="34" charset="0"/>
              <a:buChar char="•"/>
            </a:pPr>
            <a:r>
              <a:rPr lang="en-GB" b="0" i="0" dirty="0">
                <a:solidFill>
                  <a:srgbClr val="000000"/>
                </a:solidFill>
                <a:effectLst/>
                <a:latin typeface="Arial" panose="020B0604020202020204" pitchFamily="34" charset="0"/>
              </a:rPr>
              <a:t>To understand counsellor’s opinions of antidepressants, and how personal experience, training, and integrative model influences this. </a:t>
            </a:r>
          </a:p>
          <a:p>
            <a:pPr algn="just" rtl="0" fontAlgn="base">
              <a:lnSpc>
                <a:spcPts val="2850"/>
              </a:lnSpc>
              <a:buFont typeface="Arial" panose="020B0604020202020204" pitchFamily="34" charset="0"/>
              <a:buChar char="•"/>
            </a:pPr>
            <a:r>
              <a:rPr lang="en-GB" b="0" i="0" dirty="0">
                <a:solidFill>
                  <a:srgbClr val="000000"/>
                </a:solidFill>
                <a:effectLst/>
                <a:latin typeface="Arial"/>
              </a:rPr>
              <a:t>To explore counsellor clinical </a:t>
            </a:r>
            <a:r>
              <a:rPr lang="en-GB">
                <a:solidFill>
                  <a:srgbClr val="000000"/>
                </a:solidFill>
                <a:latin typeface="Arial"/>
              </a:rPr>
              <a:t>decision-making</a:t>
            </a:r>
            <a:r>
              <a:rPr lang="en-GB" b="0" i="0" dirty="0">
                <a:solidFill>
                  <a:srgbClr val="000000"/>
                </a:solidFill>
                <a:effectLst/>
                <a:latin typeface="Arial"/>
              </a:rPr>
              <a:t> processes in relation to discussions of antidepressants within counselling. </a:t>
            </a:r>
          </a:p>
          <a:p>
            <a:pPr algn="just" rtl="0" fontAlgn="base">
              <a:lnSpc>
                <a:spcPts val="2850"/>
              </a:lnSpc>
              <a:buFont typeface="Arial" panose="020B0604020202020204" pitchFamily="34" charset="0"/>
              <a:buChar char="•"/>
            </a:pPr>
            <a:r>
              <a:rPr lang="en-GB" b="0" i="0" dirty="0">
                <a:solidFill>
                  <a:srgbClr val="000000"/>
                </a:solidFill>
                <a:effectLst/>
                <a:latin typeface="Arial" panose="020B0604020202020204" pitchFamily="34" charset="0"/>
              </a:rPr>
              <a:t>To understand how competent counsellors feel when discussing antidepressants, and how training prepared them for the topic. </a:t>
            </a:r>
          </a:p>
        </p:txBody>
      </p:sp>
      <p:pic>
        <p:nvPicPr>
          <p:cNvPr id="6" name="Audio 5">
            <a:extLst>
              <a:ext uri="{FF2B5EF4-FFF2-40B4-BE49-F238E27FC236}">
                <a16:creationId xmlns:a16="http://schemas.microsoft.com/office/drawing/2014/main" id="{6DB0D77C-01E8-5EBD-2F4C-CF48806D245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384388407"/>
      </p:ext>
    </p:extLst>
  </p:cSld>
  <p:clrMapOvr>
    <a:masterClrMapping/>
  </p:clrMapOvr>
  <mc:AlternateContent xmlns:mc="http://schemas.openxmlformats.org/markup-compatibility/2006" xmlns:p14="http://schemas.microsoft.com/office/powerpoint/2010/main">
    <mc:Choice Requires="p14">
      <p:transition spd="slow" p14:dur="2000" advTm="7818"/>
    </mc:Choice>
    <mc:Fallback xmlns="">
      <p:transition spd="slow" advTm="78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ook cover of a book&#10;&#10;Description automatically generated">
            <a:extLst>
              <a:ext uri="{FF2B5EF4-FFF2-40B4-BE49-F238E27FC236}">
                <a16:creationId xmlns:a16="http://schemas.microsoft.com/office/drawing/2014/main" id="{6B2425EC-747E-49B5-F67E-D7EB002F15A8}"/>
              </a:ext>
            </a:extLst>
          </p:cNvPr>
          <p:cNvPicPr>
            <a:picLocks noChangeAspect="1"/>
          </p:cNvPicPr>
          <p:nvPr/>
        </p:nvPicPr>
        <p:blipFill>
          <a:blip r:embed="rId5"/>
          <a:stretch>
            <a:fillRect/>
          </a:stretch>
        </p:blipFill>
        <p:spPr>
          <a:xfrm>
            <a:off x="3690290" y="836"/>
            <a:ext cx="4811419" cy="6852903"/>
          </a:xfrm>
          <a:prstGeom prst="rect">
            <a:avLst/>
          </a:prstGeom>
          <a:noFill/>
        </p:spPr>
      </p:pic>
      <p:pic>
        <p:nvPicPr>
          <p:cNvPr id="6" name="Audio 5">
            <a:extLst>
              <a:ext uri="{FF2B5EF4-FFF2-40B4-BE49-F238E27FC236}">
                <a16:creationId xmlns:a16="http://schemas.microsoft.com/office/drawing/2014/main" id="{99032B03-27D2-7A05-B857-3502B9318C4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128494820"/>
      </p:ext>
    </p:extLst>
  </p:cSld>
  <p:clrMapOvr>
    <a:masterClrMapping/>
  </p:clrMapOvr>
  <mc:AlternateContent xmlns:mc="http://schemas.openxmlformats.org/markup-compatibility/2006" xmlns:p14="http://schemas.microsoft.com/office/powerpoint/2010/main">
    <mc:Choice Requires="p14">
      <p:transition spd="med" p14:dur="700" advTm="40085">
        <p:fade/>
      </p:transition>
    </mc:Choice>
    <mc:Fallback xmlns="">
      <p:transition spd="med" advTm="4008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hand holding a microphone&#10;&#10;Description automatically generated">
            <a:extLst>
              <a:ext uri="{FF2B5EF4-FFF2-40B4-BE49-F238E27FC236}">
                <a16:creationId xmlns:a16="http://schemas.microsoft.com/office/drawing/2014/main" id="{E38E031E-FB42-AE56-4B54-5E1C2912A31D}"/>
              </a:ext>
            </a:extLst>
          </p:cNvPr>
          <p:cNvPicPr>
            <a:picLocks noChangeAspect="1"/>
          </p:cNvPicPr>
          <p:nvPr/>
        </p:nvPicPr>
        <p:blipFill rotWithShape="1">
          <a:blip r:embed="rId5"/>
          <a:srcRect r="15724" b="1"/>
          <a:stretch/>
        </p:blipFill>
        <p:spPr>
          <a:xfrm>
            <a:off x="2780647" y="987429"/>
            <a:ext cx="6172200" cy="4873625"/>
          </a:xfrm>
          <a:prstGeom prst="rect">
            <a:avLst/>
          </a:prstGeom>
          <a:noFill/>
        </p:spPr>
      </p:pic>
      <p:pic>
        <p:nvPicPr>
          <p:cNvPr id="6" name="Audio 5">
            <a:extLst>
              <a:ext uri="{FF2B5EF4-FFF2-40B4-BE49-F238E27FC236}">
                <a16:creationId xmlns:a16="http://schemas.microsoft.com/office/drawing/2014/main" id="{955D4D4D-BA50-F0DB-1DFF-4989F8ABD09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18785729"/>
      </p:ext>
    </p:extLst>
  </p:cSld>
  <p:clrMapOvr>
    <a:masterClrMapping/>
  </p:clrMapOvr>
  <mc:AlternateContent xmlns:mc="http://schemas.openxmlformats.org/markup-compatibility/2006" xmlns:p14="http://schemas.microsoft.com/office/powerpoint/2010/main">
    <mc:Choice Requires="p14">
      <p:transition spd="med" p14:dur="700" advTm="134037">
        <p:fade/>
      </p:transition>
    </mc:Choice>
    <mc:Fallback xmlns="">
      <p:transition spd="med" advTm="13403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15F73-7EB6-3148-15CE-041FCA568307}"/>
              </a:ext>
            </a:extLst>
          </p:cNvPr>
          <p:cNvSpPr>
            <a:spLocks noGrp="1"/>
          </p:cNvSpPr>
          <p:nvPr>
            <p:ph type="title"/>
          </p:nvPr>
        </p:nvSpPr>
        <p:spPr>
          <a:xfrm>
            <a:off x="839788" y="457200"/>
            <a:ext cx="10512424" cy="1169069"/>
          </a:xfrm>
        </p:spPr>
        <p:txBody>
          <a:bodyPr>
            <a:normAutofit/>
          </a:bodyPr>
          <a:lstStyle/>
          <a:p>
            <a:r>
              <a:rPr lang="en-GB" b="1" dirty="0">
                <a:solidFill>
                  <a:srgbClr val="000000"/>
                </a:solidFill>
                <a:latin typeface="WordVisi_MSFontService"/>
              </a:rPr>
              <a:t>Exploring Therapists</a:t>
            </a:r>
            <a:r>
              <a:rPr lang="en-GB" b="1" i="0" dirty="0">
                <a:solidFill>
                  <a:srgbClr val="000000"/>
                </a:solidFill>
                <a:effectLst/>
                <a:latin typeface="WordVisi_MSFontService"/>
              </a:rPr>
              <a:t>’ </a:t>
            </a:r>
            <a:r>
              <a:rPr lang="en-GB" b="1" dirty="0">
                <a:solidFill>
                  <a:srgbClr val="000000"/>
                </a:solidFill>
                <a:latin typeface="WordVisi_MSFontService"/>
              </a:rPr>
              <a:t>Experiences Of Interpreter-mediated Psychotherapy</a:t>
            </a:r>
            <a:endParaRPr lang="en-US" b="1" dirty="0"/>
          </a:p>
        </p:txBody>
      </p:sp>
      <p:sp>
        <p:nvSpPr>
          <p:cNvPr id="4" name="Text Placeholder 3">
            <a:extLst>
              <a:ext uri="{FF2B5EF4-FFF2-40B4-BE49-F238E27FC236}">
                <a16:creationId xmlns:a16="http://schemas.microsoft.com/office/drawing/2014/main" id="{2D04D61B-A38F-91C0-799B-B175E8113941}"/>
              </a:ext>
            </a:extLst>
          </p:cNvPr>
          <p:cNvSpPr>
            <a:spLocks noGrp="1"/>
          </p:cNvSpPr>
          <p:nvPr>
            <p:ph type="body" sz="half" idx="2"/>
          </p:nvPr>
        </p:nvSpPr>
        <p:spPr>
          <a:xfrm>
            <a:off x="839788" y="2057400"/>
            <a:ext cx="10920412" cy="3811588"/>
          </a:xfrm>
        </p:spPr>
        <p:txBody>
          <a:bodyPr>
            <a:normAutofit/>
          </a:bodyPr>
          <a:lstStyle/>
          <a:p>
            <a:pPr algn="l" rtl="0" fontAlgn="base">
              <a:lnSpc>
                <a:spcPts val="2850"/>
              </a:lnSpc>
              <a:buFont typeface="Arial" panose="020B0604020202020204" pitchFamily="34" charset="0"/>
              <a:buChar char="•"/>
            </a:pPr>
            <a:r>
              <a:rPr lang="en-GB" sz="2400" b="0" i="0" dirty="0">
                <a:solidFill>
                  <a:srgbClr val="000000"/>
                </a:solidFill>
                <a:effectLst/>
                <a:latin typeface="Arial" panose="020B0604020202020204" pitchFamily="34" charset="0"/>
              </a:rPr>
              <a:t> The perceived impact of interpreters on the establishment and maintenance of the therapeutic alliance   </a:t>
            </a:r>
          </a:p>
          <a:p>
            <a:pPr algn="l" rtl="0" fontAlgn="base">
              <a:lnSpc>
                <a:spcPts val="2850"/>
              </a:lnSpc>
              <a:buFont typeface="Arial" panose="020B0604020202020204" pitchFamily="34" charset="0"/>
              <a:buChar char="•"/>
            </a:pPr>
            <a:r>
              <a:rPr lang="en-GB" sz="2400" b="0" i="0" dirty="0">
                <a:solidFill>
                  <a:srgbClr val="000000"/>
                </a:solidFill>
                <a:effectLst/>
                <a:latin typeface="Arial"/>
              </a:rPr>
              <a:t> Strategies and challenges encountered in managing (or not managing) the impact of interpreters   </a:t>
            </a:r>
          </a:p>
          <a:p>
            <a:pPr algn="l" rtl="0" fontAlgn="base">
              <a:lnSpc>
                <a:spcPts val="2850"/>
              </a:lnSpc>
              <a:buFont typeface="Arial" panose="020B0604020202020204" pitchFamily="34" charset="0"/>
              <a:buChar char="•"/>
            </a:pPr>
            <a:r>
              <a:rPr lang="en-GB" sz="2400" b="0" i="0" dirty="0">
                <a:solidFill>
                  <a:srgbClr val="000000"/>
                </a:solidFill>
                <a:effectLst/>
                <a:latin typeface="Arial" panose="020B0604020202020204" pitchFamily="34" charset="0"/>
              </a:rPr>
              <a:t> Whether existing guidelines for working with interpreters within a psychotherapy setting felt applicable and relevant to their experiences   </a:t>
            </a:r>
          </a:p>
          <a:p>
            <a:pPr algn="l" rtl="0" fontAlgn="base">
              <a:lnSpc>
                <a:spcPts val="2850"/>
              </a:lnSpc>
              <a:buFont typeface="Arial" panose="020B0604020202020204" pitchFamily="34" charset="0"/>
              <a:buChar char="•"/>
            </a:pPr>
            <a:r>
              <a:rPr lang="en-GB" sz="2400" b="0" i="0" dirty="0">
                <a:solidFill>
                  <a:srgbClr val="000000"/>
                </a:solidFill>
                <a:effectLst/>
                <a:latin typeface="Arial" panose="020B0604020202020204" pitchFamily="34" charset="0"/>
              </a:rPr>
              <a:t> Whether any training and support around working with interpreters felt sufficient   </a:t>
            </a:r>
          </a:p>
          <a:p>
            <a:endParaRPr lang="en-US" sz="2000" dirty="0"/>
          </a:p>
        </p:txBody>
      </p:sp>
      <p:pic>
        <p:nvPicPr>
          <p:cNvPr id="8" name="Audio 7">
            <a:extLst>
              <a:ext uri="{FF2B5EF4-FFF2-40B4-BE49-F238E27FC236}">
                <a16:creationId xmlns:a16="http://schemas.microsoft.com/office/drawing/2014/main" id="{23C1E148-29C7-A8D4-C470-E287B4871D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34150897"/>
      </p:ext>
    </p:extLst>
  </p:cSld>
  <p:clrMapOvr>
    <a:masterClrMapping/>
  </p:clrMapOvr>
  <mc:AlternateContent xmlns:mc="http://schemas.openxmlformats.org/markup-compatibility/2006" xmlns:p14="http://schemas.microsoft.com/office/powerpoint/2010/main">
    <mc:Choice Requires="p14">
      <p:transition spd="med" p14:dur="700" advTm="132405">
        <p:fade/>
      </p:transition>
    </mc:Choice>
    <mc:Fallback xmlns="">
      <p:transition spd="med" advTm="13240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descr="Discourse Analysis. Discourse analysis — What Speakers Do… | by Mrs Goodman  | Medium">
            <a:extLst>
              <a:ext uri="{FF2B5EF4-FFF2-40B4-BE49-F238E27FC236}">
                <a16:creationId xmlns:a16="http://schemas.microsoft.com/office/drawing/2014/main" id="{95EC199B-DE11-19BF-0730-8DD59BEE453C}"/>
              </a:ext>
            </a:extLst>
          </p:cNvPr>
          <p:cNvPicPr>
            <a:picLocks noChangeAspect="1"/>
          </p:cNvPicPr>
          <p:nvPr/>
        </p:nvPicPr>
        <p:blipFill>
          <a:blip r:embed="rId5"/>
          <a:srcRect r="2" b="24758"/>
          <a:stretch>
            <a:fillRect/>
          </a:stretch>
        </p:blipFill>
        <p:spPr>
          <a:xfrm>
            <a:off x="20" y="1282"/>
            <a:ext cx="12191980" cy="6856718"/>
          </a:xfrm>
          <a:prstGeom prst="rect">
            <a:avLst/>
          </a:prstGeom>
        </p:spPr>
      </p:pic>
      <p:pic>
        <p:nvPicPr>
          <p:cNvPr id="5" name="Audio 4">
            <a:extLst>
              <a:ext uri="{FF2B5EF4-FFF2-40B4-BE49-F238E27FC236}">
                <a16:creationId xmlns:a16="http://schemas.microsoft.com/office/drawing/2014/main" id="{753D3AB9-6109-E2B4-607D-B88CA72A0B3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726570933"/>
      </p:ext>
    </p:extLst>
  </p:cSld>
  <p:clrMapOvr>
    <a:masterClrMapping/>
  </p:clrMapOvr>
  <mc:AlternateContent xmlns:mc="http://schemas.openxmlformats.org/markup-compatibility/2006" xmlns:p14="http://schemas.microsoft.com/office/powerpoint/2010/main">
    <mc:Choice Requires="p14">
      <p:transition spd="med" p14:dur="700" advTm="123424">
        <p:fade/>
      </p:transition>
    </mc:Choice>
    <mc:Fallback xmlns="">
      <p:transition spd="med" advTm="12342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red and yellow fist with black text&#10;&#10;Description automatically generated">
            <a:extLst>
              <a:ext uri="{FF2B5EF4-FFF2-40B4-BE49-F238E27FC236}">
                <a16:creationId xmlns:a16="http://schemas.microsoft.com/office/drawing/2014/main" id="{A54D9A08-4861-06AC-6103-51FB42787B94}"/>
              </a:ext>
            </a:extLst>
          </p:cNvPr>
          <p:cNvPicPr>
            <a:picLocks noChangeAspect="1"/>
          </p:cNvPicPr>
          <p:nvPr/>
        </p:nvPicPr>
        <p:blipFill rotWithShape="1">
          <a:blip r:embed="rId5"/>
          <a:srcRect l="18039" r="-392" b="521"/>
          <a:stretch/>
        </p:blipFill>
        <p:spPr>
          <a:xfrm>
            <a:off x="2144152" y="467186"/>
            <a:ext cx="7893423" cy="5914109"/>
          </a:xfrm>
          <a:prstGeom prst="rect">
            <a:avLst/>
          </a:prstGeom>
          <a:noFill/>
        </p:spPr>
      </p:pic>
      <p:pic>
        <p:nvPicPr>
          <p:cNvPr id="7" name="Audio 6">
            <a:extLst>
              <a:ext uri="{FF2B5EF4-FFF2-40B4-BE49-F238E27FC236}">
                <a16:creationId xmlns:a16="http://schemas.microsoft.com/office/drawing/2014/main" id="{0B30B8FE-A656-DC6D-1244-D9F25451D0F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188997721"/>
      </p:ext>
    </p:extLst>
  </p:cSld>
  <p:clrMapOvr>
    <a:masterClrMapping/>
  </p:clrMapOvr>
  <mc:AlternateContent xmlns:mc="http://schemas.openxmlformats.org/markup-compatibility/2006" xmlns:p14="http://schemas.microsoft.com/office/powerpoint/2010/main">
    <mc:Choice Requires="p14">
      <p:transition spd="med" p14:dur="700" advTm="66976">
        <p:fade/>
      </p:transition>
    </mc:Choice>
    <mc:Fallback xmlns="">
      <p:transition spd="med" advTm="6697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C28A0-0003-6BCD-3665-8A22397CCDAE}"/>
              </a:ext>
            </a:extLst>
          </p:cNvPr>
          <p:cNvSpPr>
            <a:spLocks noGrp="1"/>
          </p:cNvSpPr>
          <p:nvPr>
            <p:ph type="title"/>
          </p:nvPr>
        </p:nvSpPr>
        <p:spPr>
          <a:xfrm>
            <a:off x="518946" y="296779"/>
            <a:ext cx="10512424" cy="1600200"/>
          </a:xfrm>
        </p:spPr>
        <p:txBody>
          <a:bodyPr>
            <a:normAutofit/>
          </a:bodyPr>
          <a:lstStyle/>
          <a:p>
            <a:pPr algn="just"/>
            <a:r>
              <a:rPr lang="en-US" b="1" i="0" dirty="0">
                <a:solidFill>
                  <a:srgbClr val="000000"/>
                </a:solidFill>
                <a:effectLst/>
                <a:latin typeface="WordVisi_MSFontService"/>
              </a:rPr>
              <a:t>Discourse </a:t>
            </a:r>
            <a:r>
              <a:rPr lang="en-US" b="1" dirty="0">
                <a:solidFill>
                  <a:srgbClr val="000000"/>
                </a:solidFill>
                <a:latin typeface="WordVisi_MSFontService"/>
              </a:rPr>
              <a:t>About Intercourse</a:t>
            </a:r>
            <a:r>
              <a:rPr lang="en-US" b="1" i="0" dirty="0">
                <a:solidFill>
                  <a:srgbClr val="000000"/>
                </a:solidFill>
                <a:effectLst/>
                <a:latin typeface="WordVisi_MSFontService"/>
              </a:rPr>
              <a:t>: </a:t>
            </a:r>
            <a:r>
              <a:rPr lang="en-US" b="1" dirty="0">
                <a:solidFill>
                  <a:srgbClr val="000000"/>
                </a:solidFill>
                <a:latin typeface="WordVisi_MSFontService"/>
              </a:rPr>
              <a:t>A Critical Discourse Analysis Of </a:t>
            </a:r>
            <a:r>
              <a:rPr lang="en-US" b="1">
                <a:solidFill>
                  <a:srgbClr val="000000"/>
                </a:solidFill>
                <a:latin typeface="WordVisi_MSFontService"/>
              </a:rPr>
              <a:t>Qualified Person-</a:t>
            </a:r>
            <a:r>
              <a:rPr lang="en-US" b="1" err="1">
                <a:solidFill>
                  <a:srgbClr val="000000"/>
                </a:solidFill>
                <a:latin typeface="WordVisi_MSFontService"/>
              </a:rPr>
              <a:t>Centred</a:t>
            </a:r>
            <a:r>
              <a:rPr lang="en-US" b="1" dirty="0">
                <a:solidFill>
                  <a:srgbClr val="000000"/>
                </a:solidFill>
                <a:latin typeface="WordVisi_MSFontService"/>
              </a:rPr>
              <a:t> Therapists Experiences Of Discussing Sex With Their Clients</a:t>
            </a:r>
            <a:endParaRPr lang="en-US" b="1" dirty="0"/>
          </a:p>
        </p:txBody>
      </p:sp>
      <p:sp>
        <p:nvSpPr>
          <p:cNvPr id="4" name="Text Placeholder 3">
            <a:extLst>
              <a:ext uri="{FF2B5EF4-FFF2-40B4-BE49-F238E27FC236}">
                <a16:creationId xmlns:a16="http://schemas.microsoft.com/office/drawing/2014/main" id="{2C6A070D-6365-AC49-3204-C03AEB6B7F60}"/>
              </a:ext>
            </a:extLst>
          </p:cNvPr>
          <p:cNvSpPr>
            <a:spLocks noGrp="1"/>
          </p:cNvSpPr>
          <p:nvPr>
            <p:ph type="body" sz="half" idx="2"/>
          </p:nvPr>
        </p:nvSpPr>
        <p:spPr>
          <a:xfrm>
            <a:off x="428709" y="2298032"/>
            <a:ext cx="10691812" cy="4559300"/>
          </a:xfrm>
        </p:spPr>
        <p:txBody>
          <a:bodyPr>
            <a:normAutofit/>
          </a:bodyPr>
          <a:lstStyle/>
          <a:p>
            <a:pPr algn="just" fontAlgn="base">
              <a:lnSpc>
                <a:spcPts val="2850"/>
              </a:lnSpc>
              <a:buFont typeface="Arial" panose="020B0604020202020204" pitchFamily="34" charset="0"/>
              <a:buChar char="•"/>
            </a:pPr>
            <a:r>
              <a:rPr lang="en-GB" sz="2400" dirty="0">
                <a:solidFill>
                  <a:srgbClr val="000000"/>
                </a:solidFill>
                <a:latin typeface="Arial"/>
              </a:rPr>
              <a:t> </a:t>
            </a:r>
            <a:r>
              <a:rPr lang="en-GB" sz="2400" b="0" i="0" dirty="0">
                <a:solidFill>
                  <a:srgbClr val="000000"/>
                </a:solidFill>
                <a:effectLst/>
                <a:latin typeface="Arial"/>
              </a:rPr>
              <a:t>To identify the specific situations and contexts in which person-centred therapists make deliberate decisions on whether or not to address sex with their clients in therapy. </a:t>
            </a:r>
          </a:p>
          <a:p>
            <a:pPr algn="just" rtl="0" fontAlgn="base">
              <a:lnSpc>
                <a:spcPts val="2850"/>
              </a:lnSpc>
              <a:buFont typeface="Arial" panose="020B0604020202020204" pitchFamily="34" charset="0"/>
              <a:buChar char="•"/>
            </a:pPr>
            <a:r>
              <a:rPr lang="en-GB" sz="2400" b="0" i="0" dirty="0">
                <a:solidFill>
                  <a:srgbClr val="000000"/>
                </a:solidFill>
                <a:effectLst/>
                <a:latin typeface="Arial" panose="020B0604020202020204" pitchFamily="34" charset="0"/>
              </a:rPr>
              <a:t> To understand therapist comfort or discomfort with the issue of sex in connection to their own identity and experiences. </a:t>
            </a:r>
          </a:p>
          <a:p>
            <a:pPr algn="just" rtl="0" fontAlgn="base">
              <a:lnSpc>
                <a:spcPts val="2850"/>
              </a:lnSpc>
              <a:buFont typeface="Arial" panose="020B0604020202020204" pitchFamily="34" charset="0"/>
              <a:buChar char="•"/>
            </a:pPr>
            <a:r>
              <a:rPr lang="en-GB" sz="2400" b="0" i="0" dirty="0">
                <a:solidFill>
                  <a:srgbClr val="000000"/>
                </a:solidFill>
                <a:effectLst/>
                <a:latin typeface="Arial"/>
              </a:rPr>
              <a:t> To consider how the therapist’s understanding of the person-centred model of therapy impacts on therapeutic practice regarding sex. </a:t>
            </a:r>
          </a:p>
          <a:p>
            <a:pPr algn="just" rtl="0" fontAlgn="base">
              <a:lnSpc>
                <a:spcPts val="2850"/>
              </a:lnSpc>
              <a:buFont typeface="Arial" panose="020B0604020202020204" pitchFamily="34" charset="0"/>
              <a:buChar char="•"/>
            </a:pPr>
            <a:r>
              <a:rPr lang="en-GB" sz="2400" b="0" i="0" dirty="0">
                <a:solidFill>
                  <a:srgbClr val="000000"/>
                </a:solidFill>
                <a:effectLst/>
                <a:latin typeface="Arial"/>
              </a:rPr>
              <a:t> To identify the influence of wider structures which impact on therapist practice regarding the issue of sex. </a:t>
            </a:r>
          </a:p>
          <a:p>
            <a:endParaRPr lang="en-US" sz="2000" dirty="0"/>
          </a:p>
        </p:txBody>
      </p:sp>
      <p:pic>
        <p:nvPicPr>
          <p:cNvPr id="8" name="Audio 7">
            <a:extLst>
              <a:ext uri="{FF2B5EF4-FFF2-40B4-BE49-F238E27FC236}">
                <a16:creationId xmlns:a16="http://schemas.microsoft.com/office/drawing/2014/main" id="{4306BA70-90CC-A547-35D7-AA05C5D5817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028437148"/>
      </p:ext>
    </p:extLst>
  </p:cSld>
  <p:clrMapOvr>
    <a:masterClrMapping/>
  </p:clrMapOvr>
  <mc:AlternateContent xmlns:mc="http://schemas.openxmlformats.org/markup-compatibility/2006" xmlns:p14="http://schemas.microsoft.com/office/powerpoint/2010/main">
    <mc:Choice Requires="p14">
      <p:transition spd="med" p14:dur="700" advTm="122400">
        <p:fade/>
      </p:transition>
    </mc:Choice>
    <mc:Fallback xmlns="">
      <p:transition spd="med" advTm="1224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Picture 8" descr="Decoding Narrative Analysis vs Thematic Analysis | Looppanel">
            <a:extLst>
              <a:ext uri="{FF2B5EF4-FFF2-40B4-BE49-F238E27FC236}">
                <a16:creationId xmlns:a16="http://schemas.microsoft.com/office/drawing/2014/main" id="{2B61FA21-B42E-4716-6031-AF272AFD9EFF}"/>
              </a:ext>
            </a:extLst>
          </p:cNvPr>
          <p:cNvPicPr>
            <a:picLocks noChangeAspect="1"/>
          </p:cNvPicPr>
          <p:nvPr/>
        </p:nvPicPr>
        <p:blipFill>
          <a:blip r:embed="rId5"/>
          <a:srcRect r="1760"/>
          <a:stretch>
            <a:fillRect/>
          </a:stretch>
        </p:blipFill>
        <p:spPr>
          <a:xfrm>
            <a:off x="20" y="1282"/>
            <a:ext cx="12191980" cy="6856718"/>
          </a:xfrm>
          <a:prstGeom prst="rect">
            <a:avLst/>
          </a:prstGeom>
        </p:spPr>
      </p:pic>
      <p:pic>
        <p:nvPicPr>
          <p:cNvPr id="6" name="Audio 5">
            <a:extLst>
              <a:ext uri="{FF2B5EF4-FFF2-40B4-BE49-F238E27FC236}">
                <a16:creationId xmlns:a16="http://schemas.microsoft.com/office/drawing/2014/main" id="{31BED1A9-E7AA-2506-CCF1-01972F5D1EA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741848487"/>
      </p:ext>
    </p:extLst>
  </p:cSld>
  <p:clrMapOvr>
    <a:masterClrMapping/>
  </p:clrMapOvr>
  <mc:AlternateContent xmlns:mc="http://schemas.openxmlformats.org/markup-compatibility/2006" xmlns:p14="http://schemas.microsoft.com/office/powerpoint/2010/main">
    <mc:Choice Requires="p14">
      <p:transition spd="slow" p14:dur="2000" advTm="109962"/>
    </mc:Choice>
    <mc:Fallback xmlns="">
      <p:transition spd="slow" advTm="1099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What is a Narrative Analysis? | Blog">
            <a:extLst>
              <a:ext uri="{FF2B5EF4-FFF2-40B4-BE49-F238E27FC236}">
                <a16:creationId xmlns:a16="http://schemas.microsoft.com/office/drawing/2014/main" id="{7F0950C3-341E-0D55-779A-65EE67A10ED0}"/>
              </a:ext>
            </a:extLst>
          </p:cNvPr>
          <p:cNvPicPr>
            <a:picLocks noChangeAspect="1"/>
          </p:cNvPicPr>
          <p:nvPr/>
        </p:nvPicPr>
        <p:blipFill>
          <a:blip r:embed="rId5"/>
          <a:stretch>
            <a:fillRect/>
          </a:stretch>
        </p:blipFill>
        <p:spPr>
          <a:xfrm>
            <a:off x="3145608" y="-1993"/>
            <a:ext cx="5900785" cy="6861984"/>
          </a:xfrm>
          <a:prstGeom prst="rect">
            <a:avLst/>
          </a:prstGeom>
        </p:spPr>
      </p:pic>
      <p:pic>
        <p:nvPicPr>
          <p:cNvPr id="6" name="Audio 5">
            <a:extLst>
              <a:ext uri="{FF2B5EF4-FFF2-40B4-BE49-F238E27FC236}">
                <a16:creationId xmlns:a16="http://schemas.microsoft.com/office/drawing/2014/main" id="{0AAD3AD6-C1D6-5ACD-6CC1-78BAA059E15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217205860"/>
      </p:ext>
    </p:extLst>
  </p:cSld>
  <p:clrMapOvr>
    <a:masterClrMapping/>
  </p:clrMapOvr>
  <mc:AlternateContent xmlns:mc="http://schemas.openxmlformats.org/markup-compatibility/2006" xmlns:p14="http://schemas.microsoft.com/office/powerpoint/2010/main">
    <mc:Choice Requires="p14">
      <p:transition spd="slow" p14:dur="2000" advTm="72778"/>
    </mc:Choice>
    <mc:Fallback xmlns="">
      <p:transition spd="slow" advTm="72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E6582-FB32-D56B-84CF-5B8A3C0FE095}"/>
              </a:ext>
            </a:extLst>
          </p:cNvPr>
          <p:cNvSpPr>
            <a:spLocks noGrp="1"/>
          </p:cNvSpPr>
          <p:nvPr>
            <p:ph type="title"/>
          </p:nvPr>
        </p:nvSpPr>
        <p:spPr/>
        <p:txBody>
          <a:bodyPr/>
          <a:lstStyle/>
          <a:p>
            <a:r>
              <a:rPr lang="en-GB" b="1" dirty="0"/>
              <a:t>Experiencing Social Support In Professional Rugby Union </a:t>
            </a:r>
            <a:endParaRPr lang="en-US" b="1" dirty="0"/>
          </a:p>
        </p:txBody>
      </p:sp>
      <p:sp>
        <p:nvSpPr>
          <p:cNvPr id="3" name="Text Placeholder 2">
            <a:extLst>
              <a:ext uri="{FF2B5EF4-FFF2-40B4-BE49-F238E27FC236}">
                <a16:creationId xmlns:a16="http://schemas.microsoft.com/office/drawing/2014/main" id="{8CCBA53E-0F93-5CAA-F3BC-616BF873199E}"/>
              </a:ext>
            </a:extLst>
          </p:cNvPr>
          <p:cNvSpPr>
            <a:spLocks noGrp="1"/>
          </p:cNvSpPr>
          <p:nvPr>
            <p:ph type="body" idx="1"/>
          </p:nvPr>
        </p:nvSpPr>
        <p:spPr>
          <a:xfrm>
            <a:off x="838200" y="1986046"/>
            <a:ext cx="10515600" cy="4351338"/>
          </a:xfrm>
        </p:spPr>
        <p:txBody>
          <a:bodyPr>
            <a:normAutofit/>
          </a:bodyPr>
          <a:lstStyle/>
          <a:p>
            <a:r>
              <a:rPr lang="en-GB" dirty="0"/>
              <a:t>To explore how players have come to rely on different sources of support at different stages of their rugby development</a:t>
            </a:r>
          </a:p>
          <a:p>
            <a:r>
              <a:rPr lang="en-GB" dirty="0"/>
              <a:t>Consider the changing nature of the stresses and pressures of the professional game. </a:t>
            </a:r>
          </a:p>
          <a:p>
            <a:r>
              <a:rPr lang="en-GB" dirty="0"/>
              <a:t>Appreciate how social support has changed over the players’ careers</a:t>
            </a:r>
            <a:endParaRPr lang="en-US" dirty="0"/>
          </a:p>
        </p:txBody>
      </p:sp>
      <p:pic>
        <p:nvPicPr>
          <p:cNvPr id="6" name="Audio 5">
            <a:extLst>
              <a:ext uri="{FF2B5EF4-FFF2-40B4-BE49-F238E27FC236}">
                <a16:creationId xmlns:a16="http://schemas.microsoft.com/office/drawing/2014/main" id="{CCC3B5C9-8AC0-0F68-7694-DABF7FE5B12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801549022"/>
      </p:ext>
    </p:extLst>
  </p:cSld>
  <p:clrMapOvr>
    <a:masterClrMapping/>
  </p:clrMapOvr>
  <mc:AlternateContent xmlns:mc="http://schemas.openxmlformats.org/markup-compatibility/2006" xmlns:p14="http://schemas.microsoft.com/office/powerpoint/2010/main">
    <mc:Choice Requires="p14">
      <p:transition spd="slow" p14:dur="2000" advTm="204938"/>
    </mc:Choice>
    <mc:Fallback xmlns="">
      <p:transition spd="slow" advTm="204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grpSp>
        <p:nvGrpSpPr>
          <p:cNvPr id="14" name="Group 7">
            <a:extLst>
              <a:ext uri="{FF2B5EF4-FFF2-40B4-BE49-F238E27FC236}">
                <a16:creationId xmlns:a16="http://schemas.microsoft.com/office/drawing/2014/main" id="{0A18D471-708A-40E6-B998-65CD717785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6" cy="6858000"/>
            <a:chOff x="1" y="0"/>
            <a:chExt cx="12191996" cy="6858000"/>
          </a:xfrm>
        </p:grpSpPr>
        <p:sp>
          <p:nvSpPr>
            <p:cNvPr id="9" name="Rectangle 8">
              <a:extLst>
                <a:ext uri="{FF2B5EF4-FFF2-40B4-BE49-F238E27FC236}">
                  <a16:creationId xmlns:a16="http://schemas.microsoft.com/office/drawing/2014/main" id="{2BA89D80-A205-4952-A46F-A135B693B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tx1"/>
            </a:solidFill>
            <a:ln w="0">
              <a:noFill/>
              <a:prstDash val="solid"/>
              <a:round/>
              <a:headEnd/>
              <a:tailEnd/>
            </a:ln>
          </p:spPr>
          <p:txBody>
            <a:bodyPr rtlCol="0" anchor="ctr"/>
            <a:lstStyle/>
            <a:p>
              <a:pPr algn="ctr" defTabSz="457200"/>
              <a:endParaRPr lang="en-US">
                <a:solidFill>
                  <a:schemeClr val="tx1"/>
                </a:solidFill>
              </a:endParaRPr>
            </a:p>
          </p:txBody>
        </p:sp>
        <p:sp>
          <p:nvSpPr>
            <p:cNvPr id="15" name="Rectangle 9">
              <a:extLst>
                <a:ext uri="{FF2B5EF4-FFF2-40B4-BE49-F238E27FC236}">
                  <a16:creationId xmlns:a16="http://schemas.microsoft.com/office/drawing/2014/main" id="{FFF73490-1CDC-4DA0-A5DC-3F4139460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a:solidFill>
                  <a:schemeClr val="tx1"/>
                </a:solidFill>
              </a:endParaRPr>
            </a:p>
          </p:txBody>
        </p:sp>
      </p:grpSp>
      <p:sp>
        <p:nvSpPr>
          <p:cNvPr id="2" name="Title 1">
            <a:extLst>
              <a:ext uri="{FF2B5EF4-FFF2-40B4-BE49-F238E27FC236}">
                <a16:creationId xmlns:a16="http://schemas.microsoft.com/office/drawing/2014/main" id="{E4E0F58B-55B7-9B71-2015-114B9FB8BFD6}"/>
              </a:ext>
            </a:extLst>
          </p:cNvPr>
          <p:cNvSpPr>
            <a:spLocks noGrp="1"/>
          </p:cNvSpPr>
          <p:nvPr>
            <p:ph type="title"/>
          </p:nvPr>
        </p:nvSpPr>
        <p:spPr>
          <a:xfrm>
            <a:off x="761261" y="776436"/>
            <a:ext cx="5282519" cy="4504620"/>
          </a:xfrm>
        </p:spPr>
        <p:txBody>
          <a:bodyPr vert="horz" lIns="91440" tIns="45720" rIns="91440" bIns="45720" rtlCol="0" anchor="ctr">
            <a:normAutofit fontScale="90000"/>
          </a:bodyPr>
          <a:lstStyle/>
          <a:p>
            <a:pPr>
              <a:lnSpc>
                <a:spcPct val="150000"/>
              </a:lnSpc>
              <a:spcBef>
                <a:spcPts val="1000"/>
              </a:spcBef>
            </a:pPr>
            <a:r>
              <a:rPr lang="en-US" sz="2200" kern="1200" dirty="0">
                <a:solidFill>
                  <a:schemeClr val="bg1"/>
                </a:solidFill>
                <a:latin typeface="+mj-lt"/>
                <a:ea typeface="+mj-ea"/>
                <a:cs typeface="+mj-cs"/>
              </a:rPr>
              <a:t> </a:t>
            </a:r>
            <a:br>
              <a:rPr lang="en-US" sz="2200" kern="1200" dirty="0">
                <a:latin typeface="+mj-lt"/>
                <a:ea typeface="+mj-ea"/>
                <a:cs typeface="+mj-cs"/>
              </a:rPr>
            </a:br>
            <a:r>
              <a:rPr lang="en-US" sz="2200" kern="1200" dirty="0">
                <a:solidFill>
                  <a:schemeClr val="bg1"/>
                </a:solidFill>
                <a:latin typeface="+mj-lt"/>
                <a:ea typeface="+mj-ea"/>
                <a:cs typeface="+mj-cs"/>
              </a:rPr>
              <a:t>Which method seems relevant to the knowledge you'd like to produce? </a:t>
            </a:r>
            <a:endParaRPr lang="en-US" sz="2200" kern="1200" dirty="0">
              <a:solidFill>
                <a:schemeClr val="bg1"/>
              </a:solidFill>
              <a:latin typeface="+mj-lt"/>
              <a:ea typeface="+mj-ea"/>
              <a:cs typeface="Arial"/>
            </a:endParaRPr>
          </a:p>
          <a:p>
            <a:pPr>
              <a:lnSpc>
                <a:spcPct val="150000"/>
              </a:lnSpc>
              <a:spcBef>
                <a:spcPts val="1000"/>
              </a:spcBef>
            </a:pPr>
            <a:r>
              <a:rPr lang="en-US" sz="2200" kern="1200" dirty="0">
                <a:solidFill>
                  <a:schemeClr val="bg1"/>
                </a:solidFill>
                <a:ea typeface="+mj-ea"/>
              </a:rPr>
              <a:t>What do you think it will </a:t>
            </a:r>
            <a:r>
              <a:rPr lang="en-US" sz="2200" u="sng" kern="1200" dirty="0">
                <a:solidFill>
                  <a:schemeClr val="bg1"/>
                </a:solidFill>
                <a:ea typeface="+mj-ea"/>
              </a:rPr>
              <a:t>enable</a:t>
            </a:r>
            <a:r>
              <a:rPr lang="en-US" sz="2200" kern="1200" dirty="0">
                <a:solidFill>
                  <a:schemeClr val="bg1"/>
                </a:solidFill>
                <a:ea typeface="+mj-ea"/>
              </a:rPr>
              <a:t> you to discover? </a:t>
            </a:r>
            <a:endParaRPr lang="en-US" sz="2200" kern="1200" dirty="0">
              <a:solidFill>
                <a:schemeClr val="bg1"/>
              </a:solidFill>
            </a:endParaRPr>
          </a:p>
          <a:p>
            <a:pPr>
              <a:lnSpc>
                <a:spcPct val="150000"/>
              </a:lnSpc>
              <a:spcBef>
                <a:spcPts val="1000"/>
              </a:spcBef>
            </a:pPr>
            <a:r>
              <a:rPr lang="en-US" sz="2200" kern="1200" dirty="0">
                <a:solidFill>
                  <a:schemeClr val="bg1"/>
                </a:solidFill>
                <a:ea typeface="+mj-ea"/>
              </a:rPr>
              <a:t>What might it </a:t>
            </a:r>
            <a:r>
              <a:rPr lang="en-US" sz="2200" u="sng" kern="1200" dirty="0">
                <a:solidFill>
                  <a:schemeClr val="bg1"/>
                </a:solidFill>
                <a:ea typeface="+mj-ea"/>
              </a:rPr>
              <a:t>prevent</a:t>
            </a:r>
            <a:r>
              <a:rPr lang="en-US" sz="2200" kern="1200" dirty="0">
                <a:solidFill>
                  <a:schemeClr val="bg1"/>
                </a:solidFill>
                <a:ea typeface="+mj-ea"/>
              </a:rPr>
              <a:t> you from discovering? </a:t>
            </a:r>
            <a:endParaRPr lang="en-US" sz="2200" kern="1200" dirty="0">
              <a:solidFill>
                <a:schemeClr val="bg1"/>
              </a:solidFill>
            </a:endParaRPr>
          </a:p>
          <a:p>
            <a:pPr>
              <a:lnSpc>
                <a:spcPct val="150000"/>
              </a:lnSpc>
              <a:spcBef>
                <a:spcPts val="1000"/>
              </a:spcBef>
            </a:pPr>
            <a:r>
              <a:rPr lang="en-US" sz="2200" kern="1200" dirty="0">
                <a:solidFill>
                  <a:schemeClr val="bg1"/>
                </a:solidFill>
                <a:ea typeface="+mj-ea"/>
              </a:rPr>
              <a:t>What method of analysis is be </a:t>
            </a:r>
            <a:r>
              <a:rPr lang="en-US" sz="2200" u="sng" kern="1200" dirty="0">
                <a:solidFill>
                  <a:schemeClr val="bg1"/>
                </a:solidFill>
                <a:ea typeface="+mj-ea"/>
              </a:rPr>
              <a:t>best suited </a:t>
            </a:r>
            <a:r>
              <a:rPr lang="en-US" sz="2200" kern="1200" dirty="0">
                <a:solidFill>
                  <a:schemeClr val="bg1"/>
                </a:solidFill>
                <a:ea typeface="+mj-ea"/>
              </a:rPr>
              <a:t>to the kind of research you are undertaking and the research questions you are pursuing? </a:t>
            </a:r>
            <a:endParaRPr lang="en-US" dirty="0">
              <a:solidFill>
                <a:schemeClr val="bg1"/>
              </a:solidFill>
              <a:ea typeface="+mj-ea"/>
            </a:endParaRPr>
          </a:p>
        </p:txBody>
      </p:sp>
      <p:sp>
        <p:nvSpPr>
          <p:cNvPr id="16" name="Freeform: Shape 11">
            <a:extLst>
              <a:ext uri="{FF2B5EF4-FFF2-40B4-BE49-F238E27FC236}">
                <a16:creationId xmlns:a16="http://schemas.microsoft.com/office/drawing/2014/main" id="{79D730AC-06E5-4840-86DF-F67855B1D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6174" y="0"/>
            <a:ext cx="5282519" cy="6858000"/>
          </a:xfrm>
          <a:custGeom>
            <a:avLst/>
            <a:gdLst>
              <a:gd name="connsiteX0" fmla="*/ 189795 w 5282519"/>
              <a:gd name="connsiteY0" fmla="*/ 0 h 6858000"/>
              <a:gd name="connsiteX1" fmla="*/ 5282519 w 5282519"/>
              <a:gd name="connsiteY1" fmla="*/ 0 h 6858000"/>
              <a:gd name="connsiteX2" fmla="*/ 5282519 w 5282519"/>
              <a:gd name="connsiteY2" fmla="*/ 6858000 h 6858000"/>
              <a:gd name="connsiteX3" fmla="*/ 189795 w 5282519"/>
              <a:gd name="connsiteY3" fmla="*/ 6858000 h 6858000"/>
              <a:gd name="connsiteX4" fmla="*/ 184756 w 5282519"/>
              <a:gd name="connsiteY4" fmla="*/ 6791325 h 6858000"/>
              <a:gd name="connsiteX5" fmla="*/ 176358 w 5282519"/>
              <a:gd name="connsiteY5" fmla="*/ 6735762 h 6858000"/>
              <a:gd name="connsiteX6" fmla="*/ 166281 w 5282519"/>
              <a:gd name="connsiteY6" fmla="*/ 6683375 h 6858000"/>
              <a:gd name="connsiteX7" fmla="*/ 149485 w 5282519"/>
              <a:gd name="connsiteY7" fmla="*/ 6640512 h 6858000"/>
              <a:gd name="connsiteX8" fmla="*/ 132689 w 5282519"/>
              <a:gd name="connsiteY8" fmla="*/ 6597650 h 6858000"/>
              <a:gd name="connsiteX9" fmla="*/ 112534 w 5282519"/>
              <a:gd name="connsiteY9" fmla="*/ 6561137 h 6858000"/>
              <a:gd name="connsiteX10" fmla="*/ 92379 w 5282519"/>
              <a:gd name="connsiteY10" fmla="*/ 6523037 h 6858000"/>
              <a:gd name="connsiteX11" fmla="*/ 73903 w 5282519"/>
              <a:gd name="connsiteY11" fmla="*/ 6488112 h 6858000"/>
              <a:gd name="connsiteX12" fmla="*/ 55427 w 5282519"/>
              <a:gd name="connsiteY12" fmla="*/ 6448425 h 6858000"/>
              <a:gd name="connsiteX13" fmla="*/ 38632 w 5282519"/>
              <a:gd name="connsiteY13" fmla="*/ 6407150 h 6858000"/>
              <a:gd name="connsiteX14" fmla="*/ 23515 w 5282519"/>
              <a:gd name="connsiteY14" fmla="*/ 6361112 h 6858000"/>
              <a:gd name="connsiteX15" fmla="*/ 11758 w 5282519"/>
              <a:gd name="connsiteY15" fmla="*/ 6311900 h 6858000"/>
              <a:gd name="connsiteX16" fmla="*/ 3359 w 5282519"/>
              <a:gd name="connsiteY16" fmla="*/ 6251575 h 6858000"/>
              <a:gd name="connsiteX17" fmla="*/ 0 w 5282519"/>
              <a:gd name="connsiteY17" fmla="*/ 6183312 h 6858000"/>
              <a:gd name="connsiteX18" fmla="*/ 3359 w 5282519"/>
              <a:gd name="connsiteY18" fmla="*/ 6113462 h 6858000"/>
              <a:gd name="connsiteX19" fmla="*/ 11758 w 5282519"/>
              <a:gd name="connsiteY19" fmla="*/ 6056312 h 6858000"/>
              <a:gd name="connsiteX20" fmla="*/ 23515 w 5282519"/>
              <a:gd name="connsiteY20" fmla="*/ 6003925 h 6858000"/>
              <a:gd name="connsiteX21" fmla="*/ 38632 w 5282519"/>
              <a:gd name="connsiteY21" fmla="*/ 5956300 h 6858000"/>
              <a:gd name="connsiteX22" fmla="*/ 55427 w 5282519"/>
              <a:gd name="connsiteY22" fmla="*/ 5915025 h 6858000"/>
              <a:gd name="connsiteX23" fmla="*/ 75583 w 5282519"/>
              <a:gd name="connsiteY23" fmla="*/ 5876925 h 6858000"/>
              <a:gd name="connsiteX24" fmla="*/ 95738 w 5282519"/>
              <a:gd name="connsiteY24" fmla="*/ 5840412 h 6858000"/>
              <a:gd name="connsiteX25" fmla="*/ 115893 w 5282519"/>
              <a:gd name="connsiteY25" fmla="*/ 5802312 h 6858000"/>
              <a:gd name="connsiteX26" fmla="*/ 134368 w 5282519"/>
              <a:gd name="connsiteY26" fmla="*/ 5762625 h 6858000"/>
              <a:gd name="connsiteX27" fmla="*/ 152844 w 5282519"/>
              <a:gd name="connsiteY27" fmla="*/ 5721350 h 6858000"/>
              <a:gd name="connsiteX28" fmla="*/ 167960 w 5282519"/>
              <a:gd name="connsiteY28" fmla="*/ 5675312 h 6858000"/>
              <a:gd name="connsiteX29" fmla="*/ 178038 w 5282519"/>
              <a:gd name="connsiteY29" fmla="*/ 5622925 h 6858000"/>
              <a:gd name="connsiteX30" fmla="*/ 188115 w 5282519"/>
              <a:gd name="connsiteY30" fmla="*/ 5562600 h 6858000"/>
              <a:gd name="connsiteX31" fmla="*/ 189795 w 5282519"/>
              <a:gd name="connsiteY31" fmla="*/ 5494337 h 6858000"/>
              <a:gd name="connsiteX32" fmla="*/ 188115 w 5282519"/>
              <a:gd name="connsiteY32" fmla="*/ 5426075 h 6858000"/>
              <a:gd name="connsiteX33" fmla="*/ 178038 w 5282519"/>
              <a:gd name="connsiteY33" fmla="*/ 5365750 h 6858000"/>
              <a:gd name="connsiteX34" fmla="*/ 167960 w 5282519"/>
              <a:gd name="connsiteY34" fmla="*/ 5313362 h 6858000"/>
              <a:gd name="connsiteX35" fmla="*/ 152844 w 5282519"/>
              <a:gd name="connsiteY35" fmla="*/ 5268912 h 6858000"/>
              <a:gd name="connsiteX36" fmla="*/ 134368 w 5282519"/>
              <a:gd name="connsiteY36" fmla="*/ 5226050 h 6858000"/>
              <a:gd name="connsiteX37" fmla="*/ 115893 w 5282519"/>
              <a:gd name="connsiteY37" fmla="*/ 5186362 h 6858000"/>
              <a:gd name="connsiteX38" fmla="*/ 95738 w 5282519"/>
              <a:gd name="connsiteY38" fmla="*/ 5149850 h 6858000"/>
              <a:gd name="connsiteX39" fmla="*/ 75583 w 5282519"/>
              <a:gd name="connsiteY39" fmla="*/ 5114925 h 6858000"/>
              <a:gd name="connsiteX40" fmla="*/ 55427 w 5282519"/>
              <a:gd name="connsiteY40" fmla="*/ 5075237 h 6858000"/>
              <a:gd name="connsiteX41" fmla="*/ 38632 w 5282519"/>
              <a:gd name="connsiteY41" fmla="*/ 5033962 h 6858000"/>
              <a:gd name="connsiteX42" fmla="*/ 23515 w 5282519"/>
              <a:gd name="connsiteY42" fmla="*/ 4987925 h 6858000"/>
              <a:gd name="connsiteX43" fmla="*/ 11758 w 5282519"/>
              <a:gd name="connsiteY43" fmla="*/ 4935537 h 6858000"/>
              <a:gd name="connsiteX44" fmla="*/ 3359 w 5282519"/>
              <a:gd name="connsiteY44" fmla="*/ 4875212 h 6858000"/>
              <a:gd name="connsiteX45" fmla="*/ 0 w 5282519"/>
              <a:gd name="connsiteY45" fmla="*/ 4806950 h 6858000"/>
              <a:gd name="connsiteX46" fmla="*/ 3359 w 5282519"/>
              <a:gd name="connsiteY46" fmla="*/ 4738687 h 6858000"/>
              <a:gd name="connsiteX47" fmla="*/ 11758 w 5282519"/>
              <a:gd name="connsiteY47" fmla="*/ 4678362 h 6858000"/>
              <a:gd name="connsiteX48" fmla="*/ 23515 w 5282519"/>
              <a:gd name="connsiteY48" fmla="*/ 4625975 h 6858000"/>
              <a:gd name="connsiteX49" fmla="*/ 38632 w 5282519"/>
              <a:gd name="connsiteY49" fmla="*/ 4579937 h 6858000"/>
              <a:gd name="connsiteX50" fmla="*/ 55427 w 5282519"/>
              <a:gd name="connsiteY50" fmla="*/ 4537075 h 6858000"/>
              <a:gd name="connsiteX51" fmla="*/ 75583 w 5282519"/>
              <a:gd name="connsiteY51" fmla="*/ 4498975 h 6858000"/>
              <a:gd name="connsiteX52" fmla="*/ 115893 w 5282519"/>
              <a:gd name="connsiteY52" fmla="*/ 4424362 h 6858000"/>
              <a:gd name="connsiteX53" fmla="*/ 134368 w 5282519"/>
              <a:gd name="connsiteY53" fmla="*/ 4386262 h 6858000"/>
              <a:gd name="connsiteX54" fmla="*/ 152844 w 5282519"/>
              <a:gd name="connsiteY54" fmla="*/ 4343400 h 6858000"/>
              <a:gd name="connsiteX55" fmla="*/ 167960 w 5282519"/>
              <a:gd name="connsiteY55" fmla="*/ 4297362 h 6858000"/>
              <a:gd name="connsiteX56" fmla="*/ 178038 w 5282519"/>
              <a:gd name="connsiteY56" fmla="*/ 4244975 h 6858000"/>
              <a:gd name="connsiteX57" fmla="*/ 188115 w 5282519"/>
              <a:gd name="connsiteY57" fmla="*/ 4186237 h 6858000"/>
              <a:gd name="connsiteX58" fmla="*/ 189795 w 5282519"/>
              <a:gd name="connsiteY58" fmla="*/ 4116387 h 6858000"/>
              <a:gd name="connsiteX59" fmla="*/ 188115 w 5282519"/>
              <a:gd name="connsiteY59" fmla="*/ 4048125 h 6858000"/>
              <a:gd name="connsiteX60" fmla="*/ 178038 w 5282519"/>
              <a:gd name="connsiteY60" fmla="*/ 3987800 h 6858000"/>
              <a:gd name="connsiteX61" fmla="*/ 167960 w 5282519"/>
              <a:gd name="connsiteY61" fmla="*/ 3935412 h 6858000"/>
              <a:gd name="connsiteX62" fmla="*/ 152844 w 5282519"/>
              <a:gd name="connsiteY62" fmla="*/ 3890962 h 6858000"/>
              <a:gd name="connsiteX63" fmla="*/ 134368 w 5282519"/>
              <a:gd name="connsiteY63" fmla="*/ 3848100 h 6858000"/>
              <a:gd name="connsiteX64" fmla="*/ 115893 w 5282519"/>
              <a:gd name="connsiteY64" fmla="*/ 3811587 h 6858000"/>
              <a:gd name="connsiteX65" fmla="*/ 75583 w 5282519"/>
              <a:gd name="connsiteY65" fmla="*/ 3736975 h 6858000"/>
              <a:gd name="connsiteX66" fmla="*/ 55427 w 5282519"/>
              <a:gd name="connsiteY66" fmla="*/ 3697287 h 6858000"/>
              <a:gd name="connsiteX67" fmla="*/ 38632 w 5282519"/>
              <a:gd name="connsiteY67" fmla="*/ 3656012 h 6858000"/>
              <a:gd name="connsiteX68" fmla="*/ 23515 w 5282519"/>
              <a:gd name="connsiteY68" fmla="*/ 3609975 h 6858000"/>
              <a:gd name="connsiteX69" fmla="*/ 11758 w 5282519"/>
              <a:gd name="connsiteY69" fmla="*/ 3557587 h 6858000"/>
              <a:gd name="connsiteX70" fmla="*/ 3359 w 5282519"/>
              <a:gd name="connsiteY70" fmla="*/ 3497262 h 6858000"/>
              <a:gd name="connsiteX71" fmla="*/ 0 w 5282519"/>
              <a:gd name="connsiteY71" fmla="*/ 3427412 h 6858000"/>
              <a:gd name="connsiteX72" fmla="*/ 3359 w 5282519"/>
              <a:gd name="connsiteY72" fmla="*/ 3360737 h 6858000"/>
              <a:gd name="connsiteX73" fmla="*/ 11758 w 5282519"/>
              <a:gd name="connsiteY73" fmla="*/ 3300412 h 6858000"/>
              <a:gd name="connsiteX74" fmla="*/ 23515 w 5282519"/>
              <a:gd name="connsiteY74" fmla="*/ 3248025 h 6858000"/>
              <a:gd name="connsiteX75" fmla="*/ 38632 w 5282519"/>
              <a:gd name="connsiteY75" fmla="*/ 3201987 h 6858000"/>
              <a:gd name="connsiteX76" fmla="*/ 55427 w 5282519"/>
              <a:gd name="connsiteY76" fmla="*/ 3160712 h 6858000"/>
              <a:gd name="connsiteX77" fmla="*/ 75583 w 5282519"/>
              <a:gd name="connsiteY77" fmla="*/ 3121025 h 6858000"/>
              <a:gd name="connsiteX78" fmla="*/ 95738 w 5282519"/>
              <a:gd name="connsiteY78" fmla="*/ 3084512 h 6858000"/>
              <a:gd name="connsiteX79" fmla="*/ 115893 w 5282519"/>
              <a:gd name="connsiteY79" fmla="*/ 3046412 h 6858000"/>
              <a:gd name="connsiteX80" fmla="*/ 134368 w 5282519"/>
              <a:gd name="connsiteY80" fmla="*/ 3009900 h 6858000"/>
              <a:gd name="connsiteX81" fmla="*/ 152844 w 5282519"/>
              <a:gd name="connsiteY81" fmla="*/ 2967037 h 6858000"/>
              <a:gd name="connsiteX82" fmla="*/ 167960 w 5282519"/>
              <a:gd name="connsiteY82" fmla="*/ 2922587 h 6858000"/>
              <a:gd name="connsiteX83" fmla="*/ 178038 w 5282519"/>
              <a:gd name="connsiteY83" fmla="*/ 2868612 h 6858000"/>
              <a:gd name="connsiteX84" fmla="*/ 188115 w 5282519"/>
              <a:gd name="connsiteY84" fmla="*/ 2809875 h 6858000"/>
              <a:gd name="connsiteX85" fmla="*/ 189795 w 5282519"/>
              <a:gd name="connsiteY85" fmla="*/ 2741612 h 6858000"/>
              <a:gd name="connsiteX86" fmla="*/ 188115 w 5282519"/>
              <a:gd name="connsiteY86" fmla="*/ 2671762 h 6858000"/>
              <a:gd name="connsiteX87" fmla="*/ 178038 w 5282519"/>
              <a:gd name="connsiteY87" fmla="*/ 2613025 h 6858000"/>
              <a:gd name="connsiteX88" fmla="*/ 167960 w 5282519"/>
              <a:gd name="connsiteY88" fmla="*/ 2560637 h 6858000"/>
              <a:gd name="connsiteX89" fmla="*/ 152844 w 5282519"/>
              <a:gd name="connsiteY89" fmla="*/ 2513012 h 6858000"/>
              <a:gd name="connsiteX90" fmla="*/ 134368 w 5282519"/>
              <a:gd name="connsiteY90" fmla="*/ 2471737 h 6858000"/>
              <a:gd name="connsiteX91" fmla="*/ 115893 w 5282519"/>
              <a:gd name="connsiteY91" fmla="*/ 2433637 h 6858000"/>
              <a:gd name="connsiteX92" fmla="*/ 95738 w 5282519"/>
              <a:gd name="connsiteY92" fmla="*/ 2395537 h 6858000"/>
              <a:gd name="connsiteX93" fmla="*/ 75583 w 5282519"/>
              <a:gd name="connsiteY93" fmla="*/ 2359025 h 6858000"/>
              <a:gd name="connsiteX94" fmla="*/ 55427 w 5282519"/>
              <a:gd name="connsiteY94" fmla="*/ 2319337 h 6858000"/>
              <a:gd name="connsiteX95" fmla="*/ 38632 w 5282519"/>
              <a:gd name="connsiteY95" fmla="*/ 2278062 h 6858000"/>
              <a:gd name="connsiteX96" fmla="*/ 23515 w 5282519"/>
              <a:gd name="connsiteY96" fmla="*/ 2232025 h 6858000"/>
              <a:gd name="connsiteX97" fmla="*/ 11758 w 5282519"/>
              <a:gd name="connsiteY97" fmla="*/ 2179637 h 6858000"/>
              <a:gd name="connsiteX98" fmla="*/ 3359 w 5282519"/>
              <a:gd name="connsiteY98" fmla="*/ 2119312 h 6858000"/>
              <a:gd name="connsiteX99" fmla="*/ 0 w 5282519"/>
              <a:gd name="connsiteY99" fmla="*/ 2051050 h 6858000"/>
              <a:gd name="connsiteX100" fmla="*/ 3359 w 5282519"/>
              <a:gd name="connsiteY100" fmla="*/ 1982787 h 6858000"/>
              <a:gd name="connsiteX101" fmla="*/ 11758 w 5282519"/>
              <a:gd name="connsiteY101" fmla="*/ 1922462 h 6858000"/>
              <a:gd name="connsiteX102" fmla="*/ 23515 w 5282519"/>
              <a:gd name="connsiteY102" fmla="*/ 1870075 h 6858000"/>
              <a:gd name="connsiteX103" fmla="*/ 38632 w 5282519"/>
              <a:gd name="connsiteY103" fmla="*/ 1824037 h 6858000"/>
              <a:gd name="connsiteX104" fmla="*/ 55427 w 5282519"/>
              <a:gd name="connsiteY104" fmla="*/ 1782762 h 6858000"/>
              <a:gd name="connsiteX105" fmla="*/ 75583 w 5282519"/>
              <a:gd name="connsiteY105" fmla="*/ 1743075 h 6858000"/>
              <a:gd name="connsiteX106" fmla="*/ 95738 w 5282519"/>
              <a:gd name="connsiteY106" fmla="*/ 1708150 h 6858000"/>
              <a:gd name="connsiteX107" fmla="*/ 115893 w 5282519"/>
              <a:gd name="connsiteY107" fmla="*/ 1671637 h 6858000"/>
              <a:gd name="connsiteX108" fmla="*/ 134368 w 5282519"/>
              <a:gd name="connsiteY108" fmla="*/ 1631950 h 6858000"/>
              <a:gd name="connsiteX109" fmla="*/ 152844 w 5282519"/>
              <a:gd name="connsiteY109" fmla="*/ 1589087 h 6858000"/>
              <a:gd name="connsiteX110" fmla="*/ 167960 w 5282519"/>
              <a:gd name="connsiteY110" fmla="*/ 1544637 h 6858000"/>
              <a:gd name="connsiteX111" fmla="*/ 178038 w 5282519"/>
              <a:gd name="connsiteY111" fmla="*/ 1492250 h 6858000"/>
              <a:gd name="connsiteX112" fmla="*/ 188115 w 5282519"/>
              <a:gd name="connsiteY112" fmla="*/ 1431925 h 6858000"/>
              <a:gd name="connsiteX113" fmla="*/ 189795 w 5282519"/>
              <a:gd name="connsiteY113" fmla="*/ 1363662 h 6858000"/>
              <a:gd name="connsiteX114" fmla="*/ 188115 w 5282519"/>
              <a:gd name="connsiteY114" fmla="*/ 1295400 h 6858000"/>
              <a:gd name="connsiteX115" fmla="*/ 178038 w 5282519"/>
              <a:gd name="connsiteY115" fmla="*/ 1235075 h 6858000"/>
              <a:gd name="connsiteX116" fmla="*/ 167960 w 5282519"/>
              <a:gd name="connsiteY116" fmla="*/ 1182687 h 6858000"/>
              <a:gd name="connsiteX117" fmla="*/ 152844 w 5282519"/>
              <a:gd name="connsiteY117" fmla="*/ 1136650 h 6858000"/>
              <a:gd name="connsiteX118" fmla="*/ 134368 w 5282519"/>
              <a:gd name="connsiteY118" fmla="*/ 1095375 h 6858000"/>
              <a:gd name="connsiteX119" fmla="*/ 115893 w 5282519"/>
              <a:gd name="connsiteY119" fmla="*/ 1055687 h 6858000"/>
              <a:gd name="connsiteX120" fmla="*/ 95738 w 5282519"/>
              <a:gd name="connsiteY120" fmla="*/ 1017587 h 6858000"/>
              <a:gd name="connsiteX121" fmla="*/ 75583 w 5282519"/>
              <a:gd name="connsiteY121" fmla="*/ 981075 h 6858000"/>
              <a:gd name="connsiteX122" fmla="*/ 55427 w 5282519"/>
              <a:gd name="connsiteY122" fmla="*/ 942975 h 6858000"/>
              <a:gd name="connsiteX123" fmla="*/ 38632 w 5282519"/>
              <a:gd name="connsiteY123" fmla="*/ 901700 h 6858000"/>
              <a:gd name="connsiteX124" fmla="*/ 23515 w 5282519"/>
              <a:gd name="connsiteY124" fmla="*/ 854075 h 6858000"/>
              <a:gd name="connsiteX125" fmla="*/ 11758 w 5282519"/>
              <a:gd name="connsiteY125" fmla="*/ 801687 h 6858000"/>
              <a:gd name="connsiteX126" fmla="*/ 3359 w 5282519"/>
              <a:gd name="connsiteY126" fmla="*/ 744537 h 6858000"/>
              <a:gd name="connsiteX127" fmla="*/ 0 w 5282519"/>
              <a:gd name="connsiteY127" fmla="*/ 673100 h 6858000"/>
              <a:gd name="connsiteX128" fmla="*/ 3359 w 5282519"/>
              <a:gd name="connsiteY128" fmla="*/ 606425 h 6858000"/>
              <a:gd name="connsiteX129" fmla="*/ 11758 w 5282519"/>
              <a:gd name="connsiteY129" fmla="*/ 546100 h 6858000"/>
              <a:gd name="connsiteX130" fmla="*/ 23515 w 5282519"/>
              <a:gd name="connsiteY130" fmla="*/ 496887 h 6858000"/>
              <a:gd name="connsiteX131" fmla="*/ 38632 w 5282519"/>
              <a:gd name="connsiteY131" fmla="*/ 450850 h 6858000"/>
              <a:gd name="connsiteX132" fmla="*/ 55427 w 5282519"/>
              <a:gd name="connsiteY132" fmla="*/ 409575 h 6858000"/>
              <a:gd name="connsiteX133" fmla="*/ 73903 w 5282519"/>
              <a:gd name="connsiteY133" fmla="*/ 369887 h 6858000"/>
              <a:gd name="connsiteX134" fmla="*/ 92379 w 5282519"/>
              <a:gd name="connsiteY134" fmla="*/ 334962 h 6858000"/>
              <a:gd name="connsiteX135" fmla="*/ 112534 w 5282519"/>
              <a:gd name="connsiteY135" fmla="*/ 296862 h 6858000"/>
              <a:gd name="connsiteX136" fmla="*/ 132689 w 5282519"/>
              <a:gd name="connsiteY136" fmla="*/ 260350 h 6858000"/>
              <a:gd name="connsiteX137" fmla="*/ 149485 w 5282519"/>
              <a:gd name="connsiteY137" fmla="*/ 217487 h 6858000"/>
              <a:gd name="connsiteX138" fmla="*/ 166281 w 5282519"/>
              <a:gd name="connsiteY138" fmla="*/ 174625 h 6858000"/>
              <a:gd name="connsiteX139" fmla="*/ 176358 w 5282519"/>
              <a:gd name="connsiteY139" fmla="*/ 122237 h 6858000"/>
              <a:gd name="connsiteX140" fmla="*/ 184756 w 5282519"/>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7" name="Picture 3" descr="Complex maths formulae on a blackboard">
            <a:extLst>
              <a:ext uri="{FF2B5EF4-FFF2-40B4-BE49-F238E27FC236}">
                <a16:creationId xmlns:a16="http://schemas.microsoft.com/office/drawing/2014/main" id="{5E7AF288-F159-E976-F541-D899C3602825}"/>
              </a:ext>
            </a:extLst>
          </p:cNvPr>
          <p:cNvPicPr>
            <a:picLocks noChangeAspect="1"/>
          </p:cNvPicPr>
          <p:nvPr/>
        </p:nvPicPr>
        <p:blipFill rotWithShape="1">
          <a:blip r:embed="rId2"/>
          <a:srcRect l="15788" r="28053" b="-9"/>
          <a:stretch/>
        </p:blipFill>
        <p:spPr>
          <a:xfrm>
            <a:off x="6909481" y="10"/>
            <a:ext cx="5282519" cy="6857990"/>
          </a:xfrm>
          <a:custGeom>
            <a:avLst/>
            <a:gdLst/>
            <a:ahLst/>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p:spPr>
      </p:pic>
    </p:spTree>
    <p:extLst>
      <p:ext uri="{BB962C8B-B14F-4D97-AF65-F5344CB8AC3E}">
        <p14:creationId xmlns:p14="http://schemas.microsoft.com/office/powerpoint/2010/main" val="21783446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Ethical guidelines for research in the counselling professions">
            <a:extLst>
              <a:ext uri="{FF2B5EF4-FFF2-40B4-BE49-F238E27FC236}">
                <a16:creationId xmlns:a16="http://schemas.microsoft.com/office/drawing/2014/main" id="{E4940E40-275A-2569-A162-40FD6C8AE338}"/>
              </a:ext>
            </a:extLst>
          </p:cNvPr>
          <p:cNvPicPr>
            <a:picLocks noGrp="1" noChangeAspect="1"/>
          </p:cNvPicPr>
          <p:nvPr>
            <p:ph idx="1"/>
          </p:nvPr>
        </p:nvPicPr>
        <p:blipFill>
          <a:blip r:embed="rId3"/>
          <a:stretch>
            <a:fillRect/>
          </a:stretch>
        </p:blipFill>
        <p:spPr>
          <a:xfrm>
            <a:off x="3671887" y="-5028"/>
            <a:ext cx="4848225" cy="6861175"/>
          </a:xfrm>
        </p:spPr>
      </p:pic>
    </p:spTree>
    <p:extLst>
      <p:ext uri="{BB962C8B-B14F-4D97-AF65-F5344CB8AC3E}">
        <p14:creationId xmlns:p14="http://schemas.microsoft.com/office/powerpoint/2010/main" val="41451814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picture containing text&#10;&#10;Description automatically generated">
            <a:extLst>
              <a:ext uri="{FF2B5EF4-FFF2-40B4-BE49-F238E27FC236}">
                <a16:creationId xmlns:a16="http://schemas.microsoft.com/office/drawing/2014/main" id="{3679D8A7-AE8A-B9F4-929B-F7BA9B162A23}"/>
              </a:ext>
            </a:extLst>
          </p:cNvPr>
          <p:cNvPicPr>
            <a:picLocks noChangeAspect="1"/>
          </p:cNvPicPr>
          <p:nvPr/>
        </p:nvPicPr>
        <p:blipFill>
          <a:blip r:embed="rId3"/>
          <a:stretch>
            <a:fillRect/>
          </a:stretch>
        </p:blipFill>
        <p:spPr>
          <a:xfrm>
            <a:off x="3414924" y="643466"/>
            <a:ext cx="5362151" cy="5571067"/>
          </a:xfrm>
          <a:prstGeom prst="rect">
            <a:avLst/>
          </a:prstGeom>
        </p:spPr>
      </p:pic>
    </p:spTree>
    <p:extLst>
      <p:ext uri="{BB962C8B-B14F-4D97-AF65-F5344CB8AC3E}">
        <p14:creationId xmlns:p14="http://schemas.microsoft.com/office/powerpoint/2010/main" val="18662737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ll you need to know about Threat, Vulnerability and Risk-An overview of  Cybersecurity">
            <a:extLst>
              <a:ext uri="{FF2B5EF4-FFF2-40B4-BE49-F238E27FC236}">
                <a16:creationId xmlns:a16="http://schemas.microsoft.com/office/drawing/2014/main" id="{A92D13C3-B7A7-7EE2-BC72-97F0D9D10219}"/>
              </a:ext>
            </a:extLst>
          </p:cNvPr>
          <p:cNvPicPr>
            <a:picLocks noGrp="1" noChangeAspect="1"/>
          </p:cNvPicPr>
          <p:nvPr>
            <p:ph idx="1"/>
          </p:nvPr>
        </p:nvPicPr>
        <p:blipFill>
          <a:blip r:embed="rId3"/>
          <a:stretch>
            <a:fillRect/>
          </a:stretch>
        </p:blipFill>
        <p:spPr>
          <a:xfrm>
            <a:off x="840277" y="643466"/>
            <a:ext cx="10511446" cy="5571067"/>
          </a:xfrm>
          <a:prstGeom prst="rect">
            <a:avLst/>
          </a:prstGeom>
        </p:spPr>
      </p:pic>
    </p:spTree>
    <p:extLst>
      <p:ext uri="{BB962C8B-B14F-4D97-AF65-F5344CB8AC3E}">
        <p14:creationId xmlns:p14="http://schemas.microsoft.com/office/powerpoint/2010/main" val="28961539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CFB124C-4B0C-4A81-8633-17257B151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82006" y="569844"/>
            <a:ext cx="8427988" cy="5649981"/>
          </a:xfrm>
          <a:prstGeom prst="rect">
            <a:avLst/>
          </a:prstGeom>
          <a:ln>
            <a:noFill/>
          </a:ln>
          <a:effectLst>
            <a:outerShdw blurRad="317500" dist="317500" dir="7140000" sx="95000" sy="95000" algn="t"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Safe is Too Risky">
            <a:extLst>
              <a:ext uri="{FF2B5EF4-FFF2-40B4-BE49-F238E27FC236}">
                <a16:creationId xmlns:a16="http://schemas.microsoft.com/office/drawing/2014/main" id="{F81786FC-FBD4-C8F6-4FCF-E4F5722DD739}"/>
              </a:ext>
            </a:extLst>
          </p:cNvPr>
          <p:cNvPicPr>
            <a:picLocks noGrp="1" noChangeAspect="1"/>
          </p:cNvPicPr>
          <p:nvPr>
            <p:ph idx="1"/>
          </p:nvPr>
        </p:nvPicPr>
        <p:blipFill>
          <a:blip r:embed="rId3"/>
          <a:srcRect b="13058"/>
          <a:stretch>
            <a:fillRect/>
          </a:stretch>
        </p:blipFill>
        <p:spPr>
          <a:xfrm>
            <a:off x="1882006" y="569843"/>
            <a:ext cx="8450714" cy="5649981"/>
          </a:xfrm>
          <a:prstGeom prst="rect">
            <a:avLst/>
          </a:prstGeom>
        </p:spPr>
      </p:pic>
    </p:spTree>
    <p:extLst>
      <p:ext uri="{BB962C8B-B14F-4D97-AF65-F5344CB8AC3E}">
        <p14:creationId xmlns:p14="http://schemas.microsoft.com/office/powerpoint/2010/main" val="36810117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Just what is risk appetite and how does it differ from risk tolerance? |  Norman Marks on Governance, Risk Management, and Internal Audit">
            <a:extLst>
              <a:ext uri="{FF2B5EF4-FFF2-40B4-BE49-F238E27FC236}">
                <a16:creationId xmlns:a16="http://schemas.microsoft.com/office/drawing/2014/main" id="{289F4CF4-3079-F5D8-5747-1B188784F132}"/>
              </a:ext>
            </a:extLst>
          </p:cNvPr>
          <p:cNvPicPr>
            <a:picLocks noGrp="1" noChangeAspect="1"/>
          </p:cNvPicPr>
          <p:nvPr>
            <p:ph idx="1"/>
          </p:nvPr>
        </p:nvPicPr>
        <p:blipFill>
          <a:blip r:embed="rId3"/>
          <a:stretch>
            <a:fillRect/>
          </a:stretch>
        </p:blipFill>
        <p:spPr>
          <a:xfrm>
            <a:off x="643467" y="1725083"/>
            <a:ext cx="10905066" cy="3407832"/>
          </a:xfrm>
          <a:prstGeom prst="rect">
            <a:avLst/>
          </a:prstGeom>
        </p:spPr>
      </p:pic>
    </p:spTree>
    <p:extLst>
      <p:ext uri="{BB962C8B-B14F-4D97-AF65-F5344CB8AC3E}">
        <p14:creationId xmlns:p14="http://schemas.microsoft.com/office/powerpoint/2010/main" val="30205768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84C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Essential Elements of Informed Consent">
            <a:extLst>
              <a:ext uri="{FF2B5EF4-FFF2-40B4-BE49-F238E27FC236}">
                <a16:creationId xmlns:a16="http://schemas.microsoft.com/office/drawing/2014/main" id="{85EBAC84-3D6F-CA38-CDB1-F6A47C7052CC}"/>
              </a:ext>
            </a:extLst>
          </p:cNvPr>
          <p:cNvPicPr>
            <a:picLocks noGrp="1" noChangeAspect="1"/>
          </p:cNvPicPr>
          <p:nvPr>
            <p:ph idx="1"/>
          </p:nvPr>
        </p:nvPicPr>
        <p:blipFill>
          <a:blip r:embed="rId3"/>
          <a:srcRect t="3362" r="-55" b="11842"/>
          <a:stretch>
            <a:fillRect/>
          </a:stretch>
        </p:blipFill>
        <p:spPr>
          <a:xfrm>
            <a:off x="1713615" y="643467"/>
            <a:ext cx="8764770" cy="5571066"/>
          </a:xfrm>
          <a:prstGeom prst="rect">
            <a:avLst/>
          </a:prstGeom>
        </p:spPr>
      </p:pic>
    </p:spTree>
    <p:extLst>
      <p:ext uri="{BB962C8B-B14F-4D97-AF65-F5344CB8AC3E}">
        <p14:creationId xmlns:p14="http://schemas.microsoft.com/office/powerpoint/2010/main" val="42375862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What is self-awareness? And how can you cultivate it?">
            <a:extLst>
              <a:ext uri="{FF2B5EF4-FFF2-40B4-BE49-F238E27FC236}">
                <a16:creationId xmlns:a16="http://schemas.microsoft.com/office/drawing/2014/main" id="{D0BB78B0-F206-5578-AB44-821A0DC0105A}"/>
              </a:ext>
            </a:extLst>
          </p:cNvPr>
          <p:cNvPicPr>
            <a:picLocks noGrp="1" noChangeAspect="1"/>
          </p:cNvPicPr>
          <p:nvPr>
            <p:ph idx="1"/>
          </p:nvPr>
        </p:nvPicPr>
        <p:blipFill>
          <a:blip r:embed="rId3"/>
          <a:srcRect l="6524" r="126"/>
          <a:stretch>
            <a:fillRect/>
          </a:stretch>
        </p:blipFill>
        <p:spPr>
          <a:xfrm>
            <a:off x="20" y="1282"/>
            <a:ext cx="12191980" cy="6856718"/>
          </a:xfrm>
          <a:prstGeom prst="rect">
            <a:avLst/>
          </a:prstGeom>
        </p:spPr>
      </p:pic>
    </p:spTree>
    <p:extLst>
      <p:ext uri="{BB962C8B-B14F-4D97-AF65-F5344CB8AC3E}">
        <p14:creationId xmlns:p14="http://schemas.microsoft.com/office/powerpoint/2010/main" val="13071659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Seven tips for compliance with the General Data Protection Regulation (GDPR)  - Ackcent">
            <a:extLst>
              <a:ext uri="{FF2B5EF4-FFF2-40B4-BE49-F238E27FC236}">
                <a16:creationId xmlns:a16="http://schemas.microsoft.com/office/drawing/2014/main" id="{67746081-3A97-07F8-8247-15B35B52A379}"/>
              </a:ext>
            </a:extLst>
          </p:cNvPr>
          <p:cNvPicPr>
            <a:picLocks noGrp="1" noChangeAspect="1"/>
          </p:cNvPicPr>
          <p:nvPr>
            <p:ph idx="1"/>
          </p:nvPr>
        </p:nvPicPr>
        <p:blipFill rotWithShape="1">
          <a:blip r:embed="rId3"/>
          <a:srcRect t="10250" b="5496"/>
          <a:stretch/>
        </p:blipFill>
        <p:spPr>
          <a:xfrm>
            <a:off x="20" y="1282"/>
            <a:ext cx="12191980" cy="6856718"/>
          </a:xfrm>
          <a:prstGeom prst="rect">
            <a:avLst/>
          </a:prstGeom>
        </p:spPr>
      </p:pic>
    </p:spTree>
    <p:extLst>
      <p:ext uri="{BB962C8B-B14F-4D97-AF65-F5344CB8AC3E}">
        <p14:creationId xmlns:p14="http://schemas.microsoft.com/office/powerpoint/2010/main" val="9372233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diagram of a company&#10;&#10;AI-generated content may be incorrect.">
            <a:extLst>
              <a:ext uri="{FF2B5EF4-FFF2-40B4-BE49-F238E27FC236}">
                <a16:creationId xmlns:a16="http://schemas.microsoft.com/office/drawing/2014/main" id="{A1D5AFA4-9D19-18EE-B075-743117C02560}"/>
              </a:ext>
            </a:extLst>
          </p:cNvPr>
          <p:cNvPicPr>
            <a:picLocks noChangeAspect="1"/>
          </p:cNvPicPr>
          <p:nvPr/>
        </p:nvPicPr>
        <p:blipFill>
          <a:blip r:embed="rId3"/>
          <a:stretch>
            <a:fillRect/>
          </a:stretch>
        </p:blipFill>
        <p:spPr>
          <a:xfrm>
            <a:off x="1206668" y="228706"/>
            <a:ext cx="9778662" cy="6410231"/>
          </a:xfrm>
          <a:prstGeom prst="rect">
            <a:avLst/>
          </a:prstGeom>
        </p:spPr>
      </p:pic>
    </p:spTree>
    <p:extLst>
      <p:ext uri="{BB962C8B-B14F-4D97-AF65-F5344CB8AC3E}">
        <p14:creationId xmlns:p14="http://schemas.microsoft.com/office/powerpoint/2010/main" val="24279837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rustworthiness in Qualitative Research - The Research Data Experts">
            <a:extLst>
              <a:ext uri="{FF2B5EF4-FFF2-40B4-BE49-F238E27FC236}">
                <a16:creationId xmlns:a16="http://schemas.microsoft.com/office/drawing/2014/main" id="{7FA94FD5-98C6-D9CD-7F52-DFFB1FD52716}"/>
              </a:ext>
            </a:extLst>
          </p:cNvPr>
          <p:cNvPicPr>
            <a:picLocks noGrp="1" noChangeAspect="1"/>
          </p:cNvPicPr>
          <p:nvPr>
            <p:ph idx="1"/>
          </p:nvPr>
        </p:nvPicPr>
        <p:blipFill>
          <a:blip r:embed="rId3"/>
          <a:srcRect t="25721" r="125" b="8426"/>
          <a:stretch>
            <a:fillRect/>
          </a:stretch>
        </p:blipFill>
        <p:spPr>
          <a:xfrm>
            <a:off x="-2925" y="1150435"/>
            <a:ext cx="12207504" cy="4563138"/>
          </a:xfrm>
          <a:prstGeom prst="rect">
            <a:avLst/>
          </a:prstGeom>
        </p:spPr>
      </p:pic>
    </p:spTree>
    <p:extLst>
      <p:ext uri="{BB962C8B-B14F-4D97-AF65-F5344CB8AC3E}">
        <p14:creationId xmlns:p14="http://schemas.microsoft.com/office/powerpoint/2010/main" val="18725236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triangle with arrows pointing to the center&#10;&#10;Description automatically generated">
            <a:extLst>
              <a:ext uri="{FF2B5EF4-FFF2-40B4-BE49-F238E27FC236}">
                <a16:creationId xmlns:a16="http://schemas.microsoft.com/office/drawing/2014/main" id="{C800A559-692D-745A-164C-3CF1493888DA}"/>
              </a:ext>
            </a:extLst>
          </p:cNvPr>
          <p:cNvPicPr>
            <a:picLocks noChangeAspect="1"/>
          </p:cNvPicPr>
          <p:nvPr/>
        </p:nvPicPr>
        <p:blipFill rotWithShape="1">
          <a:blip r:embed="rId3"/>
          <a:srcRect r="7294" b="-1"/>
          <a:stretch/>
        </p:blipFill>
        <p:spPr>
          <a:xfrm>
            <a:off x="2215317" y="766104"/>
            <a:ext cx="7771463" cy="5324402"/>
          </a:xfrm>
          <a:prstGeom prst="rect">
            <a:avLst/>
          </a:prstGeom>
        </p:spPr>
      </p:pic>
    </p:spTree>
    <p:extLst>
      <p:ext uri="{BB962C8B-B14F-4D97-AF65-F5344CB8AC3E}">
        <p14:creationId xmlns:p14="http://schemas.microsoft.com/office/powerpoint/2010/main" val="31440007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8FDFA0-E7FD-3EED-E1AD-0BFF6419AF11}"/>
              </a:ext>
            </a:extLst>
          </p:cNvPr>
          <p:cNvSpPr>
            <a:spLocks noGrp="1"/>
          </p:cNvSpPr>
          <p:nvPr>
            <p:ph idx="1"/>
          </p:nvPr>
        </p:nvSpPr>
        <p:spPr>
          <a:xfrm>
            <a:off x="259466" y="12259"/>
            <a:ext cx="11923852" cy="6830248"/>
          </a:xfrm>
        </p:spPr>
        <p:txBody>
          <a:bodyPr vert="horz" lIns="91440" tIns="45720" rIns="91440" bIns="45720" rtlCol="0" anchor="t">
            <a:normAutofit/>
          </a:bodyPr>
          <a:lstStyle/>
          <a:p>
            <a:r>
              <a:rPr lang="en-US" sz="4400" b="1">
                <a:ea typeface="+mn-lt"/>
                <a:cs typeface="+mn-lt"/>
              </a:rPr>
              <a:t>Informed consent</a:t>
            </a:r>
            <a:endParaRPr lang="en-US" sz="4400">
              <a:ea typeface="Calibri"/>
              <a:cs typeface="Calibri"/>
            </a:endParaRPr>
          </a:p>
          <a:p>
            <a:pPr lvl="1">
              <a:buFont typeface="Wingdings" panose="020B0604020202020204" pitchFamily="34" charset="0"/>
              <a:buChar char="ü"/>
            </a:pPr>
            <a:r>
              <a:rPr lang="en-US" sz="4000" b="1">
                <a:ea typeface="+mn-lt"/>
                <a:cs typeface="+mn-lt"/>
              </a:rPr>
              <a:t>Information Sheet</a:t>
            </a:r>
            <a:endParaRPr lang="en-US" sz="4000">
              <a:ea typeface="Calibri"/>
              <a:cs typeface="Calibri"/>
            </a:endParaRPr>
          </a:p>
          <a:p>
            <a:pPr lvl="1">
              <a:buFont typeface="Wingdings" panose="020B0604020202020204" pitchFamily="34" charset="0"/>
              <a:buChar char="ü"/>
            </a:pPr>
            <a:r>
              <a:rPr lang="en-US" sz="4000" b="1">
                <a:ea typeface="+mn-lt"/>
                <a:cs typeface="+mn-lt"/>
              </a:rPr>
              <a:t>Consent form</a:t>
            </a:r>
            <a:endParaRPr lang="en-US" sz="4000" b="1">
              <a:ea typeface="Calibri"/>
              <a:cs typeface="Calibri"/>
            </a:endParaRPr>
          </a:p>
          <a:p>
            <a:r>
              <a:rPr lang="en-US" sz="4400" b="1" dirty="0">
                <a:ea typeface="+mn-lt"/>
                <a:cs typeface="+mn-lt"/>
              </a:rPr>
              <a:t>Confidentiality/</a:t>
            </a:r>
            <a:r>
              <a:rPr lang="en-US" sz="4400" b="1" dirty="0" err="1">
                <a:ea typeface="+mn-lt"/>
                <a:cs typeface="+mn-lt"/>
              </a:rPr>
              <a:t>Anonymisation</a:t>
            </a:r>
            <a:r>
              <a:rPr lang="en-US" sz="4400" b="1" dirty="0">
                <a:ea typeface="+mn-lt"/>
                <a:cs typeface="+mn-lt"/>
              </a:rPr>
              <a:t> Strategy</a:t>
            </a:r>
            <a:endParaRPr lang="en-US" sz="4400" dirty="0">
              <a:ea typeface="+mn-lt"/>
              <a:cs typeface="+mn-lt"/>
            </a:endParaRPr>
          </a:p>
          <a:p>
            <a:r>
              <a:rPr lang="en-US" sz="4400" b="1">
                <a:ea typeface="+mn-lt"/>
                <a:cs typeface="+mn-lt"/>
              </a:rPr>
              <a:t>Right to withdraw (Set a date)</a:t>
            </a:r>
            <a:endParaRPr lang="en-US" sz="4400" b="1" dirty="0">
              <a:ea typeface="+mn-lt"/>
              <a:cs typeface="+mn-lt"/>
            </a:endParaRPr>
          </a:p>
          <a:p>
            <a:r>
              <a:rPr lang="en-US" sz="4400" b="1">
                <a:ea typeface="+mn-lt"/>
                <a:cs typeface="+mn-lt"/>
              </a:rPr>
              <a:t>Risk / distress / safeguarding</a:t>
            </a:r>
            <a:endParaRPr lang="en-US" sz="4400" b="1" dirty="0">
              <a:ea typeface="+mn-lt"/>
              <a:cs typeface="+mn-lt"/>
            </a:endParaRPr>
          </a:p>
          <a:p>
            <a:pPr lvl="1">
              <a:buFont typeface="Wingdings" panose="020B0604020202020204" pitchFamily="34" charset="0"/>
              <a:buChar char="ü"/>
            </a:pPr>
            <a:r>
              <a:rPr lang="en-US" sz="4000" b="1">
                <a:ea typeface="+mn-lt"/>
                <a:cs typeface="+mn-lt"/>
              </a:rPr>
              <a:t>Support during data collection</a:t>
            </a:r>
            <a:endParaRPr lang="en-US" sz="4000" b="1" dirty="0">
              <a:ea typeface="+mn-lt"/>
              <a:cs typeface="+mn-lt"/>
            </a:endParaRPr>
          </a:p>
          <a:p>
            <a:pPr lvl="1">
              <a:buFont typeface="Wingdings" panose="020B0604020202020204" pitchFamily="34" charset="0"/>
              <a:buChar char="ü"/>
            </a:pPr>
            <a:r>
              <a:rPr lang="en-US" sz="4000" b="1">
                <a:ea typeface="+mn-lt"/>
                <a:cs typeface="+mn-lt"/>
              </a:rPr>
              <a:t>Therapeutic Skills in action</a:t>
            </a:r>
          </a:p>
          <a:p>
            <a:pPr lvl="1">
              <a:buFont typeface="Wingdings" panose="020B0604020202020204" pitchFamily="34" charset="0"/>
              <a:buChar char="ü"/>
            </a:pPr>
            <a:r>
              <a:rPr lang="en-US" sz="4000" b="1">
                <a:ea typeface="+mn-lt"/>
                <a:cs typeface="+mn-lt"/>
              </a:rPr>
              <a:t>Debrief Sheet (Sources of support, pos</a:t>
            </a:r>
            <a:endParaRPr lang="en-US">
              <a:ea typeface="Calibri" panose="020F0502020204030204"/>
              <a:cs typeface="Calibri" panose="020F0502020204030204"/>
            </a:endParaRPr>
          </a:p>
          <a:p>
            <a:r>
              <a:rPr lang="en-US" sz="4400" b="1">
                <a:ea typeface="+mn-lt"/>
                <a:cs typeface="+mn-lt"/>
              </a:rPr>
              <a:t>Data protection and Declarations (GDPR 2025)</a:t>
            </a:r>
            <a:endParaRPr lang="en-US" sz="4400">
              <a:ea typeface="+mn-lt"/>
              <a:cs typeface="+mn-lt"/>
            </a:endParaRPr>
          </a:p>
        </p:txBody>
      </p:sp>
    </p:spTree>
    <p:extLst>
      <p:ext uri="{BB962C8B-B14F-4D97-AF65-F5344CB8AC3E}">
        <p14:creationId xmlns:p14="http://schemas.microsoft.com/office/powerpoint/2010/main" val="31758103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a:t>References</a:t>
            </a:r>
            <a:endParaRPr lang="en-GB"/>
          </a:p>
        </p:txBody>
      </p:sp>
      <p:sp>
        <p:nvSpPr>
          <p:cNvPr id="3" name="Content Placeholder 2"/>
          <p:cNvSpPr>
            <a:spLocks noGrp="1"/>
          </p:cNvSpPr>
          <p:nvPr>
            <p:ph idx="1"/>
          </p:nvPr>
        </p:nvSpPr>
        <p:spPr/>
        <p:txBody>
          <a:bodyPr>
            <a:normAutofit fontScale="32500" lnSpcReduction="20000"/>
          </a:bodyPr>
          <a:lstStyle/>
          <a:p>
            <a:pPr>
              <a:lnSpc>
                <a:spcPct val="150000"/>
              </a:lnSpc>
            </a:pPr>
            <a:r>
              <a:rPr lang="en-IE">
                <a:latin typeface="Arial" panose="020B0604020202020204" pitchFamily="34" charset="0"/>
                <a:cs typeface="Arial" panose="020B0604020202020204" pitchFamily="34" charset="0"/>
              </a:rPr>
              <a:t>Blaxter, L. Hughes, C. &amp; Tight, M.(2003 ) </a:t>
            </a:r>
            <a:r>
              <a:rPr lang="en-IE" i="1">
                <a:latin typeface="Arial" panose="020B0604020202020204" pitchFamily="34" charset="0"/>
                <a:cs typeface="Arial" panose="020B0604020202020204" pitchFamily="34" charset="0"/>
              </a:rPr>
              <a:t>How to research</a:t>
            </a:r>
            <a:r>
              <a:rPr lang="en-IE">
                <a:latin typeface="Arial" panose="020B0604020202020204" pitchFamily="34" charset="0"/>
                <a:cs typeface="Arial" panose="020B0604020202020204" pitchFamily="34" charset="0"/>
              </a:rPr>
              <a:t>. Second Edition. Open University Press.</a:t>
            </a:r>
          </a:p>
          <a:p>
            <a:pPr>
              <a:lnSpc>
                <a:spcPct val="150000"/>
              </a:lnSpc>
            </a:pPr>
            <a:r>
              <a:rPr lang="en-GB"/>
              <a:t>Braun, V. and Clarke, V., 2012. Thematic analysis.</a:t>
            </a:r>
            <a:endParaRPr lang="en-GB">
              <a:latin typeface="Arial" panose="020B0604020202020204" pitchFamily="34" charset="0"/>
              <a:cs typeface="Arial" panose="020B0604020202020204" pitchFamily="34" charset="0"/>
            </a:endParaRPr>
          </a:p>
          <a:p>
            <a:pPr>
              <a:lnSpc>
                <a:spcPct val="150000"/>
              </a:lnSpc>
            </a:pPr>
            <a:r>
              <a:rPr lang="en-GB">
                <a:latin typeface="Arial" panose="020B0604020202020204" pitchFamily="34" charset="0"/>
                <a:cs typeface="Arial" panose="020B0604020202020204" pitchFamily="34" charset="0"/>
              </a:rPr>
              <a:t>British Association for Counselling and Psychotherapy (2017) available at </a:t>
            </a:r>
            <a:r>
              <a:rPr lang="en-GB">
                <a:latin typeface="Arial" panose="020B0604020202020204" pitchFamily="34" charset="0"/>
                <a:cs typeface="Arial" panose="020B0604020202020204" pitchFamily="34" charset="0"/>
                <a:hlinkClick r:id="rId3"/>
              </a:rPr>
              <a:t>https://www.bacp.co.uk/</a:t>
            </a:r>
            <a:r>
              <a:rPr lang="en-GB">
                <a:latin typeface="Arial" panose="020B0604020202020204" pitchFamily="34" charset="0"/>
                <a:cs typeface="Arial" panose="020B0604020202020204" pitchFamily="34" charset="0"/>
              </a:rPr>
              <a:t> Accessed on 5</a:t>
            </a:r>
            <a:r>
              <a:rPr lang="en-GB" baseline="30000">
                <a:latin typeface="Arial" panose="020B0604020202020204" pitchFamily="34" charset="0"/>
                <a:cs typeface="Arial" panose="020B0604020202020204" pitchFamily="34" charset="0"/>
              </a:rPr>
              <a:t>th</a:t>
            </a:r>
            <a:r>
              <a:rPr lang="en-GB">
                <a:latin typeface="Arial" panose="020B0604020202020204" pitchFamily="34" charset="0"/>
                <a:cs typeface="Arial" panose="020B0604020202020204" pitchFamily="34" charset="0"/>
              </a:rPr>
              <a:t> Jan, 2020.</a:t>
            </a:r>
          </a:p>
          <a:p>
            <a:r>
              <a:rPr lang="en-GB">
                <a:latin typeface="Arial" panose="020B0604020202020204" pitchFamily="34" charset="0"/>
                <a:cs typeface="Arial" panose="020B0604020202020204" pitchFamily="34" charset="0"/>
              </a:rPr>
              <a:t>British Association for Counselling and Psychotherapy (BACP) (2001). </a:t>
            </a:r>
            <a:r>
              <a:rPr lang="en-GB" i="1">
                <a:latin typeface="Arial" panose="020B0604020202020204" pitchFamily="34" charset="0"/>
                <a:cs typeface="Arial" panose="020B0604020202020204" pitchFamily="34" charset="0"/>
              </a:rPr>
              <a:t>Ethical Framework for Good Practice in Counselling and Psychotherapy</a:t>
            </a:r>
            <a:r>
              <a:rPr lang="en-GB">
                <a:latin typeface="Arial" panose="020B0604020202020204" pitchFamily="34" charset="0"/>
                <a:cs typeface="Arial" panose="020B0604020202020204" pitchFamily="34" charset="0"/>
              </a:rPr>
              <a:t>. Rugby: BACP</a:t>
            </a:r>
            <a:r>
              <a:rPr lang="en-GB" sz="4800">
                <a:latin typeface="Arial" panose="020B0604020202020204" pitchFamily="34" charset="0"/>
                <a:cs typeface="Arial" panose="020B0604020202020204" pitchFamily="34" charset="0"/>
              </a:rPr>
              <a:t>.</a:t>
            </a:r>
          </a:p>
          <a:p>
            <a:pPr>
              <a:lnSpc>
                <a:spcPct val="150000"/>
              </a:lnSpc>
            </a:pPr>
            <a:r>
              <a:rPr lang="en-IE">
                <a:latin typeface="Arial" panose="020B0604020202020204" pitchFamily="34" charset="0"/>
                <a:cs typeface="Arial" panose="020B0604020202020204" pitchFamily="34" charset="0"/>
              </a:rPr>
              <a:t>Bryman, A.(1998) </a:t>
            </a:r>
            <a:r>
              <a:rPr lang="en-IE" i="1">
                <a:latin typeface="Arial" panose="020B0604020202020204" pitchFamily="34" charset="0"/>
                <a:cs typeface="Arial" panose="020B0604020202020204" pitchFamily="34" charset="0"/>
              </a:rPr>
              <a:t>Quantity and Quality in Social Research</a:t>
            </a:r>
            <a:r>
              <a:rPr lang="en-IE">
                <a:latin typeface="Arial" panose="020B0604020202020204" pitchFamily="34" charset="0"/>
                <a:cs typeface="Arial" panose="020B0604020202020204" pitchFamily="34" charset="0"/>
              </a:rPr>
              <a:t>. London. Taylor Francis</a:t>
            </a:r>
          </a:p>
          <a:p>
            <a:pPr>
              <a:lnSpc>
                <a:spcPct val="150000"/>
              </a:lnSpc>
            </a:pPr>
            <a:r>
              <a:rPr lang="en-GB"/>
              <a:t>Carpenter, C. and </a:t>
            </a:r>
            <a:r>
              <a:rPr lang="en-GB" err="1"/>
              <a:t>Suto</a:t>
            </a:r>
            <a:r>
              <a:rPr lang="en-GB"/>
              <a:t>, M., 2008. </a:t>
            </a:r>
            <a:r>
              <a:rPr lang="en-GB" i="1"/>
              <a:t>Qualitative research for occupational and physical </a:t>
            </a:r>
            <a:r>
              <a:rPr lang="en-GB" i="1" err="1"/>
              <a:t>therapistsa</a:t>
            </a:r>
            <a:r>
              <a:rPr lang="en-GB" i="1"/>
              <a:t> practical guide</a:t>
            </a:r>
            <a:r>
              <a:rPr lang="en-GB"/>
              <a:t>. Blackwell Pub.,.</a:t>
            </a:r>
            <a:endParaRPr lang="en-IE">
              <a:latin typeface="Arial" panose="020B0604020202020204" pitchFamily="34" charset="0"/>
              <a:cs typeface="Arial" panose="020B0604020202020204" pitchFamily="34" charset="0"/>
            </a:endParaRPr>
          </a:p>
          <a:p>
            <a:pPr>
              <a:lnSpc>
                <a:spcPct val="150000"/>
              </a:lnSpc>
            </a:pPr>
            <a:r>
              <a:rPr lang="en-IE">
                <a:latin typeface="Arial" panose="020B0604020202020204" pitchFamily="34" charset="0"/>
                <a:cs typeface="Arial" panose="020B0604020202020204" pitchFamily="34" charset="0"/>
              </a:rPr>
              <a:t>Charmaz, K. (2014) </a:t>
            </a:r>
            <a:r>
              <a:rPr lang="en-IE" i="1">
                <a:latin typeface="Arial" panose="020B0604020202020204" pitchFamily="34" charset="0"/>
                <a:cs typeface="Arial" panose="020B0604020202020204" pitchFamily="34" charset="0"/>
              </a:rPr>
              <a:t>Constructing Grounded T</a:t>
            </a:r>
            <a:r>
              <a:rPr lang="en-IE">
                <a:latin typeface="Arial" panose="020B0604020202020204" pitchFamily="34" charset="0"/>
                <a:cs typeface="Arial" panose="020B0604020202020204" pitchFamily="34" charset="0"/>
              </a:rPr>
              <a:t>heory. Los Angeles, Sage Publications</a:t>
            </a:r>
          </a:p>
          <a:p>
            <a:pPr>
              <a:lnSpc>
                <a:spcPct val="150000"/>
              </a:lnSpc>
            </a:pPr>
            <a:r>
              <a:rPr lang="en-IE">
                <a:latin typeface="Arial" panose="020B0604020202020204" pitchFamily="34" charset="0"/>
                <a:cs typeface="Arial" panose="020B0604020202020204" pitchFamily="34" charset="0"/>
              </a:rPr>
              <a:t>Egan, G. (1962) </a:t>
            </a:r>
            <a:r>
              <a:rPr lang="en-IE" i="1">
                <a:latin typeface="Arial" panose="020B0604020202020204" pitchFamily="34" charset="0"/>
                <a:cs typeface="Arial" panose="020B0604020202020204" pitchFamily="34" charset="0"/>
              </a:rPr>
              <a:t>The Skilled Helper</a:t>
            </a:r>
            <a:r>
              <a:rPr lang="en-IE">
                <a:latin typeface="Arial" panose="020B0604020202020204" pitchFamily="34" charset="0"/>
                <a:cs typeface="Arial" panose="020B0604020202020204" pitchFamily="34" charset="0"/>
              </a:rPr>
              <a:t>. Second Edition. Brooks/Cole Publishing Company</a:t>
            </a:r>
          </a:p>
          <a:p>
            <a:pPr>
              <a:lnSpc>
                <a:spcPct val="150000"/>
              </a:lnSpc>
            </a:pPr>
            <a:r>
              <a:rPr lang="en-GB"/>
              <a:t>Geertz, C., 1973. </a:t>
            </a:r>
            <a:r>
              <a:rPr lang="en-GB" i="1"/>
              <a:t>Deep play</a:t>
            </a:r>
            <a:r>
              <a:rPr lang="en-GB"/>
              <a:t>.</a:t>
            </a:r>
            <a:endParaRPr lang="en-IE">
              <a:latin typeface="Arial" panose="020B0604020202020204" pitchFamily="34" charset="0"/>
              <a:cs typeface="Arial" panose="020B0604020202020204" pitchFamily="34" charset="0"/>
            </a:endParaRPr>
          </a:p>
          <a:p>
            <a:pPr>
              <a:lnSpc>
                <a:spcPct val="150000"/>
              </a:lnSpc>
            </a:pPr>
            <a:r>
              <a:rPr lang="en-IE">
                <a:latin typeface="Arial" panose="020B0604020202020204" pitchFamily="34" charset="0"/>
                <a:cs typeface="Arial" panose="020B0604020202020204" pitchFamily="34" charset="0"/>
              </a:rPr>
              <a:t>Gray, D.E. (2014) </a:t>
            </a:r>
            <a:r>
              <a:rPr lang="en-IE" i="1">
                <a:latin typeface="Arial" panose="020B0604020202020204" pitchFamily="34" charset="0"/>
                <a:cs typeface="Arial" panose="020B0604020202020204" pitchFamily="34" charset="0"/>
              </a:rPr>
              <a:t>Doing Social Research in the Real Wor</a:t>
            </a:r>
            <a:r>
              <a:rPr lang="en-IE">
                <a:latin typeface="Arial" panose="020B0604020202020204" pitchFamily="34" charset="0"/>
                <a:cs typeface="Arial" panose="020B0604020202020204" pitchFamily="34" charset="0"/>
              </a:rPr>
              <a:t>ld. London. Sage Publication.</a:t>
            </a:r>
          </a:p>
          <a:p>
            <a:pPr>
              <a:lnSpc>
                <a:spcPct val="150000"/>
              </a:lnSpc>
            </a:pPr>
            <a:r>
              <a:rPr lang="en-GB"/>
              <a:t>Holloway, I. and Wheeler, S., 2002. Ensuring trustworthiness and quality. </a:t>
            </a:r>
            <a:r>
              <a:rPr lang="en-GB" i="1"/>
              <a:t>Holloway I, Wheeler S. Research in nursing. 2nd Ed. Blackwell Publishing, India1996</a:t>
            </a:r>
            <a:r>
              <a:rPr lang="en-GB"/>
              <a:t>, pp.250-63.</a:t>
            </a:r>
            <a:endParaRPr lang="en-IE">
              <a:latin typeface="Arial" panose="020B0604020202020204" pitchFamily="34" charset="0"/>
              <a:cs typeface="Arial" panose="020B0604020202020204" pitchFamily="34" charset="0"/>
            </a:endParaRPr>
          </a:p>
          <a:p>
            <a:pPr>
              <a:lnSpc>
                <a:spcPct val="150000"/>
              </a:lnSpc>
            </a:pPr>
            <a:r>
              <a:rPr lang="en-GB"/>
              <a:t>McLeod, J., 2011. </a:t>
            </a:r>
            <a:r>
              <a:rPr lang="en-GB" i="1"/>
              <a:t>Qualitative research in counselling and psychotherapy</a:t>
            </a:r>
            <a:r>
              <a:rPr lang="en-GB"/>
              <a:t>. Sage.</a:t>
            </a:r>
            <a:endParaRPr lang="en-IE">
              <a:latin typeface="Arial" panose="020B0604020202020204" pitchFamily="34" charset="0"/>
              <a:cs typeface="Arial" panose="020B0604020202020204" pitchFamily="34" charset="0"/>
            </a:endParaRPr>
          </a:p>
          <a:p>
            <a:pPr>
              <a:lnSpc>
                <a:spcPct val="150000"/>
              </a:lnSpc>
            </a:pPr>
            <a:r>
              <a:rPr lang="en-GB"/>
              <a:t>Miles, M.B. and Huberman, A.M., 1994. </a:t>
            </a:r>
            <a:r>
              <a:rPr lang="en-GB" i="1"/>
              <a:t>Qualitative data analysis: An expanded sourcebook</a:t>
            </a:r>
            <a:r>
              <a:rPr lang="en-GB"/>
              <a:t>. sage.</a:t>
            </a:r>
            <a:endParaRPr lang="en-IE">
              <a:latin typeface="Arial" panose="020B0604020202020204" pitchFamily="34" charset="0"/>
              <a:cs typeface="Arial" panose="020B0604020202020204" pitchFamily="34" charset="0"/>
            </a:endParaRPr>
          </a:p>
          <a:p>
            <a:pPr>
              <a:lnSpc>
                <a:spcPct val="150000"/>
              </a:lnSpc>
            </a:pPr>
            <a:r>
              <a:rPr lang="en-GB" err="1"/>
              <a:t>Saldaña</a:t>
            </a:r>
            <a:r>
              <a:rPr lang="en-GB"/>
              <a:t>, J., 2014. Coding and analysis strategies. In </a:t>
            </a:r>
            <a:r>
              <a:rPr lang="en-GB" i="1"/>
              <a:t>The Oxford handbook of qualitative research</a:t>
            </a:r>
            <a:r>
              <a:rPr lang="en-GB"/>
              <a:t>.</a:t>
            </a:r>
            <a:endParaRPr lang="en-IE">
              <a:latin typeface="Arial" panose="020B0604020202020204" pitchFamily="34" charset="0"/>
              <a:cs typeface="Arial" panose="020B0604020202020204" pitchFamily="34" charset="0"/>
            </a:endParaRPr>
          </a:p>
          <a:p>
            <a:pPr>
              <a:lnSpc>
                <a:spcPct val="150000"/>
              </a:lnSpc>
            </a:pPr>
            <a:r>
              <a:rPr lang="en-GB"/>
              <a:t>Siddique, S., 2011. Being in‐between: The relevance of ethnography and auto‐ethnography for psychotherapy research. </a:t>
            </a:r>
            <a:r>
              <a:rPr lang="en-GB" i="1"/>
              <a:t>Counselling and Psychotherapy Research</a:t>
            </a:r>
            <a:r>
              <a:rPr lang="en-GB"/>
              <a:t>, </a:t>
            </a:r>
            <a:r>
              <a:rPr lang="en-GB" i="1"/>
              <a:t>11</a:t>
            </a:r>
            <a:r>
              <a:rPr lang="en-GB"/>
              <a:t>(4), pp.310-316.</a:t>
            </a:r>
            <a:endParaRPr lang="en-IE">
              <a:latin typeface="Arial" panose="020B0604020202020204" pitchFamily="34" charset="0"/>
              <a:cs typeface="Arial" panose="020B0604020202020204" pitchFamily="34" charset="0"/>
            </a:endParaRPr>
          </a:p>
          <a:p>
            <a:pPr>
              <a:lnSpc>
                <a:spcPct val="150000"/>
              </a:lnSpc>
            </a:pPr>
            <a:r>
              <a:rPr lang="en-IE">
                <a:latin typeface="Arial" panose="020B0604020202020204" pitchFamily="34" charset="0"/>
                <a:cs typeface="Arial" panose="020B0604020202020204" pitchFamily="34" charset="0"/>
              </a:rPr>
              <a:t>Silverman, D. (2000)  </a:t>
            </a:r>
            <a:r>
              <a:rPr lang="en-IE" i="1">
                <a:latin typeface="Arial" panose="020B0604020202020204" pitchFamily="34" charset="0"/>
                <a:cs typeface="Arial" panose="020B0604020202020204" pitchFamily="34" charset="0"/>
              </a:rPr>
              <a:t>Doing Qualitative Research: A Practical Handbook</a:t>
            </a:r>
            <a:r>
              <a:rPr lang="en-IE">
                <a:latin typeface="Arial" panose="020B0604020202020204" pitchFamily="34" charset="0"/>
                <a:cs typeface="Arial" panose="020B0604020202020204" pitchFamily="34" charset="0"/>
              </a:rPr>
              <a:t>. London. Sage</a:t>
            </a:r>
          </a:p>
          <a:p>
            <a:pPr>
              <a:lnSpc>
                <a:spcPct val="150000"/>
              </a:lnSpc>
            </a:pPr>
            <a:r>
              <a:rPr lang="en-GB"/>
              <a:t>Smith, J.A., 1996. Beyond the divide between cognition and discourse: Using interpretative phenomenological analysis in health psychology. </a:t>
            </a:r>
            <a:r>
              <a:rPr lang="en-GB" i="1"/>
              <a:t>Psychology and health</a:t>
            </a:r>
            <a:r>
              <a:rPr lang="en-GB"/>
              <a:t>, </a:t>
            </a:r>
            <a:r>
              <a:rPr lang="en-GB" i="1"/>
              <a:t>11</a:t>
            </a:r>
            <a:r>
              <a:rPr lang="en-GB"/>
              <a:t>(2), pp.261-271.</a:t>
            </a:r>
            <a:endParaRPr lang="en-IE">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841782104"/>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removed="0"/>
</clbl:labelList>
</file>

<file path=docProps/app.xml><?xml version="1.0" encoding="utf-8"?>
<Properties xmlns="http://schemas.openxmlformats.org/officeDocument/2006/extended-properties" xmlns:vt="http://schemas.openxmlformats.org/officeDocument/2006/docPropsVTypes">
  <Template>office theme</Template>
  <TotalTime>219</TotalTime>
  <Words>3968</Words>
  <Application>Microsoft Macintosh PowerPoint</Application>
  <PresentationFormat>Widescreen</PresentationFormat>
  <Paragraphs>220</Paragraphs>
  <Slides>38</Slides>
  <Notes>30</Notes>
  <HiddenSlides>1</HiddenSlides>
  <MMClips>24</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38</vt:i4>
      </vt:variant>
    </vt:vector>
  </HeadingPairs>
  <TitlesOfParts>
    <vt:vector size="49" baseType="lpstr">
      <vt:lpstr>Arial</vt:lpstr>
      <vt:lpstr>Arial,Sans-Serif</vt:lpstr>
      <vt:lpstr>Calibri</vt:lpstr>
      <vt:lpstr>Calibri Light</vt:lpstr>
      <vt:lpstr>Wingdings</vt:lpstr>
      <vt:lpstr>WordVisi_MSFontService</vt:lpstr>
      <vt:lpstr>1_Office Theme</vt:lpstr>
      <vt:lpstr>Office Theme</vt:lpstr>
      <vt:lpstr>Office Theme</vt:lpstr>
      <vt:lpstr>2_Office Theme</vt:lpstr>
      <vt:lpstr>Office Theme</vt:lpstr>
      <vt:lpstr>Methods of Data Analysis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J: I was waiting around all night waiting for him to call after we matched and texted a bit and then he just hangs up. It’s dehumanising. You just feel like such an idiot. And I was keeping myself up all night to fool around with him. He didn’t want to have a conversation …[pauses] or take me out or even get in touch until he was horny at 1 in the morning. You just keep feeling like you’re a total fool…    T: A fool?     J: Well… I have lots of likes and matches. I have these men messaging me all the time. I just don’t understand it… All I want is for someone to take me out for a glass of wine and attempt to have a conversation with me and no one will do it! if you’re going on a dating site, surely you’re in pursuit of a partner, or at least going to make efforts to find a partner. It’s strange, sometimes you’ll be chatting for ages… just the two of you and then they just vanish into thin air. I’ve woken up exhausted because I spent all night looking at the phone. Then, you also have men who just will stop messaging you almost immediately. You match, you get the thing on the screen that says you matched and you’re almost like this team. It’s this big moment…  </vt:lpstr>
      <vt:lpstr>T: What, like you’re joined together in some way?     J: Yeah…and then they just disappear. No goodbye, nothing. Then you’re left sitting there. It’s really deflating. You just think that it’s all pointless…Iit’s gross, but because it’s nice to feel sexy, to have some fun. To be pursued by someone... even if it’s not always exactly the way I’d like it to be… At first, I was happy to go along with it, because it was the first… he, rather… was the only person who was given me some attention in a long time. When [Aaron] originally messaged me, in the beginning, it was exciting, and I felt like I needed someone to give me attention. And you run with it, because you think ‘that person likes me, they’re giving me a bit of attention and I reasonably like him, so let’s just see how it goes’. But that’s not enough! You have to set your boundaries and be strong. You have to feel comfortable that if you don’t like someone, it doesn’t matter if they like you. You can’t get lulled into that high of the attention. You just have to know what men are after and not let them get too carried away.   </vt:lpstr>
      <vt:lpstr>T: We keep finding ourselves at this point… it’s difficult to square the way you talk about these experiences with the relationship, the type of man, you say that you want.     J: I know… you just….at first it’s nice to feel sexy, to have some fun. To be pursued by someone. I’ve heard from other friends, that this is just how it happens. You hear are these stories about people meeting husbands and wives, right? You just start to think that this is what you have to put up with to have that.     T: You sound pretty deflated… it’s difficult to reconcile that with how you used to look forward to, what did you used to call it, ‘phone fun’?     J: I did…I used to go to bed hoping he’d get in touch. But I realised, I’m completely playing into his time frame. When he wanted to engage. So I’d fall asleep and then I’d wake up to a thousand messages like, ‘I guess you’re too tired to have any fun’. And I’m thinking ‘You’ve messaged me at a quarter to one in the morning!’.   </vt:lpstr>
      <vt:lpstr>PowerPoint Presentation</vt:lpstr>
      <vt:lpstr>PowerPoint Presentation</vt:lpstr>
      <vt:lpstr>PowerPoint Presentation</vt:lpstr>
      <vt:lpstr>Exploring The Experiences Of Integrative Counsellors Talking About Antidepressants With Clients In A Therapeutic Setting: A Thematic Analysis</vt:lpstr>
      <vt:lpstr>PowerPoint Presentation</vt:lpstr>
      <vt:lpstr>PowerPoint Presentation</vt:lpstr>
      <vt:lpstr>Exploring Therapists’ Experiences Of Interpreter-mediated Psychotherapy</vt:lpstr>
      <vt:lpstr>PowerPoint Presentation</vt:lpstr>
      <vt:lpstr>PowerPoint Presentation</vt:lpstr>
      <vt:lpstr>Discourse About Intercourse: A Critical Discourse Analysis Of Qualified Person-Centred Therapists Experiences Of Discussing Sex With Their Clients</vt:lpstr>
      <vt:lpstr>PowerPoint Presentation</vt:lpstr>
      <vt:lpstr>PowerPoint Presentation</vt:lpstr>
      <vt:lpstr>Experiencing Social Support In Professional Rugby Union </vt:lpstr>
      <vt:lpstr>  Which method seems relevant to the knowledge you'd like to produce?  What do you think it will enable you to discover?  What might it prevent you from discovering?  What method of analysis is be best suited to the kind of research you are undertaking and the research questions you are pursuing?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Mason Neely</cp:lastModifiedBy>
  <cp:revision>312</cp:revision>
  <dcterms:created xsi:type="dcterms:W3CDTF">2023-01-13T07:31:16Z</dcterms:created>
  <dcterms:modified xsi:type="dcterms:W3CDTF">2026-03-10T12:31:10Z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