
<file path=[Content_Types].xml><?xml version="1.0" encoding="utf-8"?>
<Types xmlns="http://schemas.openxmlformats.org/package/2006/content-types"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autoCompressPictures="0">
  <p:sldMasterIdLst>
    <p:sldMasterId id="2147483900" r:id="rId4"/>
  </p:sldMasterIdLst>
  <p:notesMasterIdLst>
    <p:notesMasterId r:id="rId15"/>
  </p:notesMasterIdLst>
  <p:sldIdLst>
    <p:sldId id="268" r:id="rId5"/>
    <p:sldId id="275" r:id="rId6"/>
    <p:sldId id="276" r:id="rId7"/>
    <p:sldId id="281" r:id="rId8"/>
    <p:sldId id="293" r:id="rId9"/>
    <p:sldId id="292" r:id="rId10"/>
    <p:sldId id="282" r:id="rId11"/>
    <p:sldId id="283" r:id="rId12"/>
    <p:sldId id="294" r:id="rId13"/>
    <p:sldId id="272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44" autoAdjust="0"/>
    <p:restoredTop sz="94660"/>
  </p:normalViewPr>
  <p:slideViewPr>
    <p:cSldViewPr snapToGrid="0">
      <p:cViewPr varScale="1">
        <p:scale>
          <a:sx n="72" d="100"/>
          <a:sy n="72" d="100"/>
        </p:scale>
        <p:origin x="654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D8176FF-F5B4-4D45-8779-9F0F455743E8}" type="datetimeFigureOut">
              <a:rPr lang="en-US" smtClean="0"/>
              <a:t>10/6/2019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2F7FBCA-4BE8-4FB5-91BD-69C6AC6BDB5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12367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="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spc="3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ADF3C0-B1FB-42DC-B478-AF84C3CE5C3C}" type="datetime1">
              <a:rPr lang="en-US" smtClean="0"/>
              <a:t>10/6/2019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82674748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EDD5F4-8AF8-46B9-B655-FECF27EF63FD}" type="datetime1">
              <a:rPr lang="en-US" smtClean="0"/>
              <a:t>10/6/2019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91150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 spc="3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19408-9C27-42D0-A3E3-2484768A8F22}" type="datetime1">
              <a:rPr lang="en-US" smtClean="0"/>
              <a:t>10/6/2019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7837549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9DC33F-8D7B-46CC-9F59-1A17976147CE}" type="datetime1">
              <a:rPr lang="en-US" smtClean="0"/>
              <a:t>10/6/2019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00653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21606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21606"/>
            <a:ext cx="4480560" cy="731520"/>
          </a:xfrm>
        </p:spPr>
        <p:txBody>
          <a:bodyPr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4FA73F-E3AE-4666-833E-DAC3CC7447FA}" type="datetime1">
              <a:rPr lang="en-US" smtClean="0"/>
              <a:t>10/6/2019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5009168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548E7-81A7-49BE-B31E-01672C55CDBE}" type="datetime1">
              <a:rPr lang="en-US" smtClean="0"/>
              <a:t>10/6/2019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842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08A03C-BA82-4F79-A730-B582D55F1D51}" type="datetime1">
              <a:rPr lang="en-US" smtClean="0"/>
              <a:t>10/6/2019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76335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3200" b="1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17FC7-A8BD-4D51-8A8C-57C129BB2ED5}" type="datetime1">
              <a:rPr lang="en-US" smtClean="0"/>
              <a:t>10/6/2019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99587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1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40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91B8F2-452F-47BB-A0B0-A22052EA7BBF}" type="datetime1">
              <a:rPr lang="en-US" smtClean="0"/>
              <a:t>10/6/2019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373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DA58D-CE36-42FB-A681-D4975774D88C}" type="datetime1">
              <a:rPr lang="en-US" smtClean="0"/>
              <a:t>10/6/2019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94890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05E26B-855B-4DB6-BFA6-A35E4D51FCF3}" type="datetime1">
              <a:rPr lang="en-US" smtClean="0"/>
              <a:t>10/6/2019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78532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262393"/>
            <a:ext cx="9692640" cy="1428929"/>
          </a:xfrm>
          <a:prstGeom prst="rect">
            <a:avLst/>
          </a:prstGeom>
        </p:spPr>
        <p:txBody>
          <a:bodyPr vert="horz" lIns="91440" tIns="27432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fld id="{EA4FA73F-E3AE-4666-833E-DAC3CC7447FA}" type="datetime1">
              <a:rPr lang="en-US" smtClean="0"/>
              <a:t>10/6/2019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27692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 spc="-5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2000" kern="1200" spc="1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tRvFj3ugdWU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kZcwARAZn4M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tRvFj3ugdWU" TargetMode="External"/><Relationship Id="rId2" Type="http://schemas.openxmlformats.org/officeDocument/2006/relationships/hyperlink" Target="https://www.bbc.co.uk/news/entertainment-arts-30568634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kZcwARAZn4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E48B8D-7A59-42A4-A61B-B66E6063DD0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80438" y="758952"/>
            <a:ext cx="2853005" cy="4041648"/>
          </a:xfrm>
        </p:spPr>
        <p:txBody>
          <a:bodyPr>
            <a:normAutofit/>
          </a:bodyPr>
          <a:lstStyle/>
          <a:p>
            <a:r>
              <a:rPr lang="en-US" sz="5100" dirty="0"/>
              <a:t>LGBTQI and </a:t>
            </a:r>
            <a:br>
              <a:rPr lang="en-US" sz="5100" dirty="0"/>
            </a:br>
            <a:r>
              <a:rPr lang="en-US" sz="5100" dirty="0"/>
              <a:t>Human Rights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871044-9D2C-42D1-8B31-E3D6F11C601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65198" y="4800600"/>
            <a:ext cx="2868246" cy="1691640"/>
          </a:xfrm>
        </p:spPr>
        <p:txBody>
          <a:bodyPr>
            <a:normAutofit/>
          </a:bodyPr>
          <a:lstStyle/>
          <a:p>
            <a:endParaRPr lang="en-US" sz="2000">
              <a:solidFill>
                <a:schemeClr val="tx1">
                  <a:lumMod val="85000"/>
                </a:schemeClr>
              </a:solidFill>
            </a:endParaRPr>
          </a:p>
        </p:txBody>
      </p:sp>
      <p:pic>
        <p:nvPicPr>
          <p:cNvPr id="5" name="Picture 4" descr="close up of pages of a book">
            <a:extLst>
              <a:ext uri="{FF2B5EF4-FFF2-40B4-BE49-F238E27FC236}">
                <a16:creationId xmlns:a16="http://schemas.microsoft.com/office/drawing/2014/main" id="{E8B6E499-B9AF-4C9F-9B5A-1EFCE8B402C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673" r="1478"/>
          <a:stretch/>
        </p:blipFill>
        <p:spPr>
          <a:xfrm>
            <a:off x="442453" y="10"/>
            <a:ext cx="7118554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66440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32BE85-86E4-404C-A720-D21A44DD31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8675" y="640080"/>
            <a:ext cx="3075836" cy="1325562"/>
          </a:xfrm>
        </p:spPr>
        <p:txBody>
          <a:bodyPr>
            <a:normAutofit/>
          </a:bodyPr>
          <a:lstStyle/>
          <a:p>
            <a:r>
              <a:rPr lang="en-GB" sz="3200"/>
              <a:t>Definition of LGBTI</a:t>
            </a:r>
          </a:p>
        </p:txBody>
      </p:sp>
      <p:pic>
        <p:nvPicPr>
          <p:cNvPr id="6" name="Picture 5" descr="A picture containing person, colorful, holding, small&#10;&#10;Description automatically generated">
            <a:extLst>
              <a:ext uri="{FF2B5EF4-FFF2-40B4-BE49-F238E27FC236}">
                <a16:creationId xmlns:a16="http://schemas.microsoft.com/office/drawing/2014/main" id="{4D0822A8-F59E-4125-89FC-745750F93E3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962" r="27088"/>
          <a:stretch/>
        </p:blipFill>
        <p:spPr>
          <a:xfrm>
            <a:off x="20" y="10"/>
            <a:ext cx="7552924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BE3891-AE3A-40BE-8F84-0BF4F904F3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78675" y="1936955"/>
            <a:ext cx="3075836" cy="4243182"/>
          </a:xfrm>
        </p:spPr>
        <p:txBody>
          <a:bodyPr>
            <a:normAutofit/>
          </a:bodyPr>
          <a:lstStyle/>
          <a:p>
            <a:r>
              <a:rPr lang="en-GB" sz="1600" dirty="0"/>
              <a:t>Please watch the following clip for a reminder of what LGBT stands for….</a:t>
            </a:r>
          </a:p>
          <a:p>
            <a:r>
              <a:rPr lang="en-GB" u="sng" dirty="0">
                <a:hlinkClick r:id="rId3"/>
              </a:rPr>
              <a:t>https://www.youtube.com/watch?v=tRvFj3ugdWU</a:t>
            </a:r>
            <a:endParaRPr lang="en-GB" u="sng" dirty="0"/>
          </a:p>
          <a:p>
            <a:pPr marL="0" indent="0">
              <a:buNone/>
            </a:pPr>
            <a:r>
              <a:rPr lang="en-GB" sz="1200" b="1" dirty="0"/>
              <a:t>(Anon, Defining LGBT,2016)</a:t>
            </a:r>
          </a:p>
          <a:p>
            <a:endParaRPr lang="en-GB" sz="160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4D903F3-A878-49CB-8C25-FE861E0844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9590712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1F8C4C-F7FB-42B7-A5E1-3217DF576A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0464" y="365760"/>
            <a:ext cx="4534047" cy="1325562"/>
          </a:xfrm>
        </p:spPr>
        <p:txBody>
          <a:bodyPr>
            <a:normAutofit/>
          </a:bodyPr>
          <a:lstStyle/>
          <a:p>
            <a:r>
              <a:rPr lang="en-GB"/>
              <a:t>LGBT</a:t>
            </a:r>
            <a:br>
              <a:rPr lang="en-GB"/>
            </a:br>
            <a:r>
              <a:rPr lang="en-GB"/>
              <a:t>Human Rights</a:t>
            </a:r>
          </a:p>
        </p:txBody>
      </p:sp>
      <p:pic>
        <p:nvPicPr>
          <p:cNvPr id="5" name="Picture 4" descr="A group of people standing in front of a crowd&#10;&#10;Description automatically generated">
            <a:extLst>
              <a:ext uri="{FF2B5EF4-FFF2-40B4-BE49-F238E27FC236}">
                <a16:creationId xmlns:a16="http://schemas.microsoft.com/office/drawing/2014/main" id="{885CE784-64FF-4776-913E-BD1DE8E8718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854" r="21047"/>
          <a:stretch/>
        </p:blipFill>
        <p:spPr>
          <a:xfrm>
            <a:off x="20" y="10"/>
            <a:ext cx="6094799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FF6603-5F8D-4176-938B-0C90686175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20463" y="1828800"/>
            <a:ext cx="4572002" cy="502920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b="1" i="1" dirty="0"/>
          </a:p>
          <a:p>
            <a:pPr marL="0" indent="0">
              <a:buNone/>
            </a:pPr>
            <a:r>
              <a:rPr lang="en-GB" sz="1800" b="1" dirty="0">
                <a:solidFill>
                  <a:schemeClr val="accent4">
                    <a:lumMod val="50000"/>
                  </a:schemeClr>
                </a:solidFill>
              </a:rPr>
              <a:t>IN LAW PROTECTION IS FOUND:</a:t>
            </a:r>
          </a:p>
          <a:p>
            <a:pPr marL="0" indent="0">
              <a:buNone/>
            </a:pPr>
            <a:r>
              <a:rPr lang="en-GB" dirty="0"/>
              <a:t>In Articles 1,2,3,5,6, 7 and 16 of the Universal Declaration of Human Rights (UDHR) include, among others;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Equality before the law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Freedom from discrimination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Right to life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Liberty</a:t>
            </a:r>
          </a:p>
          <a:p>
            <a:pPr marL="0" indent="0">
              <a:buNone/>
            </a:pPr>
            <a:r>
              <a:rPr lang="en-GB" dirty="0"/>
              <a:t>(Marks SM, 2006,p.33)</a:t>
            </a:r>
          </a:p>
          <a:p>
            <a:pPr marL="0" indent="0">
              <a:buNone/>
            </a:pPr>
            <a:endParaRPr lang="en-GB" dirty="0"/>
          </a:p>
          <a:p>
            <a:endParaRPr lang="en-GB" b="1" i="1" dirty="0"/>
          </a:p>
          <a:p>
            <a:endParaRPr lang="en-GB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55FFF99-A4E3-4D9A-956E-9A353740BD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2330029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19">
            <a:extLst>
              <a:ext uri="{FF2B5EF4-FFF2-40B4-BE49-F238E27FC236}">
                <a16:creationId xmlns:a16="http://schemas.microsoft.com/office/drawing/2014/main" id="{93A02D2D-BECC-4028-99FB-E8FC50679B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4C9876-A5C0-4E7A-B7B0-136C5EFA4C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290" y="365760"/>
            <a:ext cx="5997678" cy="1325562"/>
          </a:xfrm>
        </p:spPr>
        <p:txBody>
          <a:bodyPr vert="horz" lIns="91440" tIns="27432" rIns="91440" bIns="45720" rtlCol="0" anchor="b">
            <a:normAutofit/>
          </a:bodyPr>
          <a:lstStyle/>
          <a:p>
            <a:r>
              <a:rPr lang="en-US"/>
              <a:t>Equality before the law…</a:t>
            </a:r>
          </a:p>
        </p:txBody>
      </p:sp>
      <p:pic>
        <p:nvPicPr>
          <p:cNvPr id="8" name="Content Placeholder 7" descr="A picture containing drawing&#10;&#10;Description automatically generated">
            <a:extLst>
              <a:ext uri="{FF2B5EF4-FFF2-40B4-BE49-F238E27FC236}">
                <a16:creationId xmlns:a16="http://schemas.microsoft.com/office/drawing/2014/main" id="{40980318-DD4B-4476-ADC4-85DD822579E2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/>
          <a:srcRect l="35230" r="28644"/>
          <a:stretch/>
        </p:blipFill>
        <p:spPr>
          <a:xfrm>
            <a:off x="20" y="-97654"/>
            <a:ext cx="4653291" cy="6955654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B44478-B1E1-4639-8D84-EBCF088EB46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965290" y="1828800"/>
            <a:ext cx="6015571" cy="4663440"/>
          </a:xfrm>
        </p:spPr>
        <p:txBody>
          <a:bodyPr vert="horz" lIns="91440" tIns="45720" rIns="91440" bIns="45720" rtlCol="0">
            <a:normAutofit/>
          </a:bodyPr>
          <a:lstStyle/>
          <a:p>
            <a:pPr marL="0">
              <a:buNone/>
            </a:pPr>
            <a:r>
              <a:rPr lang="en-US" b="1" dirty="0"/>
              <a:t>In western societies is everybody protected by the rule of law?</a:t>
            </a:r>
          </a:p>
          <a:p>
            <a:pPr marL="0">
              <a:buNone/>
            </a:pPr>
            <a:endParaRPr lang="en-US" dirty="0"/>
          </a:p>
          <a:p>
            <a:pPr mar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According to Dicey (1885) a prerequisite of the rule of law is ‘equality before the law’</a:t>
            </a:r>
          </a:p>
          <a:p>
            <a:pPr mar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  <a:p>
            <a:pPr mar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(Elliott and Quinn, 2017, p.210)</a:t>
            </a:r>
          </a:p>
          <a:p>
            <a:pPr mar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  <a:p>
            <a:pPr mar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 dirty="0">
                <a:solidFill>
                  <a:schemeClr val="accent4">
                    <a:lumMod val="50000"/>
                  </a:schemeClr>
                </a:solidFill>
              </a:rPr>
              <a:t>Therefore…everybody including LGBT people should be treated in the same way as everybody else</a:t>
            </a:r>
          </a:p>
        </p:txBody>
      </p:sp>
      <p:sp>
        <p:nvSpPr>
          <p:cNvPr id="25" name="Rectangle 21">
            <a:extLst>
              <a:ext uri="{FF2B5EF4-FFF2-40B4-BE49-F238E27FC236}">
                <a16:creationId xmlns:a16="http://schemas.microsoft.com/office/drawing/2014/main" id="{49EBAA82-3C18-428E-9643-AC8242FED8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84969548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19">
            <a:extLst>
              <a:ext uri="{FF2B5EF4-FFF2-40B4-BE49-F238E27FC236}">
                <a16:creationId xmlns:a16="http://schemas.microsoft.com/office/drawing/2014/main" id="{93A02D2D-BECC-4028-99FB-E8FC50679B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4C9876-A5C0-4E7A-B7B0-136C5EFA4C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290" y="365760"/>
            <a:ext cx="5997678" cy="1325562"/>
          </a:xfrm>
        </p:spPr>
        <p:txBody>
          <a:bodyPr vert="horz" lIns="91440" tIns="27432" rIns="91440" bIns="45720" rtlCol="0" anchor="b">
            <a:normAutofit fontScale="90000"/>
          </a:bodyPr>
          <a:lstStyle/>
          <a:p>
            <a:r>
              <a:rPr lang="en-US" dirty="0"/>
              <a:t>Can the rule of law protect LGBT rights?</a:t>
            </a:r>
          </a:p>
        </p:txBody>
      </p:sp>
      <p:pic>
        <p:nvPicPr>
          <p:cNvPr id="8" name="Content Placeholder 7" descr="A picture containing drawing&#10;&#10;Description automatically generated">
            <a:extLst>
              <a:ext uri="{FF2B5EF4-FFF2-40B4-BE49-F238E27FC236}">
                <a16:creationId xmlns:a16="http://schemas.microsoft.com/office/drawing/2014/main" id="{40980318-DD4B-4476-ADC4-85DD822579E2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/>
          <a:srcRect l="35230" r="28644"/>
          <a:stretch/>
        </p:blipFill>
        <p:spPr>
          <a:xfrm>
            <a:off x="20" y="-97654"/>
            <a:ext cx="4653291" cy="6955654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B44478-B1E1-4639-8D84-EBCF088EB46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965290" y="1828800"/>
            <a:ext cx="6015571" cy="4663440"/>
          </a:xfrm>
        </p:spPr>
        <p:txBody>
          <a:bodyPr vert="horz" lIns="91440" tIns="45720" rIns="91440" bIns="45720" rtlCol="0">
            <a:normAutofit/>
          </a:bodyPr>
          <a:lstStyle/>
          <a:p>
            <a:pPr marL="0">
              <a:buNone/>
            </a:pPr>
            <a:r>
              <a:rPr lang="en-US" b="1" dirty="0">
                <a:solidFill>
                  <a:schemeClr val="accent3">
                    <a:lumMod val="50000"/>
                  </a:schemeClr>
                </a:solidFill>
              </a:rPr>
              <a:t>The Law</a:t>
            </a:r>
          </a:p>
          <a:p>
            <a:pPr marL="0">
              <a:buNone/>
            </a:pPr>
            <a:r>
              <a:rPr lang="en-US" b="1" dirty="0"/>
              <a:t>South Africa in 1996 was the first country to include sexual orientation as a protected status in its constitution </a:t>
            </a:r>
          </a:p>
          <a:p>
            <a:pPr marL="0">
              <a:buNone/>
            </a:pPr>
            <a:r>
              <a:rPr lang="en-US" b="1" dirty="0">
                <a:solidFill>
                  <a:schemeClr val="accent1">
                    <a:lumMod val="50000"/>
                  </a:schemeClr>
                </a:solidFill>
              </a:rPr>
              <a:t>HOWEVER…</a:t>
            </a:r>
          </a:p>
          <a:p>
            <a:pPr marL="0">
              <a:buNone/>
            </a:pPr>
            <a:r>
              <a:rPr lang="en-US" b="1" dirty="0"/>
              <a:t>In reality, ‘the rule of law’ is not enough…in 2006 in South Africa </a:t>
            </a:r>
            <a:r>
              <a:rPr lang="en-US" b="1" dirty="0" err="1"/>
              <a:t>Zoliswa</a:t>
            </a:r>
            <a:r>
              <a:rPr lang="en-US" b="1" dirty="0"/>
              <a:t> </a:t>
            </a:r>
            <a:r>
              <a:rPr lang="en-US" b="1" dirty="0" err="1"/>
              <a:t>Nkonyana</a:t>
            </a:r>
            <a:r>
              <a:rPr lang="en-US" b="1" dirty="0"/>
              <a:t>, a lesbian and her partner were stoned to death in the street</a:t>
            </a:r>
          </a:p>
          <a:p>
            <a:pPr marL="0">
              <a:buNone/>
            </a:pPr>
            <a:r>
              <a:rPr lang="en-US" b="1" dirty="0"/>
              <a:t>(Marks, 2016, p.37)</a:t>
            </a:r>
          </a:p>
          <a:p>
            <a:pPr marL="0">
              <a:buNone/>
            </a:pPr>
            <a:endParaRPr lang="en-US" dirty="0"/>
          </a:p>
        </p:txBody>
      </p:sp>
      <p:sp>
        <p:nvSpPr>
          <p:cNvPr id="25" name="Rectangle 21">
            <a:extLst>
              <a:ext uri="{FF2B5EF4-FFF2-40B4-BE49-F238E27FC236}">
                <a16:creationId xmlns:a16="http://schemas.microsoft.com/office/drawing/2014/main" id="{49EBAA82-3C18-428E-9643-AC8242FED8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08189766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84A886-3AD3-494F-8866-02C34E3547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0464" y="365760"/>
            <a:ext cx="4872376" cy="1325562"/>
          </a:xfrm>
        </p:spPr>
        <p:txBody>
          <a:bodyPr>
            <a:normAutofit/>
          </a:bodyPr>
          <a:lstStyle/>
          <a:p>
            <a:r>
              <a:rPr lang="en-GB" sz="2800" dirty="0"/>
              <a:t>Improved Human Rights</a:t>
            </a:r>
            <a:br>
              <a:rPr lang="en-GB" sz="2800" dirty="0"/>
            </a:br>
            <a:r>
              <a:rPr lang="en-GB" sz="2800" dirty="0"/>
              <a:t>case study: Spain</a:t>
            </a:r>
          </a:p>
        </p:txBody>
      </p:sp>
      <p:pic>
        <p:nvPicPr>
          <p:cNvPr id="5" name="Content Placeholder 4" descr="A picture containing text&#10;&#10;Description automatically generated">
            <a:extLst>
              <a:ext uri="{FF2B5EF4-FFF2-40B4-BE49-F238E27FC236}">
                <a16:creationId xmlns:a16="http://schemas.microsoft.com/office/drawing/2014/main" id="{7E74E82B-8BAB-4F4E-BECF-72C7D89578F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5942" b="3"/>
          <a:stretch/>
        </p:blipFill>
        <p:spPr>
          <a:xfrm>
            <a:off x="643192" y="645106"/>
            <a:ext cx="5451627" cy="5535031"/>
          </a:xfrm>
          <a:prstGeom prst="rect">
            <a:avLst/>
          </a:pr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FFC594CF-C5CF-4941-AB8D-C5CFDC64B3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20463" y="1828800"/>
            <a:ext cx="4572002" cy="4351337"/>
          </a:xfrm>
        </p:spPr>
        <p:txBody>
          <a:bodyPr>
            <a:normAutofit/>
          </a:bodyPr>
          <a:lstStyle/>
          <a:p>
            <a:r>
              <a:rPr lang="en-US" dirty="0"/>
              <a:t>Countries such as Spain have come a long way – a world leader championing LGBT rights by;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Prohibited discrimination by sexual orientation or gender identity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One of the</a:t>
            </a:r>
            <a:r>
              <a:rPr lang="en-US" b="1" dirty="0"/>
              <a:t> first </a:t>
            </a:r>
            <a:r>
              <a:rPr lang="en-US" dirty="0"/>
              <a:t>to </a:t>
            </a:r>
            <a:r>
              <a:rPr lang="en-US" dirty="0" err="1"/>
              <a:t>legalise</a:t>
            </a:r>
            <a:r>
              <a:rPr lang="en-US" dirty="0"/>
              <a:t> same sex marriage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Homophobic harassment is uncommon</a:t>
            </a:r>
          </a:p>
          <a:p>
            <a:pPr marL="0" indent="0">
              <a:buNone/>
            </a:pPr>
            <a:r>
              <a:rPr lang="en-US" dirty="0"/>
              <a:t>(</a:t>
            </a:r>
            <a:r>
              <a:rPr lang="en-US" dirty="0" err="1"/>
              <a:t>Brysk</a:t>
            </a:r>
            <a:r>
              <a:rPr lang="en-US" dirty="0"/>
              <a:t>, 2018, p.64)</a:t>
            </a:r>
          </a:p>
        </p:txBody>
      </p:sp>
      <p:sp>
        <p:nvSpPr>
          <p:cNvPr id="23" name="Rectangle 20">
            <a:extLst>
              <a:ext uri="{FF2B5EF4-FFF2-40B4-BE49-F238E27FC236}">
                <a16:creationId xmlns:a16="http://schemas.microsoft.com/office/drawing/2014/main" id="{83D50EA9-D57C-4990-A365-7DC3ECBBF5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5751876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E1EA6C-C54E-4485-B3C8-27F3CDF516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0464" y="365760"/>
            <a:ext cx="4534047" cy="1325562"/>
          </a:xfrm>
        </p:spPr>
        <p:txBody>
          <a:bodyPr>
            <a:normAutofit/>
          </a:bodyPr>
          <a:lstStyle/>
          <a:p>
            <a:r>
              <a:rPr lang="en-GB" sz="3700"/>
              <a:t>Case study: same sex marriage</a:t>
            </a:r>
          </a:p>
        </p:txBody>
      </p:sp>
      <p:pic>
        <p:nvPicPr>
          <p:cNvPr id="6" name="Picture 5" descr="A group of people posing for the camera&#10;&#10;Description automatically generated">
            <a:extLst>
              <a:ext uri="{FF2B5EF4-FFF2-40B4-BE49-F238E27FC236}">
                <a16:creationId xmlns:a16="http://schemas.microsoft.com/office/drawing/2014/main" id="{A8F784D3-CC30-4B54-9F2C-8E191CC63DC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768" r="20688"/>
          <a:stretch/>
        </p:blipFill>
        <p:spPr>
          <a:xfrm>
            <a:off x="20" y="10"/>
            <a:ext cx="6094799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2A34CC-D5F1-4CCA-B35F-DED951F6E7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20463" y="1828800"/>
            <a:ext cx="4572002" cy="4351337"/>
          </a:xfrm>
        </p:spPr>
        <p:txBody>
          <a:bodyPr>
            <a:normAutofit/>
          </a:bodyPr>
          <a:lstStyle/>
          <a:p>
            <a:r>
              <a:rPr lang="en-GB" dirty="0"/>
              <a:t>Celebrities such as Elton John have endorsed the idea of marriage for same sex couples. </a:t>
            </a:r>
          </a:p>
          <a:p>
            <a:r>
              <a:rPr lang="en-GB" dirty="0"/>
              <a:t>He and his partner David Furnish after registering their civil partnership in the UK in 2005 eventually married on the 21 December 2014</a:t>
            </a:r>
          </a:p>
          <a:p>
            <a:pPr marL="0" indent="0">
              <a:buNone/>
            </a:pPr>
            <a:r>
              <a:rPr lang="en-GB" dirty="0"/>
              <a:t>(BBC News, 2014)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55FFF99-A4E3-4D9A-956E-9A353740BD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7812015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E1EA6C-C54E-4485-B3C8-27F3CDF516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0464" y="365760"/>
            <a:ext cx="4534047" cy="1325562"/>
          </a:xfrm>
        </p:spPr>
        <p:txBody>
          <a:bodyPr>
            <a:normAutofit/>
          </a:bodyPr>
          <a:lstStyle/>
          <a:p>
            <a:r>
              <a:rPr lang="en-GB" sz="3100"/>
              <a:t>Is same sex marriage a good thing?</a:t>
            </a:r>
          </a:p>
        </p:txBody>
      </p:sp>
      <p:pic>
        <p:nvPicPr>
          <p:cNvPr id="6" name="Picture 5" descr="A person posing for a picture&#10;&#10;Description automatically generated">
            <a:extLst>
              <a:ext uri="{FF2B5EF4-FFF2-40B4-BE49-F238E27FC236}">
                <a16:creationId xmlns:a16="http://schemas.microsoft.com/office/drawing/2014/main" id="{D149FB72-10EE-4D11-AF22-4B8B28E9ECB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918" r="24092"/>
          <a:stretch/>
        </p:blipFill>
        <p:spPr>
          <a:xfrm>
            <a:off x="20" y="10"/>
            <a:ext cx="6094799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2A34CC-D5F1-4CCA-B35F-DED951F6E7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20463" y="1828800"/>
            <a:ext cx="4572002" cy="4351337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Watch the following clip from a TED Talk given by Emily. She is the daughter of plaintiffs in a lawsuit in the US that resulted in overturning the ban of same-sex marriage in Virginia.</a:t>
            </a:r>
          </a:p>
          <a:p>
            <a:r>
              <a:rPr lang="en-GB" u="sng" dirty="0">
                <a:hlinkClick r:id="rId3"/>
              </a:rPr>
              <a:t>https://www.youtube.com/watch?v=kZcwARAZn4M</a:t>
            </a:r>
            <a:endParaRPr lang="en-GB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55FFF99-A4E3-4D9A-956E-9A353740BD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45038821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05C66A40-F726-4CF2-A0C8-5CE98D980D3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723" t="9411" b="148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036CB1B9-86AA-4275-AAA0-21C94E824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59481" y="0"/>
            <a:ext cx="7737169" cy="6858000"/>
          </a:xfrm>
          <a:prstGeom prst="rect">
            <a:avLst/>
          </a:prstGeom>
          <a:solidFill>
            <a:schemeClr val="bg1">
              <a:alpha val="8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entury Schoolbook" panose="020406040505050203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71C1BC-3D62-459A-99EA-6096616559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0889" y="365758"/>
            <a:ext cx="6784259" cy="1828800"/>
          </a:xfrm>
        </p:spPr>
        <p:txBody>
          <a:bodyPr>
            <a:normAutofit/>
          </a:bodyPr>
          <a:lstStyle/>
          <a:p>
            <a:r>
              <a:rPr lang="en-GB"/>
              <a:t>Critics of same-sex marriage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0DAA53-75E4-483B-89B7-357AB15FA6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50889" y="2324100"/>
            <a:ext cx="6784259" cy="3875087"/>
          </a:xfrm>
        </p:spPr>
        <p:txBody>
          <a:bodyPr>
            <a:normAutofit/>
          </a:bodyPr>
          <a:lstStyle/>
          <a:p>
            <a:r>
              <a:rPr lang="en-GB" dirty="0"/>
              <a:t>Marriage or being normal may not be the panacea it appears…following on from comments made by feminists the institution of marriage can be harmful.</a:t>
            </a:r>
          </a:p>
          <a:p>
            <a:r>
              <a:rPr lang="en-GB" dirty="0"/>
              <a:t>Marriage… ‘remains the neoliberal state’s most efficient way to corral the family as a source of revenue.’</a:t>
            </a:r>
          </a:p>
          <a:p>
            <a:pPr marL="0" indent="0">
              <a:buNone/>
            </a:pPr>
            <a:r>
              <a:rPr lang="en-GB" dirty="0"/>
              <a:t>(Yasmin Nair, 2010, p.18)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848BDF2-D319-4B41-A935-17DD2F10D7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1173617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985F8-6438-4590-9E78-4DE90CC790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6200000">
            <a:off x="-1322904" y="2514944"/>
            <a:ext cx="5054601" cy="1955108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10176A-9551-4B20-AC6B-AEE24B31A3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02654" y="154745"/>
            <a:ext cx="7870146" cy="6700443"/>
          </a:xfrm>
          <a:noFill/>
        </p:spPr>
        <p:txBody>
          <a:bodyPr anchor="t">
            <a:normAutofit fontScale="92500" lnSpcReduction="10000"/>
          </a:bodyPr>
          <a:lstStyle/>
          <a:p>
            <a:r>
              <a:rPr lang="en-GB" dirty="0"/>
              <a:t>BBC News (2014) ‘Sir Elton John and David Furnish marry’ 21 December 2014 [Online]. Available at </a:t>
            </a:r>
            <a:r>
              <a:rPr lang="en-GB" dirty="0">
                <a:hlinkClick r:id="rId2"/>
              </a:rPr>
              <a:t>https://www.bbc.co.uk/news/entertainment-arts-30568634</a:t>
            </a:r>
            <a:r>
              <a:rPr lang="en-GB" dirty="0"/>
              <a:t> (Accessed 3 October 2019)</a:t>
            </a:r>
          </a:p>
          <a:p>
            <a:r>
              <a:rPr lang="en-GB" dirty="0" err="1"/>
              <a:t>Brysk</a:t>
            </a:r>
            <a:r>
              <a:rPr lang="en-GB" dirty="0"/>
              <a:t> A (2018) ‘</a:t>
            </a:r>
            <a:r>
              <a:rPr lang="en-GB" i="1" dirty="0"/>
              <a:t>The Future of Human Rights</a:t>
            </a:r>
            <a:r>
              <a:rPr lang="en-GB" dirty="0"/>
              <a:t>’ Cambridge: Polity.</a:t>
            </a:r>
          </a:p>
          <a:p>
            <a:r>
              <a:rPr lang="en-GB" dirty="0"/>
              <a:t>Defining LGBT (2016) ‘It takes courage’,16 Aug 2016 [Online]. Available at: </a:t>
            </a:r>
            <a:r>
              <a:rPr lang="en-GB" u="sng" dirty="0">
                <a:hlinkClick r:id="rId3"/>
              </a:rPr>
              <a:t>https://www.youtube.com/watch?v=tRvFj3ugdWU</a:t>
            </a:r>
            <a:r>
              <a:rPr lang="en-GB" dirty="0"/>
              <a:t>(Accessed 3 October 2019)</a:t>
            </a:r>
          </a:p>
          <a:p>
            <a:r>
              <a:rPr lang="en-GB" dirty="0"/>
              <a:t>Elliott and Quinn (2017) </a:t>
            </a:r>
            <a:r>
              <a:rPr lang="en-GB" i="1" dirty="0"/>
              <a:t>‘The English Legal System’ </a:t>
            </a:r>
            <a:r>
              <a:rPr lang="en-GB" dirty="0"/>
              <a:t>Harlow, Pearson.</a:t>
            </a:r>
          </a:p>
          <a:p>
            <a:r>
              <a:rPr lang="en-GB" dirty="0"/>
              <a:t>Emily </a:t>
            </a:r>
            <a:r>
              <a:rPr lang="en-GB" dirty="0" err="1"/>
              <a:t>Schall</a:t>
            </a:r>
            <a:r>
              <a:rPr lang="en-GB" dirty="0"/>
              <a:t>-Townley (2017) ‘Fighting for Marriage Equality’ 11 January 2017.Available at: </a:t>
            </a:r>
            <a:r>
              <a:rPr lang="en-GB" dirty="0">
                <a:hlinkClick r:id="rId4"/>
              </a:rPr>
              <a:t>https://www.youtube.com/watch?v=kZcwARAZn4M</a:t>
            </a:r>
            <a:r>
              <a:rPr lang="en-GB" dirty="0"/>
              <a:t>11 Jan (Accessed 3 October 2019) </a:t>
            </a:r>
          </a:p>
          <a:p>
            <a:r>
              <a:rPr lang="en-GB" dirty="0"/>
              <a:t>Marks SM (2006) ‘Global Recognition of Human Rights for Lesbian, Gay, Bisexual, and Transgender People’, </a:t>
            </a:r>
            <a:r>
              <a:rPr lang="en-GB" i="1" dirty="0"/>
              <a:t>Heath and Human Rights, </a:t>
            </a:r>
            <a:r>
              <a:rPr lang="en-GB" dirty="0"/>
              <a:t>9(1 ) pp 33–42</a:t>
            </a:r>
          </a:p>
          <a:p>
            <a:r>
              <a:rPr lang="en-GB" dirty="0"/>
              <a:t>Nair, Y (2010) ‘Against Equality, Against Marriage’, </a:t>
            </a:r>
            <a:r>
              <a:rPr lang="en-GB" i="1" dirty="0"/>
              <a:t>Equity Press </a:t>
            </a:r>
            <a:r>
              <a:rPr lang="en-GB" dirty="0"/>
              <a:t>.[Online]</a:t>
            </a:r>
          </a:p>
          <a:p>
            <a:endParaRPr lang="en-GB" altLang="en-US" sz="1000" dirty="0"/>
          </a:p>
          <a:p>
            <a:endParaRPr lang="en-GB" sz="1000" dirty="0"/>
          </a:p>
          <a:p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2603418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View">
  <a:themeElements>
    <a:clrScheme name="View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D70D5E"/>
      </a:accent2>
      <a:accent3>
        <a:srgbClr val="98037E"/>
      </a:accent3>
      <a:accent4>
        <a:srgbClr val="68027D"/>
      </a:accent4>
      <a:accent5>
        <a:srgbClr val="095ACA"/>
      </a:accent5>
      <a:accent6>
        <a:srgbClr val="063597"/>
      </a:accent6>
      <a:hlink>
        <a:srgbClr val="17BBFD"/>
      </a:hlink>
      <a:folHlink>
        <a:srgbClr val="FF79C2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3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23C5FE65-18CC-4A65-9EBC-B05E331504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77210f24a1be23c92c90fd886aa0aa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60e05723c5c1908df1a1a4ebf11d344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E274086-DBC4-4534-ADD1-A99867C702D6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BC17B96-44E1-4D27-8275-49488FA5EBD9}">
  <ds:schemaRefs>
    <ds:schemaRef ds:uri="http://www.w3.org/XML/1998/namespace"/>
    <ds:schemaRef ds:uri="http://schemas.microsoft.com/office/2006/metadata/properties"/>
    <ds:schemaRef ds:uri="http://purl.org/dc/dcmitype/"/>
    <ds:schemaRef ds:uri="http://schemas.microsoft.com/office/2006/documentManagement/types"/>
    <ds:schemaRef ds:uri="http://schemas.openxmlformats.org/package/2006/metadata/core-properties"/>
    <ds:schemaRef ds:uri="http://purl.org/dc/terms/"/>
    <ds:schemaRef ds:uri="http://schemas.microsoft.com/office/infopath/2007/PartnerControls"/>
    <ds:schemaRef ds:uri="16c05727-aa75-4e4a-9b5f-8a80a1165891"/>
    <ds:schemaRef ds:uri="http://purl.org/dc/elements/1.1/"/>
    <ds:schemaRef ds:uri="71af3243-3dd4-4a8d-8c0d-dd76da1f02a5"/>
  </ds:schemaRefs>
</ds:datastoreItem>
</file>

<file path=customXml/itemProps3.xml><?xml version="1.0" encoding="utf-8"?>
<ds:datastoreItem xmlns:ds="http://schemas.openxmlformats.org/officeDocument/2006/customXml" ds:itemID="{01F3672F-4ECD-442D-A450-8D0D8AE9ABE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647</Words>
  <Application>Microsoft Office PowerPoint</Application>
  <PresentationFormat>Widescreen</PresentationFormat>
  <Paragraphs>56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Calibri</vt:lpstr>
      <vt:lpstr>Century Schoolbook</vt:lpstr>
      <vt:lpstr>Wingdings</vt:lpstr>
      <vt:lpstr>Wingdings 2</vt:lpstr>
      <vt:lpstr>View</vt:lpstr>
      <vt:lpstr>LGBTQI and  Human Rights</vt:lpstr>
      <vt:lpstr>Definition of LGBTI</vt:lpstr>
      <vt:lpstr>LGBT Human Rights</vt:lpstr>
      <vt:lpstr>Equality before the law…</vt:lpstr>
      <vt:lpstr>Can the rule of law protect LGBT rights?</vt:lpstr>
      <vt:lpstr>Improved Human Rights case study: Spain</vt:lpstr>
      <vt:lpstr>Case study: same sex marriage</vt:lpstr>
      <vt:lpstr>Is same sex marriage a good thing?</vt:lpstr>
      <vt:lpstr>Critics of same-sex marriage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2019-10-06T13:39:40Z</dcterms:created>
  <dcterms:modified xsi:type="dcterms:W3CDTF">2019-10-06T19:53:23Z</dcterms:modified>
</cp:coreProperties>
</file>